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0" r:id="rId1"/>
  </p:sldMasterIdLst>
  <p:notesMasterIdLst>
    <p:notesMasterId r:id="rId30"/>
  </p:notesMasterIdLst>
  <p:sldIdLst>
    <p:sldId id="256" r:id="rId2"/>
    <p:sldId id="258" r:id="rId3"/>
    <p:sldId id="287" r:id="rId4"/>
    <p:sldId id="305" r:id="rId5"/>
    <p:sldId id="272" r:id="rId6"/>
    <p:sldId id="306" r:id="rId7"/>
    <p:sldId id="291" r:id="rId8"/>
    <p:sldId id="307" r:id="rId9"/>
    <p:sldId id="308" r:id="rId10"/>
    <p:sldId id="292" r:id="rId11"/>
    <p:sldId id="301" r:id="rId12"/>
    <p:sldId id="293" r:id="rId13"/>
    <p:sldId id="309" r:id="rId14"/>
    <p:sldId id="310" r:id="rId15"/>
    <p:sldId id="294" r:id="rId16"/>
    <p:sldId id="311" r:id="rId17"/>
    <p:sldId id="302" r:id="rId18"/>
    <p:sldId id="316" r:id="rId19"/>
    <p:sldId id="295" r:id="rId20"/>
    <p:sldId id="312" r:id="rId21"/>
    <p:sldId id="296" r:id="rId22"/>
    <p:sldId id="300" r:id="rId23"/>
    <p:sldId id="313" r:id="rId24"/>
    <p:sldId id="304" r:id="rId25"/>
    <p:sldId id="273" r:id="rId26"/>
    <p:sldId id="315" r:id="rId27"/>
    <p:sldId id="274" r:id="rId28"/>
    <p:sldId id="264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294" autoAdjust="0"/>
    <p:restoredTop sz="94660"/>
  </p:normalViewPr>
  <p:slideViewPr>
    <p:cSldViewPr snapToGrid="0">
      <p:cViewPr varScale="1">
        <p:scale>
          <a:sx n="74" d="100"/>
          <a:sy n="74" d="100"/>
        </p:scale>
        <p:origin x="3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A9CD35-097F-4F61-ABFF-DAA44A829605}" type="datetimeFigureOut">
              <a:rPr lang="en-US"/>
              <a:t>1/6/2016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636660-A397-458C-9FE9-91BE7FFFD1FB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9410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636660-A397-458C-9FE9-91BE7FFFD1FB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3492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636660-A397-458C-9FE9-91BE7FFFD1FB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4091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636660-A397-458C-9FE9-91BE7FFFD1FB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0658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636660-A397-458C-9FE9-91BE7FFFD1FB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5191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636660-A397-458C-9FE9-91BE7FFFD1FB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8959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636660-A397-458C-9FE9-91BE7FFFD1FB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8208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636660-A397-458C-9FE9-91BE7FFFD1FB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9806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636660-A397-458C-9FE9-91BE7FFFD1FB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7520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636660-A397-458C-9FE9-91BE7FFFD1FB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1159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636660-A397-458C-9FE9-91BE7FFFD1FB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94055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636660-A397-458C-9FE9-91BE7FFFD1FB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1966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636660-A397-458C-9FE9-91BE7FFFD1FB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04880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636660-A397-458C-9FE9-91BE7FFFD1FB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25329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636660-A397-458C-9FE9-91BE7FFFD1FB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37500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636660-A397-458C-9FE9-91BE7FFFD1FB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50319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636660-A397-458C-9FE9-91BE7FFFD1FB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96968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636660-A397-458C-9FE9-91BE7FFFD1FB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06198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636660-A397-458C-9FE9-91BE7FFFD1FB}" type="slidenum">
              <a:rPr lang="en-US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14746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636660-A397-458C-9FE9-91BE7FFFD1FB}" type="slidenum">
              <a:rPr lang="en-US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07802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636660-A397-458C-9FE9-91BE7FFFD1FB}" type="slidenum">
              <a:rPr lang="en-US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95571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636660-A397-458C-9FE9-91BE7FFFD1FB}" type="slidenum">
              <a:rPr lang="en-US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1908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636660-A397-458C-9FE9-91BE7FFFD1FB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1796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636660-A397-458C-9FE9-91BE7FFFD1FB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3965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636660-A397-458C-9FE9-91BE7FFFD1FB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769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636660-A397-458C-9FE9-91BE7FFFD1FB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3974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636660-A397-458C-9FE9-91BE7FFFD1FB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5707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636660-A397-458C-9FE9-91BE7FFFD1FB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9894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636660-A397-458C-9FE9-91BE7FFFD1FB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0189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469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61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877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639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556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132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1/6/2016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729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501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1/6/2016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913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353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825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FA7AC5-6045-4418-8E60-F48788734473}" type="datetimeFigureOut">
              <a:rPr lang="en-US" smtClean="0"/>
              <a:t>1/6/2016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225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1" r:id="rId1"/>
    <p:sldLayoutId id="2147483882" r:id="rId2"/>
    <p:sldLayoutId id="2147483883" r:id="rId3"/>
    <p:sldLayoutId id="2147483884" r:id="rId4"/>
    <p:sldLayoutId id="2147483885" r:id="rId5"/>
    <p:sldLayoutId id="2147483886" r:id="rId6"/>
    <p:sldLayoutId id="2147483887" r:id="rId7"/>
    <p:sldLayoutId id="2147483888" r:id="rId8"/>
    <p:sldLayoutId id="2147483889" r:id="rId9"/>
    <p:sldLayoutId id="2147483890" r:id="rId10"/>
    <p:sldLayoutId id="214748389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gi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people.mpi-inf.mpg.de/~nmegow/workshop-berlin-2012/files/TalkNikhilBansal.pdf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6.gi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7200" dirty="0" smtClean="0"/>
              <a:t>General Profit Scheduling on parallel processors</a:t>
            </a:r>
            <a:endParaRPr lang="en-US" sz="7200" dirty="0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Calibri Light" charset="0"/>
              </a:rPr>
              <a:t>DEVANSH DALAL (2012CS10224)</a:t>
            </a:r>
            <a:endParaRPr lang="en-US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57082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DP formulation for special profit functions</a:t>
            </a:r>
            <a:endParaRPr lang="en-US" dirty="0">
              <a:solidFill>
                <a:srgbClr val="000000"/>
              </a:solidFill>
              <a:latin typeface="Calibri Ligh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 vert="horz" lIns="91440" tIns="45720" rIns="91440" bIns="45720" rtlCol="0" anchor="t">
                <a:normAutofit/>
              </a:bodyPr>
              <a:lstStyle/>
              <a:p>
                <a:r>
                  <a:rPr lang="en-US" sz="2400" dirty="0" smtClean="0">
                    <a:solidFill>
                      <a:srgbClr val="000000"/>
                    </a:solidFill>
                  </a:rPr>
                  <a:t>Define sets of jobs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sz="2400" b="0" i="1" dirty="0" smtClean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 smtClean="0">
                    <a:solidFill>
                      <a:srgbClr val="000000"/>
                    </a:solidFill>
                  </a:rPr>
                  <a:t>: maximum profit of first </a:t>
                </a:r>
                <a:r>
                  <a:rPr lang="en-US" sz="2400" dirty="0" err="1" smtClean="0">
                    <a:solidFill>
                      <a:srgbClr val="000000"/>
                    </a:solidFill>
                  </a:rPr>
                  <a:t>i</a:t>
                </a:r>
                <a:r>
                  <a:rPr lang="en-US" sz="2400" dirty="0" smtClean="0">
                    <a:solidFill>
                      <a:srgbClr val="000000"/>
                    </a:solidFill>
                  </a:rPr>
                  <a:t> jobs where the sum of processing times of jobs assigned to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 smtClean="0">
                    <a:solidFill>
                      <a:srgbClr val="000000"/>
                    </a:solidFill>
                  </a:rPr>
                  <a:t>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400" dirty="0" smtClean="0">
                  <a:solidFill>
                    <a:srgbClr val="000000"/>
                  </a:solidFill>
                </a:endParaRPr>
              </a:p>
              <a:p>
                <a:r>
                  <a:rPr lang="en-US" sz="2400" dirty="0">
                    <a:solidFill>
                      <a:srgbClr val="000000"/>
                    </a:solidFill>
                  </a:rPr>
                  <a:t>Condition:</a:t>
                </a:r>
              </a:p>
              <a:p>
                <a:pPr marL="800100" lvl="1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  <m:e>
                        <m:sSub>
                          <m:sSubPr>
                            <m:ctrlPr>
                              <a:rPr lang="en-US" sz="1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  <m:r>
                          <a:rPr lang="en-US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  <m:sSub>
                          <m:sSubPr>
                            <m:ctrlPr>
                              <a:rPr lang="en-US" sz="1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</m:e>
                    </m:nary>
                    <m:r>
                      <a:rPr lang="en-US" sz="1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sz="1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1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=1,…, </m:t>
                    </m:r>
                    <m:r>
                      <a:rPr lang="en-US" sz="1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sz="1600" dirty="0">
                  <a:solidFill>
                    <a:srgbClr val="000000"/>
                  </a:solidFill>
                </a:endParaRPr>
              </a:p>
              <a:p>
                <a:endParaRPr lang="en-US" sz="2400" dirty="0" smtClean="0">
                  <a:solidFill>
                    <a:srgbClr val="000000"/>
                  </a:solidFill>
                </a:endParaRPr>
              </a:p>
              <a:p>
                <a:r>
                  <a:rPr lang="en-US" sz="2400" dirty="0" smtClean="0">
                    <a:solidFill>
                      <a:srgbClr val="000000"/>
                    </a:solidFill>
                  </a:rPr>
                  <a:t>Initialization</a:t>
                </a:r>
                <a:r>
                  <a:rPr lang="en-US" sz="2400" dirty="0" smtClean="0">
                    <a:solidFill>
                      <a:srgbClr val="000000"/>
                    </a:solidFill>
                  </a:rPr>
                  <a:t>: 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en-US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1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 …, </m:t>
                          </m:r>
                          <m:sSub>
                            <m:sSubPr>
                              <m:ctrlPr>
                                <a:rPr lang="en-US" sz="1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1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1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b="0" i="1" dirty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d>
                                  <m:dPr>
                                    <m:ctrlPr>
                                      <a:rPr lang="en-US" sz="2000" b="0" i="1" dirty="0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0" i="1" dirty="0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sz="2000" b="0" i="1" dirty="0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sz="2000" b="0" i="1" dirty="0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0" i="1" dirty="0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sz="2000" b="0" i="1" dirty="0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sz="2000" b="0" i="1" dirty="0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,…,</m:t>
                                    </m:r>
                                    <m:sSub>
                                      <m:sSubPr>
                                        <m:ctrlPr>
                                          <a:rPr lang="en-US" sz="2000" b="0" i="1" dirty="0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0" i="1" dirty="0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sz="2000" b="0" i="1" dirty="0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en-US" sz="2000" b="0" i="1" dirty="0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2000" b="0" i="1" dirty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=(0,…,0)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dirty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−∞</m:t>
                                </m:r>
                              </m:e>
                              <m:e>
                                <m:r>
                                  <a:rPr lang="en-US" sz="2000" b="0" i="1" dirty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  <m:r>
                                  <a:rPr lang="en-US" sz="2000" b="0" i="1" dirty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2000" b="0" i="1" dirty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 smtClean="0">
                  <a:solidFill>
                    <a:srgbClr val="000000"/>
                  </a:solidFill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6716" y="2833352"/>
            <a:ext cx="2936384" cy="1597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755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DP formulation for special profit functions</a:t>
            </a:r>
            <a:endParaRPr lang="en-US" dirty="0">
              <a:solidFill>
                <a:srgbClr val="000000"/>
              </a:solidFill>
              <a:latin typeface="Calibri Ligh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 vert="horz" lIns="91440" tIns="45720" rIns="91440" bIns="45720" rtlCol="0" anchor="t">
                <a:normAutofit/>
              </a:bodyPr>
              <a:lstStyle/>
              <a:p>
                <a:endParaRPr lang="en-US" sz="2400" dirty="0" smtClean="0">
                  <a:solidFill>
                    <a:srgbClr val="000000"/>
                  </a:solidFill>
                </a:endParaRPr>
              </a:p>
              <a:p>
                <a:endParaRPr lang="en-US" sz="2400" b="0" i="1" dirty="0" smtClean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 smtClean="0">
                    <a:solidFill>
                      <a:srgbClr val="000000"/>
                    </a:solidFill>
                  </a:rPr>
                  <a:t>=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40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unc>
                                <m:funcPr>
                                  <m:ctrlPr>
                                    <a:rPr lang="en-US" sz="2400" b="0" i="1" dirty="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  <m:brk m:alnAt="7"/>
                                    </m:rPr>
                                    <a:rPr lang="en-US" sz="2400" b="0" i="0" dirty="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m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2400" b="0" i="0" dirty="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ax</m:t>
                                  </m:r>
                                </m:fName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sz="2400" b="0" i="1" dirty="0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sz="2400" b="0" i="1" dirty="0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sz="2400" i="1" dirty="0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2400" i="1" dirty="0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𝑊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2400" b="0" i="1" dirty="0" smtClean="0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𝑗</m:t>
                                                </m:r>
                                                <m:r>
                                                  <a:rPr lang="en-US" sz="2400" i="1" dirty="0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−1</m:t>
                                                </m:r>
                                              </m:sub>
                                            </m:sSub>
                                            <m:d>
                                              <m:dPr>
                                                <m:ctrlPr>
                                                  <a:rPr lang="en-US" sz="2400" i="1" dirty="0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en-US" sz="2400" i="1" dirty="0">
                                                        <a:solidFill>
                                                          <a:srgbClr val="00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sz="2400" i="1" dirty="0">
                                                        <a:solidFill>
                                                          <a:srgbClr val="00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𝑃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sz="2400" i="1" dirty="0">
                                                        <a:solidFill>
                                                          <a:srgbClr val="00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1</m:t>
                                                    </m:r>
                                                  </m:sub>
                                                </m:sSub>
                                                <m:r>
                                                  <a:rPr lang="en-US" sz="2400" i="1" dirty="0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−</m:t>
                                                </m:r>
                                                <m:sSub>
                                                  <m:sSubPr>
                                                    <m:ctrlPr>
                                                      <a:rPr lang="en-US" sz="2400" i="1" dirty="0">
                                                        <a:solidFill>
                                                          <a:srgbClr val="00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sz="2400" i="1" dirty="0">
                                                        <a:solidFill>
                                                          <a:srgbClr val="00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𝑝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sz="2400" i="1" dirty="0">
                                                        <a:solidFill>
                                                          <a:srgbClr val="00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𝑖</m:t>
                                                    </m:r>
                                                  </m:sub>
                                                </m:sSub>
                                                <m:r>
                                                  <a:rPr lang="en-US" sz="2400" i="1" dirty="0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,</m:t>
                                                </m:r>
                                                <m:sSub>
                                                  <m:sSubPr>
                                                    <m:ctrlPr>
                                                      <a:rPr lang="en-US" sz="2400" i="1" dirty="0">
                                                        <a:solidFill>
                                                          <a:srgbClr val="00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sz="2400" i="1" dirty="0">
                                                        <a:solidFill>
                                                          <a:srgbClr val="00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𝑃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sz="2400" i="1" dirty="0">
                                                        <a:solidFill>
                                                          <a:srgbClr val="00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2</m:t>
                                                    </m:r>
                                                  </m:sub>
                                                </m:sSub>
                                                <m:r>
                                                  <a:rPr lang="en-US" sz="2400" i="1" dirty="0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,…,</m:t>
                                                </m:r>
                                                <m:sSub>
                                                  <m:sSubPr>
                                                    <m:ctrlPr>
                                                      <a:rPr lang="en-US" sz="2400" i="1" dirty="0">
                                                        <a:solidFill>
                                                          <a:srgbClr val="00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sz="2400" i="1" dirty="0">
                                                        <a:solidFill>
                                                          <a:srgbClr val="00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𝑃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sz="2400" i="1" dirty="0">
                                                        <a:solidFill>
                                                          <a:srgbClr val="00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𝑘</m:t>
                                                    </m:r>
                                                    <m:r>
                                                      <a:rPr lang="en-US" sz="2400" i="1" dirty="0">
                                                        <a:solidFill>
                                                          <a:srgbClr val="00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−1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d>
                                            <m:r>
                                              <a:rPr lang="en-US" sz="2400" b="0" i="1" dirty="0" smtClean="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sz="2400" b="0" i="1" dirty="0" smtClean="0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2400" b="0" i="1" dirty="0" smtClean="0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𝑤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2400" b="0" i="1" dirty="0" smtClean="0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𝑗</m:t>
                                                </m:r>
                                                <m:r>
                                                  <a:rPr lang="en-US" sz="2400" b="0" i="1" dirty="0" smtClean="0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</m:sSub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sz="2400" b="0" i="1" dirty="0" smtClean="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: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sz="2400" b="0" i="1" dirty="0" smtClean="0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n-US" sz="2400" i="1" dirty="0">
                                                          <a:solidFill>
                                                            <a:srgbClr val="000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sz="2400" i="1" dirty="0">
                                                          <a:solidFill>
                                                            <a:srgbClr val="000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𝑊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sz="2400" b="0" i="1" dirty="0" smtClean="0">
                                                          <a:solidFill>
                                                            <a:srgbClr val="000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𝑗</m:t>
                                                      </m:r>
                                                      <m:r>
                                                        <a:rPr lang="en-US" sz="2400" i="1" dirty="0">
                                                          <a:solidFill>
                                                            <a:srgbClr val="000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−1</m:t>
                                                      </m:r>
                                                    </m:sub>
                                                  </m:sSub>
                                                  <m:d>
                                                    <m:dPr>
                                                      <m:ctrlPr>
                                                        <a:rPr lang="en-US" sz="2400" i="1" dirty="0">
                                                          <a:solidFill>
                                                            <a:srgbClr val="000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sSub>
                                                        <m:sSubPr>
                                                          <m:ctrlPr>
                                                            <a:rPr lang="en-US" sz="2400" i="1" dirty="0">
                                                              <a:solidFill>
                                                                <a:srgbClr val="000000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sSubPr>
                                                        <m:e>
                                                          <m:r>
                                                            <a:rPr lang="en-US" sz="2400" i="1" dirty="0">
                                                              <a:solidFill>
                                                                <a:srgbClr val="000000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𝑃</m:t>
                                                          </m:r>
                                                        </m:e>
                                                        <m:sub>
                                                          <m:r>
                                                            <a:rPr lang="en-US" sz="2400" i="1" dirty="0">
                                                              <a:solidFill>
                                                                <a:srgbClr val="000000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1</m:t>
                                                          </m:r>
                                                        </m:sub>
                                                      </m:sSub>
                                                      <m:r>
                                                        <a:rPr lang="en-US" sz="2400" i="1" dirty="0">
                                                          <a:solidFill>
                                                            <a:srgbClr val="000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,</m:t>
                                                      </m:r>
                                                      <m:sSub>
                                                        <m:sSubPr>
                                                          <m:ctrlPr>
                                                            <a:rPr lang="en-US" sz="2400" i="1" dirty="0">
                                                              <a:solidFill>
                                                                <a:srgbClr val="000000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sSubPr>
                                                        <m:e>
                                                          <m:r>
                                                            <a:rPr lang="en-US" sz="2400" i="1" dirty="0">
                                                              <a:solidFill>
                                                                <a:srgbClr val="000000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𝑃</m:t>
                                                          </m:r>
                                                        </m:e>
                                                        <m:sub>
                                                          <m:r>
                                                            <a:rPr lang="en-US" sz="2400" i="1" dirty="0">
                                                              <a:solidFill>
                                                                <a:srgbClr val="000000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2</m:t>
                                                          </m:r>
                                                        </m:sub>
                                                      </m:sSub>
                                                      <m:r>
                                                        <a:rPr lang="en-US" sz="2400" i="1" dirty="0">
                                                          <a:solidFill>
                                                            <a:srgbClr val="000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,…,</m:t>
                                                      </m:r>
                                                      <m:sSub>
                                                        <m:sSubPr>
                                                          <m:ctrlPr>
                                                            <a:rPr lang="en-US" sz="2400" i="1" dirty="0">
                                                              <a:solidFill>
                                                                <a:srgbClr val="000000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sSubPr>
                                                        <m:e>
                                                          <m:r>
                                                            <a:rPr lang="en-US" sz="2400" i="1" dirty="0">
                                                              <a:solidFill>
                                                                <a:srgbClr val="000000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𝑃</m:t>
                                                          </m:r>
                                                        </m:e>
                                                        <m:sub>
                                                          <m:r>
                                                            <a:rPr lang="en-US" sz="2400" i="1" dirty="0">
                                                              <a:solidFill>
                                                                <a:srgbClr val="000000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𝑘</m:t>
                                                          </m:r>
                                                          <m:r>
                                                            <a:rPr lang="en-US" sz="2400" i="1" dirty="0">
                                                              <a:solidFill>
                                                                <a:srgbClr val="000000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−1</m:t>
                                                          </m:r>
                                                        </m:sub>
                                                      </m:sSub>
                                                      <m:r>
                                                        <a:rPr lang="en-US" sz="2400" b="0" i="1" dirty="0" smtClean="0">
                                                          <a:solidFill>
                                                            <a:srgbClr val="000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−</m:t>
                                                      </m:r>
                                                      <m:sSub>
                                                        <m:sSubPr>
                                                          <m:ctrlPr>
                                                            <a:rPr lang="en-US" sz="2400" b="0" i="1" dirty="0" smtClean="0">
                                                              <a:solidFill>
                                                                <a:srgbClr val="000000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sSubPr>
                                                        <m:e>
                                                          <m:r>
                                                            <a:rPr lang="en-US" sz="2400" b="0" i="1" dirty="0" smtClean="0">
                                                              <a:solidFill>
                                                                <a:srgbClr val="000000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𝑝</m:t>
                                                          </m:r>
                                                        </m:e>
                                                        <m:sub>
                                                          <m:r>
                                                            <a:rPr lang="en-US" sz="2400" b="0" i="1" dirty="0" smtClean="0">
                                                              <a:solidFill>
                                                                <a:srgbClr val="000000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𝑖</m:t>
                                                          </m:r>
                                                        </m:sub>
                                                      </m:sSub>
                                                    </m:e>
                                                  </m:d>
                                                  <m:r>
                                                    <a:rPr lang="en-US" sz="2400" i="1" dirty="0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+</m:t>
                                                  </m:r>
                                                  <m:sSub>
                                                    <m:sSubPr>
                                                      <m:ctrlPr>
                                                        <a:rPr lang="en-US" sz="2400" b="0" i="1" dirty="0" smtClean="0">
                                                          <a:solidFill>
                                                            <a:srgbClr val="000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sz="2400" b="0" i="1" dirty="0" smtClean="0">
                                                          <a:solidFill>
                                                            <a:srgbClr val="000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𝑤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sz="2400" b="0" i="1" dirty="0" smtClean="0">
                                                          <a:solidFill>
                                                            <a:srgbClr val="000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𝑗</m:t>
                                                      </m:r>
                                                      <m:r>
                                                        <a:rPr lang="en-US" sz="2400" b="0" i="1" dirty="0" smtClean="0">
                                                          <a:solidFill>
                                                            <a:srgbClr val="000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 </m:t>
                                                      </m:r>
                                                      <m:r>
                                                        <a:rPr lang="en-US" sz="2400" b="0" i="1" dirty="0" smtClean="0">
                                                          <a:solidFill>
                                                            <a:srgbClr val="000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𝑘</m:t>
                                                      </m:r>
                                                      <m:r>
                                                        <a:rPr lang="en-US" sz="2400" b="0" i="1" dirty="0" smtClean="0">
                                                          <a:solidFill>
                                                            <a:srgbClr val="000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−1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mr>
                                              <m:m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n-US" sz="2400" i="1" dirty="0">
                                                          <a:solidFill>
                                                            <a:srgbClr val="000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sz="2400" i="1" dirty="0">
                                                          <a:solidFill>
                                                            <a:srgbClr val="000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𝑊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sz="2400" b="0" i="1" dirty="0" smtClean="0">
                                                          <a:solidFill>
                                                            <a:srgbClr val="000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𝑗</m:t>
                                                      </m:r>
                                                      <m:r>
                                                        <a:rPr lang="en-US" sz="2400" i="1" dirty="0">
                                                          <a:solidFill>
                                                            <a:srgbClr val="000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−1</m:t>
                                                      </m:r>
                                                    </m:sub>
                                                  </m:sSub>
                                                  <m:d>
                                                    <m:dPr>
                                                      <m:ctrlPr>
                                                        <a:rPr lang="en-US" sz="2400" i="1" dirty="0">
                                                          <a:solidFill>
                                                            <a:srgbClr val="000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sSub>
                                                        <m:sSubPr>
                                                          <m:ctrlPr>
                                                            <a:rPr lang="en-US" sz="2400" i="1" dirty="0">
                                                              <a:solidFill>
                                                                <a:srgbClr val="000000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sSubPr>
                                                        <m:e>
                                                          <m:r>
                                                            <a:rPr lang="en-US" sz="2400" i="1" dirty="0">
                                                              <a:solidFill>
                                                                <a:srgbClr val="000000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𝑃</m:t>
                                                          </m:r>
                                                        </m:e>
                                                        <m:sub>
                                                          <m:r>
                                                            <a:rPr lang="en-US" sz="2400" i="1" dirty="0">
                                                              <a:solidFill>
                                                                <a:srgbClr val="000000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1</m:t>
                                                          </m:r>
                                                        </m:sub>
                                                      </m:sSub>
                                                      <m:r>
                                                        <a:rPr lang="en-US" sz="2400" i="1" dirty="0">
                                                          <a:solidFill>
                                                            <a:srgbClr val="000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,</m:t>
                                                      </m:r>
                                                      <m:sSub>
                                                        <m:sSubPr>
                                                          <m:ctrlPr>
                                                            <a:rPr lang="en-US" sz="2400" i="1" dirty="0">
                                                              <a:solidFill>
                                                                <a:srgbClr val="000000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sSubPr>
                                                        <m:e>
                                                          <m:r>
                                                            <a:rPr lang="en-US" sz="2400" i="1" dirty="0">
                                                              <a:solidFill>
                                                                <a:srgbClr val="000000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𝑃</m:t>
                                                          </m:r>
                                                        </m:e>
                                                        <m:sub>
                                                          <m:r>
                                                            <a:rPr lang="en-US" sz="2400" i="1" dirty="0">
                                                              <a:solidFill>
                                                                <a:srgbClr val="000000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2</m:t>
                                                          </m:r>
                                                        </m:sub>
                                                      </m:sSub>
                                                      <m:r>
                                                        <a:rPr lang="en-US" sz="2400" i="1" dirty="0">
                                                          <a:solidFill>
                                                            <a:srgbClr val="000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,…,</m:t>
                                                      </m:r>
                                                      <m:sSub>
                                                        <m:sSubPr>
                                                          <m:ctrlPr>
                                                            <a:rPr lang="en-US" sz="2400" i="1" dirty="0">
                                                              <a:solidFill>
                                                                <a:srgbClr val="000000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sSubPr>
                                                        <m:e>
                                                          <m:r>
                                                            <a:rPr lang="en-US" sz="2400" i="1" dirty="0">
                                                              <a:solidFill>
                                                                <a:srgbClr val="000000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𝑃</m:t>
                                                          </m:r>
                                                        </m:e>
                                                        <m:sub>
                                                          <m:r>
                                                            <a:rPr lang="en-US" sz="2400" i="1" dirty="0">
                                                              <a:solidFill>
                                                                <a:srgbClr val="000000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𝑘</m:t>
                                                          </m:r>
                                                          <m:r>
                                                            <a:rPr lang="en-US" sz="2400" i="1" dirty="0">
                                                              <a:solidFill>
                                                                <a:srgbClr val="000000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−1</m:t>
                                                          </m:r>
                                                        </m:sub>
                                                      </m:sSub>
                                                    </m:e>
                                                  </m:d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</m:d>
                                </m:e>
                              </m:func>
                            </m:e>
                            <m:e>
                              <m:r>
                                <a:rPr lang="en-US" sz="2400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sz="2400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𝑐𝑜𝑛𝑑</m:t>
                              </m:r>
                              <m:r>
                                <a:rPr lang="en-US" sz="2400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. 1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e>
                            <m:e>
                              <m:r>
                                <a:rPr lang="en-US" sz="2400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  <m:r>
                                <a:rPr lang="en-US" sz="2400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sz="2400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400" dirty="0" smtClean="0">
                  <a:solidFill>
                    <a:srgbClr val="000000"/>
                  </a:solidFill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1287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Extension to </a:t>
            </a:r>
            <a:r>
              <a:rPr lang="en-US" dirty="0" smtClean="0"/>
              <a:t>multiple machines</a:t>
            </a:r>
            <a:endParaRPr lang="en-US" dirty="0">
              <a:solidFill>
                <a:srgbClr val="000000"/>
              </a:solidFill>
              <a:latin typeface="Calibri Ligh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 vert="horz" lIns="91440" tIns="45720" rIns="91440" bIns="45720" rtlCol="0" anchor="t">
                <a:normAutofit/>
              </a:bodyPr>
              <a:lstStyle/>
              <a:p>
                <a:r>
                  <a:rPr lang="en-US" sz="2400" dirty="0" smtClean="0">
                    <a:solidFill>
                      <a:srgbClr val="000000"/>
                    </a:solidFill>
                  </a:rPr>
                  <a:t>Define sets of jobs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 …,</m:t>
                    </m:r>
                    <m:sSubSup>
                      <m:sSubSupPr>
                        <m:ctrlP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en-US" sz="2400" b="0" i="1" dirty="0" smtClean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,</a:t>
                </a:r>
                <a:r>
                  <a:rPr lang="en-US" sz="2400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 …,</m:t>
                    </m:r>
                    <m:sSubSup>
                      <m:sSubSupPr>
                        <m:ctrlP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2400" b="0" i="1" dirty="0" smtClean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, … ,… 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 …,</m:t>
                    </m:r>
                    <m:sSubSup>
                      <m:sSubSupPr>
                        <m:ctrlP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en-US" sz="2400" b="0" i="1" dirty="0" smtClean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 …,</m:t>
                    </m:r>
                    <m:sSubSup>
                      <m:sSubSupPr>
                        <m:ctrlP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m:rPr>
                        <m:nor/>
                      </m:rPr>
                      <a:rPr 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nor/>
                      </m:rPr>
                      <a:rPr lang="en-US" sz="2400" dirty="0">
                        <a:solidFill>
                          <a:srgbClr val="000000"/>
                        </a:solidFill>
                      </a:rPr>
                      <m:t> </m:t>
                    </m:r>
                    <m:sSubSup>
                      <m:sSubSupPr>
                        <m:ctrlP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 …,</m:t>
                    </m:r>
                    <m:sSubSup>
                      <m:sSubSupPr>
                        <m:ctrlP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m:rPr>
                        <m:nor/>
                      </m:rPr>
                      <a:rPr 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 … ,… , </m:t>
                    </m:r>
                    <m:sSubSup>
                      <m:sSubSupPr>
                        <m:ctrlP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 …,</m:t>
                    </m:r>
                    <m:sSubSup>
                      <m:sSubSupPr>
                        <m:ctrlP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 smtClean="0">
                    <a:solidFill>
                      <a:srgbClr val="000000"/>
                    </a:solidFill>
                  </a:rPr>
                  <a:t>: maximum profit of first </a:t>
                </a:r>
                <a:r>
                  <a:rPr lang="en-US" sz="2400" dirty="0" err="1" smtClean="0">
                    <a:solidFill>
                      <a:srgbClr val="000000"/>
                    </a:solidFill>
                  </a:rPr>
                  <a:t>i</a:t>
                </a:r>
                <a:r>
                  <a:rPr lang="en-US" sz="2400" dirty="0" smtClean="0">
                    <a:solidFill>
                      <a:srgbClr val="000000"/>
                    </a:solidFill>
                  </a:rPr>
                  <a:t> jobs where the sum of processing times of jobs assigned to set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lang="en-US" sz="2400" dirty="0" smtClean="0">
                    <a:solidFill>
                      <a:srgbClr val="000000"/>
                    </a:solidFill>
                  </a:rPr>
                  <a:t>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sz="2400" dirty="0" smtClean="0">
                  <a:solidFill>
                    <a:srgbClr val="000000"/>
                  </a:solidFill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957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Extension to </a:t>
            </a:r>
            <a:r>
              <a:rPr lang="en-US" dirty="0" smtClean="0"/>
              <a:t>multiple machines</a:t>
            </a:r>
            <a:endParaRPr lang="en-US" dirty="0">
              <a:solidFill>
                <a:srgbClr val="000000"/>
              </a:solidFill>
              <a:latin typeface="Calibri Ligh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 vert="horz" lIns="91440" tIns="45720" rIns="91440" bIns="45720" rtlCol="0" anchor="t">
                <a:normAutofit/>
              </a:bodyPr>
              <a:lstStyle/>
              <a:p>
                <a:r>
                  <a:rPr lang="en-US" sz="2400" dirty="0" smtClean="0">
                    <a:solidFill>
                      <a:srgbClr val="000000"/>
                    </a:solidFill>
                  </a:rPr>
                  <a:t>Define sets of jobs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 …,</m:t>
                    </m:r>
                    <m:sSubSup>
                      <m:sSubSupPr>
                        <m:ctrlP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en-US" sz="2400" b="0" i="1" dirty="0" smtClean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,</a:t>
                </a:r>
                <a:r>
                  <a:rPr lang="en-US" sz="2400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 …,</m:t>
                    </m:r>
                    <m:sSubSup>
                      <m:sSubSupPr>
                        <m:ctrlP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2400" b="0" i="1" dirty="0" smtClean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, … ,… 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 …,</m:t>
                    </m:r>
                    <m:sSubSup>
                      <m:sSubSupPr>
                        <m:ctrlP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en-US" sz="2400" b="0" i="1" dirty="0" smtClean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 …,</m:t>
                    </m:r>
                    <m:sSubSup>
                      <m:sSubSupPr>
                        <m:ctrlP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m:rPr>
                        <m:nor/>
                      </m:rPr>
                      <a:rPr 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nor/>
                      </m:rPr>
                      <a:rPr lang="en-US" sz="2400" dirty="0">
                        <a:solidFill>
                          <a:srgbClr val="000000"/>
                        </a:solidFill>
                      </a:rPr>
                      <m:t> </m:t>
                    </m:r>
                    <m:sSubSup>
                      <m:sSubSupPr>
                        <m:ctrlP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 …,</m:t>
                    </m:r>
                    <m:sSubSup>
                      <m:sSubSupPr>
                        <m:ctrlP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m:rPr>
                        <m:nor/>
                      </m:rPr>
                      <a:rPr 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 … ,… , </m:t>
                    </m:r>
                    <m:sSubSup>
                      <m:sSubSupPr>
                        <m:ctrlP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 …,</m:t>
                    </m:r>
                    <m:sSubSup>
                      <m:sSubSupPr>
                        <m:ctrlP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 smtClean="0">
                    <a:solidFill>
                      <a:srgbClr val="000000"/>
                    </a:solidFill>
                  </a:rPr>
                  <a:t>: maximum profit of first </a:t>
                </a:r>
                <a:r>
                  <a:rPr lang="en-US" sz="2400" dirty="0" err="1" smtClean="0">
                    <a:solidFill>
                      <a:srgbClr val="000000"/>
                    </a:solidFill>
                  </a:rPr>
                  <a:t>i</a:t>
                </a:r>
                <a:r>
                  <a:rPr lang="en-US" sz="2400" dirty="0" smtClean="0">
                    <a:solidFill>
                      <a:srgbClr val="000000"/>
                    </a:solidFill>
                  </a:rPr>
                  <a:t> jobs where the sum of processing times of jobs assigned to set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lang="en-US" sz="2400" dirty="0" smtClean="0">
                    <a:solidFill>
                      <a:srgbClr val="000000"/>
                    </a:solidFill>
                  </a:rPr>
                  <a:t>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sz="2400" dirty="0" smtClean="0">
                  <a:solidFill>
                    <a:srgbClr val="000000"/>
                  </a:solidFill>
                </a:endParaRPr>
              </a:p>
              <a:p>
                <a:pPr marL="800100" lvl="1" indent="-342900">
                  <a:buFont typeface="+mj-lt"/>
                  <a:buAutoNum type="arabicPeriod"/>
                </a:pPr>
                <a:endParaRPr lang="en-US" sz="2400" dirty="0" smtClean="0">
                  <a:solidFill>
                    <a:srgbClr val="000000"/>
                  </a:solidFill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,…, </m:t>
                    </m:r>
                    <m:sSubSup>
                      <m:sSubSupPr>
                        <m:ctrlP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 smtClean="0">
                    <a:solidFill>
                      <a:srgbClr val="000000"/>
                    </a:solidFill>
                  </a:rPr>
                  <a:t>=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40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unc>
                                <m:funcPr>
                                  <m:ctrlPr>
                                    <a:rPr lang="en-US" sz="2400" b="0" i="1" dirty="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US" sz="2400" b="0" i="1" dirty="0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400" b="0" i="0" dirty="0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max</m:t>
                                      </m:r>
                                    </m:e>
                                    <m:lim>
                                      <m:r>
                                        <a:rPr lang="en-US" sz="2400" b="0" i="1" dirty="0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1≤</m:t>
                                      </m:r>
                                      <m:r>
                                        <a:rPr lang="en-US" sz="2400" b="0" i="1" dirty="0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2400" b="0" i="1" dirty="0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≤</m:t>
                                      </m:r>
                                      <m:r>
                                        <a:rPr lang="en-US" sz="2400" b="0" i="1" dirty="0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lim>
                                  </m:limLow>
                                  <m:r>
                                    <a:rPr lang="en-US" sz="2400" b="0" i="1" dirty="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fName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sz="2400" b="0" i="1" dirty="0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sz="2400" b="0" i="1" dirty="0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sz="2400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2400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𝑊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2400" b="0" i="1" smtClean="0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𝑗</m:t>
                                                </m:r>
                                                <m:r>
                                                  <a:rPr lang="en-US" sz="2400" b="0" i="1" smtClean="0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−1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sz="2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sSubSup>
                                              <m:sSubSupPr>
                                                <m:ctrlPr>
                                                  <a:rPr lang="en-US" sz="2400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en-US" sz="2400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𝑃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2400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sz="2400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sup>
                                            </m:sSubSup>
                                            <m:r>
                                              <a:rPr lang="en-US" sz="2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,…</m:t>
                                            </m:r>
                                            <m:r>
                                              <a:rPr lang="en-US" sz="2400" b="0" i="1" smtClean="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sSubSup>
                                              <m:sSubSupPr>
                                                <m:ctrlPr>
                                                  <a:rPr lang="en-US" sz="2400" b="0" i="1" smtClean="0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en-US" sz="2400" b="0" i="1" smtClean="0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𝑃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2400" b="0" i="1" smtClean="0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sz="2400" b="0" i="1" smtClean="0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p>
                                            </m:sSubSup>
                                            <m:r>
                                              <a:rPr lang="en-US" sz="2400" b="0" i="1" smtClean="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sz="2400" b="0" i="1" smtClean="0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2400" b="0" i="1" smtClean="0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𝑝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2400" b="0" i="1" smtClean="0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𝑗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sz="2400" b="0" i="1" smtClean="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,…</m:t>
                                            </m:r>
                                            <m:r>
                                              <a:rPr lang="en-US" sz="2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, </m:t>
                                            </m:r>
                                            <m:sSubSup>
                                              <m:sSubSupPr>
                                                <m:ctrlPr>
                                                  <a:rPr lang="en-US" sz="2400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en-US" sz="2400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𝑃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2400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𝑘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sz="2400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𝑚</m:t>
                                                </m:r>
                                              </m:sup>
                                            </m:sSubSup>
                                            <m:r>
                                              <a:rPr lang="en-US" sz="2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)</m:t>
                                            </m:r>
                                            <m:r>
                                              <a:rPr lang="en-US" sz="2400" b="0" i="1" dirty="0" smtClean="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sz="2400" b="0" i="1" dirty="0" smtClean="0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2400" b="0" i="1" dirty="0" smtClean="0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𝑤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2400" b="0" i="1" dirty="0" smtClean="0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𝑗</m:t>
                                                </m:r>
                                                <m:r>
                                                  <a:rPr lang="en-US" sz="2400" b="0" i="1" dirty="0" smtClean="0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</m:sSub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sz="2400" b="0" i="1" dirty="0" smtClean="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: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sz="2400" b="0" i="1" dirty="0" smtClean="0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n-US" sz="2400" i="1">
                                                          <a:solidFill>
                                                            <a:srgbClr val="000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sz="2400" i="1">
                                                          <a:solidFill>
                                                            <a:srgbClr val="000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𝑊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sz="2400" i="1">
                                                          <a:solidFill>
                                                            <a:srgbClr val="000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𝑗</m:t>
                                                      </m:r>
                                                      <m:r>
                                                        <a:rPr lang="en-US" sz="2400" b="0" i="1" smtClean="0">
                                                          <a:solidFill>
                                                            <a:srgbClr val="000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−1</m:t>
                                                      </m:r>
                                                    </m:sub>
                                                  </m:sSub>
                                                  <m:r>
                                                    <a:rPr lang="en-US" sz="24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(</m:t>
                                                  </m:r>
                                                  <m:sSubSup>
                                                    <m:sSubSupPr>
                                                      <m:ctrlPr>
                                                        <a:rPr lang="en-US" sz="2400" i="1">
                                                          <a:solidFill>
                                                            <a:srgbClr val="000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SupPr>
                                                    <m:e>
                                                      <m:r>
                                                        <a:rPr lang="en-US" sz="2400" i="1">
                                                          <a:solidFill>
                                                            <a:srgbClr val="000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𝑃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sz="2400" i="1">
                                                          <a:solidFill>
                                                            <a:srgbClr val="000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1</m:t>
                                                      </m:r>
                                                    </m:sub>
                                                    <m:sup>
                                                      <m:r>
                                                        <a:rPr lang="en-US" sz="2400" i="1">
                                                          <a:solidFill>
                                                            <a:srgbClr val="000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1</m:t>
                                                      </m:r>
                                                    </m:sup>
                                                  </m:sSubSup>
                                                  <m:r>
                                                    <a:rPr lang="en-US" sz="24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,…,</m:t>
                                                  </m:r>
                                                  <m:sSubSup>
                                                    <m:sSubSupPr>
                                                      <m:ctrlPr>
                                                        <a:rPr lang="en-US" sz="2400" i="1">
                                                          <a:solidFill>
                                                            <a:srgbClr val="000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SupPr>
                                                    <m:e>
                                                      <m:r>
                                                        <a:rPr lang="en-US" sz="2400" i="1">
                                                          <a:solidFill>
                                                            <a:srgbClr val="000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𝑃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sz="2400" b="0" i="1" smtClean="0">
                                                          <a:solidFill>
                                                            <a:srgbClr val="000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𝑘</m:t>
                                                      </m:r>
                                                      <m:r>
                                                        <a:rPr lang="en-US" sz="2400" b="0" i="1" smtClean="0">
                                                          <a:solidFill>
                                                            <a:srgbClr val="000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−1</m:t>
                                                      </m:r>
                                                    </m:sub>
                                                    <m:sup>
                                                      <m:r>
                                                        <a:rPr lang="en-US" sz="2400" i="1">
                                                          <a:solidFill>
                                                            <a:srgbClr val="000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𝑖</m:t>
                                                      </m:r>
                                                    </m:sup>
                                                  </m:sSubSup>
                                                  <m:r>
                                                    <a:rPr lang="en-US" sz="24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−</m:t>
                                                  </m:r>
                                                  <m:sSub>
                                                    <m:sSubPr>
                                                      <m:ctrlPr>
                                                        <a:rPr lang="en-US" sz="2400" i="1">
                                                          <a:solidFill>
                                                            <a:srgbClr val="000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sz="2400" i="1">
                                                          <a:solidFill>
                                                            <a:srgbClr val="000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𝑝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sz="2400" i="1">
                                                          <a:solidFill>
                                                            <a:srgbClr val="000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𝑗</m:t>
                                                      </m:r>
                                                    </m:sub>
                                                  </m:sSub>
                                                  <m:r>
                                                    <a:rPr lang="en-US" sz="24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,…, </m:t>
                                                  </m:r>
                                                  <m:sSubSup>
                                                    <m:sSubSupPr>
                                                      <m:ctrlPr>
                                                        <a:rPr lang="en-US" sz="2400" i="1">
                                                          <a:solidFill>
                                                            <a:srgbClr val="000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SupPr>
                                                    <m:e>
                                                      <m:r>
                                                        <a:rPr lang="en-US" sz="2400" i="1">
                                                          <a:solidFill>
                                                            <a:srgbClr val="000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𝑃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sz="2400" i="1">
                                                          <a:solidFill>
                                                            <a:srgbClr val="000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𝑘</m:t>
                                                      </m:r>
                                                    </m:sub>
                                                    <m:sup>
                                                      <m:r>
                                                        <a:rPr lang="en-US" sz="2400" i="1">
                                                          <a:solidFill>
                                                            <a:srgbClr val="000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𝑚</m:t>
                                                      </m:r>
                                                    </m:sup>
                                                  </m:sSubSup>
                                                  <m:r>
                                                    <a:rPr lang="en-US" sz="24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)</m:t>
                                                  </m:r>
                                                  <m:r>
                                                    <a:rPr lang="en-US" sz="2400" i="1" dirty="0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+</m:t>
                                                  </m:r>
                                                  <m:sSub>
                                                    <m:sSubPr>
                                                      <m:ctrlPr>
                                                        <a:rPr lang="en-US" sz="2400" b="0" i="1" dirty="0" smtClean="0">
                                                          <a:solidFill>
                                                            <a:srgbClr val="000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sz="2400" b="0" i="1" dirty="0" smtClean="0">
                                                          <a:solidFill>
                                                            <a:srgbClr val="000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𝑤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sz="2400" b="0" i="1" dirty="0" smtClean="0">
                                                          <a:solidFill>
                                                            <a:srgbClr val="000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𝑗</m:t>
                                                      </m:r>
                                                      <m:r>
                                                        <a:rPr lang="en-US" sz="2400" b="0" i="1" dirty="0" smtClean="0">
                                                          <a:solidFill>
                                                            <a:srgbClr val="000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 </m:t>
                                                      </m:r>
                                                      <m:r>
                                                        <a:rPr lang="en-US" sz="2400" b="0" i="1" dirty="0" smtClean="0">
                                                          <a:solidFill>
                                                            <a:srgbClr val="000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𝑘</m:t>
                                                      </m:r>
                                                      <m:r>
                                                        <a:rPr lang="en-US" sz="2400" b="0" i="1" dirty="0" smtClean="0">
                                                          <a:solidFill>
                                                            <a:srgbClr val="000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−1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mr>
                                              <m:m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n-US" sz="2400" i="1">
                                                          <a:solidFill>
                                                            <a:srgbClr val="000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sz="2400" i="1">
                                                          <a:solidFill>
                                                            <a:srgbClr val="000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𝑊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sz="2400" i="1">
                                                          <a:solidFill>
                                                            <a:srgbClr val="000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𝑗</m:t>
                                                      </m:r>
                                                      <m:r>
                                                        <a:rPr lang="en-US" sz="2400" b="0" i="1" smtClean="0">
                                                          <a:solidFill>
                                                            <a:srgbClr val="000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−1</m:t>
                                                      </m:r>
                                                    </m:sub>
                                                  </m:sSub>
                                                  <m:d>
                                                    <m:dPr>
                                                      <m:ctrlPr>
                                                        <a:rPr lang="en-US" sz="2400" i="1">
                                                          <a:solidFill>
                                                            <a:srgbClr val="000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sSubSup>
                                                        <m:sSubSupPr>
                                                          <m:ctrlPr>
                                                            <a:rPr lang="en-US" sz="2400" i="1">
                                                              <a:solidFill>
                                                                <a:srgbClr val="000000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sSubSupPr>
                                                        <m:e>
                                                          <m:r>
                                                            <a:rPr lang="en-US" sz="2400" i="1">
                                                              <a:solidFill>
                                                                <a:srgbClr val="000000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𝑃</m:t>
                                                          </m:r>
                                                        </m:e>
                                                        <m:sub>
                                                          <m:r>
                                                            <a:rPr lang="en-US" sz="2400" i="1">
                                                              <a:solidFill>
                                                                <a:srgbClr val="000000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1</m:t>
                                                          </m:r>
                                                        </m:sub>
                                                        <m:sup>
                                                          <m:r>
                                                            <a:rPr lang="en-US" sz="2400" i="1">
                                                              <a:solidFill>
                                                                <a:srgbClr val="000000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1</m:t>
                                                          </m:r>
                                                        </m:sup>
                                                      </m:sSubSup>
                                                      <m:r>
                                                        <a:rPr lang="en-US" sz="2400" i="1">
                                                          <a:solidFill>
                                                            <a:srgbClr val="000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,…, </m:t>
                                                      </m:r>
                                                      <m:sSubSup>
                                                        <m:sSubSupPr>
                                                          <m:ctrlPr>
                                                            <a:rPr lang="en-US" sz="2400" i="1">
                                                              <a:solidFill>
                                                                <a:srgbClr val="000000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sSubSupPr>
                                                        <m:e>
                                                          <m:r>
                                                            <a:rPr lang="en-US" sz="2400" i="1">
                                                              <a:solidFill>
                                                                <a:srgbClr val="000000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𝑃</m:t>
                                                          </m:r>
                                                        </m:e>
                                                        <m:sub>
                                                          <m:r>
                                                            <a:rPr lang="en-US" sz="2400" i="1">
                                                              <a:solidFill>
                                                                <a:srgbClr val="000000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𝑘</m:t>
                                                          </m:r>
                                                        </m:sub>
                                                        <m:sup>
                                                          <m:r>
                                                            <a:rPr lang="en-US" sz="2400" i="1">
                                                              <a:solidFill>
                                                                <a:srgbClr val="000000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𝑚</m:t>
                                                          </m:r>
                                                        </m:sup>
                                                      </m:sSubSup>
                                                    </m:e>
                                                  </m:d>
                                                  <m:r>
                                                    <a:rPr lang="en-US" sz="2400" b="0" i="1" smtClean="0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+</m:t>
                                                  </m:r>
                                                  <m:sSub>
                                                    <m:sSubPr>
                                                      <m:ctrlPr>
                                                        <a:rPr lang="en-US" sz="2400" b="0" i="1" smtClean="0">
                                                          <a:solidFill>
                                                            <a:srgbClr val="000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sz="2400" b="0" i="1" smtClean="0">
                                                          <a:solidFill>
                                                            <a:srgbClr val="000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𝑤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sz="2400" b="0" i="1" smtClean="0">
                                                          <a:solidFill>
                                                            <a:srgbClr val="000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𝑗𝑘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</m:d>
                                </m:e>
                              </m:func>
                            </m:e>
                            <m:e>
                              <m:r>
                                <a:rPr lang="en-US" sz="2400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sz="2400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. 1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e>
                            <m:e>
                              <m:r>
                                <a:rPr lang="en-US" sz="2400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  <m:r>
                                <a:rPr lang="en-US" sz="2400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sz="2400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400" dirty="0" smtClean="0">
                  <a:solidFill>
                    <a:srgbClr val="000000"/>
                  </a:solidFill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8976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Extension to multiple machines</a:t>
            </a:r>
            <a:endParaRPr lang="en-US" dirty="0">
              <a:solidFill>
                <a:srgbClr val="000000"/>
              </a:solidFill>
              <a:latin typeface="Calibri Ligh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 vert="horz" lIns="91440" tIns="45720" rIns="91440" bIns="45720" rtlCol="0" anchor="t">
                <a:normAutofit/>
              </a:bodyPr>
              <a:lstStyle/>
              <a:p>
                <a:r>
                  <a:rPr lang="en-US" sz="2400" dirty="0" smtClean="0">
                    <a:solidFill>
                      <a:srgbClr val="000000"/>
                    </a:solidFill>
                  </a:rPr>
                  <a:t>Solution:</a:t>
                </a:r>
              </a:p>
              <a:p>
                <a:endParaRPr lang="en-US" sz="2400" dirty="0" smtClean="0">
                  <a:solidFill>
                    <a:srgbClr val="000000"/>
                  </a:solidFill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bSup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,…,</m:t>
                                  </m:r>
                                  <m:sSubSup>
                                    <m:sSubSupPr>
                                      <m:ctrlPr>
                                        <a:rPr 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  <m:sup>
                                      <m:r>
                                        <a:rPr 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𝑎𝑙𝑙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Sup>
                        <m:sSubSup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  <m:sup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∈[0,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400" dirty="0" smtClean="0">
                  <a:solidFill>
                    <a:srgbClr val="000000"/>
                  </a:solidFill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1878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Extension to multiple machines</a:t>
            </a:r>
            <a:endParaRPr lang="en-US" dirty="0">
              <a:solidFill>
                <a:srgbClr val="000000"/>
              </a:solidFill>
              <a:latin typeface="Calibri Ligh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 vert="horz" lIns="91440" tIns="45720" rIns="91440" bIns="45720" rtlCol="0" anchor="t">
                <a:normAutofit/>
              </a:bodyPr>
              <a:lstStyle/>
              <a:p>
                <a:r>
                  <a:rPr lang="en-US" sz="2400" dirty="0" smtClean="0">
                    <a:solidFill>
                      <a:srgbClr val="000000"/>
                    </a:solidFill>
                  </a:rPr>
                  <a:t>Solution:</a:t>
                </a:r>
              </a:p>
              <a:p>
                <a:endParaRPr lang="en-US" sz="2400" dirty="0" smtClean="0">
                  <a:solidFill>
                    <a:srgbClr val="000000"/>
                  </a:solidFill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bSup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,…,</m:t>
                                  </m:r>
                                  <m:sSubSup>
                                    <m:sSubSupPr>
                                      <m:ctrlPr>
                                        <a:rPr 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  <m:sup>
                                      <m:r>
                                        <a:rPr 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𝑎𝑙𝑙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Sup>
                        <m:sSubSup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  <m:sup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∈[0,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400" dirty="0">
                  <a:solidFill>
                    <a:srgbClr val="000000"/>
                  </a:solidFill>
                </a:endParaRPr>
              </a:p>
              <a:p>
                <a:pPr marL="0" indent="0" algn="ctr">
                  <a:buNone/>
                </a:pPr>
                <a:endParaRPr lang="en-US" sz="2400" dirty="0" smtClean="0">
                  <a:solidFill>
                    <a:srgbClr val="000000"/>
                  </a:solidFill>
                </a:endParaRPr>
              </a:p>
              <a:p>
                <a:r>
                  <a:rPr lang="en-US" sz="2400" dirty="0" smtClean="0">
                    <a:solidFill>
                      <a:srgbClr val="000000"/>
                    </a:solidFill>
                  </a:rPr>
                  <a:t>Construct </a:t>
                </a:r>
                <a:r>
                  <a:rPr lang="en-US" sz="2400" dirty="0" smtClean="0">
                    <a:solidFill>
                      <a:srgbClr val="000000"/>
                    </a:solidFill>
                  </a:rPr>
                  <a:t>s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chedule</m:t>
                    </m:r>
                    <m:r>
                      <a:rPr lang="en-US" sz="24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24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p>
                        <m:r>
                          <a:rPr lang="en-US" sz="24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400" dirty="0" smtClean="0">
                    <a:solidFill>
                      <a:srgbClr val="000000"/>
                    </a:solidFill>
                  </a:rPr>
                  <a:t> using backtracking</a:t>
                </a:r>
                <a:r>
                  <a:rPr lang="en-US" sz="2400" dirty="0" smtClean="0">
                    <a:solidFill>
                      <a:srgbClr val="000000"/>
                    </a:solidFill>
                  </a:rPr>
                  <a:t>.</a:t>
                </a:r>
                <a:endParaRPr lang="en-US" dirty="0" smtClean="0">
                  <a:solidFill>
                    <a:srgbClr val="000000"/>
                  </a:solidFill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652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Extension to multiple machines</a:t>
            </a:r>
            <a:endParaRPr lang="en-US" dirty="0">
              <a:solidFill>
                <a:srgbClr val="000000"/>
              </a:solidFill>
              <a:latin typeface="Calibri Ligh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 vert="horz" lIns="91440" tIns="45720" rIns="91440" bIns="45720" rtlCol="0" anchor="t">
                <a:normAutofit/>
              </a:bodyPr>
              <a:lstStyle/>
              <a:p>
                <a:r>
                  <a:rPr lang="en-US" sz="2400" dirty="0" smtClean="0">
                    <a:solidFill>
                      <a:srgbClr val="000000"/>
                    </a:solidFill>
                  </a:rPr>
                  <a:t>Solution:</a:t>
                </a:r>
              </a:p>
              <a:p>
                <a:endParaRPr lang="en-US" sz="2400" dirty="0" smtClean="0">
                  <a:solidFill>
                    <a:srgbClr val="000000"/>
                  </a:solidFill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bSup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,…,</m:t>
                                  </m:r>
                                  <m:sSubSup>
                                    <m:sSubSupPr>
                                      <m:ctrlPr>
                                        <a:rPr 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  <m:sup>
                                      <m:r>
                                        <a:rPr 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𝑎𝑙𝑙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Sup>
                        <m:sSubSup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  <m:sup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∈[0,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400" dirty="0">
                  <a:solidFill>
                    <a:srgbClr val="000000"/>
                  </a:solidFill>
                </a:endParaRPr>
              </a:p>
              <a:p>
                <a:pPr marL="0" indent="0" algn="ctr">
                  <a:buNone/>
                </a:pPr>
                <a:endParaRPr lang="en-US" sz="2400" dirty="0" smtClean="0">
                  <a:solidFill>
                    <a:srgbClr val="000000"/>
                  </a:solidFill>
                </a:endParaRPr>
              </a:p>
              <a:p>
                <a:r>
                  <a:rPr lang="en-US" sz="2400" dirty="0" smtClean="0">
                    <a:solidFill>
                      <a:srgbClr val="000000"/>
                    </a:solidFill>
                  </a:rPr>
                  <a:t>Construct </a:t>
                </a:r>
                <a:r>
                  <a:rPr lang="en-US" sz="2400" dirty="0" smtClean="0">
                    <a:solidFill>
                      <a:srgbClr val="000000"/>
                    </a:solidFill>
                  </a:rPr>
                  <a:t>s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chedule</m:t>
                    </m:r>
                    <m:r>
                      <a:rPr lang="en-US" sz="24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24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p>
                        <m:r>
                          <a:rPr lang="en-US" sz="24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400" dirty="0" smtClean="0">
                    <a:solidFill>
                      <a:srgbClr val="000000"/>
                    </a:solidFill>
                  </a:rPr>
                  <a:t> using backtracking.</a:t>
                </a:r>
              </a:p>
              <a:p>
                <a:r>
                  <a:rPr lang="en-US" sz="2400" dirty="0" smtClean="0">
                    <a:solidFill>
                      <a:srgbClr val="000000"/>
                    </a:solidFill>
                  </a:rPr>
                  <a:t>Complexity: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𝑘𝑚</m:t>
                    </m:r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∗</m:t>
                    </m:r>
                    <m:nary>
                      <m:naryPr>
                        <m:chr m:val="∏"/>
                        <m:ctrlP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func>
                              <m:funcPr>
                                <m:ctrlPr>
                                  <a:rPr lang="en-US" sz="24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sz="24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4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r>
                                      <a:rPr lang="en-US" sz="24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sz="24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func>
                          </m:e>
                          <m:sup>
                            <m:r>
                              <a:rPr lang="en-US" sz="2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p>
                      </m:e>
                    </m:nary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)</m:t>
                    </m:r>
                  </m:oMath>
                </a14:m>
                <a:endParaRPr lang="en-US" dirty="0" smtClean="0">
                  <a:solidFill>
                    <a:srgbClr val="000000"/>
                  </a:solidFill>
                </a:endParaRPr>
              </a:p>
              <a:p>
                <a:pPr marL="0" indent="0">
                  <a:buNone/>
                </a:pPr>
                <a:endParaRPr lang="en-US" dirty="0" smtClean="0">
                  <a:solidFill>
                    <a:srgbClr val="000000"/>
                  </a:solidFill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9314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00"/>
                </a:solidFill>
                <a:latin typeface="Calibri Light"/>
              </a:rPr>
              <a:t>Generalizations</a:t>
            </a:r>
            <a:endParaRPr lang="en-US" dirty="0">
              <a:solidFill>
                <a:srgbClr val="000000"/>
              </a:solidFill>
              <a:latin typeface="Calibri Ligh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 vert="horz" lIns="91440" tIns="45720" rIns="91440" bIns="45720" rtlCol="0" anchor="t">
                <a:normAutofit/>
              </a:bodyPr>
              <a:lstStyle/>
              <a:p>
                <a:r>
                  <a:rPr lang="en-US" sz="2400" dirty="0" smtClean="0"/>
                  <a:t>Jobs </a:t>
                </a:r>
                <a:r>
                  <a:rPr lang="en-US" sz="2400" dirty="0"/>
                  <a:t>can have different processing </a:t>
                </a:r>
                <a:r>
                  <a:rPr lang="en-US" sz="2400" dirty="0" smtClean="0"/>
                  <a:t>times(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2400" dirty="0" smtClean="0"/>
                  <a:t>) </a:t>
                </a:r>
                <a:r>
                  <a:rPr lang="en-US" sz="2400" dirty="0"/>
                  <a:t>on different </a:t>
                </a:r>
                <a:r>
                  <a:rPr lang="en-US" sz="2400" dirty="0" smtClean="0"/>
                  <a:t>machines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812" t="-16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118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00"/>
                </a:solidFill>
                <a:latin typeface="Calibri Light"/>
              </a:rPr>
              <a:t>Generalizations</a:t>
            </a:r>
            <a:endParaRPr lang="en-US" dirty="0">
              <a:solidFill>
                <a:srgbClr val="000000"/>
              </a:solidFill>
              <a:latin typeface="Calibri Ligh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 vert="horz" lIns="91440" tIns="45720" rIns="91440" bIns="45720" rtlCol="0" anchor="t">
                <a:normAutofit/>
              </a:bodyPr>
              <a:lstStyle/>
              <a:p>
                <a:r>
                  <a:rPr lang="en-US" sz="2400" dirty="0" smtClean="0"/>
                  <a:t>Jobs </a:t>
                </a:r>
                <a:r>
                  <a:rPr lang="en-US" sz="2400" dirty="0"/>
                  <a:t>can have different processing </a:t>
                </a:r>
                <a:r>
                  <a:rPr lang="en-US" sz="2400" dirty="0" smtClean="0"/>
                  <a:t>times(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2400" dirty="0" smtClean="0"/>
                  <a:t>) </a:t>
                </a:r>
                <a:r>
                  <a:rPr lang="en-US" sz="2400" dirty="0"/>
                  <a:t>on different </a:t>
                </a:r>
                <a:r>
                  <a:rPr lang="en-US" sz="2400" dirty="0" smtClean="0"/>
                  <a:t>machines</a:t>
                </a:r>
              </a:p>
              <a:p>
                <a:r>
                  <a:rPr lang="en-US" sz="2400" dirty="0" smtClean="0"/>
                  <a:t>Different profit functions on </a:t>
                </a:r>
                <a:r>
                  <a:rPr lang="en-US" sz="2400" dirty="0"/>
                  <a:t>different </a:t>
                </a:r>
                <a:r>
                  <a:rPr lang="en-US" sz="2400" dirty="0" smtClean="0"/>
                  <a:t>machines </a:t>
                </a:r>
                <a:r>
                  <a:rPr lang="en-US" sz="2400" dirty="0"/>
                  <a:t>for same </a:t>
                </a:r>
                <a:r>
                  <a:rPr lang="en-US" sz="2400" dirty="0" smtClean="0"/>
                  <a:t>job</a:t>
                </a:r>
                <a:endParaRPr lang="en-US" sz="2400" dirty="0" smtClean="0">
                  <a:solidFill>
                    <a:srgbClr val="000000"/>
                  </a:solidFill>
                </a:endParaRPr>
              </a:p>
              <a:p>
                <a:r>
                  <a:rPr lang="en-US" sz="2400" dirty="0" smtClean="0">
                    <a:solidFill>
                      <a:srgbClr val="000000"/>
                    </a:solidFill>
                  </a:rPr>
                  <a:t>Can handle non-zero release times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812" t="-16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4365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Reduction from GSP to </a:t>
            </a:r>
            <a:r>
              <a:rPr lang="en-US" dirty="0" smtClean="0"/>
              <a:t>R2C[2]</a:t>
            </a:r>
            <a:endParaRPr lang="en-US" dirty="0">
              <a:solidFill>
                <a:srgbClr val="000000"/>
              </a:solidFill>
              <a:latin typeface="Calibri Ligh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 vert="horz" lIns="91440" tIns="45720" rIns="91440" bIns="45720" rtlCol="0" anchor="t">
                <a:normAutofit/>
              </a:bodyPr>
              <a:lstStyle/>
              <a:p>
                <a:r>
                  <a:rPr lang="en-US" sz="2400" b="1" dirty="0" smtClean="0">
                    <a:solidFill>
                      <a:srgbClr val="000000"/>
                    </a:solidFill>
                    <a:latin typeface="Calibri"/>
                  </a:rPr>
                  <a:t>General Scheduling problem(GSP)</a:t>
                </a:r>
                <a:r>
                  <a:rPr lang="en-US" sz="2400" dirty="0" smtClean="0">
                    <a:solidFill>
                      <a:srgbClr val="000000"/>
                    </a:solidFill>
                    <a:latin typeface="Calibri"/>
                  </a:rPr>
                  <a:t>: loss function instead of profit function</a:t>
                </a:r>
              </a:p>
              <a:p>
                <a:pPr marL="0" lv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𝑐𝑜𝑠𝑡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𝑠𝑐h𝑒𝑑𝑢𝑙𝑖𝑛𝑔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𝑡h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𝑗𝑜𝑏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sub>
                        <m:sup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sz="2000" dirty="0" smtClean="0">
                  <a:solidFill>
                    <a:srgbClr val="000000"/>
                  </a:solidFill>
                  <a:latin typeface="Calibri"/>
                </a:endParaRPr>
              </a:p>
              <a:p>
                <a:pPr algn="ctr"/>
                <a:endParaRPr lang="en-US" sz="2400" dirty="0">
                  <a:solidFill>
                    <a:srgbClr val="000000"/>
                  </a:solidFill>
                  <a:latin typeface="Calibri"/>
                </a:endParaRPr>
              </a:p>
              <a:p>
                <a:pPr marL="0" indent="0">
                  <a:buNone/>
                </a:pPr>
                <a:endParaRPr lang="en-US" sz="2000" dirty="0" smtClean="0">
                  <a:solidFill>
                    <a:srgbClr val="000000"/>
                  </a:solidFill>
                  <a:latin typeface="Calibri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0318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 smtClean="0">
                <a:solidFill>
                  <a:srgbClr val="000000"/>
                </a:solidFill>
              </a:rPr>
              <a:t>Problem : Given m machines &amp; n jobs with zeros release times </a:t>
            </a:r>
            <a:r>
              <a:rPr lang="en-US" sz="2400" dirty="0">
                <a:solidFill>
                  <a:srgbClr val="000000"/>
                </a:solidFill>
              </a:rPr>
              <a:t>and non-increasing profit </a:t>
            </a:r>
            <a:r>
              <a:rPr lang="en-US" sz="2400" dirty="0" smtClean="0">
                <a:solidFill>
                  <a:srgbClr val="000000"/>
                </a:solidFill>
              </a:rPr>
              <a:t>functions for each job. Find a schedule with maximum profit</a:t>
            </a:r>
            <a:r>
              <a:rPr lang="en-US" sz="2400" dirty="0" smtClean="0">
                <a:solidFill>
                  <a:srgbClr val="000000"/>
                </a:solidFill>
              </a:rPr>
              <a:t>.</a:t>
            </a:r>
            <a:endParaRPr lang="en-US" sz="2400" dirty="0">
              <a:solidFill>
                <a:srgbClr val="000000"/>
              </a:solidFill>
            </a:endParaRPr>
          </a:p>
          <a:p>
            <a:endParaRPr lang="en-US" sz="2400" dirty="0" smtClean="0">
              <a:solidFill>
                <a:srgbClr val="000000"/>
              </a:solidFill>
            </a:endParaRPr>
          </a:p>
          <a:p>
            <a:endParaRPr lang="en-US" sz="2400" dirty="0">
              <a:solidFill>
                <a:srgbClr val="000000"/>
              </a:solidFill>
            </a:endParaRPr>
          </a:p>
          <a:p>
            <a:endParaRPr lang="en-US" sz="2400" dirty="0" smtClean="0">
              <a:solidFill>
                <a:srgbClr val="000000"/>
              </a:solidFill>
            </a:endParaRPr>
          </a:p>
          <a:p>
            <a:endParaRPr lang="en-US" sz="2400" dirty="0" smtClean="0">
              <a:solidFill>
                <a:srgbClr val="00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3085" y="2958966"/>
            <a:ext cx="419100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219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Reduction from GSP to </a:t>
            </a:r>
            <a:r>
              <a:rPr lang="en-US" dirty="0" smtClean="0"/>
              <a:t>R2C[2]</a:t>
            </a:r>
            <a:endParaRPr lang="en-US" dirty="0">
              <a:solidFill>
                <a:srgbClr val="000000"/>
              </a:solidFill>
              <a:latin typeface="Calibri Ligh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 vert="horz" lIns="91440" tIns="45720" rIns="91440" bIns="45720" rtlCol="0" anchor="t">
                <a:normAutofit/>
              </a:bodyPr>
              <a:lstStyle/>
              <a:p>
                <a:r>
                  <a:rPr lang="en-US" sz="2400" b="1" dirty="0" smtClean="0">
                    <a:solidFill>
                      <a:srgbClr val="000000"/>
                    </a:solidFill>
                    <a:latin typeface="Calibri"/>
                  </a:rPr>
                  <a:t>General Scheduling problem(GSP)</a:t>
                </a:r>
                <a:r>
                  <a:rPr lang="en-US" sz="2400" dirty="0" smtClean="0">
                    <a:solidFill>
                      <a:srgbClr val="000000"/>
                    </a:solidFill>
                    <a:latin typeface="Calibri"/>
                  </a:rPr>
                  <a:t>: loss function instead of profit function</a:t>
                </a:r>
              </a:p>
              <a:p>
                <a:pPr marL="0" lv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𝑐𝑜𝑠𝑡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𝑠𝑐h𝑒𝑑𝑢𝑙𝑖𝑛𝑔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𝑡h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𝑗𝑜𝑏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sub>
                        <m:sup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sz="2400" dirty="0" smtClean="0">
                  <a:solidFill>
                    <a:srgbClr val="000000"/>
                  </a:solidFill>
                  <a:latin typeface="Calibri"/>
                </a:endParaRPr>
              </a:p>
              <a:p>
                <a:endParaRPr lang="en-US" sz="2400" b="1" dirty="0" smtClean="0">
                  <a:solidFill>
                    <a:srgbClr val="000000"/>
                  </a:solidFill>
                  <a:latin typeface="Calibri"/>
                </a:endParaRPr>
              </a:p>
              <a:p>
                <a:r>
                  <a:rPr lang="en-US" sz="2400" b="1" dirty="0" smtClean="0">
                    <a:solidFill>
                      <a:srgbClr val="000000"/>
                    </a:solidFill>
                    <a:latin typeface="Calibri"/>
                  </a:rPr>
                  <a:t>2-D </a:t>
                </a:r>
                <a:r>
                  <a:rPr lang="en-US" sz="2400" b="1" dirty="0" smtClean="0">
                    <a:solidFill>
                      <a:srgbClr val="000000"/>
                    </a:solidFill>
                    <a:latin typeface="Calibri"/>
                  </a:rPr>
                  <a:t>Geometric </a:t>
                </a:r>
                <a:r>
                  <a:rPr lang="en-US" sz="2400" b="1" dirty="0" smtClean="0">
                    <a:solidFill>
                      <a:srgbClr val="000000"/>
                    </a:solidFill>
                    <a:latin typeface="Calibri"/>
                  </a:rPr>
                  <a:t>cover(R2C)</a:t>
                </a:r>
                <a:r>
                  <a:rPr lang="en-US" sz="2400" dirty="0" smtClean="0">
                    <a:solidFill>
                      <a:srgbClr val="000000"/>
                    </a:solidFill>
                    <a:latin typeface="Calibri"/>
                  </a:rPr>
                  <a:t>: Find min. weighted </a:t>
                </a: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rgbClr val="000000"/>
                    </a:solidFill>
                    <a:latin typeface="Calibri"/>
                  </a:rPr>
                  <a:t> </a:t>
                </a:r>
                <a:r>
                  <a:rPr lang="en-US" sz="2400" dirty="0" smtClean="0">
                    <a:solidFill>
                      <a:srgbClr val="000000"/>
                    </a:solidFill>
                    <a:latin typeface="Calibri"/>
                  </a:rPr>
                  <a:t>   subset of rectangles such that demand of each point is</a:t>
                </a: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rgbClr val="000000"/>
                    </a:solidFill>
                    <a:latin typeface="Calibri"/>
                  </a:rPr>
                  <a:t> </a:t>
                </a:r>
                <a:r>
                  <a:rPr lang="en-US" sz="2400" dirty="0" smtClean="0">
                    <a:solidFill>
                      <a:srgbClr val="000000"/>
                    </a:solidFill>
                    <a:latin typeface="Calibri"/>
                  </a:rPr>
                  <a:t>   satisfied.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≥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000" dirty="0" smtClean="0">
                  <a:solidFill>
                    <a:srgbClr val="000000"/>
                  </a:solidFill>
                  <a:latin typeface="Calibri"/>
                </a:endParaRPr>
              </a:p>
              <a:p>
                <a:pPr algn="ctr"/>
                <a:endParaRPr lang="en-US" sz="2400" dirty="0">
                  <a:solidFill>
                    <a:srgbClr val="000000"/>
                  </a:solidFill>
                  <a:latin typeface="Calibri"/>
                </a:endParaRPr>
              </a:p>
              <a:p>
                <a:pPr marL="0" indent="0">
                  <a:buNone/>
                </a:pPr>
                <a:endParaRPr lang="en-US" sz="2000" dirty="0" smtClean="0">
                  <a:solidFill>
                    <a:srgbClr val="000000"/>
                  </a:solidFill>
                  <a:latin typeface="Calibri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2377" y="2943114"/>
            <a:ext cx="2475918" cy="3027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752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Reduction from GSP to </a:t>
            </a:r>
            <a:r>
              <a:rPr lang="en-US" dirty="0"/>
              <a:t>R2C[2]</a:t>
            </a:r>
            <a:endParaRPr lang="en-US" dirty="0">
              <a:solidFill>
                <a:srgbClr val="000000"/>
              </a:solidFill>
              <a:latin typeface="Calibri Ligh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 vert="horz" lIns="91440" tIns="45720" rIns="91440" bIns="45720" rtlCol="0" anchor="t">
                <a:normAutofit/>
              </a:bodyPr>
              <a:lstStyle/>
              <a:p>
                <a:r>
                  <a:rPr lang="en-US" sz="2400" dirty="0" smtClean="0">
                    <a:solidFill>
                      <a:srgbClr val="000000"/>
                    </a:solidFill>
                  </a:rPr>
                  <a:t>Define interval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bSup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nary>
                      <m:naryPr>
                        <m:chr m:val="∑"/>
                        <m:ctrlP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  <m:sup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  <m:e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d>
                          <m:dPr>
                            <m:ctrlPr>
                              <a:rPr lang="en-US" sz="2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4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∈[</m:t>
                        </m:r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−1]</m:t>
                        </m:r>
                      </m:e>
                    </m:nary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400" dirty="0" smtClean="0">
                  <a:solidFill>
                    <a:srgbClr val="000000"/>
                  </a:solidFill>
                  <a:latin typeface="Calibri"/>
                </a:endParaRPr>
              </a:p>
              <a:p>
                <a:r>
                  <a:rPr lang="en-US" sz="2400" dirty="0" smtClean="0">
                    <a:solidFill>
                      <a:srgbClr val="000000"/>
                    </a:solidFill>
                    <a:latin typeface="Calibri"/>
                  </a:rPr>
                  <a:t>For each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bSup>
                  </m:oMath>
                </a14:m>
                <a:r>
                  <a:rPr lang="en-US" sz="2400" dirty="0" smtClean="0">
                    <a:solidFill>
                      <a:srgbClr val="000000"/>
                    </a:solidFill>
                    <a:latin typeface="Calibri"/>
                  </a:rPr>
                  <a:t> create a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 smtClean="0">
                    <a:solidFill>
                      <a:srgbClr val="000000"/>
                    </a:solidFill>
                    <a:latin typeface="Calibri"/>
                  </a:rPr>
                  <a:t> with demand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sz="2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0,</m:t>
                            </m:r>
                            <m:r>
                              <a:rPr lang="en-US" sz="2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sz="24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  <m:sup>
                                    <m:r>
                                      <a:rPr lang="en-US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p>
                                </m:sSubSup>
                              </m:e>
                            </m:d>
                            <m:r>
                              <a:rPr lang="en-US" sz="2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4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  <m:sup>
                                    <m:r>
                                      <a:rPr lang="en-US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p>
                                </m:sSubSup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US" sz="2400" b="0" dirty="0" smtClean="0">
                  <a:solidFill>
                    <a:srgbClr val="000000"/>
                  </a:solidFill>
                  <a:latin typeface="Calibri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bSup>
                        </m:e>
                      </m:d>
                      <m:r>
                        <a:rPr lang="en-US" sz="1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:</m:t>
                          </m:r>
                          <m:sSub>
                            <m:sSubPr>
                              <m:ctrlPr>
                                <a:rPr lang="en-US" sz="1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1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∈[</m:t>
                          </m:r>
                          <m:sSub>
                            <m:sSubPr>
                              <m:ctrlPr>
                                <a:rPr lang="en-US" sz="1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1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1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1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1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000" dirty="0" smtClean="0">
                  <a:solidFill>
                    <a:srgbClr val="000000"/>
                  </a:solidFill>
                  <a:latin typeface="Calibri"/>
                </a:endParaRPr>
              </a:p>
              <a:p>
                <a:r>
                  <a:rPr lang="en-US" sz="2400" dirty="0" smtClean="0">
                    <a:solidFill>
                      <a:srgbClr val="000000"/>
                    </a:solidFill>
                  </a:rPr>
                  <a:t>For each job &amp;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sz="2400" dirty="0" smtClean="0">
                    <a:solidFill>
                      <a:srgbClr val="000000"/>
                    </a:solidFill>
                  </a:rPr>
                  <a:t>,</a:t>
                </a:r>
                <a:r>
                  <a:rPr lang="en-US" sz="2400" dirty="0" smtClean="0">
                    <a:solidFill>
                      <a:srgbClr val="000000"/>
                    </a:solidFill>
                  </a:rPr>
                  <a:t> </a:t>
                </a:r>
                <a:r>
                  <a:rPr lang="en-US" sz="2400" dirty="0" smtClean="0">
                    <a:solidFill>
                      <a:srgbClr val="000000"/>
                    </a:solidFill>
                  </a:rPr>
                  <a:t>create </a:t>
                </a:r>
                <a:r>
                  <a:rPr lang="en-US" sz="2400" dirty="0" smtClean="0">
                    <a:solidFill>
                      <a:srgbClr val="000000"/>
                    </a:solidFill>
                  </a:rPr>
                  <a:t>rectangle with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0,</m:t>
                        </m:r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∗</m:t>
                    </m:r>
                    <m:sSubSup>
                      <m:sSubSupPr>
                        <m:ctrlP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bSup>
                  </m:oMath>
                </a14:m>
                <a:r>
                  <a:rPr lang="en-US" sz="2400" dirty="0" smtClean="0">
                    <a:solidFill>
                      <a:srgbClr val="000000"/>
                    </a:solidFill>
                  </a:rPr>
                  <a:t> with weight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2400" dirty="0" smtClean="0">
                    <a:solidFill>
                      <a:srgbClr val="000000"/>
                    </a:solidFill>
                  </a:rPr>
                  <a:t>  &amp; capacity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sz="2400" dirty="0" smtClean="0">
                  <a:solidFill>
                    <a:srgbClr val="000000"/>
                  </a:solidFill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812" t="-4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0090" y="4102213"/>
            <a:ext cx="1723301" cy="1920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321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With zero release times</a:t>
            </a:r>
            <a:endParaRPr lang="en-US" dirty="0">
              <a:solidFill>
                <a:srgbClr val="000000"/>
              </a:solidFill>
              <a:latin typeface="Calibri Ligh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 vert="horz" lIns="91440" tIns="45720" rIns="91440" bIns="45720" rtlCol="0" anchor="t"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=0, </m:t>
                    </m:r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𝑡𝑜𝑡𝑎𝑙</m:t>
                    </m:r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𝑠𝑖𝑧𝑒</m:t>
                    </m:r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𝑗𝑜𝑏𝑠</m:t>
                    </m:r>
                  </m:oMath>
                </a14:m>
                <a:endParaRPr lang="en-US" sz="2400" dirty="0" smtClean="0">
                  <a:solidFill>
                    <a:srgbClr val="000000"/>
                  </a:solidFill>
                </a:endParaRPr>
              </a:p>
              <a:p>
                <a:r>
                  <a:rPr lang="en-US" sz="2400" dirty="0" smtClean="0">
                    <a:solidFill>
                      <a:srgbClr val="000000"/>
                    </a:solidFill>
                  </a:rPr>
                  <a:t>All relevant time points becomes of form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[0,</m:t>
                    </m:r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 smtClean="0">
                    <a:solidFill>
                      <a:srgbClr val="000000"/>
                    </a:solidFill>
                  </a:rPr>
                  <a:t> &amp; have demand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sz="2400" dirty="0" smtClean="0">
                  <a:solidFill>
                    <a:srgbClr val="000000"/>
                  </a:solidFill>
                </a:endParaRPr>
              </a:p>
              <a:p>
                <a:r>
                  <a:rPr lang="en-US" sz="2400" dirty="0" smtClean="0">
                    <a:solidFill>
                      <a:srgbClr val="000000"/>
                    </a:solidFill>
                  </a:rPr>
                  <a:t>Rectangles become intervals.</a:t>
                </a:r>
                <a:endParaRPr lang="en-US" sz="2400" dirty="0" smtClean="0">
                  <a:solidFill>
                    <a:srgbClr val="000000"/>
                  </a:solidFill>
                </a:endParaRPr>
              </a:p>
              <a:p>
                <a:endParaRPr lang="en-US" sz="2400" dirty="0" smtClean="0">
                  <a:solidFill>
                    <a:srgbClr val="000000"/>
                  </a:solidFill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812" t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5952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Generalized cache scheduling(off-line)</a:t>
            </a:r>
            <a:endParaRPr lang="en-US" dirty="0">
              <a:solidFill>
                <a:srgbClr val="000000"/>
              </a:solidFill>
              <a:latin typeface="Calibri Ligh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 vert="horz" lIns="91440" tIns="45720" rIns="91440" bIns="45720" rtlCol="0" anchor="t">
                <a:normAutofit/>
              </a:bodyPr>
              <a:lstStyle/>
              <a:p>
                <a:r>
                  <a:rPr lang="en-US" sz="2400" dirty="0" smtClean="0"/>
                  <a:t>Demands </a:t>
                </a:r>
                <a:r>
                  <a:rPr lang="en-US" sz="2400" dirty="0"/>
                  <a:t>d(t) at various time steps t = 1, . </a:t>
                </a:r>
                <a:r>
                  <a:rPr lang="en-US" sz="2400" dirty="0"/>
                  <a:t>. . </a:t>
                </a:r>
                <a:r>
                  <a:rPr lang="en-US" sz="2400" dirty="0"/>
                  <a:t>, </a:t>
                </a:r>
                <a:r>
                  <a:rPr lang="en-US" sz="2400" dirty="0" smtClean="0"/>
                  <a:t>T </a:t>
                </a:r>
                <a:r>
                  <a:rPr lang="en-US" sz="2400" dirty="0"/>
                  <a:t>and Intervals I(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).</a:t>
                </a:r>
              </a:p>
              <a:p>
                <a:r>
                  <a:rPr lang="en-US" sz="2400" dirty="0"/>
                  <a:t>Find a minimum weight subset of intervals that covers the demand</a:t>
                </a:r>
                <a:r>
                  <a:rPr lang="en-US" sz="2400" dirty="0" smtClean="0"/>
                  <a:t>.</a:t>
                </a:r>
                <a:endParaRPr lang="en-US" sz="2400" dirty="0">
                  <a:solidFill>
                    <a:srgbClr val="000000"/>
                  </a:solidFill>
                </a:endParaRPr>
              </a:p>
              <a:p>
                <a:endParaRPr lang="en-US" sz="2400" dirty="0" smtClean="0">
                  <a:solidFill>
                    <a:srgbClr val="000000"/>
                  </a:solidFill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970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Generalized cache scheduling(off-line)</a:t>
            </a:r>
            <a:endParaRPr lang="en-US" dirty="0">
              <a:solidFill>
                <a:srgbClr val="000000"/>
              </a:solidFill>
              <a:latin typeface="Calibri Ligh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 vert="horz" lIns="91440" tIns="45720" rIns="91440" bIns="45720" rtlCol="0" anchor="t">
                <a:normAutofit/>
              </a:bodyPr>
              <a:lstStyle/>
              <a:p>
                <a:r>
                  <a:rPr lang="en-US" sz="2400" dirty="0" smtClean="0"/>
                  <a:t>Demands </a:t>
                </a:r>
                <a:r>
                  <a:rPr lang="en-US" sz="2400" dirty="0"/>
                  <a:t>d(t) at various time steps t = 1, . </a:t>
                </a:r>
                <a:r>
                  <a:rPr lang="en-US" sz="2400" dirty="0"/>
                  <a:t>. . </a:t>
                </a:r>
                <a:r>
                  <a:rPr lang="en-US" sz="2400" dirty="0"/>
                  <a:t>, </a:t>
                </a:r>
                <a:r>
                  <a:rPr lang="en-US" sz="2400" dirty="0" smtClean="0"/>
                  <a:t>T </a:t>
                </a:r>
                <a:r>
                  <a:rPr lang="en-US" sz="2400" dirty="0"/>
                  <a:t>and Intervals I(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).</a:t>
                </a:r>
              </a:p>
              <a:p>
                <a:r>
                  <a:rPr lang="en-US" sz="2400" dirty="0"/>
                  <a:t>Find a minimum weight subset of intervals that covers the demand</a:t>
                </a:r>
                <a:r>
                  <a:rPr lang="en-US" sz="2400" dirty="0" smtClean="0"/>
                  <a:t>.</a:t>
                </a:r>
              </a:p>
              <a:p>
                <a:endParaRPr lang="en-US" sz="2400" dirty="0">
                  <a:solidFill>
                    <a:srgbClr val="000000"/>
                  </a:solidFill>
                </a:endParaRPr>
              </a:p>
              <a:p>
                <a:r>
                  <a:rPr lang="en-US" sz="2400" dirty="0">
                    <a:solidFill>
                      <a:srgbClr val="000000"/>
                    </a:solidFill>
                  </a:rPr>
                  <a:t>O(1) approximation by </a:t>
                </a:r>
                <a:r>
                  <a:rPr lang="en-US" sz="2400" dirty="0"/>
                  <a:t>Bar-</a:t>
                </a:r>
                <a:r>
                  <a:rPr lang="en-US" sz="2400" dirty="0" err="1"/>
                  <a:t>Noy</a:t>
                </a:r>
                <a:r>
                  <a:rPr lang="en-US" sz="2400" dirty="0"/>
                  <a:t> et al.[4]</a:t>
                </a:r>
              </a:p>
              <a:p>
                <a:r>
                  <a:rPr lang="en-US" sz="2400" dirty="0">
                    <a:solidFill>
                      <a:srgbClr val="000000"/>
                    </a:solidFill>
                  </a:rPr>
                  <a:t>O(1) approximation for zero release times</a:t>
                </a:r>
              </a:p>
              <a:p>
                <a:endParaRPr lang="en-US" sz="2400" dirty="0">
                  <a:solidFill>
                    <a:srgbClr val="000000"/>
                  </a:solidFill>
                </a:endParaRPr>
              </a:p>
              <a:p>
                <a:endParaRPr lang="en-US" sz="2400" dirty="0" smtClean="0">
                  <a:solidFill>
                    <a:srgbClr val="000000"/>
                  </a:solidFill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1506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00"/>
                </a:solidFill>
                <a:latin typeface="Calibri Light"/>
              </a:rPr>
              <a:t>Further work</a:t>
            </a:r>
            <a:endParaRPr lang="en-US" dirty="0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 smtClean="0">
                <a:solidFill>
                  <a:srgbClr val="000000"/>
                </a:solidFill>
              </a:rPr>
              <a:t>No </a:t>
            </a:r>
            <a:r>
              <a:rPr lang="en-US" sz="2400" dirty="0" smtClean="0">
                <a:solidFill>
                  <a:srgbClr val="000000"/>
                </a:solidFill>
              </a:rPr>
              <a:t>good results known for the multiple machine </a:t>
            </a:r>
            <a:r>
              <a:rPr lang="en-US" sz="2400" dirty="0" smtClean="0">
                <a:solidFill>
                  <a:srgbClr val="000000"/>
                </a:solidFill>
              </a:rPr>
              <a:t>case still</a:t>
            </a:r>
            <a:endParaRPr lang="en-US" sz="2400" dirty="0" smtClean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75773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00"/>
                </a:solidFill>
                <a:latin typeface="Calibri Light"/>
              </a:rPr>
              <a:t>Further work</a:t>
            </a:r>
            <a:endParaRPr lang="en-US" dirty="0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 smtClean="0">
                <a:solidFill>
                  <a:srgbClr val="000000"/>
                </a:solidFill>
              </a:rPr>
              <a:t>No </a:t>
            </a:r>
            <a:r>
              <a:rPr lang="en-US" sz="2400" dirty="0" smtClean="0">
                <a:solidFill>
                  <a:srgbClr val="000000"/>
                </a:solidFill>
              </a:rPr>
              <a:t>good results known for the multiple machine </a:t>
            </a:r>
            <a:r>
              <a:rPr lang="en-US" sz="2400" dirty="0" smtClean="0">
                <a:solidFill>
                  <a:srgbClr val="000000"/>
                </a:solidFill>
              </a:rPr>
              <a:t>case still</a:t>
            </a:r>
            <a:endParaRPr lang="en-US" sz="2400" dirty="0" smtClean="0">
              <a:solidFill>
                <a:srgbClr val="000000"/>
              </a:solidFill>
              <a:latin typeface="Calibri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Calibri"/>
              </a:rPr>
              <a:t>Approximation for GSP to R2C problem can be </a:t>
            </a:r>
            <a:r>
              <a:rPr lang="en-US" sz="2400" dirty="0" smtClean="0">
                <a:solidFill>
                  <a:srgbClr val="000000"/>
                </a:solidFill>
                <a:latin typeface="Calibri"/>
              </a:rPr>
              <a:t>improved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alibri"/>
              </a:rPr>
              <a:t>Can use better bounds for Generalized caching problem</a:t>
            </a:r>
            <a:endParaRPr lang="en-US" sz="2400" dirty="0" smtClean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22848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00"/>
                </a:solidFill>
                <a:latin typeface="Calibri Light"/>
              </a:rPr>
              <a:t>Thank you</a:t>
            </a:r>
            <a:endParaRPr lang="en-US" dirty="0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 sz="2400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67880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514350" indent="-514350">
              <a:buFont typeface="+mj-lt"/>
              <a:buAutoNum type="arabicParenR"/>
            </a:pPr>
            <a:r>
              <a:rPr lang="en-US" sz="2400" dirty="0" err="1"/>
              <a:t>Janiak</a:t>
            </a:r>
            <a:r>
              <a:rPr lang="en-US" sz="2400" dirty="0"/>
              <a:t>, Adam, and Tomasz </a:t>
            </a:r>
            <a:r>
              <a:rPr lang="en-US" sz="2400" dirty="0" err="1"/>
              <a:t>Krysiak</a:t>
            </a:r>
            <a:r>
              <a:rPr lang="en-US" sz="2400" dirty="0"/>
              <a:t>. "Single processor scheduling with job values depending on their completion times." </a:t>
            </a:r>
            <a:r>
              <a:rPr lang="en-US" sz="2400" i="1" dirty="0"/>
              <a:t>Journal of Scheduling</a:t>
            </a:r>
            <a:r>
              <a:rPr lang="en-US" sz="2400" dirty="0"/>
              <a:t> 10.2 (2007): 129-138.</a:t>
            </a:r>
            <a:endParaRPr lang="en-US" sz="2400" dirty="0" smtClean="0">
              <a:latin typeface="Calibri" charset="0"/>
            </a:endParaRPr>
          </a:p>
          <a:p>
            <a:pPr marL="514350" indent="-514350">
              <a:buFont typeface="+mj-lt"/>
              <a:buAutoNum type="arabicParenR"/>
            </a:pPr>
            <a:r>
              <a:rPr lang="en-US" sz="2400" dirty="0"/>
              <a:t>Bansal, Nikhil, and Kirk </a:t>
            </a:r>
            <a:r>
              <a:rPr lang="en-US" sz="2400" dirty="0" err="1"/>
              <a:t>Pruhs</a:t>
            </a:r>
            <a:r>
              <a:rPr lang="en-US" sz="2400" dirty="0"/>
              <a:t>. "The geometry of scheduling." </a:t>
            </a:r>
            <a:r>
              <a:rPr lang="en-US" sz="2400" i="1" dirty="0"/>
              <a:t>Foundations of Computer Science (FOCS), 2010 51st Annual IEEE Symposium on</a:t>
            </a:r>
            <a:r>
              <a:rPr lang="en-US" sz="2400" dirty="0"/>
              <a:t>. IEEE, 2010. </a:t>
            </a:r>
            <a:endParaRPr lang="en-US" sz="2400" dirty="0">
              <a:latin typeface="Calibri" charset="0"/>
            </a:endParaRPr>
          </a:p>
          <a:p>
            <a:pPr marL="514350" indent="-514350">
              <a:buFont typeface="+mj-lt"/>
              <a:buAutoNum type="arabicParenR"/>
            </a:pPr>
            <a:r>
              <a:rPr lang="en-US" sz="2400" dirty="0">
                <a:hlinkClick r:id="rId3"/>
              </a:rPr>
              <a:t>https://people.mpi-inf.mpg.de/~</a:t>
            </a:r>
            <a:r>
              <a:rPr lang="en-US" sz="2400" dirty="0" smtClean="0">
                <a:hlinkClick r:id="rId3"/>
              </a:rPr>
              <a:t>nmegow/workshop-berlin-2012/files/TalkNikhilBansal.pdf</a:t>
            </a:r>
            <a:endParaRPr lang="en-US" sz="2400" dirty="0" smtClean="0"/>
          </a:p>
          <a:p>
            <a:pPr marL="514350" indent="-514350">
              <a:buFont typeface="+mj-lt"/>
              <a:buAutoNum type="arabicParenR"/>
            </a:pPr>
            <a:r>
              <a:rPr lang="en-US" sz="2400" dirty="0" smtClean="0"/>
              <a:t>A </a:t>
            </a:r>
            <a:r>
              <a:rPr lang="en-US" sz="2400" dirty="0"/>
              <a:t>unified approach to approximating resource allocation and scheduling. J. ACM, 48(5):1069–1090, 2001.</a:t>
            </a:r>
            <a:endParaRPr lang="en-US" sz="2400" dirty="0" smtClean="0"/>
          </a:p>
          <a:p>
            <a:pPr marL="514350" indent="-514350">
              <a:buFont typeface="+mj-lt"/>
              <a:buAutoNum type="arabicParenR"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119859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 smtClean="0">
                <a:solidFill>
                  <a:srgbClr val="000000"/>
                </a:solidFill>
                <a:latin typeface="Calibri"/>
              </a:rPr>
              <a:t>Can parameterize to incorporate various </a:t>
            </a:r>
            <a:r>
              <a:rPr lang="en-US" sz="2400" dirty="0" smtClean="0">
                <a:solidFill>
                  <a:srgbClr val="000000"/>
                </a:solidFill>
                <a:latin typeface="Calibri"/>
              </a:rPr>
              <a:t>metrics</a:t>
            </a:r>
            <a:endParaRPr lang="en-US" dirty="0" smtClean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640946" y="2975019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935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 smtClean="0">
                <a:solidFill>
                  <a:srgbClr val="000000"/>
                </a:solidFill>
                <a:latin typeface="Calibri"/>
              </a:rPr>
              <a:t>Can parameterize to incorporate various </a:t>
            </a:r>
            <a:r>
              <a:rPr lang="en-US" sz="2400" dirty="0" smtClean="0">
                <a:solidFill>
                  <a:srgbClr val="000000"/>
                </a:solidFill>
                <a:latin typeface="Calibri"/>
              </a:rPr>
              <a:t>metrics</a:t>
            </a:r>
            <a:endParaRPr lang="en-US" sz="2400" dirty="0" smtClean="0">
              <a:solidFill>
                <a:srgbClr val="000000"/>
              </a:solidFill>
              <a:latin typeface="Calibri"/>
            </a:endParaRPr>
          </a:p>
          <a:p>
            <a:pPr lvl="1"/>
            <a:r>
              <a:rPr lang="en-US" dirty="0"/>
              <a:t>Weighted Flow </a:t>
            </a:r>
            <a:r>
              <a:rPr lang="en-US" dirty="0" smtClean="0"/>
              <a:t>time: Linearly decreasing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/>
              <a:t>Weighted </a:t>
            </a:r>
            <a:r>
              <a:rPr lang="en-US" dirty="0" smtClean="0"/>
              <a:t>Tardiness: 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/>
              <a:t>Weighted flow time </a:t>
            </a:r>
            <a:r>
              <a:rPr lang="en-US" dirty="0" smtClean="0"/>
              <a:t>squared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Hard </a:t>
            </a:r>
            <a:r>
              <a:rPr lang="en-US" dirty="0"/>
              <a:t>deadlines</a:t>
            </a:r>
          </a:p>
          <a:p>
            <a:pPr lvl="1"/>
            <a:endParaRPr lang="en-US" dirty="0" smtClean="0">
              <a:solidFill>
                <a:srgbClr val="000000"/>
              </a:solidFill>
              <a:latin typeface="Calibri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8693239" y="2137893"/>
            <a:ext cx="1455313" cy="79849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7959144" y="3271234"/>
            <a:ext cx="1107583" cy="1287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9066727" y="3248651"/>
            <a:ext cx="798490" cy="8468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640946" y="2975019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4345" y="4118065"/>
            <a:ext cx="1762125" cy="166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439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00"/>
                </a:solidFill>
                <a:latin typeface="Calibri Light"/>
              </a:rPr>
              <a:t>Maximize profit for single machine scheduling</a:t>
            </a:r>
            <a:endParaRPr lang="en-US" dirty="0">
              <a:solidFill>
                <a:srgbClr val="000000"/>
              </a:solidFill>
              <a:latin typeface="Calibri Ligh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 vert="horz" lIns="91440" tIns="45720" rIns="91440" bIns="45720" rtlCol="0" anchor="t">
                <a:normAutofit/>
              </a:bodyPr>
              <a:lstStyle/>
              <a:p>
                <a:r>
                  <a:rPr lang="en-US" sz="2400" dirty="0" smtClean="0">
                    <a:solidFill>
                      <a:srgbClr val="000000"/>
                    </a:solidFill>
                  </a:rPr>
                  <a:t>Notation</a:t>
                </a:r>
                <a:endParaRPr lang="en-US" i="1" dirty="0" smtClean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 : </a:t>
                </a:r>
                <a:r>
                  <a:rPr lang="en-US" dirty="0" smtClean="0">
                    <a:solidFill>
                      <a:srgbClr val="000000"/>
                    </a:solidFill>
                  </a:rPr>
                  <a:t>processing </a:t>
                </a:r>
                <a:r>
                  <a:rPr lang="en-US" dirty="0">
                    <a:solidFill>
                      <a:srgbClr val="000000"/>
                    </a:solidFill>
                  </a:rPr>
                  <a:t>time for job </a:t>
                </a:r>
                <a:r>
                  <a:rPr lang="en-US" dirty="0" err="1" smtClean="0">
                    <a:solidFill>
                      <a:srgbClr val="000000"/>
                    </a:solidFill>
                  </a:rPr>
                  <a:t>i</a:t>
                </a:r>
                <a:endParaRPr lang="en-US" dirty="0">
                  <a:solidFill>
                    <a:srgbClr val="000000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lang="en-US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: </a:t>
                </a:r>
                <a:r>
                  <a:rPr lang="en-US" dirty="0" smtClean="0">
                    <a:solidFill>
                      <a:srgbClr val="000000"/>
                    </a:solidFill>
                  </a:rPr>
                  <a:t>profit/loss </a:t>
                </a:r>
                <a:r>
                  <a:rPr lang="en-US" dirty="0" smtClean="0">
                    <a:solidFill>
                      <a:srgbClr val="000000"/>
                    </a:solidFill>
                  </a:rPr>
                  <a:t>received if job </a:t>
                </a:r>
                <a:r>
                  <a:rPr lang="en-US" dirty="0" err="1" smtClean="0">
                    <a:solidFill>
                      <a:srgbClr val="000000"/>
                    </a:solidFill>
                  </a:rPr>
                  <a:t>i</a:t>
                </a:r>
                <a:r>
                  <a:rPr lang="en-US" dirty="0" smtClean="0">
                    <a:solidFill>
                      <a:srgbClr val="000000"/>
                    </a:solidFill>
                  </a:rPr>
                  <a:t> </a:t>
                </a:r>
                <a:r>
                  <a:rPr lang="en-US" dirty="0" smtClean="0">
                    <a:solidFill>
                      <a:srgbClr val="000000"/>
                    </a:solidFill>
                  </a:rPr>
                  <a:t>is </a:t>
                </a:r>
                <a:r>
                  <a:rPr lang="en-US" dirty="0" smtClean="0">
                    <a:solidFill>
                      <a:srgbClr val="000000"/>
                    </a:solidFill>
                  </a:rPr>
                  <a:t>finished </a:t>
                </a:r>
                <a:r>
                  <a:rPr lang="en-US" dirty="0" smtClean="0">
                    <a:solidFill>
                      <a:srgbClr val="000000"/>
                    </a:solidFill>
                  </a:rPr>
                  <a:t>at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>
                  <a:solidFill>
                    <a:srgbClr val="000000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: </a:t>
                </a:r>
                <a:r>
                  <a:rPr lang="en-US" dirty="0" smtClean="0">
                    <a:solidFill>
                      <a:srgbClr val="000000"/>
                    </a:solidFill>
                  </a:rPr>
                  <a:t>finish </a:t>
                </a:r>
                <a:r>
                  <a:rPr lang="en-US" dirty="0" smtClean="0">
                    <a:solidFill>
                      <a:srgbClr val="000000"/>
                    </a:solidFill>
                  </a:rPr>
                  <a:t>time of job </a:t>
                </a:r>
                <a:r>
                  <a:rPr lang="en-US" dirty="0" smtClean="0">
                    <a:solidFill>
                      <a:srgbClr val="000000"/>
                    </a:solidFill>
                  </a:rPr>
                  <a:t>i</a:t>
                </a:r>
                <a:endParaRPr lang="en-US" dirty="0" smtClean="0">
                  <a:solidFill>
                    <a:srgbClr val="000000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d>
                      </m:sub>
                      <m:sup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dirty="0" smtClean="0">
                  <a:solidFill>
                    <a:srgbClr val="000000"/>
                  </a:solidFill>
                </a:endParaRPr>
              </a:p>
              <a:p>
                <a:pPr lvl="1"/>
                <a:r>
                  <a:rPr lang="en-US" dirty="0" smtClean="0">
                    <a:solidFill>
                      <a:srgbClr val="000000"/>
                    </a:solidFill>
                  </a:rPr>
                  <a:t>Goal  </a:t>
                </a:r>
                <a:r>
                  <a:rPr lang="en-US" dirty="0">
                    <a:solidFill>
                      <a:srgbClr val="000000"/>
                    </a:solidFill>
                  </a:rPr>
                  <a:t>: Maximize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sz="2400" dirty="0" smtClean="0">
                  <a:solidFill>
                    <a:srgbClr val="000000"/>
                  </a:solidFill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1674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00"/>
                </a:solidFill>
                <a:latin typeface="Calibri Light"/>
              </a:rPr>
              <a:t>Maximize profit for single machine scheduling</a:t>
            </a:r>
            <a:endParaRPr lang="en-US" dirty="0">
              <a:solidFill>
                <a:srgbClr val="000000"/>
              </a:solidFill>
              <a:latin typeface="Calibri Ligh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 vert="horz" lIns="91440" tIns="45720" rIns="91440" bIns="45720" rtlCol="0" anchor="t">
                <a:normAutofit/>
              </a:bodyPr>
              <a:lstStyle/>
              <a:p>
                <a:r>
                  <a:rPr lang="en-US" sz="2400" dirty="0" smtClean="0">
                    <a:solidFill>
                      <a:srgbClr val="000000"/>
                    </a:solidFill>
                  </a:rPr>
                  <a:t>Notation</a:t>
                </a:r>
                <a:endParaRPr lang="en-US" i="1" dirty="0" smtClean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 : </a:t>
                </a:r>
                <a:r>
                  <a:rPr lang="en-US" dirty="0" smtClean="0">
                    <a:solidFill>
                      <a:srgbClr val="000000"/>
                    </a:solidFill>
                  </a:rPr>
                  <a:t>processing </a:t>
                </a:r>
                <a:r>
                  <a:rPr lang="en-US" dirty="0">
                    <a:solidFill>
                      <a:srgbClr val="000000"/>
                    </a:solidFill>
                  </a:rPr>
                  <a:t>time for job </a:t>
                </a:r>
                <a:r>
                  <a:rPr lang="en-US" dirty="0" err="1" smtClean="0">
                    <a:solidFill>
                      <a:srgbClr val="000000"/>
                    </a:solidFill>
                  </a:rPr>
                  <a:t>i</a:t>
                </a:r>
                <a:endParaRPr lang="en-US" dirty="0">
                  <a:solidFill>
                    <a:srgbClr val="000000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lang="en-US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: </a:t>
                </a:r>
                <a:r>
                  <a:rPr lang="en-US" dirty="0" smtClean="0">
                    <a:solidFill>
                      <a:srgbClr val="000000"/>
                    </a:solidFill>
                  </a:rPr>
                  <a:t>profit/loss </a:t>
                </a:r>
                <a:r>
                  <a:rPr lang="en-US" dirty="0" smtClean="0">
                    <a:solidFill>
                      <a:srgbClr val="000000"/>
                    </a:solidFill>
                  </a:rPr>
                  <a:t>received if job </a:t>
                </a:r>
                <a:r>
                  <a:rPr lang="en-US" dirty="0" err="1" smtClean="0">
                    <a:solidFill>
                      <a:srgbClr val="000000"/>
                    </a:solidFill>
                  </a:rPr>
                  <a:t>i</a:t>
                </a:r>
                <a:r>
                  <a:rPr lang="en-US" dirty="0" smtClean="0">
                    <a:solidFill>
                      <a:srgbClr val="000000"/>
                    </a:solidFill>
                  </a:rPr>
                  <a:t> </a:t>
                </a:r>
                <a:r>
                  <a:rPr lang="en-US" dirty="0" smtClean="0">
                    <a:solidFill>
                      <a:srgbClr val="000000"/>
                    </a:solidFill>
                  </a:rPr>
                  <a:t>is </a:t>
                </a:r>
                <a:r>
                  <a:rPr lang="en-US" dirty="0" smtClean="0">
                    <a:solidFill>
                      <a:srgbClr val="000000"/>
                    </a:solidFill>
                  </a:rPr>
                  <a:t>finished </a:t>
                </a:r>
                <a:r>
                  <a:rPr lang="en-US" dirty="0" smtClean="0">
                    <a:solidFill>
                      <a:srgbClr val="000000"/>
                    </a:solidFill>
                  </a:rPr>
                  <a:t>at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>
                  <a:solidFill>
                    <a:srgbClr val="000000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: </a:t>
                </a:r>
                <a:r>
                  <a:rPr lang="en-US" dirty="0" smtClean="0">
                    <a:solidFill>
                      <a:srgbClr val="000000"/>
                    </a:solidFill>
                  </a:rPr>
                  <a:t>finish </a:t>
                </a:r>
                <a:r>
                  <a:rPr lang="en-US" dirty="0" smtClean="0">
                    <a:solidFill>
                      <a:srgbClr val="000000"/>
                    </a:solidFill>
                  </a:rPr>
                  <a:t>time of job </a:t>
                </a:r>
                <a:r>
                  <a:rPr lang="en-US" dirty="0" smtClean="0">
                    <a:solidFill>
                      <a:srgbClr val="000000"/>
                    </a:solidFill>
                  </a:rPr>
                  <a:t>i</a:t>
                </a:r>
                <a:endParaRPr lang="en-US" dirty="0" smtClean="0">
                  <a:solidFill>
                    <a:srgbClr val="000000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d>
                      </m:sub>
                      <m:sup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dirty="0" smtClean="0">
                  <a:solidFill>
                    <a:srgbClr val="000000"/>
                  </a:solidFill>
                </a:endParaRPr>
              </a:p>
              <a:p>
                <a:pPr lvl="1"/>
                <a:r>
                  <a:rPr lang="en-US" dirty="0" smtClean="0">
                    <a:solidFill>
                      <a:srgbClr val="000000"/>
                    </a:solidFill>
                  </a:rPr>
                  <a:t>Goal  </a:t>
                </a:r>
                <a:r>
                  <a:rPr lang="en-US" dirty="0">
                    <a:solidFill>
                      <a:srgbClr val="000000"/>
                    </a:solidFill>
                  </a:rPr>
                  <a:t>: Maximize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 smtClean="0">
                  <a:solidFill>
                    <a:srgbClr val="000000"/>
                  </a:solidFill>
                </a:endParaRPr>
              </a:p>
              <a:p>
                <a:r>
                  <a:rPr lang="en-US" sz="2400" dirty="0">
                    <a:solidFill>
                      <a:srgbClr val="000000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sSup>
                      <m:sSupPr>
                        <m:ctrlP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  <m:sup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srgbClr val="000000"/>
                    </a:solidFill>
                  </a:rPr>
                  <a:t> are linear , O(n) greedy solution exists</a:t>
                </a:r>
              </a:p>
              <a:p>
                <a:r>
                  <a:rPr lang="en-US" sz="2400" dirty="0">
                    <a:solidFill>
                      <a:srgbClr val="000000"/>
                    </a:solidFill>
                  </a:rPr>
                  <a:t>Sort jobs based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))/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 smtClean="0">
                    <a:solidFill>
                      <a:srgbClr val="000000"/>
                    </a:solidFill>
                  </a:rPr>
                  <a:t> in decreasing order</a:t>
                </a:r>
                <a:endParaRPr lang="en-US" sz="2400" dirty="0">
                  <a:solidFill>
                    <a:srgbClr val="000000"/>
                  </a:solidFill>
                </a:endParaRPr>
              </a:p>
              <a:p>
                <a:endParaRPr lang="en-US" sz="2400" dirty="0" smtClean="0">
                  <a:solidFill>
                    <a:srgbClr val="000000"/>
                  </a:solidFill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0111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for special profit functions</a:t>
            </a:r>
            <a:endParaRPr lang="en-US" dirty="0">
              <a:solidFill>
                <a:srgbClr val="000000"/>
              </a:solidFill>
              <a:latin typeface="Calibri Ligh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 vert="horz" lIns="91440" tIns="45720" rIns="91440" bIns="45720" rtlCol="0" anchor="t"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m:rPr>
                                      <m:brk m:alnAt="7"/>
                                    </m:rPr>
                                    <a:rPr lang="en-US" sz="2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US" sz="2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24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US" sz="2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:</m:t>
                                  </m:r>
                                </m:e>
                              </m:eqArr>
                            </m:e>
                            <m:e>
                              <m:eqArr>
                                <m:eqArrPr>
                                  <m:ctrlPr>
                                    <a:rPr lang="en-US" sz="2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&lt;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≤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US" sz="2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:</m:t>
                                  </m:r>
                                </m:e>
                              </m:eqAr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2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sz="2400" dirty="0" smtClean="0">
                  <a:solidFill>
                    <a:srgbClr val="000000"/>
                  </a:solidFill>
                </a:endParaRPr>
              </a:p>
              <a:p>
                <a:endParaRPr lang="en-US" sz="2400" dirty="0">
                  <a:solidFill>
                    <a:srgbClr val="000000"/>
                  </a:solidFill>
                </a:endParaRPr>
              </a:p>
              <a:p>
                <a:pPr marL="0" indent="0">
                  <a:buNone/>
                </a:pPr>
                <a:endParaRPr lang="en-US" sz="2400" dirty="0" smtClean="0">
                  <a:solidFill>
                    <a:srgbClr val="000000"/>
                  </a:solidFill>
                </a:endParaRPr>
              </a:p>
              <a:p>
                <a:endParaRPr lang="en-US" sz="2400" dirty="0">
                  <a:solidFill>
                    <a:srgbClr val="000000"/>
                  </a:solidFill>
                </a:endParaRPr>
              </a:p>
              <a:p>
                <a:endParaRPr lang="en-US" sz="2400" dirty="0" smtClean="0">
                  <a:solidFill>
                    <a:srgbClr val="000000"/>
                  </a:solidFill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t="-2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7150" y="1972469"/>
            <a:ext cx="3718372" cy="202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570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for special profit functions</a:t>
            </a:r>
            <a:endParaRPr lang="en-US" dirty="0">
              <a:solidFill>
                <a:srgbClr val="000000"/>
              </a:solidFill>
              <a:latin typeface="Calibri Ligh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 vert="horz" lIns="91440" tIns="45720" rIns="91440" bIns="45720" rtlCol="0" anchor="t"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m:rPr>
                                      <m:brk m:alnAt="7"/>
                                    </m:rPr>
                                    <a:rPr lang="en-US" sz="2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US" sz="2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24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US" sz="2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:</m:t>
                                  </m:r>
                                </m:e>
                              </m:eqArr>
                            </m:e>
                            <m:e>
                              <m:eqArr>
                                <m:eqArrPr>
                                  <m:ctrlPr>
                                    <a:rPr lang="en-US" sz="2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&lt;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≤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US" sz="2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:</m:t>
                                  </m:r>
                                </m:e>
                              </m:eqAr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2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sz="2400" dirty="0" smtClean="0">
                  <a:solidFill>
                    <a:srgbClr val="000000"/>
                  </a:solidFill>
                </a:endParaRPr>
              </a:p>
              <a:p>
                <a:endParaRPr lang="en-US" sz="2400" dirty="0">
                  <a:solidFill>
                    <a:srgbClr val="000000"/>
                  </a:solidFill>
                </a:endParaRPr>
              </a:p>
              <a:p>
                <a:endParaRPr lang="en-US" sz="2400" dirty="0" smtClean="0">
                  <a:solidFill>
                    <a:srgbClr val="000000"/>
                  </a:solidFill>
                </a:endParaRPr>
              </a:p>
              <a:p>
                <a:r>
                  <a:rPr lang="en-US" sz="2400" dirty="0" smtClean="0">
                    <a:solidFill>
                      <a:srgbClr val="000000"/>
                    </a:solidFill>
                  </a:rPr>
                  <a:t>Approximation to step function</a:t>
                </a:r>
              </a:p>
              <a:p>
                <a:endParaRPr lang="en-US" sz="2400" dirty="0">
                  <a:solidFill>
                    <a:srgbClr val="000000"/>
                  </a:solidFill>
                </a:endParaRPr>
              </a:p>
              <a:p>
                <a:endParaRPr lang="en-US" sz="2400" dirty="0" smtClean="0">
                  <a:solidFill>
                    <a:srgbClr val="000000"/>
                  </a:solidFill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812" t="-2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7150" y="1972469"/>
            <a:ext cx="3718372" cy="20288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7150" y="4148138"/>
            <a:ext cx="3940935" cy="2310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788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DP formulation for special profit functions</a:t>
            </a:r>
            <a:endParaRPr lang="en-US" dirty="0">
              <a:solidFill>
                <a:srgbClr val="000000"/>
              </a:solidFill>
              <a:latin typeface="Calibri Ligh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 vert="horz" lIns="91440" tIns="45720" rIns="91440" bIns="45720" rtlCol="0" anchor="t">
                <a:normAutofit/>
              </a:bodyPr>
              <a:lstStyle/>
              <a:p>
                <a:r>
                  <a:rPr lang="en-US" sz="2400" dirty="0" smtClean="0">
                    <a:solidFill>
                      <a:srgbClr val="000000"/>
                    </a:solidFill>
                  </a:rPr>
                  <a:t>Define sets of jobs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sz="2400" b="0" i="1" dirty="0" smtClean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 smtClean="0">
                    <a:solidFill>
                      <a:srgbClr val="000000"/>
                    </a:solidFill>
                  </a:rPr>
                  <a:t>: maximum profit of first </a:t>
                </a:r>
                <a:r>
                  <a:rPr lang="en-US" sz="2400" dirty="0" err="1" smtClean="0">
                    <a:solidFill>
                      <a:srgbClr val="000000"/>
                    </a:solidFill>
                  </a:rPr>
                  <a:t>i</a:t>
                </a:r>
                <a:r>
                  <a:rPr lang="en-US" sz="2400" dirty="0" smtClean="0">
                    <a:solidFill>
                      <a:srgbClr val="000000"/>
                    </a:solidFill>
                  </a:rPr>
                  <a:t> jobs where the sum of processing times of jobs assigned to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 smtClean="0">
                    <a:solidFill>
                      <a:srgbClr val="000000"/>
                    </a:solidFill>
                  </a:rPr>
                  <a:t>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400" dirty="0" smtClean="0">
                  <a:solidFill>
                    <a:srgbClr val="000000"/>
                  </a:solidFill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3402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5837</TotalTime>
  <Words>369</Words>
  <Application>Microsoft Office PowerPoint</Application>
  <PresentationFormat>Widescreen</PresentationFormat>
  <Paragraphs>159</Paragraphs>
  <Slides>28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Calibri Light</vt:lpstr>
      <vt:lpstr>Cambria Math</vt:lpstr>
      <vt:lpstr>Office Theme</vt:lpstr>
      <vt:lpstr>General Profit Scheduling on parallel processors</vt:lpstr>
      <vt:lpstr>PROBLEM</vt:lpstr>
      <vt:lpstr>Motivation</vt:lpstr>
      <vt:lpstr>Motivation</vt:lpstr>
      <vt:lpstr>Maximize profit for single machine scheduling</vt:lpstr>
      <vt:lpstr>Maximize profit for single machine scheduling</vt:lpstr>
      <vt:lpstr>Solution for special profit functions</vt:lpstr>
      <vt:lpstr>Solution for special profit functions</vt:lpstr>
      <vt:lpstr>DP formulation for special profit functions</vt:lpstr>
      <vt:lpstr>DP formulation for special profit functions</vt:lpstr>
      <vt:lpstr>DP formulation for special profit functions</vt:lpstr>
      <vt:lpstr>Extension to multiple machines</vt:lpstr>
      <vt:lpstr>Extension to multiple machines</vt:lpstr>
      <vt:lpstr>Extension to multiple machines</vt:lpstr>
      <vt:lpstr>Extension to multiple machines</vt:lpstr>
      <vt:lpstr>Extension to multiple machines</vt:lpstr>
      <vt:lpstr>Generalizations</vt:lpstr>
      <vt:lpstr>Generalizations</vt:lpstr>
      <vt:lpstr>Reduction from GSP to R2C[2]</vt:lpstr>
      <vt:lpstr>Reduction from GSP to R2C[2]</vt:lpstr>
      <vt:lpstr>Reduction from GSP to R2C[2]</vt:lpstr>
      <vt:lpstr>With zero release times</vt:lpstr>
      <vt:lpstr>Generalized cache scheduling(off-line)</vt:lpstr>
      <vt:lpstr>Generalized cache scheduling(off-line)</vt:lpstr>
      <vt:lpstr>Further work</vt:lpstr>
      <vt:lpstr>Further work</vt:lpstr>
      <vt:lpstr>Thank you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</dc:title>
  <dc:creator>Devansh Dalal</dc:creator>
  <cp:lastModifiedBy>Devansh Dalal</cp:lastModifiedBy>
  <cp:revision>881</cp:revision>
  <dcterms:created xsi:type="dcterms:W3CDTF">2012-07-27T01:16:44Z</dcterms:created>
  <dcterms:modified xsi:type="dcterms:W3CDTF">2016-01-07T06:17:58Z</dcterms:modified>
</cp:coreProperties>
</file>