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6" r:id="rId8"/>
    <p:sldId id="262" r:id="rId9"/>
    <p:sldId id="264" r:id="rId10"/>
    <p:sldId id="263" r:id="rId11"/>
    <p:sldId id="265" r:id="rId12"/>
    <p:sldId id="267"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Roboto Mon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195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284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000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3875bc68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3875bc6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3875bc6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3875bc6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3875bc683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3875bc683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3875bc683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3875bc68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96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260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22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lnSpc>
                <a:spcPct val="115000"/>
              </a:lnSpc>
              <a:spcBef>
                <a:spcPts val="1200"/>
              </a:spcBef>
              <a:spcAft>
                <a:spcPts val="0"/>
              </a:spcAft>
              <a:buClr>
                <a:schemeClr val="dk1"/>
              </a:buClr>
              <a:buSzPts val="1100"/>
              <a:buFont typeface="Arial"/>
              <a:buNone/>
            </a:pPr>
            <a:r>
              <a:rPr lang="en" sz="2600" dirty="0"/>
              <a:t>University Placement Portal</a:t>
            </a:r>
            <a:endParaRPr sz="2600" dirty="0"/>
          </a:p>
          <a:p>
            <a:pPr marL="0" lvl="0" indent="0" algn="ctr" rtl="0">
              <a:lnSpc>
                <a:spcPct val="115000"/>
              </a:lnSpc>
              <a:spcBef>
                <a:spcPts val="1200"/>
              </a:spcBef>
              <a:spcAft>
                <a:spcPts val="0"/>
              </a:spcAft>
              <a:buNone/>
            </a:pPr>
            <a:r>
              <a:rPr lang="en" sz="1200" dirty="0"/>
              <a:t>Code snippet with brief</a:t>
            </a:r>
            <a:endParaRPr sz="53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32500" lnSpcReduction="20000"/>
          </a:bodyPr>
          <a:lstStyle/>
          <a:p>
            <a:pPr marL="0" lvl="0" indent="0" algn="ctr" rtl="0">
              <a:lnSpc>
                <a:spcPct val="115000"/>
              </a:lnSpc>
              <a:spcBef>
                <a:spcPts val="1200"/>
              </a:spcBef>
              <a:spcAft>
                <a:spcPts val="0"/>
              </a:spcAft>
              <a:buClr>
                <a:schemeClr val="dk1"/>
              </a:buClr>
              <a:buSzPct val="39285"/>
              <a:buFont typeface="Arial"/>
              <a:buNone/>
            </a:pPr>
            <a:r>
              <a:rPr lang="en" dirty="0"/>
              <a:t>Sahil Bhuva</a:t>
            </a:r>
            <a:endParaRPr dirty="0"/>
          </a:p>
          <a:p>
            <a:pPr marL="0" lvl="0" indent="0" algn="ctr" rtl="0">
              <a:lnSpc>
                <a:spcPct val="115000"/>
              </a:lnSpc>
              <a:spcBef>
                <a:spcPts val="1200"/>
              </a:spcBef>
              <a:spcAft>
                <a:spcPts val="0"/>
              </a:spcAft>
              <a:buNone/>
            </a:pPr>
            <a:r>
              <a:rPr lang="en" dirty="0"/>
              <a:t>Devanshee Vankani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977A1CE7-8922-4BBE-AAA4-2CCADAEFF0C3}"/>
              </a:ext>
            </a:extLst>
          </p:cNvPr>
          <p:cNvPicPr>
            <a:picLocks noChangeAspect="1"/>
          </p:cNvPicPr>
          <p:nvPr/>
        </p:nvPicPr>
        <p:blipFill rotWithShape="1">
          <a:blip r:embed="rId3"/>
          <a:srcRect b="30098"/>
          <a:stretch/>
        </p:blipFill>
        <p:spPr>
          <a:xfrm>
            <a:off x="394314" y="360401"/>
            <a:ext cx="2373923" cy="3595375"/>
          </a:xfrm>
          <a:prstGeom prst="rect">
            <a:avLst/>
          </a:prstGeom>
        </p:spPr>
      </p:pic>
      <p:sp>
        <p:nvSpPr>
          <p:cNvPr id="106" name="Google Shape;106;p18"/>
          <p:cNvSpPr txBox="1"/>
          <p:nvPr/>
        </p:nvSpPr>
        <p:spPr>
          <a:xfrm>
            <a:off x="4518660" y="605780"/>
            <a:ext cx="4572000" cy="4293453"/>
          </a:xfrm>
          <a:prstGeom prst="rect">
            <a:avLst/>
          </a:prstGeom>
          <a:solidFill>
            <a:srgbClr val="FFFFFF"/>
          </a:solidFill>
          <a:ln>
            <a:noFill/>
          </a:ln>
        </p:spPr>
        <p:txBody>
          <a:bodyPr spcFirstLastPara="1" wrap="square" lIns="91425" tIns="91425" rIns="91425" bIns="91425" anchor="t" anchorCtr="0">
            <a:spAutoFit/>
          </a:bodyPr>
          <a:lstStyle/>
          <a:p>
            <a:r>
              <a:rPr lang="en-US" sz="800" dirty="0">
                <a:solidFill>
                  <a:srgbClr val="4B69C6"/>
                </a:solidFill>
                <a:latin typeface="Consolas" panose="020B0609020204030204" pitchFamily="49" charset="0"/>
              </a:rPr>
              <a:t>import</a:t>
            </a:r>
            <a:r>
              <a:rPr lang="en-US" sz="800" dirty="0">
                <a:solidFill>
                  <a:srgbClr val="333333"/>
                </a:solidFill>
                <a:latin typeface="Consolas" panose="020B0609020204030204" pitchFamily="49" charset="0"/>
              </a:rPr>
              <a:t> </a:t>
            </a:r>
            <a:r>
              <a:rPr lang="en-US" sz="800" dirty="0">
                <a:solidFill>
                  <a:srgbClr val="448C27"/>
                </a:solidFill>
                <a:latin typeface="Consolas" panose="020B0609020204030204" pitchFamily="49" charset="0"/>
              </a:rPr>
              <a:t>'package:image_picker/image_picker.dart'</a:t>
            </a:r>
            <a:r>
              <a:rPr lang="en-US" sz="800" dirty="0">
                <a:solidFill>
                  <a:srgbClr val="777777"/>
                </a:solidFill>
                <a:latin typeface="Consolas" panose="020B0609020204030204" pitchFamily="49" charset="0"/>
              </a:rPr>
              <a:t>;</a:t>
            </a:r>
            <a:endParaRPr lang="en-US"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b="1" dirty="0">
                <a:solidFill>
                  <a:srgbClr val="7A3E9D"/>
                </a:solidFill>
                <a:latin typeface="Consolas" panose="020B0609020204030204" pitchFamily="49" charset="0"/>
              </a:rPr>
              <a:t>Container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padding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const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EdgeInsets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only</a:t>
            </a:r>
            <a:r>
              <a:rPr lang="en-IN" sz="800" dirty="0">
                <a:solidFill>
                  <a:srgbClr val="333333"/>
                </a:solidFill>
                <a:latin typeface="Consolas" panose="020B0609020204030204" pitchFamily="49" charset="0"/>
              </a:rPr>
              <a:t>(left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130.0</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top</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40.0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MaterialButton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color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uniFeedbackColor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elevation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5</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new</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'Add A Screenshot'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onPressed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 </a:t>
            </a:r>
            <a:r>
              <a:rPr lang="en-IN" sz="800" dirty="0">
                <a:solidFill>
                  <a:srgbClr val="4B69C6"/>
                </a:solidFill>
                <a:latin typeface="Consolas" panose="020B0609020204030204" pitchFamily="49" charset="0"/>
              </a:rPr>
              <a:t>async</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file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ImagePicker</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pickImage</a:t>
            </a:r>
            <a:r>
              <a:rPr lang="en-IN" sz="800" dirty="0">
                <a:solidFill>
                  <a:srgbClr val="333333"/>
                </a:solidFill>
                <a:latin typeface="Consolas" panose="020B0609020204030204" pitchFamily="49" charset="0"/>
              </a:rPr>
              <a:t>(source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ImageSource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gallery)</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res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uploadImage</a:t>
            </a:r>
            <a:r>
              <a:rPr lang="en-IN" sz="800" dirty="0">
                <a:solidFill>
                  <a:srgbClr val="333333"/>
                </a:solidFill>
                <a:latin typeface="Consolas" panose="020B0609020204030204" pitchFamily="49" charset="0"/>
              </a:rPr>
              <a:t>(file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path)</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setState</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state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print</a:t>
            </a:r>
            <a:r>
              <a:rPr lang="en-IN" sz="800" dirty="0">
                <a:solidFill>
                  <a:srgbClr val="333333"/>
                </a:solidFill>
                <a:latin typeface="Consolas" panose="020B0609020204030204" pitchFamily="49" charset="0"/>
              </a:rPr>
              <a:t>(res)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pPr marL="0" lvl="0" indent="0" algn="l" rtl="0">
              <a:spcBef>
                <a:spcPts val="0"/>
              </a:spcBef>
              <a:spcAft>
                <a:spcPts val="0"/>
              </a:spcAft>
              <a:buNone/>
            </a:pPr>
            <a:endParaRPr lang="en-US" sz="700" dirty="0">
              <a:solidFill>
                <a:srgbClr val="830091"/>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lang="en-IN" sz="700" dirty="0">
              <a:solidFill>
                <a:srgbClr val="830091"/>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lang="en-IN" sz="700" dirty="0">
              <a:solidFill>
                <a:srgbClr val="830091"/>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lang="en-IN" sz="700" dirty="0">
              <a:solidFill>
                <a:srgbClr val="830091"/>
              </a:solidFill>
              <a:highlight>
                <a:srgbClr val="FFFFFF"/>
              </a:highlight>
              <a:latin typeface="Roboto Mono"/>
              <a:ea typeface="Roboto Mono"/>
              <a:cs typeface="Roboto Mono"/>
              <a:sym typeface="Roboto Mono"/>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Future</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uploadImage</a:t>
            </a:r>
            <a:r>
              <a:rPr lang="en-IN" sz="800" dirty="0">
                <a:solidFill>
                  <a:srgbClr val="333333"/>
                </a:solidFill>
                <a:latin typeface="Consolas" panose="020B0609020204030204" pitchFamily="49" charset="0"/>
              </a:rPr>
              <a:t>(filename) </a:t>
            </a:r>
            <a:r>
              <a:rPr lang="en-IN" sz="800" dirty="0">
                <a:solidFill>
                  <a:srgbClr val="4B69C6"/>
                </a:solidFill>
                <a:latin typeface="Consolas" panose="020B0609020204030204" pitchFamily="49" charset="0"/>
              </a:rPr>
              <a:t>async</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request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http</a:t>
            </a:r>
            <a:r>
              <a:rPr lang="en-IN" sz="800" dirty="0">
                <a:solidFill>
                  <a:srgbClr val="777777"/>
                </a:solidFill>
                <a:latin typeface="Consolas" panose="020B0609020204030204" pitchFamily="49" charset="0"/>
              </a:rPr>
              <a:t>.</a:t>
            </a:r>
            <a:r>
              <a:rPr lang="en-IN" sz="800" b="1" dirty="0">
                <a:solidFill>
                  <a:srgbClr val="7A3E9D"/>
                </a:solidFill>
                <a:latin typeface="Consolas" panose="020B0609020204030204" pitchFamily="49" charset="0"/>
              </a:rPr>
              <a:t>MultipartRequest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'POST'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Uri</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parse</a:t>
            </a:r>
            <a:r>
              <a:rPr lang="en-IN" sz="800" dirty="0">
                <a:solidFill>
                  <a:srgbClr val="333333"/>
                </a:solidFill>
                <a:latin typeface="Consolas" panose="020B0609020204030204" pitchFamily="49" charset="0"/>
              </a:rPr>
              <a:t>(url))</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files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t>
            </a:r>
            <a:r>
              <a:rPr lang="en-IN" sz="800" dirty="0">
                <a:solidFill>
                  <a:srgbClr val="333333"/>
                </a:solidFill>
                <a:latin typeface="Consolas" panose="020B0609020204030204" pitchFamily="49" charset="0"/>
              </a:rPr>
              <a:t>(</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http</a:t>
            </a:r>
            <a:r>
              <a:rPr lang="en-IN" sz="800" dirty="0">
                <a:solidFill>
                  <a:srgbClr val="777777"/>
                </a:solidFill>
                <a:latin typeface="Consolas" panose="020B0609020204030204" pitchFamily="49" charset="0"/>
              </a:rPr>
              <a:t>.</a:t>
            </a:r>
            <a:r>
              <a:rPr lang="en-IN" sz="800" b="1" dirty="0">
                <a:solidFill>
                  <a:srgbClr val="7A3E9D"/>
                </a:solidFill>
                <a:latin typeface="Consolas" panose="020B0609020204030204" pitchFamily="49" charset="0"/>
              </a:rPr>
              <a:t>MultipartFile</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fromPath</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'file'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filename))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res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send</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res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reasonPhrase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br>
              <a:rPr lang="en-IN" sz="800" dirty="0">
                <a:solidFill>
                  <a:srgbClr val="333333"/>
                </a:solidFill>
                <a:latin typeface="Consolas" panose="020B0609020204030204" pitchFamily="49" charset="0"/>
              </a:rPr>
            </a:br>
            <a:endParaRPr lang="en-IN" sz="800" dirty="0">
              <a:solidFill>
                <a:srgbClr val="333333"/>
              </a:solidFill>
              <a:latin typeface="Consolas" panose="020B0609020204030204" pitchFamily="49" charset="0"/>
            </a:endParaRPr>
          </a:p>
          <a:p>
            <a:pPr marL="0" lvl="0" indent="0" algn="l" rtl="0">
              <a:spcBef>
                <a:spcPts val="0"/>
              </a:spcBef>
              <a:spcAft>
                <a:spcPts val="0"/>
              </a:spcAft>
              <a:buNone/>
            </a:pPr>
            <a:endParaRPr sz="700" dirty="0">
              <a:solidFill>
                <a:srgbClr val="830091"/>
              </a:solidFill>
              <a:highlight>
                <a:srgbClr val="FFFFFF"/>
              </a:highlight>
              <a:latin typeface="Roboto Mono"/>
              <a:ea typeface="Roboto Mono"/>
              <a:cs typeface="Roboto Mono"/>
              <a:sym typeface="Roboto Mono"/>
            </a:endParaRPr>
          </a:p>
        </p:txBody>
      </p:sp>
      <p:sp>
        <p:nvSpPr>
          <p:cNvPr id="107" name="Google Shape;107;p18"/>
          <p:cNvSpPr txBox="1"/>
          <p:nvPr/>
        </p:nvSpPr>
        <p:spPr>
          <a:xfrm>
            <a:off x="186345" y="4186762"/>
            <a:ext cx="3707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Feedback forms helps us to know user experience. User can also report bugs and upload screenshot/file and help us improve. </a:t>
            </a:r>
            <a:endParaRPr sz="1200" dirty="0"/>
          </a:p>
        </p:txBody>
      </p:sp>
      <p:cxnSp>
        <p:nvCxnSpPr>
          <p:cNvPr id="110" name="Google Shape;110;p18"/>
          <p:cNvCxnSpPr>
            <a:cxnSpLocks/>
          </p:cNvCxnSpPr>
          <p:nvPr/>
        </p:nvCxnSpPr>
        <p:spPr>
          <a:xfrm flipV="1">
            <a:off x="2094795" y="2080260"/>
            <a:ext cx="3528765" cy="972878"/>
          </a:xfrm>
          <a:prstGeom prst="straightConnector1">
            <a:avLst/>
          </a:prstGeom>
          <a:noFill/>
          <a:ln w="9525" cap="flat" cmpd="sng">
            <a:solidFill>
              <a:schemeClr val="tx1"/>
            </a:solidFill>
            <a:prstDash val="solid"/>
            <a:round/>
            <a:headEnd type="none" w="med" len="med"/>
            <a:tailEnd type="triangle" w="med" len="med"/>
          </a:ln>
        </p:spPr>
      </p:cxnSp>
    </p:spTree>
    <p:extLst>
      <p:ext uri="{BB962C8B-B14F-4D97-AF65-F5344CB8AC3E}">
        <p14:creationId xmlns:p14="http://schemas.microsoft.com/office/powerpoint/2010/main" val="282431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34300"/>
            <a:ext cx="4572000" cy="5093672"/>
          </a:xfrm>
          <a:prstGeom prst="rect">
            <a:avLst/>
          </a:prstGeom>
          <a:solidFill>
            <a:srgbClr val="FFFFFF"/>
          </a:solidFill>
          <a:ln>
            <a:noFill/>
          </a:ln>
        </p:spPr>
        <p:txBody>
          <a:bodyPr spcFirstLastPara="1" wrap="square" lIns="91425" tIns="91425" rIns="91425" bIns="91425" anchor="t" anchorCtr="0">
            <a:spAutoFit/>
          </a:bodyPr>
          <a:lstStyle/>
          <a:p>
            <a:r>
              <a:rPr lang="en-IN" sz="800" i="1" dirty="0">
                <a:solidFill>
                  <a:srgbClr val="448C27"/>
                </a:solidFill>
                <a:latin typeface="Consolas" panose="020B0609020204030204" pitchFamily="49" charset="0"/>
              </a:rPr>
              <a:t>/// This code was generated by flutter_oss_licenses</a:t>
            </a:r>
            <a:endParaRPr lang="en-IN" sz="800" dirty="0">
              <a:solidFill>
                <a:srgbClr val="333333"/>
              </a:solidFill>
              <a:latin typeface="Consolas" panose="020B0609020204030204" pitchFamily="49" charset="0"/>
            </a:endParaRPr>
          </a:p>
          <a:p>
            <a:r>
              <a:rPr lang="en-IN" sz="800" i="1" dirty="0">
                <a:solidFill>
                  <a:srgbClr val="448C27"/>
                </a:solidFill>
                <a:latin typeface="Consolas" panose="020B0609020204030204" pitchFamily="49" charset="0"/>
              </a:rPr>
              <a:t>/// https://pub.dev/packages/flutter_oss_licenses</a:t>
            </a:r>
            <a:endParaRPr lang="en-IN" sz="800" dirty="0">
              <a:solidFill>
                <a:srgbClr val="333333"/>
              </a:solidFill>
              <a:latin typeface="Consolas" panose="020B0609020204030204" pitchFamily="49" charset="0"/>
            </a:endParaRPr>
          </a:p>
          <a:p>
            <a:endParaRPr lang="en-IN" sz="800" dirty="0">
              <a:solidFill>
                <a:srgbClr val="333333"/>
              </a:solidFill>
              <a:latin typeface="Consolas" panose="020B0609020204030204" pitchFamily="49" charset="0"/>
            </a:endParaRPr>
          </a:p>
          <a:p>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ossLicenses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dynamic</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p>
          <a:p>
            <a:r>
              <a:rPr lang="en-IN" sz="800" dirty="0">
                <a:solidFill>
                  <a:srgbClr val="448C27"/>
                </a:solidFill>
                <a:latin typeface="Consolas" panose="020B0609020204030204" pitchFamily="49" charset="0"/>
              </a:rPr>
              <a:t>"flutter"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"name"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"flutter"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"description"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"A framework for writing Flutter applications"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"homepage"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"http://flutter.dev"</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"authors"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"Flutter Authors &lt;flutter-dev@googlegroups.com&gt;"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"version"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"1.26.0-2.0.pre.450"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"license"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"Copyright 2014 The Flutter Authors. All rights reserved.</a:t>
            </a:r>
            <a:r>
              <a:rPr lang="en-IN" sz="800" dirty="0">
                <a:solidFill>
                  <a:srgbClr val="777777"/>
                </a:solidFill>
                <a:latin typeface="Consolas" panose="020B0609020204030204" pitchFamily="49" charset="0"/>
              </a:rPr>
              <a:t>\n\n</a:t>
            </a:r>
            <a:r>
              <a:rPr lang="en-IN" sz="800" dirty="0">
                <a:solidFill>
                  <a:srgbClr val="448C27"/>
                </a:solidFill>
                <a:latin typeface="Consolas" panose="020B0609020204030204" pitchFamily="49" charset="0"/>
              </a:rPr>
              <a:t>Redistribution and use in source and binary forms, with or without modification,</a:t>
            </a:r>
            <a:r>
              <a:rPr lang="en-IN" sz="800" dirty="0">
                <a:solidFill>
                  <a:srgbClr val="777777"/>
                </a:solidFill>
                <a:latin typeface="Consolas" panose="020B0609020204030204" pitchFamily="49" charset="0"/>
              </a:rPr>
              <a:t>\n</a:t>
            </a:r>
            <a:r>
              <a:rPr lang="en-IN" sz="800" dirty="0">
                <a:solidFill>
                  <a:srgbClr val="448C27"/>
                </a:solidFill>
                <a:latin typeface="Consolas" panose="020B0609020204030204" pitchFamily="49" charset="0"/>
              </a:rPr>
              <a:t>are permitted provided that the following conditions are met:</a:t>
            </a:r>
            <a:r>
              <a:rPr lang="en-IN" sz="800" dirty="0">
                <a:solidFill>
                  <a:srgbClr val="777777"/>
                </a:solidFill>
                <a:latin typeface="Consolas" panose="020B0609020204030204" pitchFamily="49" charset="0"/>
              </a:rPr>
              <a:t>\n\n</a:t>
            </a:r>
            <a:r>
              <a:rPr lang="en-IN" sz="800" dirty="0">
                <a:solidFill>
                  <a:srgbClr val="448C27"/>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"isMarkdown"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false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"isSdk"</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"isDirectDependency"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a:t>
            </a:r>
          </a:p>
          <a:p>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static</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Future</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&gt;&gt;</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loadLicenses</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async</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merging non-dart based dependency list using LicenseRegistry.</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ossKeys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ossLicenses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toList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lm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&gt;&gt;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l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LicenseRegistry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licenses)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p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l</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packages)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if</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ossKeys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contains</a:t>
            </a:r>
            <a:r>
              <a:rPr lang="en-IN" sz="800" dirty="0">
                <a:solidFill>
                  <a:srgbClr val="333333"/>
                </a:solidFill>
                <a:latin typeface="Consolas" panose="020B0609020204030204" pitchFamily="49" charset="0"/>
              </a:rPr>
              <a:t>(p))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lp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lm</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putIfAbsent</a:t>
            </a:r>
            <a:r>
              <a:rPr lang="en-IN" sz="800" dirty="0">
                <a:solidFill>
                  <a:srgbClr val="333333"/>
                </a:solidFill>
                <a:latin typeface="Consolas" panose="020B0609020204030204" pitchFamily="49" charset="0"/>
              </a:rPr>
              <a:t>(p</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 </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lp</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addAll</a:t>
            </a:r>
            <a:r>
              <a:rPr lang="en-IN" sz="800" dirty="0">
                <a:solidFill>
                  <a:srgbClr val="333333"/>
                </a:solidFill>
                <a:latin typeface="Consolas" panose="020B0609020204030204" pitchFamily="49" charset="0"/>
              </a:rPr>
              <a:t>(l</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paragraphs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map</a:t>
            </a:r>
            <a:r>
              <a:rPr lang="en-IN" sz="800" dirty="0">
                <a:solidFill>
                  <a:srgbClr val="333333"/>
                </a:solidFill>
                <a:latin typeface="Consolas" panose="020B0609020204030204" pitchFamily="49" charset="0"/>
              </a:rPr>
              <a:t>((p) </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p</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text))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ossKeys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t>
            </a:r>
            <a:r>
              <a:rPr lang="en-IN" sz="800" dirty="0">
                <a:solidFill>
                  <a:srgbClr val="333333"/>
                </a:solidFill>
                <a:latin typeface="Consolas" panose="020B0609020204030204" pitchFamily="49" charset="0"/>
              </a:rPr>
              <a:t>(p)</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key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lm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keys) {</a:t>
            </a:r>
          </a:p>
          <a:p>
            <a:r>
              <a:rPr lang="en-IN" sz="800" dirty="0">
                <a:solidFill>
                  <a:srgbClr val="333333"/>
                </a:solidFill>
                <a:latin typeface="Consolas" panose="020B0609020204030204" pitchFamily="49" charset="0"/>
              </a:rPr>
              <a:t>      ossLicenses[key]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'license'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lm[key]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join</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a:t>
            </a:r>
            <a:r>
              <a:rPr lang="en-IN" sz="800" dirty="0">
                <a:solidFill>
                  <a:srgbClr val="777777"/>
                </a:solidFill>
                <a:latin typeface="Consolas" panose="020B0609020204030204" pitchFamily="49" charset="0"/>
              </a:rPr>
              <a:t>\n</a:t>
            </a:r>
            <a:r>
              <a:rPr lang="en-IN" sz="800" dirty="0">
                <a:solidFill>
                  <a:srgbClr val="448C2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ossKeys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sort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pPr marL="0" lvl="0" indent="0" algn="l" rtl="0">
              <a:spcBef>
                <a:spcPts val="0"/>
              </a:spcBef>
              <a:spcAft>
                <a:spcPts val="0"/>
              </a:spcAft>
              <a:buNone/>
            </a:pPr>
            <a:endParaRPr sz="700" dirty="0">
              <a:solidFill>
                <a:srgbClr val="830091"/>
              </a:solidFill>
              <a:highlight>
                <a:srgbClr val="FFFFFF"/>
              </a:highlight>
              <a:latin typeface="Roboto Mono"/>
              <a:ea typeface="Roboto Mono"/>
              <a:cs typeface="Roboto Mono"/>
              <a:sym typeface="Roboto Mono"/>
            </a:endParaRPr>
          </a:p>
        </p:txBody>
      </p:sp>
      <p:sp>
        <p:nvSpPr>
          <p:cNvPr id="107" name="Google Shape;107;p18"/>
          <p:cNvSpPr txBox="1"/>
          <p:nvPr/>
        </p:nvSpPr>
        <p:spPr>
          <a:xfrm>
            <a:off x="483525" y="3595375"/>
            <a:ext cx="3707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Here, first of all test cases input, output, time limit and memory limit will be fetched from the question. Source code and language id is fetched from user input. And submission data is send to the server that compiles and runs our code. After receiving output from the server. Status, error and compilation output is given to the end user.</a:t>
            </a:r>
            <a:endParaRPr sz="1200" dirty="0"/>
          </a:p>
        </p:txBody>
      </p:sp>
      <p:pic>
        <p:nvPicPr>
          <p:cNvPr id="3" name="Picture 2" descr="Graphical user interface, application, table&#10;&#10;Description automatically generated with medium confidence">
            <a:extLst>
              <a:ext uri="{FF2B5EF4-FFF2-40B4-BE49-F238E27FC236}">
                <a16:creationId xmlns:a16="http://schemas.microsoft.com/office/drawing/2014/main" id="{C440D52E-75F5-490F-BC52-8B353A9177C4}"/>
              </a:ext>
            </a:extLst>
          </p:cNvPr>
          <p:cNvPicPr>
            <a:picLocks noChangeAspect="1"/>
          </p:cNvPicPr>
          <p:nvPr/>
        </p:nvPicPr>
        <p:blipFill rotWithShape="1">
          <a:blip r:embed="rId3"/>
          <a:srcRect t="3367" b="29670"/>
          <a:stretch/>
        </p:blipFill>
        <p:spPr>
          <a:xfrm>
            <a:off x="717959" y="82554"/>
            <a:ext cx="2373923" cy="3444241"/>
          </a:xfrm>
          <a:prstGeom prst="rect">
            <a:avLst/>
          </a:prstGeom>
        </p:spPr>
      </p:pic>
      <p:cxnSp>
        <p:nvCxnSpPr>
          <p:cNvPr id="110" name="Google Shape;110;p18"/>
          <p:cNvCxnSpPr>
            <a:cxnSpLocks/>
          </p:cNvCxnSpPr>
          <p:nvPr/>
        </p:nvCxnSpPr>
        <p:spPr>
          <a:xfrm flipV="1">
            <a:off x="2232660" y="678181"/>
            <a:ext cx="2339340" cy="332910"/>
          </a:xfrm>
          <a:prstGeom prst="straightConnector1">
            <a:avLst/>
          </a:prstGeom>
          <a:noFill/>
          <a:ln w="9525" cap="flat" cmpd="sng">
            <a:solidFill>
              <a:schemeClr val="tx1"/>
            </a:solidFill>
            <a:prstDash val="solid"/>
            <a:round/>
            <a:headEnd type="none" w="med" len="med"/>
            <a:tailEnd type="triangle" w="med" len="med"/>
          </a:ln>
        </p:spPr>
      </p:cxnSp>
      <p:cxnSp>
        <p:nvCxnSpPr>
          <p:cNvPr id="109" name="Google Shape;109;p18"/>
          <p:cNvCxnSpPr>
            <a:cxnSpLocks/>
          </p:cNvCxnSpPr>
          <p:nvPr/>
        </p:nvCxnSpPr>
        <p:spPr>
          <a:xfrm flipV="1">
            <a:off x="2415540" y="2708070"/>
            <a:ext cx="2301240" cy="55329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3844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21994" y="-62561"/>
            <a:ext cx="4622006" cy="5232171"/>
          </a:xfrm>
          <a:prstGeom prst="rect">
            <a:avLst/>
          </a:prstGeom>
          <a:solidFill>
            <a:srgbClr val="FFFFFF"/>
          </a:solidFill>
          <a:ln>
            <a:noFill/>
          </a:ln>
        </p:spPr>
        <p:txBody>
          <a:bodyPr spcFirstLastPara="1" wrap="square" lIns="91425" tIns="91425" rIns="91425" bIns="91425" anchor="t" anchorCtr="0">
            <a:spAutoFit/>
          </a:bodyPr>
          <a:lstStyle/>
          <a:p>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Step</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steps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Step</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const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'Question 1'</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isActive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state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StepState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editing</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content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Column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children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Widget</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(quiz</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question[</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Column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children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Widget</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ListTile</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(quiz</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options[</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leading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Radio</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value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groupValue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answer[</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onChanged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int</a:t>
            </a:r>
            <a:r>
              <a:rPr lang="en-IN" sz="800" dirty="0">
                <a:solidFill>
                  <a:srgbClr val="333333"/>
                </a:solidFill>
                <a:latin typeface="Consolas" panose="020B0609020204030204" pitchFamily="49" charset="0"/>
              </a:rPr>
              <a:t> value) {</a:t>
            </a: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setState</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answer[</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value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p>
          <a:p>
            <a:endParaRPr lang="en-IN" sz="800" dirty="0">
              <a:solidFill>
                <a:srgbClr val="777777"/>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4B69C6"/>
                </a:solidFill>
                <a:latin typeface="Consolas" panose="020B0609020204030204" pitchFamily="49" charset="0"/>
              </a:rPr>
              <a:t>class</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String</a:t>
            </a:r>
            <a:r>
              <a:rPr lang="en-IN" sz="800" dirty="0">
                <a:solidFill>
                  <a:srgbClr val="333333"/>
                </a:solidFill>
                <a:latin typeface="Consolas" panose="020B0609020204030204" pitchFamily="49" charset="0"/>
              </a:rPr>
              <a:t> question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subject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correctAnswer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options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333333"/>
                </a:solidFill>
                <a:latin typeface="Consolas" panose="020B0609020204030204" pitchFamily="49" charset="0"/>
              </a:rPr>
              <a:t>({</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question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subject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correctAnswer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options})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factory</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fromJson</a:t>
            </a:r>
            <a:r>
              <a:rPr lang="en-IN" sz="800" dirty="0">
                <a:solidFill>
                  <a:srgbClr val="333333"/>
                </a:solidFill>
                <a:latin typeface="Consolas" panose="020B0609020204030204" pitchFamily="49" charset="0"/>
              </a:rPr>
              <a:t>(</a:t>
            </a:r>
            <a:r>
              <a:rPr lang="en-IN" sz="800" b="1" dirty="0">
                <a:solidFill>
                  <a:srgbClr val="7A3E9D"/>
                </a:solidFill>
                <a:latin typeface="Consolas" panose="020B0609020204030204" pitchFamily="49" charset="0"/>
              </a:rPr>
              <a:t>Map</a:t>
            </a:r>
            <a:r>
              <a:rPr lang="en-IN" sz="800" dirty="0">
                <a:solidFill>
                  <a:srgbClr val="333333"/>
                </a:solidFill>
                <a:latin typeface="Consolas" panose="020B0609020204030204" pitchFamily="49" charset="0"/>
              </a:rPr>
              <a:t> json) {</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String</a:t>
            </a:r>
            <a:r>
              <a:rPr lang="en-IN" sz="800" dirty="0">
                <a:solidFill>
                  <a:srgbClr val="333333"/>
                </a:solidFill>
                <a:latin typeface="Consolas" panose="020B0609020204030204" pitchFamily="49" charset="0"/>
              </a:rPr>
              <a:t> option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temporaryList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int</a:t>
            </a:r>
            <a:r>
              <a:rPr lang="en-IN" sz="800" dirty="0">
                <a:solidFill>
                  <a:srgbClr val="333333"/>
                </a:solidFill>
                <a:latin typeface="Consolas" panose="020B0609020204030204" pitchFamily="49" charset="0"/>
              </a:rPr>
              <a:t> i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 </a:t>
            </a:r>
            <a:r>
              <a:rPr lang="en-IN" sz="800" dirty="0">
                <a:solidFill>
                  <a:srgbClr val="777777"/>
                </a:solidFill>
                <a:latin typeface="Consolas" panose="020B0609020204030204" pitchFamily="49" charset="0"/>
              </a:rPr>
              <a:t>&lt;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'options'</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length</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option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'options'</a:t>
            </a:r>
            <a:r>
              <a:rPr lang="en-IN" sz="800" dirty="0">
                <a:solidFill>
                  <a:srgbClr val="333333"/>
                </a:solidFill>
                <a:latin typeface="Consolas" panose="020B0609020204030204" pitchFamily="49" charset="0"/>
              </a:rPr>
              <a:t>][i]</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temporaryList</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t>
            </a:r>
            <a:r>
              <a:rPr lang="en-IN" sz="800" dirty="0">
                <a:solidFill>
                  <a:srgbClr val="333333"/>
                </a:solidFill>
                <a:latin typeface="Consolas" panose="020B0609020204030204" pitchFamily="49" charset="0"/>
              </a:rPr>
              <a:t>(option)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question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'question'</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subject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'subject'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correctAnswer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'correct_answer'</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options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temporaryList)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a:t>
            </a:r>
          </a:p>
        </p:txBody>
      </p:sp>
      <p:sp>
        <p:nvSpPr>
          <p:cNvPr id="107" name="Google Shape;107;p18"/>
          <p:cNvSpPr txBox="1"/>
          <p:nvPr/>
        </p:nvSpPr>
        <p:spPr>
          <a:xfrm>
            <a:off x="378823" y="3602520"/>
            <a:ext cx="37074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system provides quiz for 4 main domains (Logic and Reasoning, Language, Coding and CS Fundamentals). The multiple choice options helps the students to prepare for the aptitude test.</a:t>
            </a:r>
            <a:endParaRPr sz="1200" dirty="0"/>
          </a:p>
        </p:txBody>
      </p:sp>
      <p:pic>
        <p:nvPicPr>
          <p:cNvPr id="5" name="Picture 4" descr="Graphical user interface, application&#10;&#10;Description automatically generated">
            <a:extLst>
              <a:ext uri="{FF2B5EF4-FFF2-40B4-BE49-F238E27FC236}">
                <a16:creationId xmlns:a16="http://schemas.microsoft.com/office/drawing/2014/main" id="{D215B7E6-9FC3-47EA-B8CE-3148F99DEBE7}"/>
              </a:ext>
            </a:extLst>
          </p:cNvPr>
          <p:cNvPicPr>
            <a:picLocks noChangeAspect="1"/>
          </p:cNvPicPr>
          <p:nvPr/>
        </p:nvPicPr>
        <p:blipFill rotWithShape="1">
          <a:blip r:embed="rId3"/>
          <a:srcRect t="2090" b="32188"/>
          <a:stretch/>
        </p:blipFill>
        <p:spPr>
          <a:xfrm>
            <a:off x="394314" y="72865"/>
            <a:ext cx="2373923" cy="3380435"/>
          </a:xfrm>
          <a:prstGeom prst="rect">
            <a:avLst/>
          </a:prstGeom>
        </p:spPr>
      </p:pic>
      <p:cxnSp>
        <p:nvCxnSpPr>
          <p:cNvPr id="109" name="Google Shape;109;p18"/>
          <p:cNvCxnSpPr>
            <a:cxnSpLocks/>
          </p:cNvCxnSpPr>
          <p:nvPr/>
        </p:nvCxnSpPr>
        <p:spPr>
          <a:xfrm flipV="1">
            <a:off x="2232523" y="246207"/>
            <a:ext cx="3139577" cy="742948"/>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109;p18">
            <a:extLst>
              <a:ext uri="{FF2B5EF4-FFF2-40B4-BE49-F238E27FC236}">
                <a16:creationId xmlns:a16="http://schemas.microsoft.com/office/drawing/2014/main" id="{FC315602-A266-4795-8F99-7C7FFADC1A02}"/>
              </a:ext>
            </a:extLst>
          </p:cNvPr>
          <p:cNvCxnSpPr>
            <a:cxnSpLocks/>
          </p:cNvCxnSpPr>
          <p:nvPr/>
        </p:nvCxnSpPr>
        <p:spPr>
          <a:xfrm>
            <a:off x="1228725" y="2078831"/>
            <a:ext cx="3486150" cy="835819"/>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7936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59" r="49"/>
          <a:stretch/>
        </p:blipFill>
        <p:spPr>
          <a:xfrm>
            <a:off x="228600" y="152400"/>
            <a:ext cx="5943600" cy="3133726"/>
          </a:xfrm>
          <a:prstGeom prst="rect">
            <a:avLst/>
          </a:prstGeom>
          <a:noFill/>
          <a:ln>
            <a:noFill/>
          </a:ln>
        </p:spPr>
      </p:pic>
      <p:sp>
        <p:nvSpPr>
          <p:cNvPr id="61" name="Google Shape;61;p14"/>
          <p:cNvSpPr txBox="1"/>
          <p:nvPr/>
        </p:nvSpPr>
        <p:spPr>
          <a:xfrm>
            <a:off x="4572000" y="41900"/>
            <a:ext cx="4572000" cy="49254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830091"/>
                </a:solidFill>
                <a:highlight>
                  <a:schemeClr val="lt1"/>
                </a:highlight>
                <a:latin typeface="Roboto Mono"/>
                <a:ea typeface="Roboto Mono"/>
                <a:cs typeface="Roboto Mono"/>
                <a:sym typeface="Roboto Mono"/>
              </a:rPr>
              <a:t>userRoute</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post</a:t>
            </a:r>
            <a:r>
              <a:rPr lang="en" sz="700">
                <a:solidFill>
                  <a:srgbClr val="080808"/>
                </a:solidFill>
                <a:highlight>
                  <a:schemeClr val="lt1"/>
                </a:highlight>
                <a:latin typeface="Roboto Mono"/>
                <a:ea typeface="Roboto Mono"/>
                <a:cs typeface="Roboto Mono"/>
                <a:sym typeface="Roboto Mono"/>
              </a:rPr>
              <a:t>(</a:t>
            </a:r>
            <a:r>
              <a:rPr lang="en" sz="700">
                <a:solidFill>
                  <a:srgbClr val="067D17"/>
                </a:solidFill>
                <a:highlight>
                  <a:schemeClr val="lt1"/>
                </a:highlight>
                <a:latin typeface="Roboto Mono"/>
                <a:ea typeface="Roboto Mono"/>
                <a:cs typeface="Roboto Mono"/>
                <a:sym typeface="Roboto Mono"/>
              </a:rPr>
              <a:t>"/login"</a:t>
            </a:r>
            <a:r>
              <a:rPr lang="en" sz="700">
                <a:solidFill>
                  <a:srgbClr val="080808"/>
                </a:solidFill>
                <a:highlight>
                  <a:schemeClr val="lt1"/>
                </a:highlight>
                <a:latin typeface="Roboto Mono"/>
                <a:ea typeface="Roboto Mono"/>
                <a:cs typeface="Roboto Mono"/>
                <a:sym typeface="Roboto Mono"/>
              </a:rPr>
              <a:t>, (req, res, next)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30091"/>
                </a:solidFill>
                <a:highlight>
                  <a:schemeClr val="lt1"/>
                </a:highlight>
                <a:latin typeface="Roboto Mono"/>
                <a:ea typeface="Roboto Mono"/>
                <a:cs typeface="Roboto Mono"/>
                <a:sym typeface="Roboto Mono"/>
              </a:rPr>
              <a:t>User</a:t>
            </a:r>
            <a:r>
              <a:rPr lang="en" sz="700">
                <a:solidFill>
                  <a:srgbClr val="080808"/>
                </a:solidFill>
                <a:highlight>
                  <a:schemeClr val="lt1"/>
                </a:highlight>
                <a:latin typeface="Roboto Mono"/>
                <a:ea typeface="Roboto Mono"/>
                <a:cs typeface="Roboto Mono"/>
                <a:sym typeface="Roboto Mono"/>
              </a:rPr>
              <a:t>.</a:t>
            </a:r>
            <a:r>
              <a:rPr lang="en" sz="700">
                <a:solidFill>
                  <a:srgbClr val="7A7A43"/>
                </a:solidFill>
                <a:highlight>
                  <a:schemeClr val="lt1"/>
                </a:highlight>
                <a:latin typeface="Roboto Mono"/>
                <a:ea typeface="Roboto Mono"/>
                <a:cs typeface="Roboto Mono"/>
                <a:sym typeface="Roboto Mono"/>
              </a:rPr>
              <a:t>find</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 req.</a:t>
            </a:r>
            <a:r>
              <a:rPr lang="en" sz="700">
                <a:solidFill>
                  <a:srgbClr val="871094"/>
                </a:solidFill>
                <a:highlight>
                  <a:schemeClr val="lt1"/>
                </a:highlight>
                <a:latin typeface="Roboto Mono"/>
                <a:ea typeface="Roboto Mono"/>
                <a:cs typeface="Roboto Mono"/>
                <a:sym typeface="Roboto Mono"/>
              </a:rPr>
              <a:t>body</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7A7A43"/>
                </a:solidFill>
                <a:highlight>
                  <a:schemeClr val="lt1"/>
                </a:highlight>
                <a:latin typeface="Roboto Mono"/>
                <a:ea typeface="Roboto Mono"/>
                <a:cs typeface="Roboto Mono"/>
                <a:sym typeface="Roboto Mono"/>
              </a:rPr>
              <a:t>exec</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7A7A43"/>
                </a:solidFill>
                <a:highlight>
                  <a:schemeClr val="lt1"/>
                </a:highlight>
                <a:latin typeface="Roboto Mono"/>
                <a:ea typeface="Roboto Mono"/>
                <a:cs typeface="Roboto Mono"/>
                <a:sym typeface="Roboto Mono"/>
              </a:rPr>
              <a:t>then</a:t>
            </a:r>
            <a:r>
              <a:rPr lang="en" sz="700">
                <a:solidFill>
                  <a:srgbClr val="080808"/>
                </a:solidFill>
                <a:highlight>
                  <a:schemeClr val="lt1"/>
                </a:highlight>
                <a:latin typeface="Roboto Mono"/>
                <a:ea typeface="Roboto Mono"/>
                <a:cs typeface="Roboto Mono"/>
                <a:sym typeface="Roboto Mono"/>
              </a:rPr>
              <a:t>(user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if </a:t>
            </a:r>
            <a:r>
              <a:rPr lang="en" sz="700">
                <a:solidFill>
                  <a:srgbClr val="080808"/>
                </a:solidFill>
                <a:highlight>
                  <a:schemeClr val="lt1"/>
                </a:highlight>
                <a:latin typeface="Roboto Mono"/>
                <a:ea typeface="Roboto Mono"/>
                <a:cs typeface="Roboto Mono"/>
                <a:sym typeface="Roboto Mono"/>
              </a:rPr>
              <a:t>(user.</a:t>
            </a:r>
            <a:r>
              <a:rPr lang="en" sz="700">
                <a:solidFill>
                  <a:srgbClr val="871094"/>
                </a:solidFill>
                <a:highlight>
                  <a:schemeClr val="lt1"/>
                </a:highlight>
                <a:latin typeface="Roboto Mono"/>
                <a:ea typeface="Roboto Mono"/>
                <a:cs typeface="Roboto Mono"/>
                <a:sym typeface="Roboto Mono"/>
              </a:rPr>
              <a:t>length </a:t>
            </a:r>
            <a:r>
              <a:rPr lang="en" sz="700">
                <a:solidFill>
                  <a:srgbClr val="080808"/>
                </a:solidFill>
                <a:highlight>
                  <a:schemeClr val="lt1"/>
                </a:highlight>
                <a:latin typeface="Roboto Mono"/>
                <a:ea typeface="Roboto Mono"/>
                <a:cs typeface="Roboto Mono"/>
                <a:sym typeface="Roboto Mono"/>
              </a:rPr>
              <a:t>&lt; </a:t>
            </a:r>
            <a:r>
              <a:rPr lang="en" sz="700">
                <a:solidFill>
                  <a:srgbClr val="1750EB"/>
                </a:solidFill>
                <a:highlight>
                  <a:schemeClr val="lt1"/>
                </a:highlight>
                <a:latin typeface="Roboto Mono"/>
                <a:ea typeface="Roboto Mono"/>
                <a:cs typeface="Roboto Mono"/>
                <a:sym typeface="Roboto Mono"/>
              </a:rPr>
              <a:t>1</a:t>
            </a: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return </a:t>
            </a:r>
            <a:r>
              <a:rPr lang="en" sz="700">
                <a:solidFill>
                  <a:srgbClr val="080808"/>
                </a:solidFill>
                <a:highlight>
                  <a:schemeClr val="lt1"/>
                </a:highlight>
                <a:latin typeface="Roboto Mono"/>
                <a:ea typeface="Roboto Mono"/>
                <a:cs typeface="Roboto Mono"/>
                <a:sym typeface="Roboto Mono"/>
              </a:rPr>
              <a:t>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401</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failed"</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248F8F"/>
                </a:solidFill>
                <a:highlight>
                  <a:schemeClr val="lt1"/>
                </a:highlight>
                <a:latin typeface="Roboto Mono"/>
                <a:ea typeface="Roboto Mono"/>
                <a:cs typeface="Roboto Mono"/>
                <a:sym typeface="Roboto Mono"/>
              </a:rPr>
              <a:t>bcrypt</a:t>
            </a:r>
            <a:r>
              <a:rPr lang="en" sz="700">
                <a:solidFill>
                  <a:srgbClr val="080808"/>
                </a:solidFill>
                <a:highlight>
                  <a:schemeClr val="lt1"/>
                </a:highlight>
                <a:latin typeface="Roboto Mono"/>
                <a:ea typeface="Roboto Mono"/>
                <a:cs typeface="Roboto Mono"/>
                <a:sym typeface="Roboto Mono"/>
              </a:rPr>
              <a:t>.</a:t>
            </a:r>
            <a:r>
              <a:rPr lang="en" sz="700">
                <a:solidFill>
                  <a:srgbClr val="7A7A43"/>
                </a:solidFill>
                <a:highlight>
                  <a:schemeClr val="lt1"/>
                </a:highlight>
                <a:latin typeface="Roboto Mono"/>
                <a:ea typeface="Roboto Mono"/>
                <a:cs typeface="Roboto Mono"/>
                <a:sym typeface="Roboto Mono"/>
              </a:rPr>
              <a:t>compare</a:t>
            </a:r>
            <a:r>
              <a:rPr lang="en" sz="700">
                <a:solidFill>
                  <a:srgbClr val="080808"/>
                </a:solidFill>
                <a:highlight>
                  <a:schemeClr val="lt1"/>
                </a:highlight>
                <a:latin typeface="Roboto Mono"/>
                <a:ea typeface="Roboto Mono"/>
                <a:cs typeface="Roboto Mono"/>
                <a:sym typeface="Roboto Mono"/>
              </a:rPr>
              <a:t>(req.</a:t>
            </a:r>
            <a:r>
              <a:rPr lang="en" sz="700">
                <a:solidFill>
                  <a:srgbClr val="871094"/>
                </a:solidFill>
                <a:highlight>
                  <a:schemeClr val="lt1"/>
                </a:highlight>
                <a:latin typeface="Roboto Mono"/>
                <a:ea typeface="Roboto Mono"/>
                <a:cs typeface="Roboto Mono"/>
                <a:sym typeface="Roboto Mono"/>
              </a:rPr>
              <a:t>body</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password</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password</a:t>
            </a:r>
            <a:r>
              <a:rPr lang="en" sz="700">
                <a:solidFill>
                  <a:srgbClr val="080808"/>
                </a:solidFill>
                <a:highlight>
                  <a:schemeClr val="lt1"/>
                </a:highlight>
                <a:latin typeface="Roboto Mono"/>
                <a:ea typeface="Roboto Mono"/>
                <a:cs typeface="Roboto Mono"/>
                <a:sym typeface="Roboto Mono"/>
              </a:rPr>
              <a:t>, (err, result)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if </a:t>
            </a:r>
            <a:r>
              <a:rPr lang="en" sz="700">
                <a:solidFill>
                  <a:srgbClr val="080808"/>
                </a:solidFill>
                <a:highlight>
                  <a:schemeClr val="lt1"/>
                </a:highlight>
                <a:latin typeface="Roboto Mono"/>
                <a:ea typeface="Roboto Mono"/>
                <a:cs typeface="Roboto Mono"/>
                <a:sym typeface="Roboto Mono"/>
              </a:rPr>
              <a:t>(err)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return </a:t>
            </a:r>
            <a:r>
              <a:rPr lang="en" sz="700">
                <a:solidFill>
                  <a:srgbClr val="080808"/>
                </a:solidFill>
                <a:highlight>
                  <a:schemeClr val="lt1"/>
                </a:highlight>
                <a:latin typeface="Roboto Mono"/>
                <a:ea typeface="Roboto Mono"/>
                <a:cs typeface="Roboto Mono"/>
                <a:sym typeface="Roboto Mono"/>
              </a:rPr>
              <a:t>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401</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failed"</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if </a:t>
            </a:r>
            <a:r>
              <a:rPr lang="en" sz="700">
                <a:solidFill>
                  <a:srgbClr val="080808"/>
                </a:solidFill>
                <a:highlight>
                  <a:schemeClr val="lt1"/>
                </a:highlight>
                <a:latin typeface="Roboto Mono"/>
                <a:ea typeface="Roboto Mono"/>
                <a:cs typeface="Roboto Mono"/>
                <a:sym typeface="Roboto Mono"/>
              </a:rPr>
              <a:t>(result)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const </a:t>
            </a:r>
            <a:r>
              <a:rPr lang="en" sz="700">
                <a:solidFill>
                  <a:srgbClr val="248F8F"/>
                </a:solidFill>
                <a:highlight>
                  <a:schemeClr val="lt1"/>
                </a:highlight>
                <a:latin typeface="Roboto Mono"/>
                <a:ea typeface="Roboto Mono"/>
                <a:cs typeface="Roboto Mono"/>
                <a:sym typeface="Roboto Mono"/>
              </a:rPr>
              <a:t>token </a:t>
            </a:r>
            <a:r>
              <a:rPr lang="en" sz="700">
                <a:solidFill>
                  <a:srgbClr val="080808"/>
                </a:solidFill>
                <a:highlight>
                  <a:schemeClr val="lt1"/>
                </a:highlight>
                <a:latin typeface="Roboto Mono"/>
                <a:ea typeface="Roboto Mono"/>
                <a:cs typeface="Roboto Mono"/>
                <a:sym typeface="Roboto Mono"/>
              </a:rPr>
              <a:t>= </a:t>
            </a:r>
            <a:r>
              <a:rPr lang="en" sz="700">
                <a:solidFill>
                  <a:srgbClr val="830091"/>
                </a:solidFill>
                <a:highlight>
                  <a:schemeClr val="lt1"/>
                </a:highlight>
                <a:latin typeface="Roboto Mono"/>
                <a:ea typeface="Roboto Mono"/>
                <a:cs typeface="Roboto Mono"/>
                <a:sym typeface="Roboto Mono"/>
              </a:rPr>
              <a:t>jwt</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sign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userId</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_id</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name</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name</a:t>
            </a:r>
            <a:endParaRPr sz="700" dirty="0">
              <a:solidFill>
                <a:srgbClr val="871094"/>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871094"/>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248F8F"/>
                </a:solidFill>
                <a:highlight>
                  <a:schemeClr val="lt1"/>
                </a:highlight>
                <a:latin typeface="Roboto Mono"/>
                <a:ea typeface="Roboto Mono"/>
                <a:cs typeface="Roboto Mono"/>
                <a:sym typeface="Roboto Mono"/>
              </a:rPr>
              <a:t>secret</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expiresIn</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"1h"</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return </a:t>
            </a:r>
            <a:r>
              <a:rPr lang="en" sz="700">
                <a:solidFill>
                  <a:srgbClr val="080808"/>
                </a:solidFill>
                <a:highlight>
                  <a:schemeClr val="lt1"/>
                </a:highlight>
                <a:latin typeface="Roboto Mono"/>
                <a:ea typeface="Roboto Mono"/>
                <a:cs typeface="Roboto Mono"/>
                <a:sym typeface="Roboto Mono"/>
              </a:rPr>
              <a:t>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200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successful"</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token</a:t>
            </a:r>
            <a:r>
              <a:rPr lang="en" sz="700">
                <a:solidFill>
                  <a:srgbClr val="080808"/>
                </a:solidFill>
                <a:highlight>
                  <a:schemeClr val="lt1"/>
                </a:highlight>
                <a:latin typeface="Roboto Mono"/>
                <a:ea typeface="Roboto Mono"/>
                <a:cs typeface="Roboto Mono"/>
                <a:sym typeface="Roboto Mono"/>
              </a:rPr>
              <a:t>: </a:t>
            </a:r>
            <a:r>
              <a:rPr lang="en" sz="700">
                <a:solidFill>
                  <a:srgbClr val="248F8F"/>
                </a:solidFill>
                <a:highlight>
                  <a:schemeClr val="lt1"/>
                </a:highlight>
                <a:latin typeface="Roboto Mono"/>
                <a:ea typeface="Roboto Mono"/>
                <a:cs typeface="Roboto Mono"/>
                <a:sym typeface="Roboto Mono"/>
              </a:rPr>
              <a:t>token</a:t>
            </a:r>
            <a:endParaRPr sz="700" dirty="0">
              <a:solidFill>
                <a:srgbClr val="248F8F"/>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248F8F"/>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401</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failed"</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7A7A43"/>
                </a:solidFill>
                <a:highlight>
                  <a:schemeClr val="lt1"/>
                </a:highlight>
                <a:latin typeface="Roboto Mono"/>
                <a:ea typeface="Roboto Mono"/>
                <a:cs typeface="Roboto Mono"/>
                <a:sym typeface="Roboto Mono"/>
              </a:rPr>
              <a:t>catch</a:t>
            </a:r>
            <a:r>
              <a:rPr lang="en" sz="700">
                <a:solidFill>
                  <a:srgbClr val="080808"/>
                </a:solidFill>
                <a:highlight>
                  <a:schemeClr val="lt1"/>
                </a:highlight>
                <a:latin typeface="Roboto Mono"/>
                <a:ea typeface="Roboto Mono"/>
                <a:cs typeface="Roboto Mono"/>
                <a:sym typeface="Roboto Mono"/>
              </a:rPr>
              <a:t>(err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30091"/>
                </a:solidFill>
                <a:highlight>
                  <a:schemeClr val="lt1"/>
                </a:highlight>
                <a:latin typeface="Roboto Mono"/>
                <a:ea typeface="Roboto Mono"/>
                <a:cs typeface="Roboto Mono"/>
                <a:sym typeface="Roboto Mono"/>
              </a:rPr>
              <a:t>console</a:t>
            </a:r>
            <a:r>
              <a:rPr lang="en" sz="700">
                <a:solidFill>
                  <a:srgbClr val="080808"/>
                </a:solidFill>
                <a:highlight>
                  <a:schemeClr val="lt1"/>
                </a:highlight>
                <a:latin typeface="Roboto Mono"/>
                <a:ea typeface="Roboto Mono"/>
                <a:cs typeface="Roboto Mono"/>
                <a:sym typeface="Roboto Mono"/>
              </a:rPr>
              <a:t>.</a:t>
            </a:r>
            <a:r>
              <a:rPr lang="en" sz="700">
                <a:solidFill>
                  <a:srgbClr val="7A7A43"/>
                </a:solidFill>
                <a:highlight>
                  <a:schemeClr val="lt1"/>
                </a:highlight>
                <a:latin typeface="Roboto Mono"/>
                <a:ea typeface="Roboto Mono"/>
                <a:cs typeface="Roboto Mono"/>
                <a:sym typeface="Roboto Mono"/>
              </a:rPr>
              <a:t>log</a:t>
            </a:r>
            <a:r>
              <a:rPr lang="en" sz="700">
                <a:solidFill>
                  <a:srgbClr val="080808"/>
                </a:solidFill>
                <a:highlight>
                  <a:schemeClr val="lt1"/>
                </a:highlight>
                <a:latin typeface="Roboto Mono"/>
                <a:ea typeface="Roboto Mono"/>
                <a:cs typeface="Roboto Mono"/>
                <a:sym typeface="Roboto Mono"/>
              </a:rPr>
              <a:t>(err);</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500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error</a:t>
            </a:r>
            <a:r>
              <a:rPr lang="en" sz="700">
                <a:solidFill>
                  <a:srgbClr val="080808"/>
                </a:solidFill>
                <a:highlight>
                  <a:schemeClr val="lt1"/>
                </a:highlight>
                <a:latin typeface="Roboto Mono"/>
                <a:ea typeface="Roboto Mono"/>
                <a:cs typeface="Roboto Mono"/>
                <a:sym typeface="Roboto Mono"/>
              </a:rPr>
              <a:t>: err</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p:txBody>
      </p:sp>
      <p:cxnSp>
        <p:nvCxnSpPr>
          <p:cNvPr id="62" name="Google Shape;62;p14"/>
          <p:cNvCxnSpPr/>
          <p:nvPr/>
        </p:nvCxnSpPr>
        <p:spPr>
          <a:xfrm rot="10800000" flipH="1">
            <a:off x="3606575" y="323250"/>
            <a:ext cx="2148300" cy="681000"/>
          </a:xfrm>
          <a:prstGeom prst="straightConnector1">
            <a:avLst/>
          </a:prstGeom>
          <a:noFill/>
          <a:ln w="9525" cap="flat" cmpd="sng">
            <a:solidFill>
              <a:schemeClr val="dk2"/>
            </a:solidFill>
            <a:prstDash val="solid"/>
            <a:round/>
            <a:headEnd type="none" w="med" len="med"/>
            <a:tailEnd type="triangle" w="med" len="med"/>
          </a:ln>
        </p:spPr>
      </p:cxnSp>
      <p:cxnSp>
        <p:nvCxnSpPr>
          <p:cNvPr id="63" name="Google Shape;63;p14"/>
          <p:cNvCxnSpPr/>
          <p:nvPr/>
        </p:nvCxnSpPr>
        <p:spPr>
          <a:xfrm rot="10800000" flipH="1">
            <a:off x="3606575" y="1152575"/>
            <a:ext cx="2392800" cy="39000"/>
          </a:xfrm>
          <a:prstGeom prst="straightConnector1">
            <a:avLst/>
          </a:prstGeom>
          <a:noFill/>
          <a:ln w="9525" cap="flat" cmpd="sng">
            <a:solidFill>
              <a:schemeClr val="dk2"/>
            </a:solidFill>
            <a:prstDash val="solid"/>
            <a:round/>
            <a:headEnd type="none" w="med" len="med"/>
            <a:tailEnd type="triangle" w="med" len="med"/>
          </a:ln>
        </p:spPr>
      </p:cxnSp>
      <p:sp>
        <p:nvSpPr>
          <p:cNvPr id="64" name="Google Shape;64;p14"/>
          <p:cNvSpPr txBox="1"/>
          <p:nvPr/>
        </p:nvSpPr>
        <p:spPr>
          <a:xfrm>
            <a:off x="152400" y="3475575"/>
            <a:ext cx="4205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Email and password is sent to server as shown in code snippet and on verification either a token or message is returned to the end user.</a:t>
            </a:r>
            <a:endParaRPr dirty="0"/>
          </a:p>
        </p:txBody>
      </p:sp>
      <p:cxnSp>
        <p:nvCxnSpPr>
          <p:cNvPr id="65" name="Google Shape;65;p14"/>
          <p:cNvCxnSpPr>
            <a:stCxn id="64" idx="3"/>
          </p:cNvCxnSpPr>
          <p:nvPr/>
        </p:nvCxnSpPr>
        <p:spPr>
          <a:xfrm rot="10800000" flipH="1">
            <a:off x="4357800" y="3309825"/>
            <a:ext cx="1475700" cy="581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l="5779" t="-6789" r="-5779" b="27285"/>
          <a:stretch/>
        </p:blipFill>
        <p:spPr>
          <a:xfrm>
            <a:off x="200975" y="342900"/>
            <a:ext cx="5133024" cy="2933699"/>
          </a:xfrm>
          <a:prstGeom prst="rect">
            <a:avLst/>
          </a:prstGeom>
          <a:noFill/>
          <a:ln>
            <a:noFill/>
          </a:ln>
        </p:spPr>
      </p:pic>
      <p:sp>
        <p:nvSpPr>
          <p:cNvPr id="71" name="Google Shape;71;p15"/>
          <p:cNvSpPr txBox="1"/>
          <p:nvPr/>
        </p:nvSpPr>
        <p:spPr>
          <a:xfrm>
            <a:off x="4572000" y="41900"/>
            <a:ext cx="4572000" cy="47100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830091"/>
                </a:solidFill>
                <a:highlight>
                  <a:srgbClr val="FFFFFF"/>
                </a:highlight>
                <a:latin typeface="Roboto Mono"/>
                <a:ea typeface="Roboto Mono"/>
                <a:cs typeface="Roboto Mono"/>
                <a:sym typeface="Roboto Mono"/>
              </a:rPr>
              <a:t>userRoute</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post</a:t>
            </a:r>
            <a:r>
              <a:rPr lang="en" sz="700">
                <a:solidFill>
                  <a:srgbClr val="080808"/>
                </a:solidFill>
                <a:highlight>
                  <a:srgbClr val="FFFFFF"/>
                </a:highlight>
                <a:latin typeface="Roboto Mono"/>
                <a:ea typeface="Roboto Mono"/>
                <a:cs typeface="Roboto Mono"/>
                <a:sym typeface="Roboto Mono"/>
              </a:rPr>
              <a:t>(</a:t>
            </a:r>
            <a:r>
              <a:rPr lang="en" sz="700">
                <a:solidFill>
                  <a:srgbClr val="067D17"/>
                </a:solidFill>
                <a:highlight>
                  <a:srgbClr val="FFFFFF"/>
                </a:highlight>
                <a:latin typeface="Roboto Mono"/>
                <a:ea typeface="Roboto Mono"/>
                <a:cs typeface="Roboto Mono"/>
                <a:sym typeface="Roboto Mono"/>
              </a:rPr>
              <a:t>"/signup"</a:t>
            </a:r>
            <a:r>
              <a:rPr lang="en" sz="700">
                <a:solidFill>
                  <a:srgbClr val="080808"/>
                </a:solidFill>
                <a:highlight>
                  <a:srgbClr val="FFFFFF"/>
                </a:highlight>
                <a:latin typeface="Roboto Mono"/>
                <a:ea typeface="Roboto Mono"/>
                <a:cs typeface="Roboto Mono"/>
                <a:sym typeface="Roboto Mono"/>
              </a:rPr>
              <a:t>, (req, res, next)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User</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find</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exec</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then</a:t>
            </a:r>
            <a:r>
              <a:rPr lang="en" sz="700">
                <a:solidFill>
                  <a:srgbClr val="080808"/>
                </a:solidFill>
                <a:highlight>
                  <a:srgbClr val="FFFFFF"/>
                </a:highlight>
                <a:latin typeface="Roboto Mono"/>
                <a:ea typeface="Roboto Mono"/>
                <a:cs typeface="Roboto Mono"/>
                <a:sym typeface="Roboto Mono"/>
              </a:rPr>
              <a:t>(user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if </a:t>
            </a:r>
            <a:r>
              <a:rPr lang="en" sz="700">
                <a:solidFill>
                  <a:srgbClr val="080808"/>
                </a:solidFill>
                <a:highlight>
                  <a:srgbClr val="FFFFFF"/>
                </a:highlight>
                <a:latin typeface="Roboto Mono"/>
                <a:ea typeface="Roboto Mono"/>
                <a:cs typeface="Roboto Mono"/>
                <a:sym typeface="Roboto Mono"/>
              </a:rPr>
              <a:t>(user.</a:t>
            </a:r>
            <a:r>
              <a:rPr lang="en" sz="700">
                <a:solidFill>
                  <a:srgbClr val="871094"/>
                </a:solidFill>
                <a:highlight>
                  <a:srgbClr val="FFFFFF"/>
                </a:highlight>
                <a:latin typeface="Roboto Mono"/>
                <a:ea typeface="Roboto Mono"/>
                <a:cs typeface="Roboto Mono"/>
                <a:sym typeface="Roboto Mono"/>
              </a:rPr>
              <a:t>length </a:t>
            </a:r>
            <a:r>
              <a:rPr lang="en" sz="700">
                <a:solidFill>
                  <a:srgbClr val="080808"/>
                </a:solidFill>
                <a:highlight>
                  <a:srgbClr val="FFFFFF"/>
                </a:highlight>
                <a:latin typeface="Roboto Mono"/>
                <a:ea typeface="Roboto Mono"/>
                <a:cs typeface="Roboto Mono"/>
                <a:sym typeface="Roboto Mono"/>
              </a:rPr>
              <a:t>&gt;= </a:t>
            </a:r>
            <a:r>
              <a:rPr lang="en" sz="700">
                <a:solidFill>
                  <a:srgbClr val="1750EB"/>
                </a:solidFill>
                <a:highlight>
                  <a:srgbClr val="FFFFFF"/>
                </a:highlight>
                <a:latin typeface="Roboto Mono"/>
                <a:ea typeface="Roboto Mono"/>
                <a:cs typeface="Roboto Mono"/>
                <a:sym typeface="Roboto Mono"/>
              </a:rPr>
              <a:t>1</a:t>
            </a: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return </a:t>
            </a:r>
            <a:r>
              <a:rPr lang="en" sz="700">
                <a:solidFill>
                  <a:srgbClr val="080808"/>
                </a:solidFill>
                <a:highlight>
                  <a:srgbClr val="FFFFFF"/>
                </a:highlight>
                <a:latin typeface="Roboto Mono"/>
                <a:ea typeface="Roboto Mono"/>
                <a:cs typeface="Roboto Mono"/>
                <a:sym typeface="Roboto Mono"/>
              </a:rPr>
              <a:t>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409</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message</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"Mail exists"</a:t>
            </a:r>
            <a:endParaRPr sz="700" dirty="0">
              <a:solidFill>
                <a:srgbClr val="067D17"/>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rgbClr val="FFFFFF"/>
                </a:highlight>
                <a:latin typeface="Roboto Mono"/>
                <a:ea typeface="Roboto Mono"/>
                <a:cs typeface="Roboto Mono"/>
                <a:sym typeface="Roboto Mono"/>
              </a:rPr>
              <a:t>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 </a:t>
            </a:r>
            <a:r>
              <a:rPr lang="en" sz="700">
                <a:solidFill>
                  <a:srgbClr val="0033B3"/>
                </a:solidFill>
                <a:highlight>
                  <a:srgbClr val="FFFFFF"/>
                </a:highlight>
                <a:latin typeface="Roboto Mono"/>
                <a:ea typeface="Roboto Mono"/>
                <a:cs typeface="Roboto Mono"/>
                <a:sym typeface="Roboto Mono"/>
              </a:rPr>
              <a:t>else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248F8F"/>
                </a:solidFill>
                <a:highlight>
                  <a:srgbClr val="FFFFFF"/>
                </a:highlight>
                <a:latin typeface="Roboto Mono"/>
                <a:ea typeface="Roboto Mono"/>
                <a:cs typeface="Roboto Mono"/>
                <a:sym typeface="Roboto Mono"/>
              </a:rPr>
              <a:t>bcrypt</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hash</a:t>
            </a:r>
            <a:r>
              <a:rPr lang="en" sz="700">
                <a:solidFill>
                  <a:srgbClr val="080808"/>
                </a:solidFill>
                <a:highlight>
                  <a:srgbClr val="FFFFFF"/>
                </a:highlight>
                <a:latin typeface="Roboto Mono"/>
                <a:ea typeface="Roboto Mono"/>
                <a:cs typeface="Roboto Mono"/>
                <a:sym typeface="Roboto Mono"/>
              </a:rPr>
              <a:t>(req.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password</a:t>
            </a:r>
            <a:r>
              <a:rPr lang="en" sz="700">
                <a:solidFill>
                  <a:srgbClr val="080808"/>
                </a:solidFill>
                <a:highlight>
                  <a:srgbClr val="FFFFFF"/>
                </a:highlight>
                <a:latin typeface="Roboto Mono"/>
                <a:ea typeface="Roboto Mono"/>
                <a:cs typeface="Roboto Mono"/>
                <a:sym typeface="Roboto Mono"/>
              </a:rPr>
              <a:t>, </a:t>
            </a:r>
            <a:r>
              <a:rPr lang="en" sz="700">
                <a:solidFill>
                  <a:srgbClr val="1750EB"/>
                </a:solidFill>
                <a:highlight>
                  <a:srgbClr val="FFFFFF"/>
                </a:highlight>
                <a:latin typeface="Roboto Mono"/>
                <a:ea typeface="Roboto Mono"/>
                <a:cs typeface="Roboto Mono"/>
                <a:sym typeface="Roboto Mono"/>
              </a:rPr>
              <a:t>10</a:t>
            </a:r>
            <a:r>
              <a:rPr lang="en" sz="700">
                <a:solidFill>
                  <a:srgbClr val="080808"/>
                </a:solidFill>
                <a:highlight>
                  <a:srgbClr val="FFFFFF"/>
                </a:highlight>
                <a:latin typeface="Roboto Mono"/>
                <a:ea typeface="Roboto Mono"/>
                <a:cs typeface="Roboto Mono"/>
                <a:sym typeface="Roboto Mono"/>
              </a:rPr>
              <a:t>, (err, hash)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if </a:t>
            </a:r>
            <a:r>
              <a:rPr lang="en" sz="700">
                <a:solidFill>
                  <a:srgbClr val="080808"/>
                </a:solidFill>
                <a:highlight>
                  <a:srgbClr val="FFFFFF"/>
                </a:highlight>
                <a:latin typeface="Roboto Mono"/>
                <a:ea typeface="Roboto Mono"/>
                <a:cs typeface="Roboto Mono"/>
                <a:sym typeface="Roboto Mono"/>
              </a:rPr>
              <a:t>(err)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return </a:t>
            </a:r>
            <a:r>
              <a:rPr lang="en" sz="700">
                <a:solidFill>
                  <a:srgbClr val="080808"/>
                </a:solidFill>
                <a:highlight>
                  <a:srgbClr val="FFFFFF"/>
                </a:highlight>
                <a:latin typeface="Roboto Mono"/>
                <a:ea typeface="Roboto Mono"/>
                <a:cs typeface="Roboto Mono"/>
                <a:sym typeface="Roboto Mono"/>
              </a:rPr>
              <a:t>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500</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error</a:t>
            </a:r>
            <a:r>
              <a:rPr lang="en" sz="700">
                <a:solidFill>
                  <a:srgbClr val="080808"/>
                </a:solidFill>
                <a:highlight>
                  <a:srgbClr val="FFFFFF"/>
                </a:highlight>
                <a:latin typeface="Roboto Mono"/>
                <a:ea typeface="Roboto Mono"/>
                <a:cs typeface="Roboto Mono"/>
                <a:sym typeface="Roboto Mono"/>
              </a:rPr>
              <a:t>: 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 </a:t>
            </a:r>
            <a:r>
              <a:rPr lang="en" sz="700">
                <a:solidFill>
                  <a:srgbClr val="0033B3"/>
                </a:solidFill>
                <a:highlight>
                  <a:srgbClr val="FFFFFF"/>
                </a:highlight>
                <a:latin typeface="Roboto Mono"/>
                <a:ea typeface="Roboto Mono"/>
                <a:cs typeface="Roboto Mono"/>
                <a:sym typeface="Roboto Mono"/>
              </a:rPr>
              <a:t>else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const </a:t>
            </a:r>
            <a:r>
              <a:rPr lang="en" sz="700">
                <a:solidFill>
                  <a:srgbClr val="248F8F"/>
                </a:solidFill>
                <a:highlight>
                  <a:srgbClr val="FFFFFF"/>
                </a:highlight>
                <a:latin typeface="Roboto Mono"/>
                <a:ea typeface="Roboto Mono"/>
                <a:cs typeface="Roboto Mono"/>
                <a:sym typeface="Roboto Mono"/>
              </a:rPr>
              <a:t>user </a:t>
            </a: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new </a:t>
            </a:r>
            <a:r>
              <a:rPr lang="en" sz="700">
                <a:solidFill>
                  <a:srgbClr val="830091"/>
                </a:solidFill>
                <a:highlight>
                  <a:srgbClr val="FFFFFF"/>
                </a:highlight>
                <a:latin typeface="Roboto Mono"/>
                <a:ea typeface="Roboto Mono"/>
                <a:cs typeface="Roboto Mono"/>
                <a:sym typeface="Roboto Mono"/>
              </a:rPr>
              <a:t>User</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_id</a:t>
            </a: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new </a:t>
            </a:r>
            <a:r>
              <a:rPr lang="en" sz="700">
                <a:solidFill>
                  <a:srgbClr val="830091"/>
                </a:solidFill>
                <a:highlight>
                  <a:srgbClr val="FFFFFF"/>
                </a:highlight>
                <a:latin typeface="Roboto Mono"/>
                <a:ea typeface="Roboto Mono"/>
                <a:cs typeface="Roboto Mono"/>
                <a:sym typeface="Roboto Mono"/>
              </a:rPr>
              <a:t>mongoose</a:t>
            </a:r>
            <a:r>
              <a:rPr lang="en" sz="700">
                <a:solidFill>
                  <a:srgbClr val="080808"/>
                </a:solidFill>
                <a:highlight>
                  <a:srgbClr val="FFFFFF"/>
                </a:highlight>
                <a:latin typeface="Roboto Mono"/>
                <a:ea typeface="Roboto Mono"/>
                <a:cs typeface="Roboto Mono"/>
                <a:sym typeface="Roboto Mono"/>
              </a:rPr>
              <a:t>.</a:t>
            </a:r>
            <a:r>
              <a:rPr lang="en" sz="700">
                <a:solidFill>
                  <a:srgbClr val="830091"/>
                </a:solidFill>
                <a:highlight>
                  <a:srgbClr val="FFFFFF"/>
                </a:highlight>
                <a:latin typeface="Roboto Mono"/>
                <a:ea typeface="Roboto Mono"/>
                <a:cs typeface="Roboto Mono"/>
                <a:sym typeface="Roboto Mono"/>
              </a:rPr>
              <a:t>Types</a:t>
            </a:r>
            <a:r>
              <a:rPr lang="en" sz="700">
                <a:solidFill>
                  <a:srgbClr val="080808"/>
                </a:solidFill>
                <a:highlight>
                  <a:srgbClr val="FFFFFF"/>
                </a:highlight>
                <a:latin typeface="Roboto Mono"/>
                <a:ea typeface="Roboto Mono"/>
                <a:cs typeface="Roboto Mono"/>
                <a:sym typeface="Roboto Mono"/>
              </a:rPr>
              <a:t>.</a:t>
            </a:r>
            <a:r>
              <a:rPr lang="en" sz="700">
                <a:solidFill>
                  <a:srgbClr val="830091"/>
                </a:solidFill>
                <a:highlight>
                  <a:srgbClr val="FFFFFF"/>
                </a:highlight>
                <a:latin typeface="Roboto Mono"/>
                <a:ea typeface="Roboto Mono"/>
                <a:cs typeface="Roboto Mono"/>
                <a:sym typeface="Roboto Mono"/>
              </a:rPr>
              <a:t>ObjectId</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name</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name</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password</a:t>
            </a:r>
            <a:r>
              <a:rPr lang="en" sz="700">
                <a:solidFill>
                  <a:srgbClr val="080808"/>
                </a:solidFill>
                <a:highlight>
                  <a:srgbClr val="FFFFFF"/>
                </a:highlight>
                <a:latin typeface="Roboto Mono"/>
                <a:ea typeface="Roboto Mono"/>
                <a:cs typeface="Roboto Mono"/>
                <a:sym typeface="Roboto Mono"/>
              </a:rPr>
              <a:t>: hash,</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roles</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roles</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248F8F"/>
                </a:solidFill>
                <a:highlight>
                  <a:srgbClr val="FFFFFF"/>
                </a:highlight>
                <a:latin typeface="Roboto Mono"/>
                <a:ea typeface="Roboto Mono"/>
                <a:cs typeface="Roboto Mono"/>
                <a:sym typeface="Roboto Mono"/>
              </a:rPr>
              <a:t>user</a:t>
            </a:r>
            <a:endParaRPr sz="700" dirty="0">
              <a:solidFill>
                <a:srgbClr val="248F8F"/>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248F8F"/>
                </a:solidFill>
                <a:highlight>
                  <a:srgbClr val="FFFFFF"/>
                </a:highlight>
                <a:latin typeface="Roboto Mono"/>
                <a:ea typeface="Roboto Mono"/>
                <a:cs typeface="Roboto Mono"/>
                <a:sym typeface="Roboto Mono"/>
              </a:rPr>
              <a:t>                           </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save</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then</a:t>
            </a:r>
            <a:r>
              <a:rPr lang="en" sz="700">
                <a:solidFill>
                  <a:srgbClr val="080808"/>
                </a:solidFill>
                <a:highlight>
                  <a:srgbClr val="FFFFFF"/>
                </a:highlight>
                <a:latin typeface="Roboto Mono"/>
                <a:ea typeface="Roboto Mono"/>
                <a:cs typeface="Roboto Mono"/>
                <a:sym typeface="Roboto Mono"/>
              </a:rPr>
              <a:t>(result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console</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log</a:t>
            </a:r>
            <a:r>
              <a:rPr lang="en" sz="700">
                <a:solidFill>
                  <a:srgbClr val="080808"/>
                </a:solidFill>
                <a:highlight>
                  <a:srgbClr val="FFFFFF"/>
                </a:highlight>
                <a:latin typeface="Roboto Mono"/>
                <a:ea typeface="Roboto Mono"/>
                <a:cs typeface="Roboto Mono"/>
                <a:sym typeface="Roboto Mono"/>
              </a:rPr>
              <a:t>(result);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201</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message</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"User created"</a:t>
            </a:r>
            <a:endParaRPr sz="700" dirty="0">
              <a:solidFill>
                <a:srgbClr val="067D17"/>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rgbClr val="FFFFFF"/>
                </a:highlight>
                <a:latin typeface="Roboto Mono"/>
                <a:ea typeface="Roboto Mono"/>
                <a:cs typeface="Roboto Mono"/>
                <a:sym typeface="Roboto Mono"/>
              </a:rPr>
              <a:t>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catch</a:t>
            </a:r>
            <a:r>
              <a:rPr lang="en" sz="700">
                <a:solidFill>
                  <a:srgbClr val="080808"/>
                </a:solidFill>
                <a:highlight>
                  <a:srgbClr val="FFFFFF"/>
                </a:highlight>
                <a:latin typeface="Roboto Mono"/>
                <a:ea typeface="Roboto Mono"/>
                <a:cs typeface="Roboto Mono"/>
                <a:sym typeface="Roboto Mono"/>
              </a:rPr>
              <a:t>(err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console</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log</a:t>
            </a:r>
            <a:r>
              <a:rPr lang="en" sz="700">
                <a:solidFill>
                  <a:srgbClr val="080808"/>
                </a:solidFill>
                <a:highlight>
                  <a:srgbClr val="FFFFFF"/>
                </a:highlight>
                <a:latin typeface="Roboto Mono"/>
                <a:ea typeface="Roboto Mono"/>
                <a:cs typeface="Roboto Mono"/>
                <a:sym typeface="Roboto Mono"/>
              </a:rPr>
              <a:t>(err);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500</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error</a:t>
            </a:r>
            <a:r>
              <a:rPr lang="en" sz="700">
                <a:solidFill>
                  <a:srgbClr val="080808"/>
                </a:solidFill>
                <a:highlight>
                  <a:srgbClr val="FFFFFF"/>
                </a:highlight>
                <a:latin typeface="Roboto Mono"/>
                <a:ea typeface="Roboto Mono"/>
                <a:cs typeface="Roboto Mono"/>
                <a:sym typeface="Roboto Mono"/>
              </a:rPr>
              <a:t>: 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sz="700" dirty="0">
              <a:solidFill>
                <a:srgbClr val="830091"/>
              </a:solidFill>
              <a:highlight>
                <a:schemeClr val="lt1"/>
              </a:highlight>
              <a:latin typeface="Roboto Mono"/>
              <a:ea typeface="Roboto Mono"/>
              <a:cs typeface="Roboto Mono"/>
              <a:sym typeface="Roboto Mono"/>
            </a:endParaRPr>
          </a:p>
        </p:txBody>
      </p:sp>
      <p:sp>
        <p:nvSpPr>
          <p:cNvPr id="72" name="Google Shape;72;p15"/>
          <p:cNvSpPr txBox="1"/>
          <p:nvPr/>
        </p:nvSpPr>
        <p:spPr>
          <a:xfrm>
            <a:off x="304800" y="3323175"/>
            <a:ext cx="4205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a:solidFill>
                  <a:srgbClr val="830091"/>
                </a:solidFill>
                <a:highlight>
                  <a:srgbClr val="FFFFFF"/>
                </a:highlight>
                <a:latin typeface="Roboto Mono"/>
                <a:ea typeface="Roboto Mono"/>
                <a:cs typeface="Roboto Mono"/>
                <a:sym typeface="Roboto Mono"/>
              </a:rPr>
              <a:t>captcha</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route</a:t>
            </a:r>
            <a:r>
              <a:rPr lang="en" sz="700">
                <a:solidFill>
                  <a:srgbClr val="080808"/>
                </a:solidFill>
                <a:highlight>
                  <a:srgbClr val="FFFFFF"/>
                </a:highlight>
                <a:latin typeface="Roboto Mono"/>
                <a:ea typeface="Roboto Mono"/>
                <a:cs typeface="Roboto Mono"/>
                <a:sym typeface="Roboto Mono"/>
              </a:rPr>
              <a:t>(</a:t>
            </a:r>
            <a:r>
              <a:rPr lang="en" sz="700">
                <a:solidFill>
                  <a:srgbClr val="067D17"/>
                </a:solidFill>
                <a:highlight>
                  <a:srgbClr val="FFFFFF"/>
                </a:highlight>
                <a:latin typeface="Roboto Mono"/>
                <a:ea typeface="Roboto Mono"/>
                <a:cs typeface="Roboto Mono"/>
                <a:sym typeface="Roboto Mono"/>
              </a:rPr>
              <a:t>'/validate'</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post</a:t>
            </a:r>
            <a:r>
              <a:rPr lang="en" sz="700">
                <a:solidFill>
                  <a:srgbClr val="080808"/>
                </a:solidFill>
                <a:highlight>
                  <a:srgbClr val="FFFFFF"/>
                </a:highlight>
                <a:latin typeface="Roboto Mono"/>
                <a:ea typeface="Roboto Mono"/>
                <a:cs typeface="Roboto Mono"/>
                <a:sym typeface="Roboto Mono"/>
              </a:rPr>
              <a:t>((req, res)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const </a:t>
            </a:r>
            <a:r>
              <a:rPr lang="en" sz="700">
                <a:solidFill>
                  <a:srgbClr val="248F8F"/>
                </a:solidFill>
                <a:highlight>
                  <a:srgbClr val="FFFFFF"/>
                </a:highlight>
                <a:latin typeface="Roboto Mono"/>
                <a:ea typeface="Roboto Mono"/>
                <a:cs typeface="Roboto Mono"/>
                <a:sym typeface="Roboto Mono"/>
              </a:rPr>
              <a:t>token </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token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let </a:t>
            </a:r>
            <a:r>
              <a:rPr lang="en" sz="700">
                <a:solidFill>
                  <a:srgbClr val="248F8F"/>
                </a:solidFill>
                <a:highlight>
                  <a:srgbClr val="FFFFFF"/>
                </a:highlight>
                <a:latin typeface="Roboto Mono"/>
                <a:ea typeface="Roboto Mono"/>
                <a:cs typeface="Roboto Mono"/>
                <a:sym typeface="Roboto Mono"/>
              </a:rPr>
              <a:t>url </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'https://www.google.com/recaptcha/api/siteverify?secret=' </a:t>
            </a: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process</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env</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SECRET_KEY </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'&amp;response=' </a:t>
            </a:r>
            <a:r>
              <a:rPr lang="en" sz="700">
                <a:solidFill>
                  <a:srgbClr val="080808"/>
                </a:solidFill>
                <a:highlight>
                  <a:srgbClr val="FFFFFF"/>
                </a:highlight>
                <a:latin typeface="Roboto Mono"/>
                <a:ea typeface="Roboto Mono"/>
                <a:cs typeface="Roboto Mono"/>
                <a:sym typeface="Roboto Mono"/>
              </a:rPr>
              <a:t>+ </a:t>
            </a:r>
            <a:r>
              <a:rPr lang="en" sz="700">
                <a:solidFill>
                  <a:srgbClr val="248F8F"/>
                </a:solidFill>
                <a:highlight>
                  <a:srgbClr val="FFFFFF"/>
                </a:highlight>
                <a:latin typeface="Roboto Mono"/>
                <a:ea typeface="Roboto Mono"/>
                <a:cs typeface="Roboto Mono"/>
                <a:sym typeface="Roboto Mono"/>
              </a:rPr>
              <a:t>token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r>
              <a:rPr lang="en" sz="700" i="1">
                <a:solidFill>
                  <a:srgbClr val="080808"/>
                </a:solidFill>
                <a:highlight>
                  <a:srgbClr val="FFFFFF"/>
                </a:highlight>
                <a:latin typeface="Roboto Mono"/>
                <a:ea typeface="Roboto Mono"/>
                <a:cs typeface="Roboto Mono"/>
                <a:sym typeface="Roboto Mono"/>
              </a:rPr>
              <a:t>request</a:t>
            </a:r>
            <a:r>
              <a:rPr lang="en" sz="700">
                <a:solidFill>
                  <a:srgbClr val="080808"/>
                </a:solidFill>
                <a:highlight>
                  <a:srgbClr val="FFFFFF"/>
                </a:highlight>
                <a:latin typeface="Roboto Mono"/>
                <a:ea typeface="Roboto Mono"/>
                <a:cs typeface="Roboto Mono"/>
                <a:sym typeface="Roboto Mono"/>
              </a:rPr>
              <a:t>(</a:t>
            </a:r>
            <a:r>
              <a:rPr lang="en" sz="700">
                <a:solidFill>
                  <a:srgbClr val="248F8F"/>
                </a:solidFill>
                <a:highlight>
                  <a:srgbClr val="FFFFFF"/>
                </a:highlight>
                <a:latin typeface="Roboto Mono"/>
                <a:ea typeface="Roboto Mono"/>
                <a:cs typeface="Roboto Mono"/>
                <a:sym typeface="Roboto Mono"/>
              </a:rPr>
              <a:t>url</a:t>
            </a: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function</a:t>
            </a:r>
            <a:r>
              <a:rPr lang="en" sz="700">
                <a:solidFill>
                  <a:srgbClr val="080808"/>
                </a:solidFill>
                <a:highlight>
                  <a:srgbClr val="FFFFFF"/>
                </a:highlight>
                <a:latin typeface="Roboto Mono"/>
                <a:ea typeface="Roboto Mono"/>
                <a:cs typeface="Roboto Mono"/>
                <a:sym typeface="Roboto Mono"/>
              </a:rPr>
              <a:t>(err, response, body){</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res.</a:t>
            </a:r>
            <a:r>
              <a:rPr lang="en" sz="700">
                <a:solidFill>
                  <a:srgbClr val="871094"/>
                </a:solidFill>
                <a:highlight>
                  <a:srgbClr val="FFFFFF"/>
                </a:highlight>
                <a:latin typeface="Roboto Mono"/>
                <a:ea typeface="Roboto Mono"/>
                <a:cs typeface="Roboto Mono"/>
                <a:sym typeface="Roboto Mono"/>
              </a:rPr>
              <a:t>send</a:t>
            </a:r>
            <a:r>
              <a:rPr lang="en" sz="700">
                <a:solidFill>
                  <a:srgbClr val="080808"/>
                </a:solidFill>
                <a:highlight>
                  <a:srgbClr val="FFFFFF"/>
                </a:highlight>
                <a:latin typeface="Roboto Mono"/>
                <a:ea typeface="Roboto Mono"/>
                <a:cs typeface="Roboto Mono"/>
                <a:sym typeface="Roboto Mono"/>
              </a:rPr>
              <a:t>(</a:t>
            </a:r>
            <a:r>
              <a:rPr lang="en" sz="700">
                <a:solidFill>
                  <a:srgbClr val="830091"/>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parse</a:t>
            </a:r>
            <a:r>
              <a:rPr lang="en" sz="700">
                <a:solidFill>
                  <a:srgbClr val="080808"/>
                </a:solidFill>
                <a:highlight>
                  <a:srgbClr val="FFFFFF"/>
                </a:highlight>
                <a:latin typeface="Roboto Mono"/>
                <a:ea typeface="Roboto Mono"/>
                <a:cs typeface="Roboto Mono"/>
                <a:sym typeface="Roboto Mono"/>
              </a:rPr>
              <a:t>(body));</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a:t>
            </a:r>
            <a:endParaRPr sz="700" dirty="0">
              <a:latin typeface="Roboto Mono"/>
              <a:ea typeface="Roboto Mono"/>
              <a:cs typeface="Roboto Mono"/>
              <a:sym typeface="Roboto Mono"/>
            </a:endParaRPr>
          </a:p>
        </p:txBody>
      </p:sp>
      <p:sp>
        <p:nvSpPr>
          <p:cNvPr id="73" name="Google Shape;73;p15"/>
          <p:cNvSpPr/>
          <p:nvPr/>
        </p:nvSpPr>
        <p:spPr>
          <a:xfrm>
            <a:off x="6760325" y="1449600"/>
            <a:ext cx="1684200" cy="2184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Creates new user</a:t>
            </a:r>
            <a:endParaRPr dirty="0"/>
          </a:p>
        </p:txBody>
      </p:sp>
      <p:sp>
        <p:nvSpPr>
          <p:cNvPr id="74" name="Google Shape;74;p15"/>
          <p:cNvSpPr/>
          <p:nvPr/>
        </p:nvSpPr>
        <p:spPr>
          <a:xfrm>
            <a:off x="3903475" y="1449600"/>
            <a:ext cx="148500" cy="766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5" name="Google Shape;75;p15"/>
          <p:cNvCxnSpPr>
            <a:stCxn id="74" idx="1"/>
          </p:cNvCxnSpPr>
          <p:nvPr/>
        </p:nvCxnSpPr>
        <p:spPr>
          <a:xfrm rot="10800000" flipH="1">
            <a:off x="4051975" y="1824000"/>
            <a:ext cx="1772700" cy="8700"/>
          </a:xfrm>
          <a:prstGeom prst="straightConnector1">
            <a:avLst/>
          </a:prstGeom>
          <a:noFill/>
          <a:ln w="9525" cap="flat" cmpd="sng">
            <a:solidFill>
              <a:schemeClr val="dk2"/>
            </a:solidFill>
            <a:prstDash val="solid"/>
            <a:round/>
            <a:headEnd type="none" w="med" len="med"/>
            <a:tailEnd type="triangle" w="med" len="med"/>
          </a:ln>
        </p:spPr>
      </p:cxnSp>
      <p:cxnSp>
        <p:nvCxnSpPr>
          <p:cNvPr id="76" name="Google Shape;76;p15"/>
          <p:cNvCxnSpPr/>
          <p:nvPr/>
        </p:nvCxnSpPr>
        <p:spPr>
          <a:xfrm flipH="1">
            <a:off x="1240050" y="2506250"/>
            <a:ext cx="8700" cy="810600"/>
          </a:xfrm>
          <a:prstGeom prst="straightConnector1">
            <a:avLst/>
          </a:prstGeom>
          <a:noFill/>
          <a:ln w="9525" cap="flat" cmpd="sng">
            <a:solidFill>
              <a:schemeClr val="dk2"/>
            </a:solidFill>
            <a:prstDash val="solid"/>
            <a:round/>
            <a:headEnd type="none" w="med" len="med"/>
            <a:tailEnd type="triangle" w="med" len="med"/>
          </a:ln>
        </p:spPr>
      </p:cxnSp>
      <p:sp>
        <p:nvSpPr>
          <p:cNvPr id="77" name="Google Shape;77;p15"/>
          <p:cNvSpPr txBox="1"/>
          <p:nvPr/>
        </p:nvSpPr>
        <p:spPr>
          <a:xfrm>
            <a:off x="849285" y="4136395"/>
            <a:ext cx="3707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Here, email has to be unique so first email is unique or not that is confirmed after that user is added to the database. reCAPTCHA is verified by fetching response from reCAPTCHA api.</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rotWithShape="1">
          <a:blip r:embed="rId3">
            <a:alphaModFix/>
          </a:blip>
          <a:srcRect b="33457"/>
          <a:stretch/>
        </p:blipFill>
        <p:spPr>
          <a:xfrm>
            <a:off x="381000" y="638175"/>
            <a:ext cx="5943600" cy="2647950"/>
          </a:xfrm>
          <a:prstGeom prst="rect">
            <a:avLst/>
          </a:prstGeom>
          <a:noFill/>
          <a:ln>
            <a:noFill/>
          </a:ln>
        </p:spPr>
      </p:pic>
      <p:sp>
        <p:nvSpPr>
          <p:cNvPr id="83" name="Google Shape;83;p16"/>
          <p:cNvSpPr txBox="1"/>
          <p:nvPr/>
        </p:nvSpPr>
        <p:spPr>
          <a:xfrm>
            <a:off x="4572000" y="270500"/>
            <a:ext cx="4572000" cy="48024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30091"/>
                </a:solidFill>
                <a:highlight>
                  <a:srgbClr val="FFFFFF"/>
                </a:highlight>
                <a:latin typeface="Roboto Mono"/>
                <a:ea typeface="Roboto Mono"/>
                <a:cs typeface="Roboto Mono"/>
                <a:sym typeface="Roboto Mono"/>
              </a:rPr>
              <a:t>blogRoute</a:t>
            </a:r>
            <a:r>
              <a:rPr lang="en" sz="1000">
                <a:solidFill>
                  <a:srgbClr val="080808"/>
                </a:solidFill>
                <a:highlight>
                  <a:srgbClr val="FFFFFF"/>
                </a:highlight>
                <a:latin typeface="Roboto Mono"/>
                <a:ea typeface="Roboto Mono"/>
                <a:cs typeface="Roboto Mono"/>
                <a:sym typeface="Roboto Mono"/>
              </a:rPr>
              <a:t>.</a:t>
            </a:r>
            <a:r>
              <a:rPr lang="en" sz="1000">
                <a:solidFill>
                  <a:srgbClr val="7A7A43"/>
                </a:solidFill>
                <a:highlight>
                  <a:srgbClr val="FFFFFF"/>
                </a:highlight>
                <a:latin typeface="Roboto Mono"/>
                <a:ea typeface="Roboto Mono"/>
                <a:cs typeface="Roboto Mono"/>
                <a:sym typeface="Roboto Mono"/>
              </a:rPr>
              <a:t>route</a:t>
            </a:r>
            <a:r>
              <a:rPr lang="en" sz="1000">
                <a:solidFill>
                  <a:srgbClr val="080808"/>
                </a:solidFill>
                <a:highlight>
                  <a:srgbClr val="FFFFFF"/>
                </a:highlight>
                <a:latin typeface="Roboto Mono"/>
                <a:ea typeface="Roboto Mono"/>
                <a:cs typeface="Roboto Mono"/>
                <a:sym typeface="Roboto Mono"/>
              </a:rPr>
              <a:t>(</a:t>
            </a:r>
            <a:r>
              <a:rPr lang="en" sz="1000">
                <a:solidFill>
                  <a:srgbClr val="067D17"/>
                </a:solidFill>
                <a:highlight>
                  <a:srgbClr val="FFFFFF"/>
                </a:highlight>
                <a:latin typeface="Roboto Mono"/>
                <a:ea typeface="Roboto Mono"/>
                <a:cs typeface="Roboto Mono"/>
                <a:sym typeface="Roboto Mono"/>
              </a:rPr>
              <a:t>'/add/post'</a:t>
            </a:r>
            <a:r>
              <a:rPr lang="en" sz="1000">
                <a:solidFill>
                  <a:srgbClr val="080808"/>
                </a:solidFill>
                <a:highlight>
                  <a:srgbClr val="FFFFFF"/>
                </a:highlight>
                <a:latin typeface="Roboto Mono"/>
                <a:ea typeface="Roboto Mono"/>
                <a:cs typeface="Roboto Mono"/>
                <a:sym typeface="Roboto Mono"/>
              </a:rPr>
              <a:t>).</a:t>
            </a:r>
            <a:r>
              <a:rPr lang="en" sz="1000">
                <a:solidFill>
                  <a:srgbClr val="871094"/>
                </a:solidFill>
                <a:highlight>
                  <a:srgbClr val="FFFFFF"/>
                </a:highlight>
                <a:latin typeface="Roboto Mono"/>
                <a:ea typeface="Roboto Mono"/>
                <a:cs typeface="Roboto Mono"/>
                <a:sym typeface="Roboto Mono"/>
              </a:rPr>
              <a:t>post</a:t>
            </a:r>
            <a:r>
              <a:rPr lang="en" sz="1000">
                <a:solidFill>
                  <a:srgbClr val="080808"/>
                </a:solidFill>
                <a:highlight>
                  <a:srgbClr val="FFFFFF"/>
                </a:highlight>
                <a:latin typeface="Roboto Mono"/>
                <a:ea typeface="Roboto Mono"/>
                <a:cs typeface="Roboto Mono"/>
                <a:sym typeface="Roboto Mono"/>
              </a:rPr>
              <a:t>(</a:t>
            </a:r>
            <a:r>
              <a:rPr lang="en" sz="1000" i="1">
                <a:solidFill>
                  <a:srgbClr val="080808"/>
                </a:solidFill>
                <a:highlight>
                  <a:srgbClr val="FFFFFF"/>
                </a:highlight>
                <a:latin typeface="Roboto Mono"/>
                <a:ea typeface="Roboto Mono"/>
                <a:cs typeface="Roboto Mono"/>
                <a:sym typeface="Roboto Mono"/>
              </a:rPr>
              <a:t>checkAuth</a:t>
            </a: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async </a:t>
            </a:r>
            <a:r>
              <a:rPr lang="en" sz="1000">
                <a:solidFill>
                  <a:srgbClr val="080808"/>
                </a:solidFill>
                <a:highlight>
                  <a:srgbClr val="FFFFFF"/>
                </a:highlight>
                <a:latin typeface="Roboto Mono"/>
                <a:ea typeface="Roboto Mono"/>
                <a:cs typeface="Roboto Mono"/>
                <a:sym typeface="Roboto Mono"/>
              </a:rPr>
              <a:t>(req, res)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try </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const </a:t>
            </a:r>
            <a:r>
              <a:rPr lang="en" sz="1000">
                <a:solidFill>
                  <a:srgbClr val="248F8F"/>
                </a:solidFill>
                <a:highlight>
                  <a:srgbClr val="FFFFFF"/>
                </a:highlight>
                <a:latin typeface="Roboto Mono"/>
                <a:ea typeface="Roboto Mono"/>
                <a:cs typeface="Roboto Mono"/>
                <a:sym typeface="Roboto Mono"/>
              </a:rPr>
              <a:t>image </a:t>
            </a:r>
            <a:r>
              <a:rPr lang="en" sz="1000">
                <a:solidFill>
                  <a:srgbClr val="080808"/>
                </a:solidFill>
                <a:highlight>
                  <a:srgbClr val="FFFFFF"/>
                </a:highlight>
                <a:latin typeface="Roboto Mono"/>
                <a:ea typeface="Roboto Mono"/>
                <a:cs typeface="Roboto Mono"/>
                <a:sym typeface="Roboto Mono"/>
              </a:rPr>
              <a:t>= req.file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const </a:t>
            </a:r>
            <a:r>
              <a:rPr lang="en" sz="1000">
                <a:solidFill>
                  <a:srgbClr val="248F8F"/>
                </a:solidFill>
                <a:highlight>
                  <a:srgbClr val="FFFFFF"/>
                </a:highlight>
                <a:latin typeface="Roboto Mono"/>
                <a:ea typeface="Roboto Mono"/>
                <a:cs typeface="Roboto Mono"/>
                <a:sym typeface="Roboto Mono"/>
              </a:rPr>
              <a:t>_id </a:t>
            </a: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new </a:t>
            </a:r>
            <a:r>
              <a:rPr lang="en" sz="1000">
                <a:solidFill>
                  <a:srgbClr val="830091"/>
                </a:solidFill>
                <a:highlight>
                  <a:srgbClr val="FFFFFF"/>
                </a:highlight>
                <a:latin typeface="Roboto Mono"/>
                <a:ea typeface="Roboto Mono"/>
                <a:cs typeface="Roboto Mono"/>
                <a:sym typeface="Roboto Mono"/>
              </a:rPr>
              <a:t>mongoose</a:t>
            </a:r>
            <a:r>
              <a:rPr lang="en" sz="1000">
                <a:solidFill>
                  <a:srgbClr val="080808"/>
                </a:solidFill>
                <a:highlight>
                  <a:srgbClr val="FFFFFF"/>
                </a:highlight>
                <a:latin typeface="Roboto Mono"/>
                <a:ea typeface="Roboto Mono"/>
                <a:cs typeface="Roboto Mono"/>
                <a:sym typeface="Roboto Mono"/>
              </a:rPr>
              <a:t>.</a:t>
            </a:r>
            <a:r>
              <a:rPr lang="en" sz="1000">
                <a:solidFill>
                  <a:srgbClr val="830091"/>
                </a:solidFill>
                <a:highlight>
                  <a:srgbClr val="FFFFFF"/>
                </a:highlight>
                <a:latin typeface="Roboto Mono"/>
                <a:ea typeface="Roboto Mono"/>
                <a:cs typeface="Roboto Mono"/>
                <a:sym typeface="Roboto Mono"/>
              </a:rPr>
              <a:t>Types</a:t>
            </a:r>
            <a:r>
              <a:rPr lang="en" sz="1000">
                <a:solidFill>
                  <a:srgbClr val="080808"/>
                </a:solidFill>
                <a:highlight>
                  <a:srgbClr val="FFFFFF"/>
                </a:highlight>
                <a:latin typeface="Roboto Mono"/>
                <a:ea typeface="Roboto Mono"/>
                <a:cs typeface="Roboto Mono"/>
                <a:sym typeface="Roboto Mono"/>
              </a:rPr>
              <a:t>.</a:t>
            </a:r>
            <a:r>
              <a:rPr lang="en" sz="1000">
                <a:solidFill>
                  <a:srgbClr val="830091"/>
                </a:solidFill>
                <a:highlight>
                  <a:srgbClr val="FFFFFF"/>
                </a:highlight>
                <a:latin typeface="Roboto Mono"/>
                <a:ea typeface="Roboto Mono"/>
                <a:cs typeface="Roboto Mono"/>
                <a:sym typeface="Roboto Mono"/>
              </a:rPr>
              <a:t>ObjectId</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const </a:t>
            </a:r>
            <a:r>
              <a:rPr lang="en" sz="1000">
                <a:solidFill>
                  <a:srgbClr val="248F8F"/>
                </a:solidFill>
                <a:highlight>
                  <a:srgbClr val="FFFFFF"/>
                </a:highlight>
                <a:latin typeface="Roboto Mono"/>
                <a:ea typeface="Roboto Mono"/>
                <a:cs typeface="Roboto Mono"/>
                <a:sym typeface="Roboto Mono"/>
              </a:rPr>
              <a:t>imageUrl </a:t>
            </a: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await </a:t>
            </a:r>
            <a:r>
              <a:rPr lang="en" sz="1000">
                <a:solidFill>
                  <a:srgbClr val="00627A"/>
                </a:solidFill>
                <a:highlight>
                  <a:srgbClr val="FFFFFF"/>
                </a:highlight>
                <a:latin typeface="Roboto Mono"/>
                <a:ea typeface="Roboto Mono"/>
                <a:cs typeface="Roboto Mono"/>
                <a:sym typeface="Roboto Mono"/>
              </a:rPr>
              <a:t>uploadImage</a:t>
            </a:r>
            <a:r>
              <a:rPr lang="en" sz="1000">
                <a:solidFill>
                  <a:srgbClr val="080808"/>
                </a:solidFill>
                <a:highlight>
                  <a:srgbClr val="FFFFFF"/>
                </a:highlight>
                <a:latin typeface="Roboto Mono"/>
                <a:ea typeface="Roboto Mono"/>
                <a:cs typeface="Roboto Mono"/>
                <a:sym typeface="Roboto Mono"/>
              </a:rPr>
              <a:t>(</a:t>
            </a:r>
            <a:r>
              <a:rPr lang="en" sz="1000">
                <a:solidFill>
                  <a:srgbClr val="248F8F"/>
                </a:solidFill>
                <a:highlight>
                  <a:srgbClr val="FFFFFF"/>
                </a:highlight>
                <a:latin typeface="Roboto Mono"/>
                <a:ea typeface="Roboto Mono"/>
                <a:cs typeface="Roboto Mono"/>
                <a:sym typeface="Roboto Mono"/>
              </a:rPr>
              <a:t>image</a:t>
            </a:r>
            <a:r>
              <a:rPr lang="en" sz="1000">
                <a:solidFill>
                  <a:srgbClr val="080808"/>
                </a:solidFill>
                <a:highlight>
                  <a:srgbClr val="FFFFFF"/>
                </a:highlight>
                <a:latin typeface="Roboto Mono"/>
                <a:ea typeface="Roboto Mono"/>
                <a:cs typeface="Roboto Mono"/>
                <a:sym typeface="Roboto Mono"/>
              </a:rPr>
              <a:t>, </a:t>
            </a:r>
            <a:r>
              <a:rPr lang="en" sz="1000">
                <a:solidFill>
                  <a:srgbClr val="248F8F"/>
                </a:solidFill>
                <a:highlight>
                  <a:srgbClr val="FFFFFF"/>
                </a:highlight>
                <a:latin typeface="Roboto Mono"/>
                <a:ea typeface="Roboto Mono"/>
                <a:cs typeface="Roboto Mono"/>
                <a:sym typeface="Roboto Mono"/>
              </a:rPr>
              <a:t>_id</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Blog</a:t>
            </a:r>
            <a:r>
              <a:rPr lang="en" sz="1000">
                <a:solidFill>
                  <a:srgbClr val="080808"/>
                </a:solidFill>
                <a:highlight>
                  <a:srgbClr val="FFFFFF"/>
                </a:highlight>
                <a:latin typeface="Roboto Mono"/>
                <a:ea typeface="Roboto Mono"/>
                <a:cs typeface="Roboto Mono"/>
                <a:sym typeface="Roboto Mono"/>
              </a:rPr>
              <a:t>.create({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_id: _id,</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title: req.body.title,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author: req.user.name,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imagePath: imageUrl,</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content: req.body.content,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comments: req.body.comments</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 (error, data)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if </a:t>
            </a:r>
            <a:r>
              <a:rPr lang="en" sz="1000">
                <a:solidFill>
                  <a:srgbClr val="080808"/>
                </a:solidFill>
                <a:highlight>
                  <a:srgbClr val="FFFFFF"/>
                </a:highlight>
                <a:latin typeface="Roboto Mono"/>
                <a:ea typeface="Roboto Mono"/>
                <a:cs typeface="Roboto Mono"/>
                <a:sym typeface="Roboto Mono"/>
              </a:rPr>
              <a:t>(error)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console.log(error);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res.status(</a:t>
            </a:r>
            <a:r>
              <a:rPr lang="en" sz="1000">
                <a:solidFill>
                  <a:srgbClr val="1750EB"/>
                </a:solidFill>
                <a:highlight>
                  <a:srgbClr val="FFFFFF"/>
                </a:highlight>
                <a:latin typeface="Roboto Mono"/>
                <a:ea typeface="Roboto Mono"/>
                <a:cs typeface="Roboto Mono"/>
                <a:sym typeface="Roboto Mono"/>
              </a:rPr>
              <a:t>500</a:t>
            </a:r>
            <a:r>
              <a:rPr lang="en" sz="1000">
                <a:solidFill>
                  <a:srgbClr val="080808"/>
                </a:solidFill>
                <a:highlight>
                  <a:srgbClr val="FFFFFF"/>
                </a:highlight>
                <a:latin typeface="Roboto Mono"/>
                <a:ea typeface="Roboto Mono"/>
                <a:cs typeface="Roboto Mono"/>
                <a:sym typeface="Roboto Mono"/>
              </a:rPr>
              <a:t>).json({</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error: 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 </a:t>
            </a:r>
            <a:r>
              <a:rPr lang="en" sz="1000">
                <a:solidFill>
                  <a:srgbClr val="0033B3"/>
                </a:solidFill>
                <a:highlight>
                  <a:srgbClr val="FFFFFF"/>
                </a:highlight>
                <a:latin typeface="Roboto Mono"/>
                <a:ea typeface="Roboto Mono"/>
                <a:cs typeface="Roboto Mono"/>
                <a:sym typeface="Roboto Mono"/>
              </a:rPr>
              <a:t>else </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res.json(data)</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 </a:t>
            </a:r>
            <a:r>
              <a:rPr lang="en" sz="1000">
                <a:solidFill>
                  <a:srgbClr val="0033B3"/>
                </a:solidFill>
                <a:highlight>
                  <a:srgbClr val="FFFFFF"/>
                </a:highlight>
                <a:latin typeface="Roboto Mono"/>
                <a:ea typeface="Roboto Mono"/>
                <a:cs typeface="Roboto Mono"/>
                <a:sym typeface="Roboto Mono"/>
              </a:rPr>
              <a:t>catch </a:t>
            </a:r>
            <a:r>
              <a:rPr lang="en" sz="1000">
                <a:solidFill>
                  <a:srgbClr val="080808"/>
                </a:solidFill>
                <a:highlight>
                  <a:srgbClr val="FFFFFF"/>
                </a:highlight>
                <a:latin typeface="Roboto Mono"/>
                <a:ea typeface="Roboto Mono"/>
                <a:cs typeface="Roboto Mono"/>
                <a:sym typeface="Roboto Mono"/>
              </a:rPr>
              <a:t>(error)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console.log(error);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res.status(</a:t>
            </a:r>
            <a:r>
              <a:rPr lang="en" sz="1000">
                <a:solidFill>
                  <a:srgbClr val="1750EB"/>
                </a:solidFill>
                <a:highlight>
                  <a:srgbClr val="FFFFFF"/>
                </a:highlight>
                <a:latin typeface="Roboto Mono"/>
                <a:ea typeface="Roboto Mono"/>
                <a:cs typeface="Roboto Mono"/>
                <a:sym typeface="Roboto Mono"/>
              </a:rPr>
              <a:t>500</a:t>
            </a:r>
            <a:r>
              <a:rPr lang="en" sz="1000">
                <a:solidFill>
                  <a:srgbClr val="080808"/>
                </a:solidFill>
                <a:highlight>
                  <a:srgbClr val="FFFFFF"/>
                </a:highlight>
                <a:latin typeface="Roboto Mono"/>
                <a:ea typeface="Roboto Mono"/>
                <a:cs typeface="Roboto Mono"/>
                <a:sym typeface="Roboto Mono"/>
              </a:rPr>
              <a:t>).json({</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error: 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a:t>
            </a:r>
            <a:endParaRPr sz="700" dirty="0">
              <a:solidFill>
                <a:srgbClr val="830091"/>
              </a:solidFill>
              <a:highlight>
                <a:srgbClr val="FFFFFF"/>
              </a:highlight>
              <a:latin typeface="Roboto Mono"/>
              <a:ea typeface="Roboto Mono"/>
              <a:cs typeface="Roboto Mono"/>
              <a:sym typeface="Roboto Mono"/>
            </a:endParaRPr>
          </a:p>
        </p:txBody>
      </p:sp>
      <p:sp>
        <p:nvSpPr>
          <p:cNvPr id="84" name="Google Shape;84;p16"/>
          <p:cNvSpPr txBox="1"/>
          <p:nvPr/>
        </p:nvSpPr>
        <p:spPr>
          <a:xfrm>
            <a:off x="483525" y="3595375"/>
            <a:ext cx="3707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Here, first it has to pass from the middleware to confirm user is authenticate. Once verified,</a:t>
            </a:r>
            <a:endParaRPr sz="1200" dirty="0"/>
          </a:p>
          <a:p>
            <a:pPr marL="0" lvl="0" indent="0" algn="l" rtl="0">
              <a:spcBef>
                <a:spcPts val="0"/>
              </a:spcBef>
              <a:spcAft>
                <a:spcPts val="0"/>
              </a:spcAft>
              <a:buNone/>
            </a:pPr>
            <a:r>
              <a:rPr lang="en" sz="1200"/>
              <a:t>Users details is added to req object. After that, image will be uploaded to cloud storage that will return image URL. Next step will add data to the database and success or respective status code will be given to the end user.</a:t>
            </a:r>
            <a:endParaRPr sz="1200" dirty="0"/>
          </a:p>
        </p:txBody>
      </p:sp>
      <p:sp>
        <p:nvSpPr>
          <p:cNvPr id="85" name="Google Shape;85;p16"/>
          <p:cNvSpPr/>
          <p:nvPr/>
        </p:nvSpPr>
        <p:spPr>
          <a:xfrm>
            <a:off x="7235125" y="19025"/>
            <a:ext cx="1908900" cy="3042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Middleware that confirms token</a:t>
            </a:r>
            <a:endParaRPr sz="900" dirty="0"/>
          </a:p>
        </p:txBody>
      </p:sp>
      <p:cxnSp>
        <p:nvCxnSpPr>
          <p:cNvPr id="86" name="Google Shape;86;p16"/>
          <p:cNvCxnSpPr/>
          <p:nvPr/>
        </p:nvCxnSpPr>
        <p:spPr>
          <a:xfrm>
            <a:off x="4573050" y="1226450"/>
            <a:ext cx="893700" cy="42780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6"/>
          <p:cNvCxnSpPr/>
          <p:nvPr/>
        </p:nvCxnSpPr>
        <p:spPr>
          <a:xfrm>
            <a:off x="4344875" y="2110650"/>
            <a:ext cx="1122000" cy="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p:nvPr/>
        </p:nvSpPr>
        <p:spPr>
          <a:xfrm>
            <a:off x="5105400" y="2708900"/>
            <a:ext cx="4068600" cy="21858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830091"/>
                </a:solidFill>
                <a:highlight>
                  <a:srgbClr val="FFFFFF"/>
                </a:highlight>
                <a:latin typeface="Roboto Mono"/>
                <a:ea typeface="Roboto Mono"/>
                <a:cs typeface="Roboto Mono"/>
                <a:sym typeface="Roboto Mono"/>
              </a:rPr>
              <a:t>blogRoute</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7A7A43"/>
                </a:solidFill>
                <a:highlight>
                  <a:srgbClr val="FFFFFF"/>
                </a:highlight>
                <a:latin typeface="Roboto Mono"/>
                <a:ea typeface="Roboto Mono"/>
                <a:cs typeface="Roboto Mono"/>
                <a:sym typeface="Roboto Mono"/>
              </a:rPr>
              <a:t>route</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067D17"/>
                </a:solidFill>
                <a:highlight>
                  <a:srgbClr val="FFFFFF"/>
                </a:highlight>
                <a:latin typeface="Roboto Mono"/>
                <a:ea typeface="Roboto Mono"/>
                <a:cs typeface="Roboto Mono"/>
                <a:sym typeface="Roboto Mono"/>
              </a:rPr>
              <a:t>'/get/:id'</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871094"/>
                </a:solidFill>
                <a:highlight>
                  <a:srgbClr val="FFFFFF"/>
                </a:highlight>
                <a:latin typeface="Roboto Mono"/>
                <a:ea typeface="Roboto Mono"/>
                <a:cs typeface="Roboto Mono"/>
                <a:sym typeface="Roboto Mono"/>
              </a:rPr>
              <a:t>get</a:t>
            </a:r>
            <a:r>
              <a:rPr lang="en" sz="1000" dirty="0">
                <a:solidFill>
                  <a:srgbClr val="080808"/>
                </a:solidFill>
                <a:highlight>
                  <a:srgbClr val="FFFFFF"/>
                </a:highlight>
                <a:latin typeface="Roboto Mono"/>
                <a:ea typeface="Roboto Mono"/>
                <a:cs typeface="Roboto Mono"/>
                <a:sym typeface="Roboto Mono"/>
              </a:rPr>
              <a:t>((req, res)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830091"/>
                </a:solidFill>
                <a:highlight>
                  <a:srgbClr val="FFFFFF"/>
                </a:highlight>
                <a:latin typeface="Roboto Mono"/>
                <a:ea typeface="Roboto Mono"/>
                <a:cs typeface="Roboto Mono"/>
                <a:sym typeface="Roboto Mono"/>
              </a:rPr>
              <a:t>Blog</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7A7A43"/>
                </a:solidFill>
                <a:highlight>
                  <a:srgbClr val="FFFFFF"/>
                </a:highlight>
                <a:latin typeface="Roboto Mono"/>
                <a:ea typeface="Roboto Mono"/>
                <a:cs typeface="Roboto Mono"/>
                <a:sym typeface="Roboto Mono"/>
              </a:rPr>
              <a:t>findById</a:t>
            </a:r>
            <a:r>
              <a:rPr lang="en" sz="1000" dirty="0">
                <a:solidFill>
                  <a:srgbClr val="080808"/>
                </a:solidFill>
                <a:highlight>
                  <a:srgbClr val="FFFFFF"/>
                </a:highlight>
                <a:latin typeface="Roboto Mono"/>
                <a:ea typeface="Roboto Mono"/>
                <a:cs typeface="Roboto Mono"/>
                <a:sym typeface="Roboto Mono"/>
              </a:rPr>
              <a:t>(req.</a:t>
            </a:r>
            <a:r>
              <a:rPr lang="en" sz="1000" dirty="0">
                <a:solidFill>
                  <a:srgbClr val="871094"/>
                </a:solidFill>
                <a:highlight>
                  <a:srgbClr val="FFFFFF"/>
                </a:highlight>
                <a:latin typeface="Roboto Mono"/>
                <a:ea typeface="Roboto Mono"/>
                <a:cs typeface="Roboto Mono"/>
                <a:sym typeface="Roboto Mono"/>
              </a:rPr>
              <a:t>params</a:t>
            </a:r>
            <a:r>
              <a:rPr lang="en" sz="1000" dirty="0">
                <a:solidFill>
                  <a:srgbClr val="080808"/>
                </a:solidFill>
                <a:highlight>
                  <a:srgbClr val="FFFFFF"/>
                </a:highlight>
                <a:latin typeface="Roboto Mono"/>
                <a:ea typeface="Roboto Mono"/>
                <a:cs typeface="Roboto Mono"/>
                <a:sym typeface="Roboto Mono"/>
              </a:rPr>
              <a:t>.id, (error, data)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0033B3"/>
                </a:solidFill>
                <a:highlight>
                  <a:srgbClr val="FFFFFF"/>
                </a:highlight>
                <a:latin typeface="Roboto Mono"/>
                <a:ea typeface="Roboto Mono"/>
                <a:cs typeface="Roboto Mono"/>
                <a:sym typeface="Roboto Mono"/>
              </a:rPr>
              <a:t>if </a:t>
            </a:r>
            <a:r>
              <a:rPr lang="en" sz="1000" dirty="0">
                <a:solidFill>
                  <a:srgbClr val="080808"/>
                </a:solidFill>
                <a:highlight>
                  <a:srgbClr val="FFFFFF"/>
                </a:highlight>
                <a:latin typeface="Roboto Mono"/>
                <a:ea typeface="Roboto Mono"/>
                <a:cs typeface="Roboto Mono"/>
                <a:sym typeface="Roboto Mono"/>
              </a:rPr>
              <a:t>(error)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830091"/>
                </a:solidFill>
                <a:highlight>
                  <a:srgbClr val="FFFFFF"/>
                </a:highlight>
                <a:latin typeface="Roboto Mono"/>
                <a:ea typeface="Roboto Mono"/>
                <a:cs typeface="Roboto Mono"/>
                <a:sym typeface="Roboto Mono"/>
              </a:rPr>
              <a:t>console</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7A7A43"/>
                </a:solidFill>
                <a:highlight>
                  <a:srgbClr val="FFFFFF"/>
                </a:highlight>
                <a:latin typeface="Roboto Mono"/>
                <a:ea typeface="Roboto Mono"/>
                <a:cs typeface="Roboto Mono"/>
                <a:sym typeface="Roboto Mono"/>
              </a:rPr>
              <a:t>log</a:t>
            </a:r>
            <a:r>
              <a:rPr lang="en" sz="1000" dirty="0">
                <a:solidFill>
                  <a:srgbClr val="080808"/>
                </a:solidFill>
                <a:highlight>
                  <a:srgbClr val="FFFFFF"/>
                </a:highlight>
                <a:latin typeface="Roboto Mono"/>
                <a:ea typeface="Roboto Mono"/>
                <a:cs typeface="Roboto Mono"/>
                <a:sym typeface="Roboto Mono"/>
              </a:rPr>
              <a:t>(error);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res.</a:t>
            </a:r>
            <a:r>
              <a:rPr lang="en" sz="1000" dirty="0">
                <a:solidFill>
                  <a:srgbClr val="7A7A43"/>
                </a:solidFill>
                <a:highlight>
                  <a:srgbClr val="FFFFFF"/>
                </a:highlight>
                <a:latin typeface="Roboto Mono"/>
                <a:ea typeface="Roboto Mono"/>
                <a:cs typeface="Roboto Mono"/>
                <a:sym typeface="Roboto Mono"/>
              </a:rPr>
              <a:t>status</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1750EB"/>
                </a:solidFill>
                <a:highlight>
                  <a:srgbClr val="FFFFFF"/>
                </a:highlight>
                <a:latin typeface="Roboto Mono"/>
                <a:ea typeface="Roboto Mono"/>
                <a:cs typeface="Roboto Mono"/>
                <a:sym typeface="Roboto Mono"/>
              </a:rPr>
              <a:t>500</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871094"/>
                </a:solidFill>
                <a:highlight>
                  <a:srgbClr val="FFFFFF"/>
                </a:highlight>
                <a:latin typeface="Roboto Mono"/>
                <a:ea typeface="Roboto Mono"/>
                <a:cs typeface="Roboto Mono"/>
                <a:sym typeface="Roboto Mono"/>
              </a:rPr>
              <a:t>json</a:t>
            </a:r>
            <a:r>
              <a:rPr lang="en" sz="1000" dirty="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871094"/>
                </a:solidFill>
                <a:highlight>
                  <a:srgbClr val="FFFFFF"/>
                </a:highlight>
                <a:latin typeface="Roboto Mono"/>
                <a:ea typeface="Roboto Mono"/>
                <a:cs typeface="Roboto Mono"/>
                <a:sym typeface="Roboto Mono"/>
              </a:rPr>
              <a:t>error</a:t>
            </a:r>
            <a:r>
              <a:rPr lang="en" sz="1000" dirty="0">
                <a:solidFill>
                  <a:srgbClr val="080808"/>
                </a:solidFill>
                <a:highlight>
                  <a:srgbClr val="FFFFFF"/>
                </a:highlight>
                <a:latin typeface="Roboto Mono"/>
                <a:ea typeface="Roboto Mono"/>
                <a:cs typeface="Roboto Mono"/>
                <a:sym typeface="Roboto Mono"/>
              </a:rPr>
              <a:t>: 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 </a:t>
            </a:r>
            <a:r>
              <a:rPr lang="en" sz="1000" dirty="0">
                <a:solidFill>
                  <a:srgbClr val="0033B3"/>
                </a:solidFill>
                <a:highlight>
                  <a:srgbClr val="FFFFFF"/>
                </a:highlight>
                <a:latin typeface="Roboto Mono"/>
                <a:ea typeface="Roboto Mono"/>
                <a:cs typeface="Roboto Mono"/>
                <a:sym typeface="Roboto Mono"/>
              </a:rPr>
              <a:t>else </a:t>
            </a:r>
            <a:r>
              <a:rPr lang="en" sz="1000" dirty="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res.</a:t>
            </a:r>
            <a:r>
              <a:rPr lang="en" sz="1000" dirty="0">
                <a:solidFill>
                  <a:srgbClr val="871094"/>
                </a:solidFill>
                <a:highlight>
                  <a:srgbClr val="FFFFFF"/>
                </a:highlight>
                <a:latin typeface="Roboto Mono"/>
                <a:ea typeface="Roboto Mono"/>
                <a:cs typeface="Roboto Mono"/>
                <a:sym typeface="Roboto Mono"/>
              </a:rPr>
              <a:t>json</a:t>
            </a:r>
            <a:r>
              <a:rPr lang="en" sz="1000" dirty="0">
                <a:solidFill>
                  <a:srgbClr val="080808"/>
                </a:solidFill>
                <a:highlight>
                  <a:srgbClr val="FFFFFF"/>
                </a:highlight>
                <a:latin typeface="Roboto Mono"/>
                <a:ea typeface="Roboto Mono"/>
                <a:cs typeface="Roboto Mono"/>
                <a:sym typeface="Roboto Mono"/>
              </a:rPr>
              <a:t>(data)</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sz="1000" dirty="0">
              <a:solidFill>
                <a:srgbClr val="830091"/>
              </a:solidFill>
              <a:highlight>
                <a:srgbClr val="FFFFFF"/>
              </a:highlight>
              <a:latin typeface="Roboto Mono"/>
              <a:ea typeface="Roboto Mono"/>
              <a:cs typeface="Roboto Mono"/>
              <a:sym typeface="Roboto Mono"/>
            </a:endParaRPr>
          </a:p>
        </p:txBody>
      </p:sp>
      <p:sp>
        <p:nvSpPr>
          <p:cNvPr id="93" name="Google Shape;93;p17"/>
          <p:cNvSpPr txBox="1"/>
          <p:nvPr/>
        </p:nvSpPr>
        <p:spPr>
          <a:xfrm>
            <a:off x="178725" y="3823975"/>
            <a:ext cx="3707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So, as we can see server will fetch article by Id that is primary key for articles. And will respond with json data as above. Front-end will consume that json response and beautify the response.</a:t>
            </a:r>
            <a:endParaRPr sz="1200" dirty="0"/>
          </a:p>
        </p:txBody>
      </p:sp>
      <p:sp>
        <p:nvSpPr>
          <p:cNvPr id="94" name="Google Shape;94;p17"/>
          <p:cNvSpPr txBox="1"/>
          <p:nvPr/>
        </p:nvSpPr>
        <p:spPr>
          <a:xfrm>
            <a:off x="5562600" y="838200"/>
            <a:ext cx="3000000" cy="17238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title</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author</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date</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Date</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imagePath</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content</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comments</a:t>
            </a: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71094"/>
                </a:solidFill>
                <a:highlight>
                  <a:srgbClr val="FFFFFF"/>
                </a:highlight>
                <a:latin typeface="Roboto Mono"/>
                <a:ea typeface="Roboto Mono"/>
                <a:cs typeface="Roboto Mono"/>
                <a:sym typeface="Roboto Mono"/>
              </a:rPr>
              <a:t>author</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71094"/>
                </a:solidFill>
                <a:highlight>
                  <a:srgbClr val="FFFFFF"/>
                </a:highlight>
                <a:latin typeface="Roboto Mono"/>
                <a:ea typeface="Roboto Mono"/>
                <a:cs typeface="Roboto Mono"/>
                <a:sym typeface="Roboto Mono"/>
              </a:rPr>
              <a:t>content</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71094"/>
                </a:solidFill>
                <a:highlight>
                  <a:srgbClr val="FFFFFF"/>
                </a:highlight>
                <a:latin typeface="Roboto Mono"/>
                <a:ea typeface="Roboto Mono"/>
                <a:cs typeface="Roboto Mono"/>
                <a:sym typeface="Roboto Mono"/>
              </a:rPr>
              <a:t>date</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Date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p:txBody>
      </p:sp>
      <p:pic>
        <p:nvPicPr>
          <p:cNvPr id="95" name="Google Shape;95;p17"/>
          <p:cNvPicPr preferRelativeResize="0"/>
          <p:nvPr/>
        </p:nvPicPr>
        <p:blipFill rotWithShape="1">
          <a:blip r:embed="rId3">
            <a:alphaModFix/>
          </a:blip>
          <a:srcRect t="8659"/>
          <a:stretch/>
        </p:blipFill>
        <p:spPr>
          <a:xfrm>
            <a:off x="152400" y="375500"/>
            <a:ext cx="4800600" cy="2352224"/>
          </a:xfrm>
          <a:prstGeom prst="rect">
            <a:avLst/>
          </a:prstGeom>
          <a:noFill/>
          <a:ln>
            <a:noFill/>
          </a:ln>
        </p:spPr>
      </p:pic>
      <p:pic>
        <p:nvPicPr>
          <p:cNvPr id="96" name="Google Shape;96;p17"/>
          <p:cNvPicPr preferRelativeResize="0"/>
          <p:nvPr/>
        </p:nvPicPr>
        <p:blipFill rotWithShape="1">
          <a:blip r:embed="rId4">
            <a:alphaModFix/>
          </a:blip>
          <a:srcRect t="11019" b="41028"/>
          <a:stretch/>
        </p:blipFill>
        <p:spPr>
          <a:xfrm>
            <a:off x="152400" y="2564625"/>
            <a:ext cx="4800600" cy="1215325"/>
          </a:xfrm>
          <a:prstGeom prst="rect">
            <a:avLst/>
          </a:prstGeom>
          <a:noFill/>
          <a:ln>
            <a:noFill/>
          </a:ln>
        </p:spPr>
      </p:pic>
      <p:cxnSp>
        <p:nvCxnSpPr>
          <p:cNvPr id="97" name="Google Shape;97;p17"/>
          <p:cNvCxnSpPr/>
          <p:nvPr/>
        </p:nvCxnSpPr>
        <p:spPr>
          <a:xfrm>
            <a:off x="3126275" y="742275"/>
            <a:ext cx="2489100" cy="3231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7"/>
          <p:cNvCxnSpPr/>
          <p:nvPr/>
        </p:nvCxnSpPr>
        <p:spPr>
          <a:xfrm rot="10800000">
            <a:off x="2872950" y="899425"/>
            <a:ext cx="2715900" cy="314400"/>
          </a:xfrm>
          <a:prstGeom prst="straightConnector1">
            <a:avLst/>
          </a:prstGeom>
          <a:noFill/>
          <a:ln w="9525" cap="flat" cmpd="sng">
            <a:solidFill>
              <a:schemeClr val="dk2"/>
            </a:solidFill>
            <a:prstDash val="solid"/>
            <a:round/>
            <a:headEnd type="triangle" w="med" len="med"/>
            <a:tailEnd type="none" w="med" len="med"/>
          </a:ln>
        </p:spPr>
      </p:cxnSp>
      <p:cxnSp>
        <p:nvCxnSpPr>
          <p:cNvPr id="99" name="Google Shape;99;p17"/>
          <p:cNvCxnSpPr/>
          <p:nvPr/>
        </p:nvCxnSpPr>
        <p:spPr>
          <a:xfrm>
            <a:off x="3021475" y="1170175"/>
            <a:ext cx="2576100" cy="288300"/>
          </a:xfrm>
          <a:prstGeom prst="straightConnector1">
            <a:avLst/>
          </a:prstGeom>
          <a:noFill/>
          <a:ln w="9525" cap="flat" cmpd="sng">
            <a:solidFill>
              <a:schemeClr val="dk2"/>
            </a:solidFill>
            <a:prstDash val="solid"/>
            <a:round/>
            <a:headEnd type="none" w="med" len="med"/>
            <a:tailEnd type="triangle" w="med" len="med"/>
          </a:ln>
        </p:spPr>
      </p:cxnSp>
      <p:cxnSp>
        <p:nvCxnSpPr>
          <p:cNvPr id="100" name="Google Shape;100;p17"/>
          <p:cNvCxnSpPr>
            <a:endCxn id="94" idx="1"/>
          </p:cNvCxnSpPr>
          <p:nvPr/>
        </p:nvCxnSpPr>
        <p:spPr>
          <a:xfrm rot="10800000" flipH="1">
            <a:off x="3711300" y="1700100"/>
            <a:ext cx="1851300" cy="14250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7"/>
          <p:cNvCxnSpPr/>
          <p:nvPr/>
        </p:nvCxnSpPr>
        <p:spPr>
          <a:xfrm rot="10800000" flipH="1">
            <a:off x="3693900" y="1877625"/>
            <a:ext cx="1938600" cy="1720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34300"/>
            <a:ext cx="4572000" cy="51411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solidFill>
                  <a:srgbClr val="830091"/>
                </a:solidFill>
                <a:highlight>
                  <a:srgbClr val="FFFFFF"/>
                </a:highlight>
                <a:latin typeface="Roboto Mono"/>
                <a:ea typeface="Roboto Mono"/>
                <a:cs typeface="Roboto Mono"/>
                <a:sym typeface="Roboto Mono"/>
              </a:rPr>
              <a:t>codingRoute</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7A7A43"/>
                </a:solidFill>
                <a:highlight>
                  <a:srgbClr val="FFFFFF"/>
                </a:highlight>
                <a:latin typeface="Roboto Mono"/>
                <a:ea typeface="Roboto Mono"/>
                <a:cs typeface="Roboto Mono"/>
                <a:sym typeface="Roboto Mono"/>
              </a:rPr>
              <a:t>route</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067D17"/>
                </a:solidFill>
                <a:highlight>
                  <a:srgbClr val="FFFFFF"/>
                </a:highlight>
                <a:latin typeface="Roboto Mono"/>
                <a:ea typeface="Roboto Mono"/>
                <a:cs typeface="Roboto Mono"/>
                <a:sym typeface="Roboto Mono"/>
              </a:rPr>
              <a:t>'/create/submission/:id'</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post</a:t>
            </a:r>
            <a:r>
              <a:rPr lang="en" sz="700" dirty="0">
                <a:solidFill>
                  <a:srgbClr val="080808"/>
                </a:solidFill>
                <a:highlight>
                  <a:srgbClr val="FFFFFF"/>
                </a:highlight>
                <a:latin typeface="Roboto Mono"/>
                <a:ea typeface="Roboto Mono"/>
                <a:cs typeface="Roboto Mono"/>
                <a:sym typeface="Roboto Mono"/>
              </a:rPr>
              <a:t>((req, res)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30091"/>
                </a:solidFill>
                <a:highlight>
                  <a:srgbClr val="FFFFFF"/>
                </a:highlight>
                <a:latin typeface="Roboto Mono"/>
                <a:ea typeface="Roboto Mono"/>
                <a:cs typeface="Roboto Mono"/>
                <a:sym typeface="Roboto Mono"/>
              </a:rPr>
              <a:t>Coding</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7A7A43"/>
                </a:solidFill>
                <a:highlight>
                  <a:srgbClr val="FFFFFF"/>
                </a:highlight>
                <a:latin typeface="Roboto Mono"/>
                <a:ea typeface="Roboto Mono"/>
                <a:cs typeface="Roboto Mono"/>
                <a:sym typeface="Roboto Mono"/>
              </a:rPr>
              <a:t>findById</a:t>
            </a:r>
            <a:r>
              <a:rPr lang="en" sz="700" dirty="0">
                <a:solidFill>
                  <a:srgbClr val="080808"/>
                </a:solidFill>
                <a:highlight>
                  <a:srgbClr val="FFFFFF"/>
                </a:highlight>
                <a:latin typeface="Roboto Mono"/>
                <a:ea typeface="Roboto Mono"/>
                <a:cs typeface="Roboto Mono"/>
                <a:sym typeface="Roboto Mono"/>
              </a:rPr>
              <a:t>(req.</a:t>
            </a:r>
            <a:r>
              <a:rPr lang="en" sz="700" dirty="0">
                <a:solidFill>
                  <a:srgbClr val="871094"/>
                </a:solidFill>
                <a:highlight>
                  <a:srgbClr val="FFFFFF"/>
                </a:highlight>
                <a:latin typeface="Roboto Mono"/>
                <a:ea typeface="Roboto Mono"/>
                <a:cs typeface="Roboto Mono"/>
                <a:sym typeface="Roboto Mono"/>
              </a:rPr>
              <a:t>params</a:t>
            </a:r>
            <a:r>
              <a:rPr lang="en" sz="700" dirty="0">
                <a:solidFill>
                  <a:srgbClr val="080808"/>
                </a:solidFill>
                <a:highlight>
                  <a:srgbClr val="FFFFFF"/>
                </a:highlight>
                <a:latin typeface="Roboto Mono"/>
                <a:ea typeface="Roboto Mono"/>
                <a:cs typeface="Roboto Mono"/>
                <a:sym typeface="Roboto Mono"/>
              </a:rPr>
              <a:t>.id, (error, data)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if </a:t>
            </a:r>
            <a:r>
              <a:rPr lang="en" sz="700" dirty="0">
                <a:solidFill>
                  <a:srgbClr val="080808"/>
                </a:solidFill>
                <a:highlight>
                  <a:srgbClr val="FFFFFF"/>
                </a:highlight>
                <a:latin typeface="Roboto Mono"/>
                <a:ea typeface="Roboto Mono"/>
                <a:cs typeface="Roboto Mono"/>
                <a:sym typeface="Roboto Mono"/>
              </a:rPr>
              <a:t>(error)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30091"/>
                </a:solidFill>
                <a:highlight>
                  <a:srgbClr val="FFFFFF"/>
                </a:highlight>
                <a:latin typeface="Roboto Mono"/>
                <a:ea typeface="Roboto Mono"/>
                <a:cs typeface="Roboto Mono"/>
                <a:sym typeface="Roboto Mono"/>
              </a:rPr>
              <a:t>console</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7A7A43"/>
                </a:solidFill>
                <a:highlight>
                  <a:srgbClr val="FFFFFF"/>
                </a:highlight>
                <a:latin typeface="Roboto Mono"/>
                <a:ea typeface="Roboto Mono"/>
                <a:cs typeface="Roboto Mono"/>
                <a:sym typeface="Roboto Mono"/>
              </a:rPr>
              <a:t>log</a:t>
            </a:r>
            <a:r>
              <a:rPr lang="en" sz="700" dirty="0">
                <a:solidFill>
                  <a:srgbClr val="080808"/>
                </a:solidFill>
                <a:highlight>
                  <a:srgbClr val="FFFFFF"/>
                </a:highlight>
                <a:latin typeface="Roboto Mono"/>
                <a:ea typeface="Roboto Mono"/>
                <a:cs typeface="Roboto Mono"/>
                <a:sym typeface="Roboto Mono"/>
              </a:rPr>
              <a:t>(error);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res.</a:t>
            </a:r>
            <a:r>
              <a:rPr lang="en" sz="700" dirty="0">
                <a:solidFill>
                  <a:srgbClr val="7A7A43"/>
                </a:solidFill>
                <a:highlight>
                  <a:srgbClr val="FFFFFF"/>
                </a:highlight>
                <a:latin typeface="Roboto Mono"/>
                <a:ea typeface="Roboto Mono"/>
                <a:cs typeface="Roboto Mono"/>
                <a:sym typeface="Roboto Mono"/>
              </a:rPr>
              <a:t>status</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1750EB"/>
                </a:solidFill>
                <a:highlight>
                  <a:srgbClr val="FFFFFF"/>
                </a:highlight>
                <a:latin typeface="Roboto Mono"/>
                <a:ea typeface="Roboto Mono"/>
                <a:cs typeface="Roboto Mono"/>
                <a:sym typeface="Roboto Mono"/>
              </a:rPr>
              <a:t>500</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json</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71094"/>
                </a:solidFill>
                <a:highlight>
                  <a:srgbClr val="FFFFFF"/>
                </a:highlight>
                <a:latin typeface="Roboto Mono"/>
                <a:ea typeface="Roboto Mono"/>
                <a:cs typeface="Roboto Mono"/>
                <a:sym typeface="Roboto Mono"/>
              </a:rPr>
              <a:t>error</a:t>
            </a:r>
            <a:r>
              <a:rPr lang="en" sz="700" dirty="0">
                <a:solidFill>
                  <a:srgbClr val="080808"/>
                </a:solidFill>
                <a:highlight>
                  <a:srgbClr val="FFFFFF"/>
                </a:highlight>
                <a:latin typeface="Roboto Mono"/>
                <a:ea typeface="Roboto Mono"/>
                <a:cs typeface="Roboto Mono"/>
                <a:sym typeface="Roboto Mono"/>
              </a:rPr>
              <a:t>: error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 </a:t>
            </a:r>
            <a:r>
              <a:rPr lang="en" sz="700" dirty="0">
                <a:solidFill>
                  <a:srgbClr val="0033B3"/>
                </a:solidFill>
                <a:highlight>
                  <a:srgbClr val="FFFFFF"/>
                </a:highlight>
                <a:latin typeface="Roboto Mono"/>
                <a:ea typeface="Roboto Mono"/>
                <a:cs typeface="Roboto Mono"/>
                <a:sym typeface="Roboto Mono"/>
              </a:rPr>
              <a:t>else </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71094"/>
                </a:solidFill>
                <a:highlight>
                  <a:srgbClr val="FFFFFF"/>
                </a:highlight>
                <a:latin typeface="Roboto Mono"/>
                <a:ea typeface="Roboto Mono"/>
                <a:cs typeface="Roboto Mono"/>
                <a:sym typeface="Roboto Mono"/>
              </a:rPr>
              <a:t>submission </a:t>
            </a: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"source_code"</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627A"/>
                </a:solidFill>
                <a:highlight>
                  <a:srgbClr val="FFFFFF"/>
                </a:highlight>
                <a:latin typeface="Roboto Mono"/>
                <a:ea typeface="Roboto Mono"/>
                <a:cs typeface="Roboto Mono"/>
                <a:sym typeface="Roboto Mono"/>
              </a:rPr>
              <a:t>encode</a:t>
            </a:r>
            <a:r>
              <a:rPr lang="en" sz="700" dirty="0">
                <a:solidFill>
                  <a:srgbClr val="080808"/>
                </a:solidFill>
                <a:highlight>
                  <a:srgbClr val="FFFFFF"/>
                </a:highlight>
                <a:latin typeface="Roboto Mono"/>
                <a:ea typeface="Roboto Mono"/>
                <a:cs typeface="Roboto Mono"/>
                <a:sym typeface="Roboto Mono"/>
              </a:rPr>
              <a:t>(req.</a:t>
            </a:r>
            <a:r>
              <a:rPr lang="en" sz="700" dirty="0">
                <a:solidFill>
                  <a:srgbClr val="871094"/>
                </a:solidFill>
                <a:highlight>
                  <a:srgbClr val="FFFFFF"/>
                </a:highlight>
                <a:latin typeface="Roboto Mono"/>
                <a:ea typeface="Roboto Mono"/>
                <a:cs typeface="Roboto Mono"/>
                <a:sym typeface="Roboto Mono"/>
              </a:rPr>
              <a:t>body</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source_code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"language_id"</a:t>
            </a:r>
            <a:r>
              <a:rPr lang="en" sz="700" dirty="0">
                <a:solidFill>
                  <a:srgbClr val="080808"/>
                </a:solidFill>
                <a:highlight>
                  <a:srgbClr val="FFFFFF"/>
                </a:highlight>
                <a:latin typeface="Roboto Mono"/>
                <a:ea typeface="Roboto Mono"/>
                <a:cs typeface="Roboto Mono"/>
                <a:sym typeface="Roboto Mono"/>
              </a:rPr>
              <a:t>: req.</a:t>
            </a:r>
            <a:r>
              <a:rPr lang="en" sz="700" dirty="0">
                <a:solidFill>
                  <a:srgbClr val="871094"/>
                </a:solidFill>
                <a:highlight>
                  <a:srgbClr val="FFFFFF"/>
                </a:highlight>
                <a:latin typeface="Roboto Mono"/>
                <a:ea typeface="Roboto Mono"/>
                <a:cs typeface="Roboto Mono"/>
                <a:sym typeface="Roboto Mono"/>
              </a:rPr>
              <a:t>body</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language_id</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"number_of_runs"</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"1"</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"stdin"</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627A"/>
                </a:solidFill>
                <a:highlight>
                  <a:srgbClr val="FFFFFF"/>
                </a:highlight>
                <a:latin typeface="Roboto Mono"/>
                <a:ea typeface="Roboto Mono"/>
                <a:cs typeface="Roboto Mono"/>
                <a:sym typeface="Roboto Mono"/>
              </a:rPr>
              <a:t>encode</a:t>
            </a:r>
            <a:r>
              <a:rPr lang="en" sz="700" dirty="0">
                <a:solidFill>
                  <a:srgbClr val="080808"/>
                </a:solidFill>
                <a:highlight>
                  <a:srgbClr val="FFFFFF"/>
                </a:highlight>
                <a:latin typeface="Roboto Mono"/>
                <a:ea typeface="Roboto Mono"/>
                <a:cs typeface="Roboto Mono"/>
                <a:sym typeface="Roboto Mono"/>
              </a:rPr>
              <a:t>(data.TestCases[</a:t>
            </a:r>
            <a:r>
              <a:rPr lang="en" sz="700" dirty="0">
                <a:solidFill>
                  <a:srgbClr val="1750EB"/>
                </a:solidFill>
                <a:highlight>
                  <a:srgbClr val="FFFFFF"/>
                </a:highlight>
                <a:latin typeface="Roboto Mono"/>
                <a:ea typeface="Roboto Mono"/>
                <a:cs typeface="Roboto Mono"/>
                <a:sym typeface="Roboto Mono"/>
              </a:rPr>
              <a:t>0</a:t>
            </a:r>
            <a:r>
              <a:rPr lang="en" sz="700" dirty="0">
                <a:solidFill>
                  <a:srgbClr val="080808"/>
                </a:solidFill>
                <a:highlight>
                  <a:srgbClr val="FFFFFF"/>
                </a:highlight>
                <a:latin typeface="Roboto Mono"/>
                <a:ea typeface="Roboto Mono"/>
                <a:cs typeface="Roboto Mono"/>
                <a:sym typeface="Roboto Mono"/>
              </a:rPr>
              <a:t>].test),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"expected_output"</a:t>
            </a:r>
            <a:r>
              <a:rPr lang="en" sz="700" dirty="0">
                <a:solidFill>
                  <a:srgbClr val="080808"/>
                </a:solidFill>
                <a:highlight>
                  <a:srgbClr val="FFFFFF"/>
                </a:highlight>
                <a:latin typeface="Roboto Mono"/>
                <a:ea typeface="Roboto Mono"/>
                <a:cs typeface="Roboto Mono"/>
                <a:sym typeface="Roboto Mono"/>
              </a:rPr>
              <a:t>: encode(data.TestCases[</a:t>
            </a:r>
            <a:r>
              <a:rPr lang="en" sz="700" dirty="0">
                <a:solidFill>
                  <a:srgbClr val="1750EB"/>
                </a:solidFill>
                <a:highlight>
                  <a:srgbClr val="FFFFFF"/>
                </a:highlight>
                <a:latin typeface="Roboto Mono"/>
                <a:ea typeface="Roboto Mono"/>
                <a:cs typeface="Roboto Mono"/>
                <a:sym typeface="Roboto Mono"/>
              </a:rPr>
              <a:t>0</a:t>
            </a:r>
            <a:r>
              <a:rPr lang="en" sz="700" dirty="0">
                <a:solidFill>
                  <a:srgbClr val="080808"/>
                </a:solidFill>
                <a:highlight>
                  <a:srgbClr val="FFFFFF"/>
                </a:highlight>
                <a:latin typeface="Roboto Mono"/>
                <a:ea typeface="Roboto Mono"/>
                <a:cs typeface="Roboto Mono"/>
                <a:sym typeface="Roboto Mono"/>
              </a:rPr>
              <a:t>].output),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"cpu_time_limit"</a:t>
            </a:r>
            <a:r>
              <a:rPr lang="en" sz="700" dirty="0">
                <a:solidFill>
                  <a:srgbClr val="080808"/>
                </a:solidFill>
                <a:highlight>
                  <a:srgbClr val="FFFFFF"/>
                </a:highlight>
                <a:latin typeface="Roboto Mono"/>
                <a:ea typeface="Roboto Mono"/>
                <a:cs typeface="Roboto Mono"/>
                <a:sym typeface="Roboto Mono"/>
              </a:rPr>
              <a:t>: data.TimeLimit,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"cpu_extra_time"</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"0.5"</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"wall_time_limit"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"5"</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"memory_limit"</a:t>
            </a:r>
            <a:r>
              <a:rPr lang="en" sz="700" dirty="0">
                <a:solidFill>
                  <a:srgbClr val="080808"/>
                </a:solidFill>
                <a:highlight>
                  <a:srgbClr val="FFFFFF"/>
                </a:highlight>
                <a:latin typeface="Roboto Mono"/>
                <a:ea typeface="Roboto Mono"/>
                <a:cs typeface="Roboto Mono"/>
                <a:sym typeface="Roboto Mono"/>
              </a:rPr>
              <a:t>: data.MemoryLimit,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"stack_limit"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"64000"</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"max_processes_and_or_threads"</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"60"</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"enable_per_process_and_thread_time_limit"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false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"enable_per_process_and_thread_memory_limit"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false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"max_file_size"</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"1024"</a:t>
            </a:r>
            <a:endParaRPr sz="700" dirty="0">
              <a:solidFill>
                <a:srgbClr val="067D17"/>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67D17"/>
                </a:solidFill>
                <a:highlight>
                  <a:srgbClr val="FFFFFF"/>
                </a:highlight>
                <a:latin typeface="Roboto Mono"/>
                <a:ea typeface="Roboto Mono"/>
                <a:cs typeface="Roboto Mono"/>
                <a:sym typeface="Roboto Mono"/>
              </a:rPr>
              <a:t>           </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console.log(submission);</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request({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url: process.env.CODE_SERVER_URL + </a:t>
            </a:r>
            <a:r>
              <a:rPr lang="en" sz="700" dirty="0">
                <a:solidFill>
                  <a:srgbClr val="067D17"/>
                </a:solidFill>
                <a:highlight>
                  <a:srgbClr val="FFFFFF"/>
                </a:highlight>
                <a:latin typeface="Roboto Mono"/>
                <a:ea typeface="Roboto Mono"/>
                <a:cs typeface="Roboto Mono"/>
                <a:sym typeface="Roboto Mono"/>
              </a:rPr>
              <a:t>'/submissions?base64_encoded=true&amp;wait=true'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method: </a:t>
            </a:r>
            <a:r>
              <a:rPr lang="en" sz="700" dirty="0">
                <a:solidFill>
                  <a:srgbClr val="067D17"/>
                </a:solidFill>
                <a:highlight>
                  <a:srgbClr val="FFFFFF"/>
                </a:highlight>
                <a:latin typeface="Roboto Mono"/>
                <a:ea typeface="Roboto Mono"/>
                <a:cs typeface="Roboto Mono"/>
                <a:sym typeface="Roboto Mono"/>
              </a:rPr>
              <a:t>"POST"</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json: </a:t>
            </a:r>
            <a:r>
              <a:rPr lang="en" sz="700" dirty="0">
                <a:solidFill>
                  <a:srgbClr val="0033B3"/>
                </a:solidFill>
                <a:highlight>
                  <a:srgbClr val="FFFFFF"/>
                </a:highlight>
                <a:latin typeface="Roboto Mono"/>
                <a:ea typeface="Roboto Mono"/>
                <a:cs typeface="Roboto Mono"/>
                <a:sym typeface="Roboto Mono"/>
              </a:rPr>
              <a:t>true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body: submission</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 </a:t>
            </a:r>
            <a:r>
              <a:rPr lang="en" sz="700" dirty="0">
                <a:solidFill>
                  <a:srgbClr val="0033B3"/>
                </a:solidFill>
                <a:highlight>
                  <a:srgbClr val="FFFFFF"/>
                </a:highlight>
                <a:latin typeface="Roboto Mono"/>
                <a:ea typeface="Roboto Mono"/>
                <a:cs typeface="Roboto Mono"/>
                <a:sym typeface="Roboto Mono"/>
              </a:rPr>
              <a:t>function </a:t>
            </a:r>
            <a:r>
              <a:rPr lang="en" sz="700" dirty="0">
                <a:solidFill>
                  <a:srgbClr val="080808"/>
                </a:solidFill>
                <a:highlight>
                  <a:srgbClr val="FFFFFF"/>
                </a:highlight>
                <a:latin typeface="Roboto Mono"/>
                <a:ea typeface="Roboto Mono"/>
                <a:cs typeface="Roboto Mono"/>
                <a:sym typeface="Roboto Mono"/>
              </a:rPr>
              <a:t>(error, response, body)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var </a:t>
            </a:r>
            <a:r>
              <a:rPr lang="en" sz="700" dirty="0">
                <a:solidFill>
                  <a:srgbClr val="080808"/>
                </a:solidFill>
                <a:highlight>
                  <a:srgbClr val="FFFFFF"/>
                </a:highlight>
                <a:latin typeface="Roboto Mono"/>
                <a:ea typeface="Roboto Mono"/>
                <a:cs typeface="Roboto Mono"/>
                <a:sym typeface="Roboto Mono"/>
              </a:rPr>
              <a:t>status = body.status.description;</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var </a:t>
            </a:r>
            <a:r>
              <a:rPr lang="en" sz="700" dirty="0">
                <a:solidFill>
                  <a:srgbClr val="080808"/>
                </a:solidFill>
                <a:highlight>
                  <a:srgbClr val="FFFFFF"/>
                </a:highlight>
                <a:latin typeface="Roboto Mono"/>
                <a:ea typeface="Roboto Mono"/>
                <a:cs typeface="Roboto Mono"/>
                <a:sym typeface="Roboto Mono"/>
              </a:rPr>
              <a:t>stderr = decode(body.stderr);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var </a:t>
            </a:r>
            <a:r>
              <a:rPr lang="en" sz="700" dirty="0">
                <a:solidFill>
                  <a:srgbClr val="080808"/>
                </a:solidFill>
                <a:highlight>
                  <a:srgbClr val="FFFFFF"/>
                </a:highlight>
                <a:latin typeface="Roboto Mono"/>
                <a:ea typeface="Roboto Mono"/>
                <a:cs typeface="Roboto Mono"/>
                <a:sym typeface="Roboto Mono"/>
              </a:rPr>
              <a:t>compile_output = decode(body.compile_output);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 =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status: status,</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stderr: stderr,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compile_output: compile_output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res.status(</a:t>
            </a:r>
            <a:r>
              <a:rPr lang="en" sz="700" dirty="0">
                <a:solidFill>
                  <a:srgbClr val="1750EB"/>
                </a:solidFill>
                <a:highlight>
                  <a:srgbClr val="FFFFFF"/>
                </a:highlight>
                <a:latin typeface="Roboto Mono"/>
                <a:ea typeface="Roboto Mono"/>
                <a:cs typeface="Roboto Mono"/>
                <a:sym typeface="Roboto Mono"/>
              </a:rPr>
              <a:t>200</a:t>
            </a:r>
            <a:r>
              <a:rPr lang="en" sz="700" dirty="0">
                <a:solidFill>
                  <a:srgbClr val="080808"/>
                </a:solidFill>
                <a:highlight>
                  <a:srgbClr val="FFFFFF"/>
                </a:highlight>
                <a:latin typeface="Roboto Mono"/>
                <a:ea typeface="Roboto Mono"/>
                <a:cs typeface="Roboto Mono"/>
                <a:sym typeface="Roboto Mono"/>
              </a:rPr>
              <a:t>).json(r);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sz="700" dirty="0">
              <a:solidFill>
                <a:srgbClr val="830091"/>
              </a:solidFill>
              <a:highlight>
                <a:srgbClr val="FFFFFF"/>
              </a:highlight>
              <a:latin typeface="Roboto Mono"/>
              <a:ea typeface="Roboto Mono"/>
              <a:cs typeface="Roboto Mono"/>
              <a:sym typeface="Roboto Mono"/>
            </a:endParaRPr>
          </a:p>
        </p:txBody>
      </p:sp>
      <p:sp>
        <p:nvSpPr>
          <p:cNvPr id="107" name="Google Shape;107;p18"/>
          <p:cNvSpPr txBox="1"/>
          <p:nvPr/>
        </p:nvSpPr>
        <p:spPr>
          <a:xfrm>
            <a:off x="483525" y="3595375"/>
            <a:ext cx="3707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Here, first of all test cases input, output, time limit and memory limit will be fetched from the question. Source code and language id is fetched from user input. And submission data is send to the server that compiles and runs our code. After receiving output from the server. Status, error and compilation output is given to the end user.</a:t>
            </a:r>
            <a:endParaRPr sz="1200" dirty="0"/>
          </a:p>
        </p:txBody>
      </p:sp>
      <p:pic>
        <p:nvPicPr>
          <p:cNvPr id="108" name="Google Shape;108;p18"/>
          <p:cNvPicPr preferRelativeResize="0"/>
          <p:nvPr/>
        </p:nvPicPr>
        <p:blipFill rotWithShape="1">
          <a:blip r:embed="rId3">
            <a:alphaModFix/>
          </a:blip>
          <a:srcRect l="11070" r="9683" b="25015"/>
          <a:stretch/>
        </p:blipFill>
        <p:spPr>
          <a:xfrm>
            <a:off x="483525" y="152400"/>
            <a:ext cx="4005026" cy="3442976"/>
          </a:xfrm>
          <a:prstGeom prst="rect">
            <a:avLst/>
          </a:prstGeom>
          <a:noFill/>
          <a:ln>
            <a:noFill/>
          </a:ln>
        </p:spPr>
      </p:pic>
      <p:cxnSp>
        <p:nvCxnSpPr>
          <p:cNvPr id="109" name="Google Shape;109;p18"/>
          <p:cNvCxnSpPr/>
          <p:nvPr/>
        </p:nvCxnSpPr>
        <p:spPr>
          <a:xfrm rot="10800000" flipH="1">
            <a:off x="3693900" y="1091600"/>
            <a:ext cx="1729200" cy="16941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8"/>
          <p:cNvCxnSpPr/>
          <p:nvPr/>
        </p:nvCxnSpPr>
        <p:spPr>
          <a:xfrm rot="10800000" flipH="1">
            <a:off x="1842575" y="1187725"/>
            <a:ext cx="3597900" cy="1790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34300"/>
            <a:ext cx="4572000" cy="5093672"/>
          </a:xfrm>
          <a:prstGeom prst="rect">
            <a:avLst/>
          </a:prstGeom>
          <a:solidFill>
            <a:srgbClr val="FFFFFF"/>
          </a:solidFill>
          <a:ln>
            <a:noFill/>
          </a:ln>
        </p:spPr>
        <p:txBody>
          <a:bodyPr spcFirstLastPara="1" wrap="square" lIns="91425" tIns="91425" rIns="91425" bIns="91425" anchor="t" anchorCtr="0">
            <a:spAutoFit/>
          </a:bodyPr>
          <a:lstStyle/>
          <a:p>
            <a:r>
              <a:rPr lang="en-US" sz="800" dirty="0">
                <a:solidFill>
                  <a:srgbClr val="4B69C6"/>
                </a:solidFill>
                <a:latin typeface="Consolas" panose="020B0609020204030204" pitchFamily="49" charset="0"/>
              </a:rPr>
              <a:t>import</a:t>
            </a:r>
            <a:r>
              <a:rPr lang="en-US" sz="800" dirty="0">
                <a:solidFill>
                  <a:srgbClr val="333333"/>
                </a:solidFill>
                <a:latin typeface="Consolas" panose="020B0609020204030204" pitchFamily="49" charset="0"/>
              </a:rPr>
              <a:t> </a:t>
            </a:r>
            <a:r>
              <a:rPr lang="en-US" sz="800" dirty="0">
                <a:solidFill>
                  <a:srgbClr val="448C27"/>
                </a:solidFill>
                <a:latin typeface="Consolas" panose="020B0609020204030204" pitchFamily="49" charset="0"/>
              </a:rPr>
              <a:t>'package:carousel_slider/carousel_slider.dart’</a:t>
            </a:r>
            <a:r>
              <a:rPr lang="en-US" sz="800" dirty="0">
                <a:solidFill>
                  <a:srgbClr val="777777"/>
                </a:solidFill>
                <a:latin typeface="Consolas" panose="020B0609020204030204" pitchFamily="49" charset="0"/>
              </a:rPr>
              <a:t>;</a:t>
            </a:r>
            <a:endParaRPr lang="en-US" sz="800" dirty="0">
              <a:solidFill>
                <a:srgbClr val="333333"/>
              </a:solidFill>
              <a:latin typeface="Consolas" panose="020B0609020204030204" pitchFamily="49" charset="0"/>
            </a:endParaRPr>
          </a:p>
          <a:p>
            <a:pPr marL="0" lvl="0" indent="0" algn="l" rtl="0">
              <a:spcBef>
                <a:spcPts val="0"/>
              </a:spcBef>
              <a:spcAft>
                <a:spcPts val="0"/>
              </a:spcAft>
              <a:buNone/>
            </a:pPr>
            <a:endParaRPr lang="en-US" sz="700" dirty="0">
              <a:solidFill>
                <a:srgbClr val="830091"/>
              </a:solidFill>
              <a:highlight>
                <a:srgbClr val="FFFFFF"/>
              </a:highlight>
              <a:latin typeface="Roboto Mono"/>
              <a:ea typeface="Roboto Mono"/>
              <a:cs typeface="Roboto Mono"/>
              <a:sym typeface="Roboto Mono"/>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SliverAppBar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expandedHeight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200.0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floating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false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pinned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flexibleSpace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FlexibleSpaceBar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centerTitle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"Plax : The Placement App"</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style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TextStyle</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color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Colors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white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fontSize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16.0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background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Image</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network</a:t>
            </a:r>
            <a:r>
              <a:rPr lang="en-IN" sz="800" dirty="0">
                <a:solidFill>
                  <a:srgbClr val="333333"/>
                </a:solidFill>
                <a:latin typeface="Consolas" panose="020B0609020204030204" pitchFamily="49" charset="0"/>
              </a:rPr>
              <a:t>(“img”,fit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BoxFit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cover))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US" sz="700" dirty="0">
              <a:solidFill>
                <a:srgbClr val="830091"/>
              </a:solidFill>
              <a:highlight>
                <a:srgbClr val="FFFFFF"/>
              </a:highlight>
              <a:latin typeface="Roboto Mono"/>
              <a:ea typeface="Roboto Mono"/>
              <a:cs typeface="Roboto Mono"/>
              <a:sym typeface="Roboto Mono"/>
            </a:endParaRPr>
          </a:p>
          <a:p>
            <a:r>
              <a:rPr lang="en-IN" sz="800" b="1" dirty="0">
                <a:solidFill>
                  <a:srgbClr val="7A3E9D"/>
                </a:solidFill>
                <a:latin typeface="Consolas" panose="020B0609020204030204" pitchFamily="49" charset="0"/>
              </a:rPr>
              <a:t>CarouselSlider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options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CarouselOptions</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height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MediaQuery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of</a:t>
            </a:r>
            <a:r>
              <a:rPr lang="en-IN" sz="800" dirty="0">
                <a:solidFill>
                  <a:srgbClr val="333333"/>
                </a:solidFill>
                <a:latin typeface="Consolas" panose="020B0609020204030204" pitchFamily="49" charset="0"/>
              </a:rPr>
              <a:t>(context)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height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0.30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autoPlayInterval</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Duration</a:t>
            </a:r>
            <a:r>
              <a:rPr lang="en-IN" sz="800" dirty="0">
                <a:solidFill>
                  <a:srgbClr val="333333"/>
                </a:solidFill>
                <a:latin typeface="Consolas" panose="020B0609020204030204" pitchFamily="49" charset="0"/>
              </a:rPr>
              <a:t>(seconds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3</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autoPlayAnimationDuration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Duration</a:t>
            </a:r>
            <a:r>
              <a:rPr lang="en-IN" sz="800" dirty="0">
                <a:solidFill>
                  <a:srgbClr val="333333"/>
                </a:solidFill>
                <a:latin typeface="Consolas" panose="020B0609020204030204" pitchFamily="49" charset="0"/>
              </a:rPr>
              <a:t>(milliseconds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800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autoPlayCurve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Curves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fastOutSlowIn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pauseAutoPlayOnTouch</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onPageChanged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(index</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reason) {</a:t>
            </a: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setState</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_currentIndex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index</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items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cardList</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map</a:t>
            </a:r>
            <a:r>
              <a:rPr lang="en-IN" sz="800" dirty="0">
                <a:solidFill>
                  <a:srgbClr val="333333"/>
                </a:solidFill>
                <a:latin typeface="Consolas" panose="020B0609020204030204" pitchFamily="49" charset="0"/>
              </a:rPr>
              <a:t>((card)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Builder</a:t>
            </a:r>
            <a:r>
              <a:rPr lang="en-IN" sz="800" dirty="0">
                <a:solidFill>
                  <a:srgbClr val="333333"/>
                </a:solidFill>
                <a:latin typeface="Consolas" panose="020B0609020204030204" pitchFamily="49" charset="0"/>
              </a:rPr>
              <a:t>(builder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BuildContext</a:t>
            </a:r>
            <a:r>
              <a:rPr lang="en-IN" sz="800" dirty="0">
                <a:solidFill>
                  <a:srgbClr val="333333"/>
                </a:solidFill>
                <a:latin typeface="Consolas" panose="020B0609020204030204" pitchFamily="49" charset="0"/>
              </a:rPr>
              <a:t> context)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Container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height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MediaQuery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of</a:t>
            </a:r>
            <a:r>
              <a:rPr lang="en-IN" sz="800" dirty="0">
                <a:solidFill>
                  <a:srgbClr val="333333"/>
                </a:solidFill>
                <a:latin typeface="Consolas" panose="020B0609020204030204" pitchFamily="49" charset="0"/>
              </a:rPr>
              <a:t>(context)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height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0.40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width</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MediaQuery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of</a:t>
            </a:r>
            <a:r>
              <a:rPr lang="en-IN" sz="800" dirty="0">
                <a:solidFill>
                  <a:srgbClr val="333333"/>
                </a:solidFill>
                <a:latin typeface="Consolas" panose="020B0609020204030204" pitchFamily="49" charset="0"/>
              </a:rPr>
              <a:t>(context)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width</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Card</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card</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toList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p:txBody>
      </p:sp>
      <p:sp>
        <p:nvSpPr>
          <p:cNvPr id="107" name="Google Shape;107;p18"/>
          <p:cNvSpPr txBox="1"/>
          <p:nvPr/>
        </p:nvSpPr>
        <p:spPr>
          <a:xfrm>
            <a:off x="134696" y="4317622"/>
            <a:ext cx="4873072"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landing page of the mobile application where we can find different resources for placement preparation. It shows latest blog articles, placement opportunities and coding questions.</a:t>
            </a:r>
            <a:endParaRPr sz="1200" dirty="0"/>
          </a:p>
        </p:txBody>
      </p:sp>
      <p:cxnSp>
        <p:nvCxnSpPr>
          <p:cNvPr id="110" name="Google Shape;110;p18"/>
          <p:cNvCxnSpPr>
            <a:cxnSpLocks/>
          </p:cNvCxnSpPr>
          <p:nvPr/>
        </p:nvCxnSpPr>
        <p:spPr>
          <a:xfrm flipV="1">
            <a:off x="1825200" y="2043113"/>
            <a:ext cx="3339731" cy="935729"/>
          </a:xfrm>
          <a:prstGeom prst="straightConnector1">
            <a:avLst/>
          </a:prstGeom>
          <a:noFill/>
          <a:ln w="9525" cap="flat" cmpd="sng">
            <a:solidFill>
              <a:schemeClr val="dk2"/>
            </a:solidFill>
            <a:prstDash val="solid"/>
            <a:round/>
            <a:headEnd type="none" w="med" len="med"/>
            <a:tailEnd type="triangle" w="med" len="med"/>
          </a:ln>
        </p:spPr>
      </p:cxnSp>
      <p:pic>
        <p:nvPicPr>
          <p:cNvPr id="3" name="Picture 2" descr="Graphical user interface, application&#10;&#10;Description automatically generated">
            <a:extLst>
              <a:ext uri="{FF2B5EF4-FFF2-40B4-BE49-F238E27FC236}">
                <a16:creationId xmlns:a16="http://schemas.microsoft.com/office/drawing/2014/main" id="{14D2D0EE-2A0B-4BEA-BB48-60F48A98E967}"/>
              </a:ext>
            </a:extLst>
          </p:cNvPr>
          <p:cNvPicPr>
            <a:picLocks noChangeAspect="1"/>
          </p:cNvPicPr>
          <p:nvPr/>
        </p:nvPicPr>
        <p:blipFill rotWithShape="1">
          <a:blip r:embed="rId3"/>
          <a:srcRect b="17778"/>
          <a:stretch/>
        </p:blipFill>
        <p:spPr>
          <a:xfrm>
            <a:off x="381719" y="50008"/>
            <a:ext cx="2478795" cy="4229100"/>
          </a:xfrm>
          <a:prstGeom prst="rect">
            <a:avLst/>
          </a:prstGeom>
        </p:spPr>
      </p:pic>
      <p:cxnSp>
        <p:nvCxnSpPr>
          <p:cNvPr id="109" name="Google Shape;109;p18"/>
          <p:cNvCxnSpPr>
            <a:cxnSpLocks/>
          </p:cNvCxnSpPr>
          <p:nvPr/>
        </p:nvCxnSpPr>
        <p:spPr>
          <a:xfrm flipV="1">
            <a:off x="2643188" y="400050"/>
            <a:ext cx="2057400" cy="578644"/>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74137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26660"/>
            <a:ext cx="4572000" cy="5109061"/>
          </a:xfrm>
          <a:prstGeom prst="rect">
            <a:avLst/>
          </a:prstGeom>
          <a:solidFill>
            <a:srgbClr val="FFFFFF"/>
          </a:solidFill>
          <a:ln>
            <a:noFill/>
          </a:ln>
        </p:spPr>
        <p:txBody>
          <a:bodyPr spcFirstLastPara="1" wrap="square" lIns="91425" tIns="91425" rIns="91425" bIns="91425" anchor="t" anchorCtr="0">
            <a:spAutoFit/>
          </a:bodyPr>
          <a:lstStyle/>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pandas </a:t>
            </a:r>
            <a:r>
              <a:rPr lang="en-IN" sz="800" dirty="0">
                <a:solidFill>
                  <a:srgbClr val="4B69C6"/>
                </a:solidFill>
                <a:latin typeface="Consolas" panose="020B0609020204030204" pitchFamily="49" charset="0"/>
              </a:rPr>
              <a:t>as</a:t>
            </a:r>
            <a:r>
              <a:rPr lang="en-IN" sz="800" dirty="0">
                <a:solidFill>
                  <a:srgbClr val="333333"/>
                </a:solidFill>
                <a:latin typeface="Consolas" panose="020B0609020204030204" pitchFamily="49" charset="0"/>
              </a:rPr>
              <a:t> pd</a:t>
            </a:r>
          </a:p>
          <a:p>
            <a:br>
              <a:rPr lang="en-IN" sz="800" dirty="0">
                <a:solidFill>
                  <a:srgbClr val="333333"/>
                </a:solidFill>
                <a:latin typeface="Consolas" panose="020B0609020204030204" pitchFamily="49" charset="0"/>
              </a:rPr>
            </a:br>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sklearn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model_selection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train_test_split</a:t>
            </a:r>
          </a:p>
          <a:p>
            <a:r>
              <a:rPr lang="en-IN" sz="800" dirty="0">
                <a:solidFill>
                  <a:srgbClr val="333333"/>
                </a:solidFill>
                <a:latin typeface="Consolas" panose="020B0609020204030204" pitchFamily="49" charset="0"/>
              </a:rPr>
              <a:t>X_train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X_test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y_train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y_test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train_test_split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X</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train_size</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0.8</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random_state</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1</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i="1" dirty="0">
                <a:solidFill>
                  <a:srgbClr val="AAAAAA"/>
                </a:solidFill>
                <a:latin typeface="Consolas" panose="020B0609020204030204" pitchFamily="49" charset="0"/>
              </a:rPr>
              <a:t># studying and refining dataset.</a:t>
            </a:r>
            <a:br>
              <a:rPr lang="en-IN" sz="800" dirty="0">
                <a:solidFill>
                  <a:srgbClr val="333333"/>
                </a:solidFill>
                <a:latin typeface="Consolas" panose="020B0609020204030204" pitchFamily="49" charset="0"/>
              </a:rPr>
            </a:br>
            <a:r>
              <a:rPr lang="en-IN" sz="800" i="1" dirty="0">
                <a:solidFill>
                  <a:srgbClr val="AAAAAA"/>
                </a:solidFill>
                <a:latin typeface="Consolas" panose="020B0609020204030204" pitchFamily="49" charset="0"/>
              </a:rPr>
              <a:t># predict if a student is placed or not.</a:t>
            </a:r>
            <a:endParaRPr lang="en-IN" sz="800" dirty="0">
              <a:solidFill>
                <a:srgbClr val="333333"/>
              </a:solidFill>
              <a:latin typeface="Consolas" panose="020B0609020204030204" pitchFamily="49" charset="0"/>
            </a:endParaRPr>
          </a:p>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sklearn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linear_model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LogisticRegression</a:t>
            </a:r>
          </a:p>
          <a:p>
            <a:r>
              <a:rPr lang="en-IN" sz="800" dirty="0">
                <a:solidFill>
                  <a:srgbClr val="333333"/>
                </a:solidFill>
                <a:latin typeface="Consolas" panose="020B0609020204030204" pitchFamily="49" charset="0"/>
              </a:rPr>
              <a:t>logreg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LogisticRegression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logreg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X_train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y_train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endParaRPr lang="en-IN" sz="800" dirty="0">
              <a:solidFill>
                <a:srgbClr val="333333"/>
              </a:solidFill>
              <a:latin typeface="Consolas" panose="020B0609020204030204" pitchFamily="49" charset="0"/>
            </a:endParaRPr>
          </a:p>
          <a:p>
            <a:r>
              <a:rPr lang="en-IN" sz="800" i="1" dirty="0">
                <a:solidFill>
                  <a:srgbClr val="AAAAAA"/>
                </a:solidFill>
                <a:latin typeface="Consolas" panose="020B0609020204030204" pitchFamily="49" charset="0"/>
              </a:rPr>
              <a:t># host the model using flask.</a:t>
            </a:r>
            <a:br>
              <a:rPr lang="en-IN" sz="800" dirty="0">
                <a:solidFill>
                  <a:srgbClr val="333333"/>
                </a:solidFill>
                <a:latin typeface="Consolas" panose="020B0609020204030204" pitchFamily="49" charset="0"/>
              </a:rPr>
            </a:br>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flask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Flask</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jsonify</a:t>
            </a:r>
          </a:p>
          <a:p>
            <a:endParaRPr lang="en-IN" sz="800" dirty="0">
              <a:solidFill>
                <a:srgbClr val="333333"/>
              </a:solidFill>
              <a:latin typeface="Consolas" panose="020B0609020204030204" pitchFamily="49" charset="0"/>
            </a:endParaRPr>
          </a:p>
          <a:p>
            <a:endParaRPr lang="en-IN" sz="800" dirty="0">
              <a:solidFill>
                <a:srgbClr val="333333"/>
              </a:solidFill>
              <a:latin typeface="Consolas" panose="020B0609020204030204" pitchFamily="49" charset="0"/>
            </a:endParaRPr>
          </a:p>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traceback</a:t>
            </a:r>
          </a:p>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pandas </a:t>
            </a:r>
            <a:r>
              <a:rPr lang="en-IN" sz="800" dirty="0">
                <a:solidFill>
                  <a:srgbClr val="4B69C6"/>
                </a:solidFill>
                <a:latin typeface="Consolas" panose="020B0609020204030204" pitchFamily="49" charset="0"/>
              </a:rPr>
              <a:t>as</a:t>
            </a:r>
            <a:r>
              <a:rPr lang="en-IN" sz="800" dirty="0">
                <a:solidFill>
                  <a:srgbClr val="333333"/>
                </a:solidFill>
                <a:latin typeface="Consolas" panose="020B0609020204030204" pitchFamily="49" charset="0"/>
              </a:rPr>
              <a:t> pd</a:t>
            </a:r>
          </a:p>
          <a:p>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app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Flask</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__name__</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b="1"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app</a:t>
            </a:r>
            <a:r>
              <a:rPr lang="en-IN" sz="800" b="1"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route</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/predict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methods</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POST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7A3E9D"/>
                </a:solidFill>
                <a:latin typeface="Consolas" panose="020B0609020204030204" pitchFamily="49" charset="0"/>
              </a:rPr>
              <a:t>def</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predict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if</a:t>
            </a:r>
            <a:r>
              <a:rPr lang="en-IN" sz="800" dirty="0">
                <a:solidFill>
                  <a:srgbClr val="333333"/>
                </a:solidFill>
                <a:latin typeface="Consolas" panose="020B0609020204030204" pitchFamily="49" charset="0"/>
              </a:rPr>
              <a:t> lr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try</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json_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json</a:t>
            </a: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print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json_</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query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pd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get_dummies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DataFrame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json_</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query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query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reindex</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columns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model_columns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fill_value</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prediction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predict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query</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jsonify</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prediction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str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prediction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except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jsonify</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trace here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traceback</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format_exc</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else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print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Train the model first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No model here to use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p:txBody>
      </p:sp>
      <p:sp>
        <p:nvSpPr>
          <p:cNvPr id="107" name="Google Shape;107;p18"/>
          <p:cNvSpPr txBox="1"/>
          <p:nvPr/>
        </p:nvSpPr>
        <p:spPr>
          <a:xfrm>
            <a:off x="483525" y="3595375"/>
            <a:ext cx="37074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user needs to enter the data using different controls. The linear regression model is trained and hosted on GCP. It is accessed as an API via Flask. The user data is send in JSON format to the model and the JSON response is received which tells the user whether he/she will be placed or not.</a:t>
            </a:r>
            <a:endParaRPr sz="1200" dirty="0"/>
          </a:p>
        </p:txBody>
      </p:sp>
      <p:pic>
        <p:nvPicPr>
          <p:cNvPr id="3" name="Picture 2" descr="Graphical user interface, table&#10;&#10;Description automatically generated">
            <a:extLst>
              <a:ext uri="{FF2B5EF4-FFF2-40B4-BE49-F238E27FC236}">
                <a16:creationId xmlns:a16="http://schemas.microsoft.com/office/drawing/2014/main" id="{18EA6523-BC42-4E51-A7D3-7910592666A8}"/>
              </a:ext>
            </a:extLst>
          </p:cNvPr>
          <p:cNvPicPr>
            <a:picLocks noChangeAspect="1"/>
          </p:cNvPicPr>
          <p:nvPr/>
        </p:nvPicPr>
        <p:blipFill rotWithShape="1">
          <a:blip r:embed="rId3"/>
          <a:srcRect b="34828"/>
          <a:stretch/>
        </p:blipFill>
        <p:spPr>
          <a:xfrm>
            <a:off x="288792" y="153088"/>
            <a:ext cx="2509024" cy="3352112"/>
          </a:xfrm>
          <a:prstGeom prst="rect">
            <a:avLst/>
          </a:prstGeom>
        </p:spPr>
      </p:pic>
      <p:cxnSp>
        <p:nvCxnSpPr>
          <p:cNvPr id="109" name="Google Shape;109;p18"/>
          <p:cNvCxnSpPr>
            <a:cxnSpLocks/>
          </p:cNvCxnSpPr>
          <p:nvPr/>
        </p:nvCxnSpPr>
        <p:spPr>
          <a:xfrm>
            <a:off x="2514600" y="1007533"/>
            <a:ext cx="2768600" cy="2116667"/>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02482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0" y="3089988"/>
            <a:ext cx="6197600" cy="2076617"/>
          </a:xfrm>
          <a:prstGeom prst="rect">
            <a:avLst/>
          </a:prstGeom>
          <a:solidFill>
            <a:srgbClr val="FFFFFF"/>
          </a:solidFill>
          <a:ln>
            <a:noFill/>
          </a:ln>
        </p:spPr>
        <p:txBody>
          <a:bodyPr spcFirstLastPara="1" wrap="square" lIns="91425" tIns="91425" rIns="91425" bIns="91425" anchor="t" anchorCtr="0">
            <a:spAutoFit/>
          </a:bodyPr>
          <a:lstStyle/>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selenium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webdriver</a:t>
            </a:r>
          </a:p>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bs4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BeautifulSoup</a:t>
            </a:r>
          </a:p>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pandas </a:t>
            </a:r>
            <a:r>
              <a:rPr lang="en-IN" sz="800" dirty="0">
                <a:solidFill>
                  <a:srgbClr val="4B69C6"/>
                </a:solidFill>
                <a:latin typeface="Consolas" panose="020B0609020204030204" pitchFamily="49" charset="0"/>
              </a:rPr>
              <a:t>as</a:t>
            </a:r>
            <a:r>
              <a:rPr lang="en-IN" sz="800" dirty="0">
                <a:solidFill>
                  <a:srgbClr val="333333"/>
                </a:solidFill>
                <a:latin typeface="Consolas" panose="020B0609020204030204" pitchFamily="49" charset="0"/>
              </a:rPr>
              <a:t> pd</a:t>
            </a:r>
          </a:p>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webdriver_manager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chrome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ChromeDriverManager</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job_elem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job_elems</a:t>
            </a:r>
            <a:r>
              <a:rPr lang="en-IN" sz="800" dirty="0">
                <a:solidFill>
                  <a:srgbClr val="777777"/>
                </a:solidFill>
                <a:latin typeface="Consolas" panose="020B0609020204030204" pitchFamily="49" charset="0"/>
              </a:rPr>
              <a:t>:</a:t>
            </a:r>
            <a:r>
              <a:rPr lang="en-IN" sz="800" i="1" dirty="0">
                <a:solidFill>
                  <a:srgbClr val="AAAAAA"/>
                </a:solidFill>
                <a:latin typeface="Consolas" panose="020B0609020204030204" pitchFamily="49" charset="0"/>
              </a:rPr>
              <a:t> </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URL</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job_elem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a</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class_</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title fw500 ellipsis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get</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href</a:t>
            </a:r>
            <a:r>
              <a:rPr lang="en-IN" sz="800" dirty="0">
                <a:solidFill>
                  <a:srgbClr val="777777"/>
                </a:solidFill>
                <a:latin typeface="Consolas" panose="020B0609020204030204" pitchFamily="49" charset="0"/>
              </a:rPr>
              <a:t>')</a:t>
            </a:r>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Post Title</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Title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job_elem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a</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class_</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title fw500 ellipsis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Company Name</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Company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job_elem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a</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class_</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subTitle ellipsis fleft</a:t>
            </a:r>
            <a:r>
              <a:rPr lang="en-IN" sz="800" dirty="0">
                <a:solidFill>
                  <a:srgbClr val="777777"/>
                </a:solidFill>
                <a:latin typeface="Consolas" panose="020B0609020204030204" pitchFamily="49" charset="0"/>
              </a:rPr>
              <a:t>')</a:t>
            </a:r>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Appending data to the DataFrame </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df</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df</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append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URL</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URL</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text</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Company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Company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text</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Ratings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Ratings</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Reviews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Reviews</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Experience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Experience</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Salary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Salary</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Location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Location</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Job_Post_History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Post_History</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ignore_index</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p:txBody>
      </p:sp>
      <p:sp>
        <p:nvSpPr>
          <p:cNvPr id="107" name="Google Shape;107;p18"/>
          <p:cNvSpPr txBox="1"/>
          <p:nvPr/>
        </p:nvSpPr>
        <p:spPr>
          <a:xfrm>
            <a:off x="6915150" y="221607"/>
            <a:ext cx="2091087"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web scraper, gets the data of placement opportunities from various sites and dumps it into the database. The system regularly updates the data and shows it to the user.</a:t>
            </a:r>
            <a:endParaRPr sz="1200" dirty="0"/>
          </a:p>
        </p:txBody>
      </p:sp>
      <p:cxnSp>
        <p:nvCxnSpPr>
          <p:cNvPr id="109" name="Google Shape;109;p18"/>
          <p:cNvCxnSpPr/>
          <p:nvPr/>
        </p:nvCxnSpPr>
        <p:spPr>
          <a:xfrm rot="10800000" flipH="1">
            <a:off x="3693900" y="1091600"/>
            <a:ext cx="1729200" cy="16941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8"/>
          <p:cNvCxnSpPr/>
          <p:nvPr/>
        </p:nvCxnSpPr>
        <p:spPr>
          <a:xfrm rot="10800000" flipH="1">
            <a:off x="1842575" y="1187725"/>
            <a:ext cx="3597900" cy="1790100"/>
          </a:xfrm>
          <a:prstGeom prst="straightConnector1">
            <a:avLst/>
          </a:prstGeom>
          <a:noFill/>
          <a:ln w="9525" cap="flat" cmpd="sng">
            <a:solidFill>
              <a:schemeClr val="dk2"/>
            </a:solidFill>
            <a:prstDash val="solid"/>
            <a:round/>
            <a:headEnd type="none" w="med" len="med"/>
            <a:tailEnd type="triangle" w="med" len="med"/>
          </a:ln>
        </p:spPr>
      </p:cxnSp>
      <p:pic>
        <p:nvPicPr>
          <p:cNvPr id="3" name="Picture 2" descr="A picture containing text, indoor, computer, monitor&#10;&#10;Description automatically generated">
            <a:extLst>
              <a:ext uri="{FF2B5EF4-FFF2-40B4-BE49-F238E27FC236}">
                <a16:creationId xmlns:a16="http://schemas.microsoft.com/office/drawing/2014/main" id="{0FF62F11-06F6-4A37-A1AB-B55477B78CA9}"/>
              </a:ext>
            </a:extLst>
          </p:cNvPr>
          <p:cNvPicPr>
            <a:picLocks noChangeAspect="1"/>
          </p:cNvPicPr>
          <p:nvPr/>
        </p:nvPicPr>
        <p:blipFill rotWithShape="1">
          <a:blip r:embed="rId3"/>
          <a:srcRect l="1" t="12148" r="13035" b="14167"/>
          <a:stretch/>
        </p:blipFill>
        <p:spPr>
          <a:xfrm>
            <a:off x="110763" y="15745"/>
            <a:ext cx="6450225" cy="3074243"/>
          </a:xfrm>
          <a:prstGeom prst="rect">
            <a:avLst/>
          </a:prstGeom>
        </p:spPr>
      </p:pic>
      <p:sp>
        <p:nvSpPr>
          <p:cNvPr id="4" name="TextBox 3">
            <a:extLst>
              <a:ext uri="{FF2B5EF4-FFF2-40B4-BE49-F238E27FC236}">
                <a16:creationId xmlns:a16="http://schemas.microsoft.com/office/drawing/2014/main" id="{28D8AB25-0864-46E3-BDA3-56D9B3D48D93}"/>
              </a:ext>
            </a:extLst>
          </p:cNvPr>
          <p:cNvSpPr txBox="1"/>
          <p:nvPr/>
        </p:nvSpPr>
        <p:spPr>
          <a:xfrm>
            <a:off x="6265332" y="3267070"/>
            <a:ext cx="279430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df</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reset_index</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7A3E9D"/>
                </a:solidFill>
                <a:effectLst/>
                <a:uLnTx/>
                <a:uFillTx/>
                <a:latin typeface="Consolas" panose="020B0609020204030204" pitchFamily="49" charset="0"/>
                <a:cs typeface="Arial"/>
                <a:sym typeface="Arial"/>
              </a:rPr>
              <a:t>inplace</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9C5D27"/>
                </a:solidFill>
                <a:effectLst/>
                <a:uLnTx/>
                <a:uFillTx/>
                <a:latin typeface="Consolas" panose="020B0609020204030204" pitchFamily="49" charset="0"/>
                <a:cs typeface="Arial"/>
                <a:sym typeface="Arial"/>
              </a:rPr>
              <a:t>True</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out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df</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to_dict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records</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br>
            <a:r>
              <a:rPr kumimoji="0" lang="en-IN" sz="800" b="0" i="0" u="none" strike="noStrike" kern="0" cap="none" spc="0" normalizeH="0" baseline="0" noProof="0" dirty="0">
                <a:ln>
                  <a:noFill/>
                </a:ln>
                <a:solidFill>
                  <a:srgbClr val="4B69C6"/>
                </a:solidFill>
                <a:effectLst/>
                <a:uLnTx/>
                <a:uFillTx/>
                <a:latin typeface="Consolas" panose="020B0609020204030204" pitchFamily="49" charset="0"/>
                <a:cs typeface="Arial"/>
                <a:sym typeface="Arial"/>
              </a:rPr>
              <a:t>import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pymongo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client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pymongo</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MongoClient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db-url</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db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client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upp-db</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plc_info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db</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naukri-placement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br>
            <a:r>
              <a:rPr kumimoji="0" lang="en-IN" sz="800" b="0" i="1" u="none" strike="noStrike" kern="0" cap="none" spc="0" normalizeH="0" baseline="0" noProof="0" dirty="0">
                <a:ln>
                  <a:noFill/>
                </a:ln>
                <a:solidFill>
                  <a:srgbClr val="AAAAAA"/>
                </a:solidFill>
                <a:effectLst/>
                <a:uLnTx/>
                <a:uFillTx/>
                <a:latin typeface="Consolas" panose="020B0609020204030204" pitchFamily="49" charset="0"/>
                <a:cs typeface="Arial"/>
                <a:sym typeface="Arial"/>
              </a:rPr>
              <a:t># print(out)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b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insertion_result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plc_info</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insert_many</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out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p:txBody>
      </p:sp>
      <p:cxnSp>
        <p:nvCxnSpPr>
          <p:cNvPr id="10" name="Google Shape;109;p18">
            <a:extLst>
              <a:ext uri="{FF2B5EF4-FFF2-40B4-BE49-F238E27FC236}">
                <a16:creationId xmlns:a16="http://schemas.microsoft.com/office/drawing/2014/main" id="{FDA6F683-8A61-4719-914A-B2E91846CDB5}"/>
              </a:ext>
            </a:extLst>
          </p:cNvPr>
          <p:cNvCxnSpPr>
            <a:cxnSpLocks/>
          </p:cNvCxnSpPr>
          <p:nvPr/>
        </p:nvCxnSpPr>
        <p:spPr>
          <a:xfrm flipH="1">
            <a:off x="3412067" y="2571750"/>
            <a:ext cx="372533" cy="1212850"/>
          </a:xfrm>
          <a:prstGeom prst="straightConnector1">
            <a:avLst/>
          </a:prstGeom>
          <a:noFill/>
          <a:ln w="9525" cap="flat" cmpd="sng">
            <a:solidFill>
              <a:schemeClr val="dk2"/>
            </a:solidFill>
            <a:prstDash val="solid"/>
            <a:round/>
            <a:headEnd type="none" w="med" len="med"/>
            <a:tailEnd type="triangle" w="med" len="med"/>
          </a:ln>
        </p:spPr>
      </p:cxnSp>
      <p:cxnSp>
        <p:nvCxnSpPr>
          <p:cNvPr id="13" name="Google Shape;109;p18">
            <a:extLst>
              <a:ext uri="{FF2B5EF4-FFF2-40B4-BE49-F238E27FC236}">
                <a16:creationId xmlns:a16="http://schemas.microsoft.com/office/drawing/2014/main" id="{8AAC69D1-4433-4EA7-AAEC-7EC4AB14DFCD}"/>
              </a:ext>
            </a:extLst>
          </p:cNvPr>
          <p:cNvCxnSpPr>
            <a:cxnSpLocks/>
          </p:cNvCxnSpPr>
          <p:nvPr/>
        </p:nvCxnSpPr>
        <p:spPr>
          <a:xfrm>
            <a:off x="4961467" y="2571750"/>
            <a:ext cx="0" cy="2034117"/>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53767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4919</Words>
  <Application>Microsoft Office PowerPoint</Application>
  <PresentationFormat>On-screen Show (16:9)</PresentationFormat>
  <Paragraphs>398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 Mono</vt:lpstr>
      <vt:lpstr>Arial</vt:lpstr>
      <vt:lpstr>Consolas</vt:lpstr>
      <vt:lpstr>Simple Light</vt:lpstr>
      <vt:lpstr>University Placement Portal Code snippet with brief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Placement Portal Code snippet with brief</dc:title>
  <dc:creator>devanshee vankani</dc:creator>
  <cp:lastModifiedBy>Devanshee Vankani</cp:lastModifiedBy>
  <cp:revision>13</cp:revision>
  <dcterms:modified xsi:type="dcterms:W3CDTF">2021-03-06T06:40:57Z</dcterms:modified>
</cp:coreProperties>
</file>