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6997700" cy="9283700"/>
  <p:embeddedFontLst>
    <p:embeddedFont>
      <p:font typeface="Corsiva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2A0728-68EA-41B6-9C08-54A3F99E3AE9}">
  <a:tblStyle styleId="{9A2A0728-68EA-41B6-9C08-54A3F99E3AE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Corsiva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Corsiva-italic.fntdata"/><Relationship Id="rId47" Type="http://schemas.openxmlformats.org/officeDocument/2006/relationships/font" Target="fonts/Corsiva-bold.fntdata"/><Relationship Id="rId49" Type="http://schemas.openxmlformats.org/officeDocument/2006/relationships/font" Target="fonts/Corsi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1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6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4" name="Google Shape;504;p1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5" name="Google Shape;505;p1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7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6" name="Google Shape;516;p1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7" name="Google Shape;517;p1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8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7" name="Google Shape;587;p1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8" name="Google Shape;588;p1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9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0" name="Google Shape;610;p1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1" name="Google Shape;611;p1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0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9" name="Google Shape;619;p2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0" name="Google Shape;620;p2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1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4" name="Google Shape;644;p2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5" name="Google Shape;645;p2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2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7" name="Google Shape;657;p2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8" name="Google Shape;658;p2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3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9" name="Google Shape;669;p2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0" name="Google Shape;670;p2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4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7" name="Google Shape;677;p2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8" name="Google Shape;678;p2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5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9" name="Google Shape;689;p2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0" name="Google Shape;690;p2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6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2" name="Google Shape;702;p2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3" name="Google Shape;703;p2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7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0" name="Google Shape;760;p2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61" name="Google Shape;761;p2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8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1" name="Google Shape;771;p2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2" name="Google Shape;772;p2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9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8" name="Google Shape;798;p2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9" name="Google Shape;799;p2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0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2" name="Google Shape;882;p3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3" name="Google Shape;883;p3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1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9" name="Google Shape;909;p3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0" name="Google Shape;910;p3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2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5" name="Google Shape;955;p3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56" name="Google Shape;956;p3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3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3" name="Google Shape;1043;p3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4" name="Google Shape;1044;p3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34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1" name="Google Shape;1071;p3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2" name="Google Shape;1072;p3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5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1" name="Google Shape;1081;p3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2" name="Google Shape;1082;p3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6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4" name="Google Shape;1094;p3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5" name="Google Shape;1095;p3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7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3" name="Google Shape;1103;p3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4" name="Google Shape;1104;p3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8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1" name="Google Shape;1111;p3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12" name="Google Shape;1112;p3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9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9" name="Google Shape;1119;p3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20" name="Google Shape;1120;p3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objects on left, text on right" type="twoObjAndTx">
  <p:cSld name="TWO_OBJECTS_AND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objects" type="fourObj">
  <p:cSld name="FOUR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24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Relationship Id="rId8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17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Analysis of Algorithms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 477/677</a:t>
            </a:r>
            <a:endParaRPr/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1371600" y="3886200"/>
            <a:ext cx="6400800" cy="222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Heapsort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Instructor: George Bebis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(Chapter  6, Appendix B.5)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850" y="4992687"/>
            <a:ext cx="1793875" cy="157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" name="Google Shape;220;p18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Maintaining the Heap Property</a:t>
            </a:r>
            <a:endParaRPr/>
          </a:p>
        </p:txBody>
      </p:sp>
      <p:sp>
        <p:nvSpPr>
          <p:cNvPr id="221" name="Google Shape;221;p18"/>
          <p:cNvSpPr txBox="1"/>
          <p:nvPr>
            <p:ph idx="4294967295" type="body"/>
          </p:nvPr>
        </p:nvSpPr>
        <p:spPr>
          <a:xfrm>
            <a:off x="257175" y="1282700"/>
            <a:ext cx="5865812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Suppose a node is smaller than a child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and Right subtrees of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max-heaps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eliminate the violation: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with larger child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down the tree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until node is not smaller than children</a:t>
            </a:r>
            <a:endParaRPr/>
          </a:p>
        </p:txBody>
      </p:sp>
      <p:pic>
        <p:nvPicPr>
          <p:cNvPr id="222" name="Google Shape;222;p1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1587" y="2141537"/>
            <a:ext cx="2514600" cy="215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Google Shape;229;p19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381000" y="1196975"/>
            <a:ext cx="2673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MAX-HEAPIFY(A, 2, 10)</a:t>
            </a:r>
            <a:endParaRPr/>
          </a:p>
        </p:txBody>
      </p:sp>
      <p:pic>
        <p:nvPicPr>
          <p:cNvPr id="231" name="Google Shape;231;p1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95425"/>
            <a:ext cx="3095625" cy="194786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9"/>
          <p:cNvSpPr txBox="1"/>
          <p:nvPr/>
        </p:nvSpPr>
        <p:spPr>
          <a:xfrm>
            <a:off x="457200" y="3519488"/>
            <a:ext cx="3282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A[2] violates the heap property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3886200" y="2286000"/>
            <a:ext cx="13620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A[2] ↔ A[4]</a:t>
            </a:r>
            <a:endParaRPr/>
          </a:p>
        </p:txBody>
      </p:sp>
      <p:pic>
        <p:nvPicPr>
          <p:cNvPr id="234" name="Google Shape;234;p19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9887" y="1495425"/>
            <a:ext cx="3084512" cy="194786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 txBox="1"/>
          <p:nvPr/>
        </p:nvSpPr>
        <p:spPr>
          <a:xfrm>
            <a:off x="5449887" y="3519488"/>
            <a:ext cx="3282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A[4] violates the heap property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1219200" y="4824412"/>
            <a:ext cx="13620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A[4] ↔ A[9]</a:t>
            </a:r>
            <a:endParaRPr/>
          </a:p>
        </p:txBody>
      </p:sp>
      <p:pic>
        <p:nvPicPr>
          <p:cNvPr id="237" name="Google Shape;237;p19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4312" y="4038600"/>
            <a:ext cx="3025775" cy="19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9"/>
          <p:cNvSpPr txBox="1"/>
          <p:nvPr/>
        </p:nvSpPr>
        <p:spPr>
          <a:xfrm>
            <a:off x="3000374" y="5943600"/>
            <a:ext cx="2533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 property restored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5" name="Google Shape;245;p20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Maintaining the Heap Property</a:t>
            </a:r>
            <a:endParaRPr/>
          </a:p>
        </p:txBody>
      </p:sp>
      <p:sp>
        <p:nvSpPr>
          <p:cNvPr id="246" name="Google Shape;246;p20"/>
          <p:cNvSpPr txBox="1"/>
          <p:nvPr>
            <p:ph idx="4294967295" type="body"/>
          </p:nvPr>
        </p:nvSpPr>
        <p:spPr>
          <a:xfrm>
            <a:off x="73025" y="1219200"/>
            <a:ext cx="3230562" cy="313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Assumptions: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Left and Right subtrees of </a:t>
            </a:r>
            <a:r>
              <a:rPr b="0" i="0" lang="en-US" sz="2400" u="none" cap="none" strike="noStrik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are max-heaps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Comic Sans MS"/>
              <a:buChar char="–"/>
            </a:pPr>
            <a:r>
              <a:rPr b="0" i="0" lang="en-US" sz="2400" u="none" cap="none" strike="noStrik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</a:t>
            </a:r>
            <a:r>
              <a:rPr b="0" i="0" lang="en-US" sz="2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may be smaller than its children</a:t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3392487" y="871537"/>
            <a:ext cx="5741987" cy="5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MAX-HEAPIFY(</a:t>
            </a:r>
            <a:r>
              <a:rPr b="0" i="0" lang="en-US" sz="240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A, i, n</a:t>
            </a:r>
            <a:r>
              <a:rPr b="0" i="0" lang="en-US" sz="24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LEFT(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RIGHT(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 ≤ 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A[l] &gt; A[i]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largest ←l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largest ←i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 ≤ 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A[r] &gt; A[largest]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largest ←r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largest ≠ i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exchange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 ↔ A[largest]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MAX-HEAPIFY(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A, largest, 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id="248" name="Google Shape;248;p2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37" y="3962400"/>
            <a:ext cx="2514600" cy="215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5" name="Google Shape;255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MAX-HEAPIFY Running Time</a:t>
            </a:r>
            <a:endParaRPr/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350837" y="1066800"/>
            <a:ext cx="8229600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Intuitively:</a:t>
            </a:r>
            <a:endParaRPr/>
          </a:p>
          <a:p>
            <a:pPr indent="-1651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 of MAX-HEAPIFY is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 be written in terms of the height of the heap, as being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O(h)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height of the heap is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⎣lgn⎦</a:t>
            </a:r>
            <a:endParaRPr/>
          </a:p>
        </p:txBody>
      </p:sp>
      <p:pic>
        <p:nvPicPr>
          <p:cNvPr id="257" name="Google Shape;2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737" y="1957387"/>
            <a:ext cx="7605712" cy="122713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 txBox="1"/>
          <p:nvPr/>
        </p:nvSpPr>
        <p:spPr>
          <a:xfrm>
            <a:off x="7975600" y="2003425"/>
            <a:ext cx="3111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4967287" y="2509837"/>
            <a:ext cx="4381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2h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3138487" y="2751137"/>
            <a:ext cx="633412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O(h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904875" y="1911350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884237" y="2139950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896937" y="2365375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887412" y="2644775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1" name="Google Shape;271;p22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Building a Heap</a:t>
            </a:r>
            <a:endParaRPr/>
          </a:p>
        </p:txBody>
      </p:sp>
      <p:sp>
        <p:nvSpPr>
          <p:cNvPr id="272" name="Google Shape;272;p22"/>
          <p:cNvSpPr txBox="1"/>
          <p:nvPr>
            <p:ph idx="4294967295" type="body"/>
          </p:nvPr>
        </p:nvSpPr>
        <p:spPr>
          <a:xfrm>
            <a:off x="414337" y="3141662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4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BUILD-MAX-HEAP</a:t>
            </a:r>
            <a:r>
              <a:rPr b="0" i="0" lang="en-US" sz="240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(A)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length[A]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⎣n/2⎦</a:t>
            </a: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downto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MAX-HEAPIFY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i, n)</a:t>
            </a:r>
            <a:endParaRPr/>
          </a:p>
        </p:txBody>
      </p:sp>
      <p:sp>
        <p:nvSpPr>
          <p:cNvPr id="273" name="Google Shape;273;p22"/>
          <p:cNvSpPr txBox="1"/>
          <p:nvPr>
            <p:ph idx="4294967295" type="body"/>
          </p:nvPr>
        </p:nvSpPr>
        <p:spPr>
          <a:xfrm>
            <a:off x="304800" y="1219200"/>
            <a:ext cx="8458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Convert an array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A[1 … n]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into a max-heap 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length[A]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elements in the subarray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A[(⎣n/2⎦+1) .. n]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are leaves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Apply MAX-HEAPIFY on elements between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⎣n/2⎦</a:t>
            </a:r>
            <a:endParaRPr/>
          </a:p>
        </p:txBody>
      </p:sp>
      <p:grpSp>
        <p:nvGrpSpPr>
          <p:cNvPr id="274" name="Google Shape;274;p22"/>
          <p:cNvGrpSpPr/>
          <p:nvPr/>
        </p:nvGrpSpPr>
        <p:grpSpPr>
          <a:xfrm>
            <a:off x="5802312" y="3441700"/>
            <a:ext cx="2943225" cy="2044700"/>
            <a:chOff x="137" y="715"/>
            <a:chExt cx="1854" cy="1288"/>
          </a:xfrm>
        </p:grpSpPr>
        <p:cxnSp>
          <p:nvCxnSpPr>
            <p:cNvPr id="275" name="Google Shape;275;p22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6" name="Google Shape;276;p22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7" name="Google Shape;277;p22"/>
            <p:cNvCxnSpPr/>
            <p:nvPr/>
          </p:nvCxnSpPr>
          <p:spPr>
            <a:xfrm flipH="1" rot="5400000">
              <a:off x="416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8" name="Google Shape;278;p22"/>
            <p:cNvCxnSpPr/>
            <p:nvPr/>
          </p:nvCxnSpPr>
          <p:spPr>
            <a:xfrm flipH="1" rot="5400000">
              <a:off x="757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9" name="Google Shape;279;p22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0" name="Google Shape;280;p22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1" name="Google Shape;281;p22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91" name="Google Shape;291;p22"/>
            <p:cNvSpPr txBox="1"/>
            <p:nvPr/>
          </p:nvSpPr>
          <p:spPr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92" name="Google Shape;292;p22"/>
            <p:cNvSpPr txBox="1"/>
            <p:nvPr/>
          </p:nvSpPr>
          <p:spPr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93" name="Google Shape;293;p22"/>
            <p:cNvSpPr txBox="1"/>
            <p:nvPr/>
          </p:nvSpPr>
          <p:spPr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95" name="Google Shape;295;p22"/>
            <p:cNvSpPr txBox="1"/>
            <p:nvPr/>
          </p:nvSpPr>
          <p:spPr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97" name="Google Shape;297;p22"/>
            <p:cNvSpPr txBox="1"/>
            <p:nvPr/>
          </p:nvSpPr>
          <p:spPr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98" name="Google Shape;298;p22"/>
            <p:cNvSpPr txBox="1"/>
            <p:nvPr/>
          </p:nvSpPr>
          <p:spPr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99" name="Google Shape;299;p22"/>
            <p:cNvSpPr txBox="1"/>
            <p:nvPr/>
          </p:nvSpPr>
          <p:spPr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00" name="Google Shape;300;p22"/>
            <p:cNvSpPr txBox="1"/>
            <p:nvPr/>
          </p:nvSpPr>
          <p:spPr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aphicFrame>
        <p:nvGraphicFramePr>
          <p:cNvPr id="301" name="Google Shape;301;p22"/>
          <p:cNvGraphicFramePr/>
          <p:nvPr/>
        </p:nvGraphicFramePr>
        <p:xfrm>
          <a:off x="4826000" y="57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{9A2A0728-68EA-41B6-9C08-54A3F99E3AE9}</a:tableStyleId>
              </a:tblPr>
              <a:tblGrid>
                <a:gridCol w="414325"/>
                <a:gridCol w="415925"/>
                <a:gridCol w="412750"/>
                <a:gridCol w="414325"/>
                <a:gridCol w="414325"/>
                <a:gridCol w="412750"/>
                <a:gridCol w="414325"/>
                <a:gridCol w="412750"/>
                <a:gridCol w="415925"/>
                <a:gridCol w="4143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2" name="Google Shape;302;p22"/>
          <p:cNvSpPr txBox="1"/>
          <p:nvPr/>
        </p:nvSpPr>
        <p:spPr>
          <a:xfrm>
            <a:off x="4264025" y="5741987"/>
            <a:ext cx="400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5924550" y="3371850"/>
            <a:ext cx="2636837" cy="1811337"/>
          </a:xfrm>
          <a:custGeom>
            <a:rect b="b" l="l" r="r" t="t"/>
            <a:pathLst>
              <a:path extrusionOk="0" h="1141" w="166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0" name="Google Shape;310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        A</a:t>
            </a:r>
            <a:endParaRPr/>
          </a:p>
        </p:txBody>
      </p:sp>
      <p:grpSp>
        <p:nvGrpSpPr>
          <p:cNvPr id="311" name="Google Shape;311;p23"/>
          <p:cNvGrpSpPr/>
          <p:nvPr/>
        </p:nvGrpSpPr>
        <p:grpSpPr>
          <a:xfrm>
            <a:off x="4348162" y="381000"/>
            <a:ext cx="4141787" cy="334962"/>
            <a:chOff x="1981" y="784"/>
            <a:chExt cx="2609" cy="211"/>
          </a:xfrm>
        </p:grpSpPr>
        <p:sp>
          <p:nvSpPr>
            <p:cNvPr id="312" name="Google Shape;312;p23"/>
            <p:cNvSpPr txBox="1"/>
            <p:nvPr/>
          </p:nvSpPr>
          <p:spPr>
            <a:xfrm>
              <a:off x="4329" y="784"/>
              <a:ext cx="26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13" name="Google Shape;313;p23"/>
            <p:cNvSpPr txBox="1"/>
            <p:nvPr/>
          </p:nvSpPr>
          <p:spPr>
            <a:xfrm>
              <a:off x="4067" y="784"/>
              <a:ext cx="262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14" name="Google Shape;314;p23"/>
            <p:cNvSpPr txBox="1"/>
            <p:nvPr/>
          </p:nvSpPr>
          <p:spPr>
            <a:xfrm>
              <a:off x="3807" y="784"/>
              <a:ext cx="260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315" name="Google Shape;315;p23"/>
            <p:cNvSpPr txBox="1"/>
            <p:nvPr/>
          </p:nvSpPr>
          <p:spPr>
            <a:xfrm>
              <a:off x="3546" y="784"/>
              <a:ext cx="26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316" name="Google Shape;316;p23"/>
            <p:cNvSpPr txBox="1"/>
            <p:nvPr/>
          </p:nvSpPr>
          <p:spPr>
            <a:xfrm>
              <a:off x="3286" y="784"/>
              <a:ext cx="260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17" name="Google Shape;317;p23"/>
            <p:cNvSpPr txBox="1"/>
            <p:nvPr/>
          </p:nvSpPr>
          <p:spPr>
            <a:xfrm>
              <a:off x="3025" y="784"/>
              <a:ext cx="26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318" name="Google Shape;318;p23"/>
            <p:cNvSpPr txBox="1"/>
            <p:nvPr/>
          </p:nvSpPr>
          <p:spPr>
            <a:xfrm>
              <a:off x="2764" y="784"/>
              <a:ext cx="26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19" name="Google Shape;319;p23"/>
            <p:cNvSpPr txBox="1"/>
            <p:nvPr/>
          </p:nvSpPr>
          <p:spPr>
            <a:xfrm>
              <a:off x="2504" y="784"/>
              <a:ext cx="260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20" name="Google Shape;320;p23"/>
            <p:cNvSpPr txBox="1"/>
            <p:nvPr/>
          </p:nvSpPr>
          <p:spPr>
            <a:xfrm>
              <a:off x="2242" y="784"/>
              <a:ext cx="262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21" name="Google Shape;321;p23"/>
            <p:cNvSpPr txBox="1"/>
            <p:nvPr/>
          </p:nvSpPr>
          <p:spPr>
            <a:xfrm>
              <a:off x="1981" y="784"/>
              <a:ext cx="26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322" name="Google Shape;322;p23"/>
            <p:cNvCxnSpPr/>
            <p:nvPr/>
          </p:nvCxnSpPr>
          <p:spPr>
            <a:xfrm>
              <a:off x="1981" y="784"/>
              <a:ext cx="2609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3" name="Google Shape;323;p23"/>
            <p:cNvCxnSpPr/>
            <p:nvPr/>
          </p:nvCxnSpPr>
          <p:spPr>
            <a:xfrm>
              <a:off x="1981" y="995"/>
              <a:ext cx="2609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4" name="Google Shape;324;p23"/>
            <p:cNvCxnSpPr/>
            <p:nvPr/>
          </p:nvCxnSpPr>
          <p:spPr>
            <a:xfrm>
              <a:off x="1981" y="784"/>
              <a:ext cx="0" cy="211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5" name="Google Shape;325;p23"/>
            <p:cNvCxnSpPr/>
            <p:nvPr/>
          </p:nvCxnSpPr>
          <p:spPr>
            <a:xfrm>
              <a:off x="2242" y="784"/>
              <a:ext cx="0" cy="2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6" name="Google Shape;326;p23"/>
            <p:cNvCxnSpPr/>
            <p:nvPr/>
          </p:nvCxnSpPr>
          <p:spPr>
            <a:xfrm>
              <a:off x="2504" y="784"/>
              <a:ext cx="0" cy="2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23"/>
            <p:cNvCxnSpPr/>
            <p:nvPr/>
          </p:nvCxnSpPr>
          <p:spPr>
            <a:xfrm>
              <a:off x="2764" y="784"/>
              <a:ext cx="0" cy="2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8" name="Google Shape;328;p23"/>
            <p:cNvCxnSpPr/>
            <p:nvPr/>
          </p:nvCxnSpPr>
          <p:spPr>
            <a:xfrm>
              <a:off x="3025" y="784"/>
              <a:ext cx="0" cy="2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9" name="Google Shape;329;p23"/>
            <p:cNvCxnSpPr/>
            <p:nvPr/>
          </p:nvCxnSpPr>
          <p:spPr>
            <a:xfrm>
              <a:off x="3286" y="784"/>
              <a:ext cx="0" cy="2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0" name="Google Shape;330;p23"/>
            <p:cNvCxnSpPr/>
            <p:nvPr/>
          </p:nvCxnSpPr>
          <p:spPr>
            <a:xfrm>
              <a:off x="3546" y="784"/>
              <a:ext cx="0" cy="2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1" name="Google Shape;331;p23"/>
            <p:cNvCxnSpPr/>
            <p:nvPr/>
          </p:nvCxnSpPr>
          <p:spPr>
            <a:xfrm>
              <a:off x="3807" y="784"/>
              <a:ext cx="0" cy="2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2" name="Google Shape;332;p23"/>
            <p:cNvCxnSpPr/>
            <p:nvPr/>
          </p:nvCxnSpPr>
          <p:spPr>
            <a:xfrm>
              <a:off x="4067" y="784"/>
              <a:ext cx="0" cy="2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3" name="Google Shape;333;p23"/>
            <p:cNvCxnSpPr/>
            <p:nvPr/>
          </p:nvCxnSpPr>
          <p:spPr>
            <a:xfrm>
              <a:off x="4329" y="784"/>
              <a:ext cx="0" cy="2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4" name="Google Shape;334;p23"/>
            <p:cNvCxnSpPr/>
            <p:nvPr/>
          </p:nvCxnSpPr>
          <p:spPr>
            <a:xfrm>
              <a:off x="4590" y="784"/>
              <a:ext cx="0" cy="211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35" name="Google Shape;335;p23"/>
          <p:cNvGrpSpPr/>
          <p:nvPr/>
        </p:nvGrpSpPr>
        <p:grpSpPr>
          <a:xfrm>
            <a:off x="225425" y="1524000"/>
            <a:ext cx="2943225" cy="2044700"/>
            <a:chOff x="137" y="715"/>
            <a:chExt cx="1854" cy="1288"/>
          </a:xfrm>
        </p:grpSpPr>
        <p:cxnSp>
          <p:nvCxnSpPr>
            <p:cNvPr id="336" name="Google Shape;336;p23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7" name="Google Shape;337;p23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8" name="Google Shape;338;p23"/>
            <p:cNvCxnSpPr/>
            <p:nvPr/>
          </p:nvCxnSpPr>
          <p:spPr>
            <a:xfrm flipH="1" rot="5400000">
              <a:off x="416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9" name="Google Shape;339;p23"/>
            <p:cNvCxnSpPr/>
            <p:nvPr/>
          </p:nvCxnSpPr>
          <p:spPr>
            <a:xfrm flipH="1" rot="5400000">
              <a:off x="757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0" name="Google Shape;340;p23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1" name="Google Shape;341;p23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2" name="Google Shape;342;p23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352" name="Google Shape;352;p23"/>
            <p:cNvSpPr txBox="1"/>
            <p:nvPr/>
          </p:nvSpPr>
          <p:spPr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53" name="Google Shape;353;p23"/>
            <p:cNvSpPr txBox="1"/>
            <p:nvPr/>
          </p:nvSpPr>
          <p:spPr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54" name="Google Shape;354;p23"/>
            <p:cNvSpPr txBox="1"/>
            <p:nvPr/>
          </p:nvSpPr>
          <p:spPr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55" name="Google Shape;355;p23"/>
            <p:cNvSpPr txBox="1"/>
            <p:nvPr/>
          </p:nvSpPr>
          <p:spPr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56" name="Google Shape;356;p23"/>
            <p:cNvSpPr txBox="1"/>
            <p:nvPr/>
          </p:nvSpPr>
          <p:spPr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57" name="Google Shape;357;p23"/>
            <p:cNvSpPr txBox="1"/>
            <p:nvPr/>
          </p:nvSpPr>
          <p:spPr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58" name="Google Shape;358;p23"/>
            <p:cNvSpPr txBox="1"/>
            <p:nvPr/>
          </p:nvSpPr>
          <p:spPr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59" name="Google Shape;359;p23"/>
            <p:cNvSpPr txBox="1"/>
            <p:nvPr/>
          </p:nvSpPr>
          <p:spPr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60" name="Google Shape;360;p23"/>
            <p:cNvSpPr txBox="1"/>
            <p:nvPr/>
          </p:nvSpPr>
          <p:spPr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61" name="Google Shape;361;p23"/>
            <p:cNvSpPr txBox="1"/>
            <p:nvPr/>
          </p:nvSpPr>
          <p:spPr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217487" y="4279900"/>
            <a:ext cx="2943225" cy="2044700"/>
            <a:chOff x="137" y="2528"/>
            <a:chExt cx="1854" cy="1288"/>
          </a:xfrm>
        </p:grpSpPr>
        <p:cxnSp>
          <p:nvCxnSpPr>
            <p:cNvPr id="363" name="Google Shape;363;p23"/>
            <p:cNvCxnSpPr/>
            <p:nvPr/>
          </p:nvCxnSpPr>
          <p:spPr>
            <a:xfrm flipH="1" rot="10800000">
              <a:off x="851" y="3466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4" name="Google Shape;364;p23"/>
            <p:cNvCxnSpPr/>
            <p:nvPr/>
          </p:nvCxnSpPr>
          <p:spPr>
            <a:xfrm flipH="1" rot="10800000">
              <a:off x="1318" y="317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5" name="Google Shape;365;p23"/>
            <p:cNvCxnSpPr/>
            <p:nvPr/>
          </p:nvCxnSpPr>
          <p:spPr>
            <a:xfrm flipH="1" rot="5400000">
              <a:off x="416" y="342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6" name="Google Shape;366;p23"/>
            <p:cNvCxnSpPr/>
            <p:nvPr/>
          </p:nvCxnSpPr>
          <p:spPr>
            <a:xfrm flipH="1" rot="5400000">
              <a:off x="757" y="317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7" name="Google Shape;367;p23"/>
            <p:cNvCxnSpPr/>
            <p:nvPr/>
          </p:nvCxnSpPr>
          <p:spPr>
            <a:xfrm flipH="1" rot="5400000">
              <a:off x="1154" y="2722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8" name="Google Shape;368;p23"/>
            <p:cNvCxnSpPr/>
            <p:nvPr/>
          </p:nvCxnSpPr>
          <p:spPr>
            <a:xfrm flipH="1" rot="10800000">
              <a:off x="243" y="2750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9" name="Google Shape;369;p23"/>
            <p:cNvSpPr/>
            <p:nvPr/>
          </p:nvSpPr>
          <p:spPr>
            <a:xfrm>
              <a:off x="387" y="336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137" y="36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579" y="36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75" y="308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963" y="336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819" y="36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1131" y="265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1537" y="308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1213" y="336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1789" y="336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79" name="Google Shape;379;p23"/>
            <p:cNvSpPr txBox="1"/>
            <p:nvPr/>
          </p:nvSpPr>
          <p:spPr>
            <a:xfrm>
              <a:off x="1152" y="252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80" name="Google Shape;380;p23"/>
            <p:cNvSpPr txBox="1"/>
            <p:nvPr/>
          </p:nvSpPr>
          <p:spPr>
            <a:xfrm>
              <a:off x="699" y="2961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81" name="Google Shape;381;p23"/>
            <p:cNvSpPr txBox="1"/>
            <p:nvPr/>
          </p:nvSpPr>
          <p:spPr>
            <a:xfrm>
              <a:off x="1552" y="2961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82" name="Google Shape;382;p23"/>
            <p:cNvSpPr txBox="1"/>
            <p:nvPr/>
          </p:nvSpPr>
          <p:spPr>
            <a:xfrm>
              <a:off x="406" y="323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83" name="Google Shape;383;p23"/>
            <p:cNvSpPr txBox="1"/>
            <p:nvPr/>
          </p:nvSpPr>
          <p:spPr>
            <a:xfrm>
              <a:off x="992" y="323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84" name="Google Shape;384;p23"/>
            <p:cNvSpPr txBox="1"/>
            <p:nvPr/>
          </p:nvSpPr>
          <p:spPr>
            <a:xfrm>
              <a:off x="1237" y="323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85" name="Google Shape;385;p23"/>
            <p:cNvSpPr txBox="1"/>
            <p:nvPr/>
          </p:nvSpPr>
          <p:spPr>
            <a:xfrm>
              <a:off x="1824" y="323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86" name="Google Shape;386;p23"/>
            <p:cNvSpPr txBox="1"/>
            <p:nvPr/>
          </p:nvSpPr>
          <p:spPr>
            <a:xfrm>
              <a:off x="150" y="3477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87" name="Google Shape;387;p23"/>
            <p:cNvSpPr txBox="1"/>
            <p:nvPr/>
          </p:nvSpPr>
          <p:spPr>
            <a:xfrm>
              <a:off x="603" y="3477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88" name="Google Shape;388;p23"/>
            <p:cNvSpPr txBox="1"/>
            <p:nvPr/>
          </p:nvSpPr>
          <p:spPr>
            <a:xfrm>
              <a:off x="808" y="3477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389" name="Google Shape;389;p23"/>
          <p:cNvGrpSpPr/>
          <p:nvPr/>
        </p:nvGrpSpPr>
        <p:grpSpPr>
          <a:xfrm>
            <a:off x="3087687" y="1524000"/>
            <a:ext cx="2943225" cy="2044700"/>
            <a:chOff x="1940" y="715"/>
            <a:chExt cx="1854" cy="1288"/>
          </a:xfrm>
        </p:grpSpPr>
        <p:cxnSp>
          <p:nvCxnSpPr>
            <p:cNvPr id="390" name="Google Shape;390;p23"/>
            <p:cNvCxnSpPr/>
            <p:nvPr/>
          </p:nvCxnSpPr>
          <p:spPr>
            <a:xfrm flipH="1" rot="10800000">
              <a:off x="2654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1" name="Google Shape;391;p23"/>
            <p:cNvCxnSpPr/>
            <p:nvPr/>
          </p:nvCxnSpPr>
          <p:spPr>
            <a:xfrm flipH="1" rot="10800000">
              <a:off x="3121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2" name="Google Shape;392;p23"/>
            <p:cNvCxnSpPr/>
            <p:nvPr/>
          </p:nvCxnSpPr>
          <p:spPr>
            <a:xfrm flipH="1" rot="5400000">
              <a:off x="2219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3" name="Google Shape;393;p23"/>
            <p:cNvCxnSpPr/>
            <p:nvPr/>
          </p:nvCxnSpPr>
          <p:spPr>
            <a:xfrm flipH="1" rot="5400000">
              <a:off x="2560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4" name="Google Shape;394;p23"/>
            <p:cNvCxnSpPr/>
            <p:nvPr/>
          </p:nvCxnSpPr>
          <p:spPr>
            <a:xfrm flipH="1" rot="5400000">
              <a:off x="2957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5" name="Google Shape;395;p23"/>
            <p:cNvCxnSpPr/>
            <p:nvPr/>
          </p:nvCxnSpPr>
          <p:spPr>
            <a:xfrm flipH="1" rot="10800000">
              <a:off x="2046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6" name="Google Shape;396;p23"/>
            <p:cNvSpPr/>
            <p:nvPr/>
          </p:nvSpPr>
          <p:spPr>
            <a:xfrm>
              <a:off x="2190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940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2382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2478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2766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2622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2934" y="84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340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016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3592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406" name="Google Shape;406;p23"/>
            <p:cNvSpPr txBox="1"/>
            <p:nvPr/>
          </p:nvSpPr>
          <p:spPr>
            <a:xfrm>
              <a:off x="2955" y="715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07" name="Google Shape;407;p23"/>
            <p:cNvSpPr txBox="1"/>
            <p:nvPr/>
          </p:nvSpPr>
          <p:spPr>
            <a:xfrm>
              <a:off x="2502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08" name="Google Shape;408;p23"/>
            <p:cNvSpPr txBox="1"/>
            <p:nvPr/>
          </p:nvSpPr>
          <p:spPr>
            <a:xfrm>
              <a:off x="3355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09" name="Google Shape;409;p23"/>
            <p:cNvSpPr txBox="1"/>
            <p:nvPr/>
          </p:nvSpPr>
          <p:spPr>
            <a:xfrm>
              <a:off x="2209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10" name="Google Shape;410;p23"/>
            <p:cNvSpPr txBox="1"/>
            <p:nvPr/>
          </p:nvSpPr>
          <p:spPr>
            <a:xfrm>
              <a:off x="2795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11" name="Google Shape;411;p23"/>
            <p:cNvSpPr txBox="1"/>
            <p:nvPr/>
          </p:nvSpPr>
          <p:spPr>
            <a:xfrm>
              <a:off x="3040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12" name="Google Shape;412;p23"/>
            <p:cNvSpPr txBox="1"/>
            <p:nvPr/>
          </p:nvSpPr>
          <p:spPr>
            <a:xfrm>
              <a:off x="3627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1953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14" name="Google Shape;414;p23"/>
            <p:cNvSpPr txBox="1"/>
            <p:nvPr/>
          </p:nvSpPr>
          <p:spPr>
            <a:xfrm>
              <a:off x="2406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15" name="Google Shape;415;p23"/>
            <p:cNvSpPr txBox="1"/>
            <p:nvPr/>
          </p:nvSpPr>
          <p:spPr>
            <a:xfrm>
              <a:off x="2611" y="1664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416" name="Google Shape;416;p23"/>
          <p:cNvGrpSpPr/>
          <p:nvPr/>
        </p:nvGrpSpPr>
        <p:grpSpPr>
          <a:xfrm>
            <a:off x="5949950" y="1524000"/>
            <a:ext cx="2943225" cy="2044700"/>
            <a:chOff x="3743" y="715"/>
            <a:chExt cx="1854" cy="1288"/>
          </a:xfrm>
        </p:grpSpPr>
        <p:cxnSp>
          <p:nvCxnSpPr>
            <p:cNvPr id="417" name="Google Shape;417;p23"/>
            <p:cNvCxnSpPr/>
            <p:nvPr/>
          </p:nvCxnSpPr>
          <p:spPr>
            <a:xfrm flipH="1" rot="10800000">
              <a:off x="4457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8" name="Google Shape;418;p23"/>
            <p:cNvCxnSpPr/>
            <p:nvPr/>
          </p:nvCxnSpPr>
          <p:spPr>
            <a:xfrm flipH="1" rot="10800000">
              <a:off x="4924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9" name="Google Shape;419;p23"/>
            <p:cNvCxnSpPr/>
            <p:nvPr/>
          </p:nvCxnSpPr>
          <p:spPr>
            <a:xfrm flipH="1" rot="5400000">
              <a:off x="4022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0" name="Google Shape;420;p23"/>
            <p:cNvCxnSpPr/>
            <p:nvPr/>
          </p:nvCxnSpPr>
          <p:spPr>
            <a:xfrm flipH="1" rot="5400000">
              <a:off x="4363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1" name="Google Shape;421;p23"/>
            <p:cNvCxnSpPr/>
            <p:nvPr/>
          </p:nvCxnSpPr>
          <p:spPr>
            <a:xfrm flipH="1" rot="5400000">
              <a:off x="4760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2" name="Google Shape;422;p23"/>
            <p:cNvCxnSpPr/>
            <p:nvPr/>
          </p:nvCxnSpPr>
          <p:spPr>
            <a:xfrm flipH="1" rot="10800000">
              <a:off x="3849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3" name="Google Shape;423;p23"/>
            <p:cNvSpPr/>
            <p:nvPr/>
          </p:nvSpPr>
          <p:spPr>
            <a:xfrm>
              <a:off x="3993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3743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185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281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569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425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737" y="84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5143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819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395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758" y="715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4305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35" name="Google Shape;435;p23"/>
            <p:cNvSpPr txBox="1"/>
            <p:nvPr/>
          </p:nvSpPr>
          <p:spPr>
            <a:xfrm>
              <a:off x="5158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36" name="Google Shape;436;p23"/>
            <p:cNvSpPr txBox="1"/>
            <p:nvPr/>
          </p:nvSpPr>
          <p:spPr>
            <a:xfrm>
              <a:off x="4012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4598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4843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39" name="Google Shape;439;p23"/>
            <p:cNvSpPr txBox="1"/>
            <p:nvPr/>
          </p:nvSpPr>
          <p:spPr>
            <a:xfrm>
              <a:off x="5430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40" name="Google Shape;440;p23"/>
            <p:cNvSpPr txBox="1"/>
            <p:nvPr/>
          </p:nvSpPr>
          <p:spPr>
            <a:xfrm>
              <a:off x="3756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4209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42" name="Google Shape;442;p23"/>
            <p:cNvSpPr txBox="1"/>
            <p:nvPr/>
          </p:nvSpPr>
          <p:spPr>
            <a:xfrm>
              <a:off x="4414" y="1664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3079750" y="4279900"/>
            <a:ext cx="2943225" cy="2044700"/>
            <a:chOff x="1940" y="2528"/>
            <a:chExt cx="1854" cy="1288"/>
          </a:xfrm>
        </p:grpSpPr>
        <p:cxnSp>
          <p:nvCxnSpPr>
            <p:cNvPr id="444" name="Google Shape;444;p23"/>
            <p:cNvCxnSpPr/>
            <p:nvPr/>
          </p:nvCxnSpPr>
          <p:spPr>
            <a:xfrm flipH="1" rot="10800000">
              <a:off x="2654" y="3466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5" name="Google Shape;445;p23"/>
            <p:cNvCxnSpPr/>
            <p:nvPr/>
          </p:nvCxnSpPr>
          <p:spPr>
            <a:xfrm flipH="1" rot="10800000">
              <a:off x="3121" y="317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6" name="Google Shape;446;p23"/>
            <p:cNvCxnSpPr/>
            <p:nvPr/>
          </p:nvCxnSpPr>
          <p:spPr>
            <a:xfrm flipH="1" rot="5400000">
              <a:off x="2219" y="342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7" name="Google Shape;447;p23"/>
            <p:cNvCxnSpPr/>
            <p:nvPr/>
          </p:nvCxnSpPr>
          <p:spPr>
            <a:xfrm flipH="1" rot="5400000">
              <a:off x="2560" y="317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8" name="Google Shape;448;p23"/>
            <p:cNvCxnSpPr/>
            <p:nvPr/>
          </p:nvCxnSpPr>
          <p:spPr>
            <a:xfrm flipH="1" rot="5400000">
              <a:off x="2957" y="2722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9" name="Google Shape;449;p23"/>
            <p:cNvCxnSpPr/>
            <p:nvPr/>
          </p:nvCxnSpPr>
          <p:spPr>
            <a:xfrm flipH="1" rot="10800000">
              <a:off x="2046" y="2750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0" name="Google Shape;450;p23"/>
            <p:cNvSpPr/>
            <p:nvPr/>
          </p:nvSpPr>
          <p:spPr>
            <a:xfrm>
              <a:off x="2190" y="336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940" y="36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382" y="36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2478" y="308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2766" y="336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622" y="36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2934" y="265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340" y="308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016" y="336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592" y="336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60" name="Google Shape;460;p23"/>
            <p:cNvSpPr txBox="1"/>
            <p:nvPr/>
          </p:nvSpPr>
          <p:spPr>
            <a:xfrm>
              <a:off x="2955" y="252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61" name="Google Shape;461;p23"/>
            <p:cNvSpPr txBox="1"/>
            <p:nvPr/>
          </p:nvSpPr>
          <p:spPr>
            <a:xfrm>
              <a:off x="2502" y="2961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62" name="Google Shape;462;p23"/>
            <p:cNvSpPr txBox="1"/>
            <p:nvPr/>
          </p:nvSpPr>
          <p:spPr>
            <a:xfrm>
              <a:off x="3355" y="2961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63" name="Google Shape;463;p23"/>
            <p:cNvSpPr txBox="1"/>
            <p:nvPr/>
          </p:nvSpPr>
          <p:spPr>
            <a:xfrm>
              <a:off x="2209" y="323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64" name="Google Shape;464;p23"/>
            <p:cNvSpPr txBox="1"/>
            <p:nvPr/>
          </p:nvSpPr>
          <p:spPr>
            <a:xfrm>
              <a:off x="2795" y="323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65" name="Google Shape;465;p23"/>
            <p:cNvSpPr txBox="1"/>
            <p:nvPr/>
          </p:nvSpPr>
          <p:spPr>
            <a:xfrm>
              <a:off x="3040" y="323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66" name="Google Shape;466;p23"/>
            <p:cNvSpPr txBox="1"/>
            <p:nvPr/>
          </p:nvSpPr>
          <p:spPr>
            <a:xfrm>
              <a:off x="3627" y="323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67" name="Google Shape;467;p23"/>
            <p:cNvSpPr txBox="1"/>
            <p:nvPr/>
          </p:nvSpPr>
          <p:spPr>
            <a:xfrm>
              <a:off x="1953" y="3477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68" name="Google Shape;468;p23"/>
            <p:cNvSpPr txBox="1"/>
            <p:nvPr/>
          </p:nvSpPr>
          <p:spPr>
            <a:xfrm>
              <a:off x="2406" y="3477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69" name="Google Shape;469;p23"/>
            <p:cNvSpPr txBox="1"/>
            <p:nvPr/>
          </p:nvSpPr>
          <p:spPr>
            <a:xfrm>
              <a:off x="2611" y="3477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470" name="Google Shape;470;p23"/>
          <p:cNvGrpSpPr/>
          <p:nvPr/>
        </p:nvGrpSpPr>
        <p:grpSpPr>
          <a:xfrm>
            <a:off x="5942012" y="4279900"/>
            <a:ext cx="2943225" cy="2044700"/>
            <a:chOff x="137" y="715"/>
            <a:chExt cx="1854" cy="1288"/>
          </a:xfrm>
        </p:grpSpPr>
        <p:cxnSp>
          <p:nvCxnSpPr>
            <p:cNvPr id="471" name="Google Shape;471;p23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2" name="Google Shape;472;p23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3" name="Google Shape;473;p23"/>
            <p:cNvCxnSpPr/>
            <p:nvPr/>
          </p:nvCxnSpPr>
          <p:spPr>
            <a:xfrm flipH="1" rot="5400000">
              <a:off x="416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4" name="Google Shape;474;p23"/>
            <p:cNvCxnSpPr/>
            <p:nvPr/>
          </p:nvCxnSpPr>
          <p:spPr>
            <a:xfrm flipH="1" rot="5400000">
              <a:off x="757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5" name="Google Shape;475;p23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6" name="Google Shape;476;p23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7" name="Google Shape;477;p23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87" name="Google Shape;487;p23"/>
            <p:cNvSpPr txBox="1"/>
            <p:nvPr/>
          </p:nvSpPr>
          <p:spPr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88" name="Google Shape;488;p23"/>
            <p:cNvSpPr txBox="1"/>
            <p:nvPr/>
          </p:nvSpPr>
          <p:spPr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89" name="Google Shape;489;p23"/>
            <p:cNvSpPr txBox="1"/>
            <p:nvPr/>
          </p:nvSpPr>
          <p:spPr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90" name="Google Shape;490;p23"/>
            <p:cNvSpPr txBox="1"/>
            <p:nvPr/>
          </p:nvSpPr>
          <p:spPr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91" name="Google Shape;491;p23"/>
            <p:cNvSpPr txBox="1"/>
            <p:nvPr/>
          </p:nvSpPr>
          <p:spPr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92" name="Google Shape;492;p23"/>
            <p:cNvSpPr txBox="1"/>
            <p:nvPr/>
          </p:nvSpPr>
          <p:spPr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94" name="Google Shape;494;p23"/>
            <p:cNvSpPr txBox="1"/>
            <p:nvPr/>
          </p:nvSpPr>
          <p:spPr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95" name="Google Shape;495;p23"/>
            <p:cNvSpPr txBox="1"/>
            <p:nvPr/>
          </p:nvSpPr>
          <p:spPr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96" name="Google Shape;496;p23"/>
            <p:cNvSpPr txBox="1"/>
            <p:nvPr/>
          </p:nvSpPr>
          <p:spPr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497" name="Google Shape;497;p23"/>
          <p:cNvSpPr txBox="1"/>
          <p:nvPr/>
        </p:nvSpPr>
        <p:spPr>
          <a:xfrm>
            <a:off x="1600200" y="1295400"/>
            <a:ext cx="627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Corsiva"/>
              <a:buNone/>
            </a:pPr>
            <a:r>
              <a:rPr b="0" i="0" lang="en-US" sz="1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i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= 5</a:t>
            </a:r>
            <a:endParaRPr/>
          </a:p>
        </p:txBody>
      </p:sp>
      <p:sp>
        <p:nvSpPr>
          <p:cNvPr id="498" name="Google Shape;498;p23"/>
          <p:cNvSpPr txBox="1"/>
          <p:nvPr/>
        </p:nvSpPr>
        <p:spPr>
          <a:xfrm>
            <a:off x="4572000" y="1295400"/>
            <a:ext cx="627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Corsiva"/>
              <a:buNone/>
            </a:pPr>
            <a:r>
              <a:rPr b="0" i="0" lang="en-US" sz="1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i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/>
          </a:p>
        </p:txBody>
      </p:sp>
      <p:sp>
        <p:nvSpPr>
          <p:cNvPr id="499" name="Google Shape;499;p23"/>
          <p:cNvSpPr txBox="1"/>
          <p:nvPr/>
        </p:nvSpPr>
        <p:spPr>
          <a:xfrm>
            <a:off x="7315200" y="1295400"/>
            <a:ext cx="627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Corsiva"/>
              <a:buNone/>
            </a:pPr>
            <a:r>
              <a:rPr b="0" i="0" lang="en-US" sz="1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i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= 3</a:t>
            </a:r>
            <a:endParaRPr/>
          </a:p>
        </p:txBody>
      </p:sp>
      <p:sp>
        <p:nvSpPr>
          <p:cNvPr id="500" name="Google Shape;500;p23"/>
          <p:cNvSpPr txBox="1"/>
          <p:nvPr/>
        </p:nvSpPr>
        <p:spPr>
          <a:xfrm>
            <a:off x="1600200" y="4038600"/>
            <a:ext cx="627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Corsiva"/>
              <a:buNone/>
            </a:pPr>
            <a:r>
              <a:rPr b="0" i="0" lang="en-US" sz="1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i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endParaRPr/>
          </a:p>
        </p:txBody>
      </p:sp>
      <p:sp>
        <p:nvSpPr>
          <p:cNvPr id="501" name="Google Shape;501;p23"/>
          <p:cNvSpPr txBox="1"/>
          <p:nvPr/>
        </p:nvSpPr>
        <p:spPr>
          <a:xfrm>
            <a:off x="4495800" y="4038600"/>
            <a:ext cx="627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Corsiva"/>
              <a:buNone/>
            </a:pPr>
            <a:r>
              <a:rPr b="0" i="0" lang="en-US" sz="1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i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8" name="Google Shape;508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Running Time of BUILD MAX HEAP</a:t>
            </a:r>
            <a:endParaRPr/>
          </a:p>
        </p:txBody>
      </p:sp>
      <p:sp>
        <p:nvSpPr>
          <p:cNvPr id="509" name="Google Shape;509;p24"/>
          <p:cNvSpPr txBox="1"/>
          <p:nvPr>
            <p:ph idx="1" type="body"/>
          </p:nvPr>
        </p:nvSpPr>
        <p:spPr>
          <a:xfrm>
            <a:off x="381000" y="3681412"/>
            <a:ext cx="8229600" cy="2051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⇒ Running time: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O(nlgn)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This is not an asymptotically tight upper bound</a:t>
            </a:r>
            <a:endParaRPr/>
          </a:p>
        </p:txBody>
      </p:sp>
      <p:sp>
        <p:nvSpPr>
          <p:cNvPr id="510" name="Google Shape;510;p24"/>
          <p:cNvSpPr txBox="1"/>
          <p:nvPr/>
        </p:nvSpPr>
        <p:spPr>
          <a:xfrm>
            <a:off x="527050" y="1281112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4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BUILD-MAX-HEAP</a:t>
            </a:r>
            <a:r>
              <a:rPr b="0" i="0" lang="en-US" sz="240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(A)</a:t>
            </a:r>
            <a:endParaRPr/>
          </a:p>
          <a:p>
            <a:pPr indent="-533400" lvl="0" marL="5334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length[A]</a:t>
            </a:r>
            <a:endParaRPr/>
          </a:p>
          <a:p>
            <a:pPr indent="-533400" lvl="0" marL="5334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⎣n/2⎦</a:t>
            </a: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downto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-533400" lvl="0" marL="5334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MAX-HEAPIFY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i, n)</a:t>
            </a:r>
            <a:endParaRPr/>
          </a:p>
        </p:txBody>
      </p:sp>
      <p:sp>
        <p:nvSpPr>
          <p:cNvPr id="511" name="Google Shape;511;p24"/>
          <p:cNvSpPr txBox="1"/>
          <p:nvPr/>
        </p:nvSpPr>
        <p:spPr>
          <a:xfrm>
            <a:off x="5895975" y="2862262"/>
            <a:ext cx="1055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</p:txBody>
      </p:sp>
      <p:sp>
        <p:nvSpPr>
          <p:cNvPr id="512" name="Google Shape;512;p24"/>
          <p:cNvSpPr txBox="1"/>
          <p:nvPr/>
        </p:nvSpPr>
        <p:spPr>
          <a:xfrm>
            <a:off x="7285037" y="2578100"/>
            <a:ext cx="8096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O(n)</a:t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6956425" y="2359025"/>
            <a:ext cx="152400" cy="9731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0" name="Google Shape;520;p25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Running Time of BUILD MAX HEAP</a:t>
            </a:r>
            <a:endParaRPr/>
          </a:p>
        </p:txBody>
      </p:sp>
      <p:sp>
        <p:nvSpPr>
          <p:cNvPr id="521" name="Google Shape;521;p25"/>
          <p:cNvSpPr txBox="1"/>
          <p:nvPr>
            <p:ph idx="4294967295" type="body"/>
          </p:nvPr>
        </p:nvSpPr>
        <p:spPr>
          <a:xfrm>
            <a:off x="239712" y="1125537"/>
            <a:ext cx="8578850" cy="935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HEAPIFY takes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O(h)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⇒ the cost of HEAPIFY on a node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proportional to the height of the node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the tree</a:t>
            </a:r>
            <a:endParaRPr/>
          </a:p>
        </p:txBody>
      </p:sp>
      <p:grpSp>
        <p:nvGrpSpPr>
          <p:cNvPr id="522" name="Google Shape;522;p25"/>
          <p:cNvGrpSpPr/>
          <p:nvPr/>
        </p:nvGrpSpPr>
        <p:grpSpPr>
          <a:xfrm>
            <a:off x="2049462" y="2867025"/>
            <a:ext cx="3565525" cy="2543175"/>
            <a:chOff x="682" y="1758"/>
            <a:chExt cx="2246" cy="1602"/>
          </a:xfrm>
        </p:grpSpPr>
        <p:cxnSp>
          <p:nvCxnSpPr>
            <p:cNvPr id="523" name="Google Shape;523;p25"/>
            <p:cNvCxnSpPr/>
            <p:nvPr/>
          </p:nvCxnSpPr>
          <p:spPr>
            <a:xfrm flipH="1" rot="5400000">
              <a:off x="1745" y="1817"/>
              <a:ext cx="449" cy="4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4" name="Google Shape;524;p25"/>
            <p:cNvCxnSpPr/>
            <p:nvPr/>
          </p:nvCxnSpPr>
          <p:spPr>
            <a:xfrm flipH="1" rot="10800000">
              <a:off x="1440" y="1854"/>
              <a:ext cx="394" cy="3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5" name="Google Shape;525;p25"/>
            <p:cNvSpPr/>
            <p:nvPr/>
          </p:nvSpPr>
          <p:spPr>
            <a:xfrm>
              <a:off x="1703" y="1758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6" name="Google Shape;526;p25"/>
            <p:cNvGrpSpPr/>
            <p:nvPr/>
          </p:nvGrpSpPr>
          <p:grpSpPr>
            <a:xfrm>
              <a:off x="1353" y="2112"/>
              <a:ext cx="903" cy="202"/>
              <a:chOff x="1065" y="2112"/>
              <a:chExt cx="903" cy="202"/>
            </a:xfrm>
          </p:grpSpPr>
          <p:sp>
            <p:nvSpPr>
              <p:cNvPr id="527" name="Google Shape;527;p25"/>
              <p:cNvSpPr/>
              <p:nvPr/>
            </p:nvSpPr>
            <p:spPr>
              <a:xfrm>
                <a:off x="1065" y="2112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5"/>
              <p:cNvSpPr/>
              <p:nvPr/>
            </p:nvSpPr>
            <p:spPr>
              <a:xfrm>
                <a:off x="1766" y="2112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9" name="Google Shape;529;p25"/>
            <p:cNvSpPr/>
            <p:nvPr/>
          </p:nvSpPr>
          <p:spPr>
            <a:xfrm>
              <a:off x="828" y="263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1412" y="263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1996" y="263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2580" y="263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3" name="Google Shape;533;p25"/>
            <p:cNvGrpSpPr/>
            <p:nvPr/>
          </p:nvGrpSpPr>
          <p:grpSpPr>
            <a:xfrm>
              <a:off x="682" y="3158"/>
              <a:ext cx="494" cy="202"/>
              <a:chOff x="394" y="3158"/>
              <a:chExt cx="494" cy="202"/>
            </a:xfrm>
          </p:grpSpPr>
          <p:sp>
            <p:nvSpPr>
              <p:cNvPr id="534" name="Google Shape;534;p25"/>
              <p:cNvSpPr/>
              <p:nvPr/>
            </p:nvSpPr>
            <p:spPr>
              <a:xfrm>
                <a:off x="394" y="3158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686" y="3158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6" name="Google Shape;536;p25"/>
            <p:cNvGrpSpPr/>
            <p:nvPr/>
          </p:nvGrpSpPr>
          <p:grpSpPr>
            <a:xfrm>
              <a:off x="1266" y="3158"/>
              <a:ext cx="494" cy="202"/>
              <a:chOff x="978" y="3158"/>
              <a:chExt cx="494" cy="202"/>
            </a:xfrm>
          </p:grpSpPr>
          <p:sp>
            <p:nvSpPr>
              <p:cNvPr id="537" name="Google Shape;537;p25"/>
              <p:cNvSpPr/>
              <p:nvPr/>
            </p:nvSpPr>
            <p:spPr>
              <a:xfrm>
                <a:off x="978" y="3158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25"/>
              <p:cNvSpPr/>
              <p:nvPr/>
            </p:nvSpPr>
            <p:spPr>
              <a:xfrm>
                <a:off x="1270" y="3158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9" name="Google Shape;539;p25"/>
            <p:cNvGrpSpPr/>
            <p:nvPr/>
          </p:nvGrpSpPr>
          <p:grpSpPr>
            <a:xfrm>
              <a:off x="1850" y="3158"/>
              <a:ext cx="494" cy="202"/>
              <a:chOff x="1562" y="3158"/>
              <a:chExt cx="494" cy="202"/>
            </a:xfrm>
          </p:grpSpPr>
          <p:sp>
            <p:nvSpPr>
              <p:cNvPr id="540" name="Google Shape;540;p25"/>
              <p:cNvSpPr/>
              <p:nvPr/>
            </p:nvSpPr>
            <p:spPr>
              <a:xfrm>
                <a:off x="1854" y="3158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5"/>
              <p:cNvSpPr/>
              <p:nvPr/>
            </p:nvSpPr>
            <p:spPr>
              <a:xfrm>
                <a:off x="1562" y="3158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2" name="Google Shape;542;p25"/>
            <p:cNvGrpSpPr/>
            <p:nvPr/>
          </p:nvGrpSpPr>
          <p:grpSpPr>
            <a:xfrm>
              <a:off x="2434" y="3158"/>
              <a:ext cx="494" cy="202"/>
              <a:chOff x="2146" y="3158"/>
              <a:chExt cx="494" cy="202"/>
            </a:xfrm>
          </p:grpSpPr>
          <p:sp>
            <p:nvSpPr>
              <p:cNvPr id="543" name="Google Shape;543;p25"/>
              <p:cNvSpPr/>
              <p:nvPr/>
            </p:nvSpPr>
            <p:spPr>
              <a:xfrm>
                <a:off x="2146" y="3158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2438" y="3158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5" name="Google Shape;545;p25"/>
            <p:cNvGrpSpPr/>
            <p:nvPr/>
          </p:nvGrpSpPr>
          <p:grpSpPr>
            <a:xfrm>
              <a:off x="1008" y="2304"/>
              <a:ext cx="480" cy="384"/>
              <a:chOff x="1008" y="2304"/>
              <a:chExt cx="480" cy="384"/>
            </a:xfrm>
          </p:grpSpPr>
          <p:cxnSp>
            <p:nvCxnSpPr>
              <p:cNvPr id="546" name="Google Shape;546;p25"/>
              <p:cNvCxnSpPr/>
              <p:nvPr/>
            </p:nvCxnSpPr>
            <p:spPr>
              <a:xfrm flipH="1">
                <a:off x="1008" y="2304"/>
                <a:ext cx="384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25"/>
              <p:cNvCxnSpPr/>
              <p:nvPr/>
            </p:nvCxnSpPr>
            <p:spPr>
              <a:xfrm>
                <a:off x="1392" y="2304"/>
                <a:ext cx="96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48" name="Google Shape;548;p25"/>
            <p:cNvGrpSpPr/>
            <p:nvPr/>
          </p:nvGrpSpPr>
          <p:grpSpPr>
            <a:xfrm flipH="1">
              <a:off x="2112" y="2304"/>
              <a:ext cx="480" cy="384"/>
              <a:chOff x="1008" y="2304"/>
              <a:chExt cx="480" cy="384"/>
            </a:xfrm>
          </p:grpSpPr>
          <p:cxnSp>
            <p:nvCxnSpPr>
              <p:cNvPr id="549" name="Google Shape;549;p25"/>
              <p:cNvCxnSpPr/>
              <p:nvPr/>
            </p:nvCxnSpPr>
            <p:spPr>
              <a:xfrm flipH="1">
                <a:off x="1008" y="2304"/>
                <a:ext cx="384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25"/>
              <p:cNvCxnSpPr/>
              <p:nvPr/>
            </p:nvCxnSpPr>
            <p:spPr>
              <a:xfrm>
                <a:off x="1392" y="2304"/>
                <a:ext cx="96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551" name="Google Shape;551;p25"/>
            <p:cNvCxnSpPr/>
            <p:nvPr/>
          </p:nvCxnSpPr>
          <p:spPr>
            <a:xfrm flipH="1">
              <a:off x="816" y="2832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2" name="Google Shape;552;p25"/>
            <p:cNvCxnSpPr/>
            <p:nvPr/>
          </p:nvCxnSpPr>
          <p:spPr>
            <a:xfrm>
              <a:off x="912" y="2839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3" name="Google Shape;553;p25"/>
            <p:cNvCxnSpPr/>
            <p:nvPr/>
          </p:nvCxnSpPr>
          <p:spPr>
            <a:xfrm flipH="1">
              <a:off x="1413" y="2839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4" name="Google Shape;554;p25"/>
            <p:cNvCxnSpPr/>
            <p:nvPr/>
          </p:nvCxnSpPr>
          <p:spPr>
            <a:xfrm>
              <a:off x="1509" y="2839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5" name="Google Shape;555;p25"/>
            <p:cNvCxnSpPr/>
            <p:nvPr/>
          </p:nvCxnSpPr>
          <p:spPr>
            <a:xfrm flipH="1">
              <a:off x="1999" y="2837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6" name="Google Shape;556;p25"/>
            <p:cNvCxnSpPr/>
            <p:nvPr/>
          </p:nvCxnSpPr>
          <p:spPr>
            <a:xfrm>
              <a:off x="2095" y="2837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7" name="Google Shape;557;p25"/>
            <p:cNvCxnSpPr/>
            <p:nvPr/>
          </p:nvCxnSpPr>
          <p:spPr>
            <a:xfrm flipH="1">
              <a:off x="2578" y="2835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8" name="Google Shape;558;p25"/>
            <p:cNvCxnSpPr/>
            <p:nvPr/>
          </p:nvCxnSpPr>
          <p:spPr>
            <a:xfrm>
              <a:off x="2674" y="2835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59" name="Google Shape;559;p25"/>
          <p:cNvSpPr txBox="1"/>
          <p:nvPr/>
        </p:nvSpPr>
        <p:spPr>
          <a:xfrm>
            <a:off x="774700" y="2378075"/>
            <a:ext cx="844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/>
          </a:p>
        </p:txBody>
      </p:sp>
      <p:sp>
        <p:nvSpPr>
          <p:cNvPr id="560" name="Google Shape;560;p25"/>
          <p:cNvSpPr txBox="1"/>
          <p:nvPr/>
        </p:nvSpPr>
        <p:spPr>
          <a:xfrm>
            <a:off x="6013450" y="2378075"/>
            <a:ext cx="730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/>
          </a:p>
        </p:txBody>
      </p:sp>
      <p:sp>
        <p:nvSpPr>
          <p:cNvPr id="561" name="Google Shape;561;p25"/>
          <p:cNvSpPr txBox="1"/>
          <p:nvPr/>
        </p:nvSpPr>
        <p:spPr>
          <a:xfrm>
            <a:off x="850900" y="2792412"/>
            <a:ext cx="14779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 (⎣lgn⎦)</a:t>
            </a:r>
            <a:endParaRPr/>
          </a:p>
        </p:txBody>
      </p:sp>
      <p:sp>
        <p:nvSpPr>
          <p:cNvPr id="562" name="Google Shape;562;p25"/>
          <p:cNvSpPr txBox="1"/>
          <p:nvPr/>
        </p:nvSpPr>
        <p:spPr>
          <a:xfrm>
            <a:off x="850900" y="3394075"/>
            <a:ext cx="7826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endParaRPr/>
          </a:p>
        </p:txBody>
      </p:sp>
      <p:sp>
        <p:nvSpPr>
          <p:cNvPr id="563" name="Google Shape;563;p25"/>
          <p:cNvSpPr txBox="1"/>
          <p:nvPr/>
        </p:nvSpPr>
        <p:spPr>
          <a:xfrm>
            <a:off x="850900" y="4252912"/>
            <a:ext cx="7826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/>
          </a:p>
        </p:txBody>
      </p:sp>
      <p:sp>
        <p:nvSpPr>
          <p:cNvPr id="564" name="Google Shape;564;p25"/>
          <p:cNvSpPr txBox="1"/>
          <p:nvPr/>
        </p:nvSpPr>
        <p:spPr>
          <a:xfrm>
            <a:off x="850900" y="5062537"/>
            <a:ext cx="7826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endParaRPr/>
          </a:p>
        </p:txBody>
      </p:sp>
      <p:sp>
        <p:nvSpPr>
          <p:cNvPr id="565" name="Google Shape;565;p25"/>
          <p:cNvSpPr txBox="1"/>
          <p:nvPr/>
        </p:nvSpPr>
        <p:spPr>
          <a:xfrm>
            <a:off x="6070600" y="2792412"/>
            <a:ext cx="622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0</a:t>
            </a:r>
            <a:endParaRPr/>
          </a:p>
        </p:txBody>
      </p:sp>
      <p:sp>
        <p:nvSpPr>
          <p:cNvPr id="566" name="Google Shape;566;p25"/>
          <p:cNvSpPr txBox="1"/>
          <p:nvPr/>
        </p:nvSpPr>
        <p:spPr>
          <a:xfrm>
            <a:off x="6070600" y="3390900"/>
            <a:ext cx="622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1</a:t>
            </a:r>
            <a:endParaRPr/>
          </a:p>
        </p:txBody>
      </p:sp>
      <p:sp>
        <p:nvSpPr>
          <p:cNvPr id="567" name="Google Shape;567;p25"/>
          <p:cNvSpPr txBox="1"/>
          <p:nvPr/>
        </p:nvSpPr>
        <p:spPr>
          <a:xfrm>
            <a:off x="6070600" y="4249737"/>
            <a:ext cx="622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2</a:t>
            </a:r>
            <a:endParaRPr/>
          </a:p>
        </p:txBody>
      </p:sp>
      <p:sp>
        <p:nvSpPr>
          <p:cNvPr id="568" name="Google Shape;568;p25"/>
          <p:cNvSpPr txBox="1"/>
          <p:nvPr/>
        </p:nvSpPr>
        <p:spPr>
          <a:xfrm>
            <a:off x="6070600" y="5064125"/>
            <a:ext cx="1393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3 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(⎣lgn⎦)</a:t>
            </a:r>
            <a:endParaRPr/>
          </a:p>
        </p:txBody>
      </p:sp>
      <p:cxnSp>
        <p:nvCxnSpPr>
          <p:cNvPr id="569" name="Google Shape;569;p25"/>
          <p:cNvCxnSpPr/>
          <p:nvPr/>
        </p:nvCxnSpPr>
        <p:spPr>
          <a:xfrm>
            <a:off x="655637" y="2735262"/>
            <a:ext cx="110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0" name="Google Shape;570;p25"/>
          <p:cNvCxnSpPr/>
          <p:nvPr/>
        </p:nvCxnSpPr>
        <p:spPr>
          <a:xfrm>
            <a:off x="5853112" y="2732087"/>
            <a:ext cx="110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1" name="Google Shape;571;p25"/>
          <p:cNvSpPr txBox="1"/>
          <p:nvPr/>
        </p:nvSpPr>
        <p:spPr>
          <a:xfrm>
            <a:off x="7288212" y="2386012"/>
            <a:ext cx="1479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 of nodes</a:t>
            </a:r>
            <a:endParaRPr/>
          </a:p>
        </p:txBody>
      </p:sp>
      <p:sp>
        <p:nvSpPr>
          <p:cNvPr id="572" name="Google Shape;572;p25"/>
          <p:cNvSpPr txBox="1"/>
          <p:nvPr/>
        </p:nvSpPr>
        <p:spPr>
          <a:xfrm>
            <a:off x="7767637" y="2800350"/>
            <a:ext cx="3952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73" name="Google Shape;573;p25"/>
          <p:cNvSpPr txBox="1"/>
          <p:nvPr/>
        </p:nvSpPr>
        <p:spPr>
          <a:xfrm>
            <a:off x="7767637" y="3398837"/>
            <a:ext cx="3952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74" name="Google Shape;574;p25"/>
          <p:cNvSpPr txBox="1"/>
          <p:nvPr/>
        </p:nvSpPr>
        <p:spPr>
          <a:xfrm>
            <a:off x="7767637" y="4257675"/>
            <a:ext cx="3952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75" name="Google Shape;575;p25"/>
          <p:cNvSpPr txBox="1"/>
          <p:nvPr/>
        </p:nvSpPr>
        <p:spPr>
          <a:xfrm>
            <a:off x="7767637" y="5067300"/>
            <a:ext cx="3952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576" name="Google Shape;576;p25"/>
          <p:cNvCxnSpPr/>
          <p:nvPr/>
        </p:nvCxnSpPr>
        <p:spPr>
          <a:xfrm>
            <a:off x="7127875" y="2740025"/>
            <a:ext cx="17748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7" name="Google Shape;577;p25"/>
          <p:cNvSpPr txBox="1"/>
          <p:nvPr/>
        </p:nvSpPr>
        <p:spPr>
          <a:xfrm>
            <a:off x="984250" y="5656262"/>
            <a:ext cx="637857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h – i   height of the heap rooted at level 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number of nodes at level i</a:t>
            </a:r>
            <a:endParaRPr/>
          </a:p>
        </p:txBody>
      </p:sp>
      <p:pic>
        <p:nvPicPr>
          <p:cNvPr id="578" name="Google Shape;578;p2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7187" y="1787525"/>
            <a:ext cx="2166937" cy="88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25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8575" y="1849437"/>
            <a:ext cx="1497012" cy="78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25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4162" y="2016125"/>
            <a:ext cx="971550" cy="43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1" name="Google Shape;581;p25"/>
          <p:cNvCxnSpPr/>
          <p:nvPr/>
        </p:nvCxnSpPr>
        <p:spPr>
          <a:xfrm rot="10800000">
            <a:off x="1590775" y="3159262"/>
            <a:ext cx="6375300" cy="7800"/>
          </a:xfrm>
          <a:prstGeom prst="curvedConnector3">
            <a:avLst>
              <a:gd fmla="val 0" name="adj1"/>
            </a:avLst>
          </a:prstGeom>
          <a:noFill/>
          <a:ln cap="flat" cmpd="sng" w="38100">
            <a:solidFill>
              <a:srgbClr val="DD011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2" name="Google Shape;582;p25"/>
          <p:cNvCxnSpPr/>
          <p:nvPr/>
        </p:nvCxnSpPr>
        <p:spPr>
          <a:xfrm rot="10800000">
            <a:off x="1593950" y="3776800"/>
            <a:ext cx="6375300" cy="7800"/>
          </a:xfrm>
          <a:prstGeom prst="curvedConnector3">
            <a:avLst>
              <a:gd fmla="val 0" name="adj1"/>
            </a:avLst>
          </a:prstGeom>
          <a:noFill/>
          <a:ln cap="flat" cmpd="sng" w="38100">
            <a:solidFill>
              <a:srgbClr val="DD011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3" name="Google Shape;583;p25"/>
          <p:cNvCxnSpPr/>
          <p:nvPr/>
        </p:nvCxnSpPr>
        <p:spPr>
          <a:xfrm rot="10800000">
            <a:off x="1447900" y="4619761"/>
            <a:ext cx="6375300" cy="7800"/>
          </a:xfrm>
          <a:prstGeom prst="curvedConnector3">
            <a:avLst>
              <a:gd fmla="val 0" name="adj1"/>
            </a:avLst>
          </a:prstGeom>
          <a:noFill/>
          <a:ln cap="flat" cmpd="sng" w="38100">
            <a:solidFill>
              <a:srgbClr val="DD011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4" name="Google Shape;584;p25"/>
          <p:cNvCxnSpPr/>
          <p:nvPr/>
        </p:nvCxnSpPr>
        <p:spPr>
          <a:xfrm rot="10800000">
            <a:off x="1451075" y="5426211"/>
            <a:ext cx="6375300" cy="7800"/>
          </a:xfrm>
          <a:prstGeom prst="curvedConnector3">
            <a:avLst>
              <a:gd fmla="val 0" name="adj1"/>
            </a:avLst>
          </a:prstGeom>
          <a:noFill/>
          <a:ln cap="flat" cmpd="sng" w="38100">
            <a:solidFill>
              <a:srgbClr val="DD011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1" name="Google Shape;591;p26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Running Time of BUILD MAX HEAP</a:t>
            </a:r>
            <a:endParaRPr/>
          </a:p>
        </p:txBody>
      </p:sp>
      <p:pic>
        <p:nvPicPr>
          <p:cNvPr id="592" name="Google Shape;592;p2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87" y="1074737"/>
            <a:ext cx="1636712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26"/>
          <p:cNvSpPr txBox="1"/>
          <p:nvPr/>
        </p:nvSpPr>
        <p:spPr>
          <a:xfrm>
            <a:off x="2784474" y="1274762"/>
            <a:ext cx="6038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of HEAPIFY at level i * number of nodes at that level</a:t>
            </a:r>
            <a:endParaRPr/>
          </a:p>
        </p:txBody>
      </p:sp>
      <p:pic>
        <p:nvPicPr>
          <p:cNvPr id="594" name="Google Shape;594;p26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1920875"/>
            <a:ext cx="1497012" cy="782637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26"/>
          <p:cNvSpPr txBox="1"/>
          <p:nvPr/>
        </p:nvSpPr>
        <p:spPr>
          <a:xfrm>
            <a:off x="2792412" y="2108200"/>
            <a:ext cx="50514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the values of n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h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computed before</a:t>
            </a:r>
            <a:endParaRPr/>
          </a:p>
        </p:txBody>
      </p:sp>
      <p:pic>
        <p:nvPicPr>
          <p:cNvPr id="596" name="Google Shape;596;p26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7600" y="2736850"/>
            <a:ext cx="1527175" cy="865187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26"/>
          <p:cNvSpPr txBox="1"/>
          <p:nvPr/>
        </p:nvSpPr>
        <p:spPr>
          <a:xfrm>
            <a:off x="2800350" y="2838450"/>
            <a:ext cx="5983287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Multiply by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both at the nominator and denominator and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</p:txBody>
      </p:sp>
      <p:pic>
        <p:nvPicPr>
          <p:cNvPr id="598" name="Google Shape;59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75100" y="3146425"/>
            <a:ext cx="360362" cy="55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9" name="Google Shape;599;p26"/>
          <p:cNvGrpSpPr/>
          <p:nvPr/>
        </p:nvGrpSpPr>
        <p:grpSpPr>
          <a:xfrm>
            <a:off x="1117600" y="3619500"/>
            <a:ext cx="4527550" cy="841375"/>
            <a:chOff x="704" y="2434"/>
            <a:chExt cx="2852" cy="530"/>
          </a:xfrm>
        </p:grpSpPr>
        <p:pic>
          <p:nvPicPr>
            <p:cNvPr id="600" name="Google Shape;600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4" y="2434"/>
              <a:ext cx="826" cy="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Google Shape;601;p26"/>
            <p:cNvSpPr txBox="1"/>
            <p:nvPr/>
          </p:nvSpPr>
          <p:spPr>
            <a:xfrm>
              <a:off x="1764" y="2619"/>
              <a:ext cx="17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Change variables: k = h - i</a:t>
              </a:r>
              <a:endParaRPr/>
            </a:p>
          </p:txBody>
        </p:sp>
      </p:grpSp>
      <p:grpSp>
        <p:nvGrpSpPr>
          <p:cNvPr id="602" name="Google Shape;602;p26"/>
          <p:cNvGrpSpPr/>
          <p:nvPr/>
        </p:nvGrpSpPr>
        <p:grpSpPr>
          <a:xfrm>
            <a:off x="1117600" y="4524375"/>
            <a:ext cx="7872412" cy="854075"/>
            <a:chOff x="704" y="2976"/>
            <a:chExt cx="4959" cy="538"/>
          </a:xfrm>
        </p:grpSpPr>
        <p:pic>
          <p:nvPicPr>
            <p:cNvPr id="603" name="Google Shape;603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4" y="2976"/>
              <a:ext cx="744" cy="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Google Shape;604;p26"/>
            <p:cNvSpPr txBox="1"/>
            <p:nvPr/>
          </p:nvSpPr>
          <p:spPr>
            <a:xfrm>
              <a:off x="1764" y="3081"/>
              <a:ext cx="3899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sum above is smaller than the sum of all elements to ∞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h = lgn</a:t>
              </a:r>
              <a:endParaRPr/>
            </a:p>
          </p:txBody>
        </p:sp>
      </p:grpSp>
      <p:pic>
        <p:nvPicPr>
          <p:cNvPr id="605" name="Google Shape;605;p26"/>
          <p:cNvPicPr preferRelativeResize="0"/>
          <p:nvPr>
            <p:ph idx="4294967295" type="body"/>
          </p:nvPr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7600" y="5473700"/>
            <a:ext cx="97155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26"/>
          <p:cNvSpPr txBox="1"/>
          <p:nvPr/>
        </p:nvSpPr>
        <p:spPr>
          <a:xfrm>
            <a:off x="2786062" y="5457825"/>
            <a:ext cx="3486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sum above is smaller than 2</a:t>
            </a:r>
            <a:endParaRPr/>
          </a:p>
        </p:txBody>
      </p:sp>
      <p:sp>
        <p:nvSpPr>
          <p:cNvPr id="607" name="Google Shape;607;p26"/>
          <p:cNvSpPr txBox="1"/>
          <p:nvPr/>
        </p:nvSpPr>
        <p:spPr>
          <a:xfrm>
            <a:off x="1168400" y="6022975"/>
            <a:ext cx="6718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 of BUILD-MAX-HEAP: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O(n)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614" name="Google Shape;6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8275" y="1693862"/>
            <a:ext cx="2457450" cy="1468437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Heapsort</a:t>
            </a:r>
            <a:endParaRPr/>
          </a:p>
        </p:txBody>
      </p:sp>
      <p:sp>
        <p:nvSpPr>
          <p:cNvPr id="616" name="Google Shape;616;p27"/>
          <p:cNvSpPr txBox="1"/>
          <p:nvPr>
            <p:ph idx="1" type="body"/>
          </p:nvPr>
        </p:nvSpPr>
        <p:spPr>
          <a:xfrm>
            <a:off x="341312" y="1023937"/>
            <a:ext cx="822960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an array using heap representations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max-heap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the array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 the root (the maximum element) with the last element in the array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“Discard” this last node by decreasing the heap size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MAX-HEAPIFY on the new root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this process until only one node remains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 Types of Trees</a:t>
            </a:r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50837" y="1214437"/>
            <a:ext cx="5299075" cy="514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Char char="•"/>
            </a:pPr>
            <a:r>
              <a:rPr b="0" i="0" lang="en-US" sz="2800" u="none" cap="none" strike="noStrik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Def: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Full binary tree 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binary tree in which each node is either a leaf or has degree exactly 2.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Char char="•"/>
            </a:pPr>
            <a:r>
              <a:rPr b="0" i="0" lang="en-US" sz="2800" u="none" cap="none" strike="noStrik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Def: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 binary tree 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binary tree in which all leaves are on the same level and all internal nodes have degree 2.</a:t>
            </a:r>
            <a:endParaRPr/>
          </a:p>
        </p:txBody>
      </p:sp>
      <p:grpSp>
        <p:nvGrpSpPr>
          <p:cNvPr id="66" name="Google Shape;66;p10"/>
          <p:cNvGrpSpPr/>
          <p:nvPr/>
        </p:nvGrpSpPr>
        <p:grpSpPr>
          <a:xfrm>
            <a:off x="5856287" y="1271587"/>
            <a:ext cx="2943225" cy="2225675"/>
            <a:chOff x="528" y="2486"/>
            <a:chExt cx="1854" cy="1402"/>
          </a:xfrm>
        </p:grpSpPr>
        <p:cxnSp>
          <p:nvCxnSpPr>
            <p:cNvPr id="67" name="Google Shape;67;p10"/>
            <p:cNvCxnSpPr/>
            <p:nvPr/>
          </p:nvCxnSpPr>
          <p:spPr>
            <a:xfrm flipH="1" rot="5400000">
              <a:off x="1411" y="3272"/>
              <a:ext cx="351" cy="3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8" name="Google Shape;68;p10"/>
            <p:cNvSpPr txBox="1"/>
            <p:nvPr/>
          </p:nvSpPr>
          <p:spPr>
            <a:xfrm>
              <a:off x="853" y="3657"/>
              <a:ext cx="10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Full binary tree</a:t>
              </a:r>
              <a:endParaRPr/>
            </a:p>
          </p:txBody>
        </p:sp>
        <p:cxnSp>
          <p:nvCxnSpPr>
            <p:cNvPr id="69" name="Google Shape;69;p10"/>
            <p:cNvCxnSpPr/>
            <p:nvPr/>
          </p:nvCxnSpPr>
          <p:spPr>
            <a:xfrm flipH="1" rot="10800000">
              <a:off x="1242" y="3298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" name="Google Shape;70;p10"/>
            <p:cNvCxnSpPr/>
            <p:nvPr/>
          </p:nvCxnSpPr>
          <p:spPr>
            <a:xfrm flipH="1" rot="10800000">
              <a:off x="1709" y="30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" name="Google Shape;71;p10"/>
            <p:cNvCxnSpPr/>
            <p:nvPr/>
          </p:nvCxnSpPr>
          <p:spPr>
            <a:xfrm flipH="1" rot="5400000">
              <a:off x="807" y="3257"/>
              <a:ext cx="351" cy="3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" name="Google Shape;72;p10"/>
            <p:cNvCxnSpPr/>
            <p:nvPr/>
          </p:nvCxnSpPr>
          <p:spPr>
            <a:xfrm flipH="1" rot="5400000">
              <a:off x="1148" y="300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" name="Google Shape;73;p10"/>
            <p:cNvCxnSpPr/>
            <p:nvPr/>
          </p:nvCxnSpPr>
          <p:spPr>
            <a:xfrm flipH="1" rot="5400000">
              <a:off x="1545" y="2554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" name="Google Shape;74;p10"/>
            <p:cNvCxnSpPr/>
            <p:nvPr/>
          </p:nvCxnSpPr>
          <p:spPr>
            <a:xfrm flipH="1" rot="10800000">
              <a:off x="634" y="2582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5" name="Google Shape;75;p10"/>
            <p:cNvSpPr/>
            <p:nvPr/>
          </p:nvSpPr>
          <p:spPr>
            <a:xfrm>
              <a:off x="778" y="319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528" y="344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970" y="344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1066" y="2918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1354" y="319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1210" y="344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1522" y="248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1928" y="2918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1604" y="319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2180" y="319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1574" y="346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grpSp>
        <p:nvGrpSpPr>
          <p:cNvPr id="86" name="Google Shape;86;p10"/>
          <p:cNvGrpSpPr/>
          <p:nvPr/>
        </p:nvGrpSpPr>
        <p:grpSpPr>
          <a:xfrm>
            <a:off x="6078537" y="3873500"/>
            <a:ext cx="2546350" cy="2195512"/>
            <a:chOff x="3120" y="2496"/>
            <a:chExt cx="1604" cy="1383"/>
          </a:xfrm>
        </p:grpSpPr>
        <p:cxnSp>
          <p:nvCxnSpPr>
            <p:cNvPr id="87" name="Google Shape;87;p10"/>
            <p:cNvCxnSpPr/>
            <p:nvPr/>
          </p:nvCxnSpPr>
          <p:spPr>
            <a:xfrm flipH="1" rot="10800000">
              <a:off x="3188" y="2592"/>
              <a:ext cx="81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8" name="Google Shape;88;p10"/>
            <p:cNvSpPr txBox="1"/>
            <p:nvPr/>
          </p:nvSpPr>
          <p:spPr>
            <a:xfrm>
              <a:off x="3176" y="3648"/>
              <a:ext cx="14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Complete binary tree</a:t>
              </a:r>
              <a:endParaRPr/>
            </a:p>
          </p:txBody>
        </p:sp>
        <p:cxnSp>
          <p:nvCxnSpPr>
            <p:cNvPr id="89" name="Google Shape;89;p10"/>
            <p:cNvCxnSpPr/>
            <p:nvPr/>
          </p:nvCxnSpPr>
          <p:spPr>
            <a:xfrm flipH="1" rot="10800000">
              <a:off x="4051" y="302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" name="Google Shape;90;p10"/>
            <p:cNvCxnSpPr/>
            <p:nvPr/>
          </p:nvCxnSpPr>
          <p:spPr>
            <a:xfrm flipH="1" rot="5400000">
              <a:off x="3490" y="301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" name="Google Shape;91;p10"/>
            <p:cNvCxnSpPr/>
            <p:nvPr/>
          </p:nvCxnSpPr>
          <p:spPr>
            <a:xfrm flipH="1" rot="5400000">
              <a:off x="3887" y="2564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2" name="Google Shape;92;p10"/>
            <p:cNvSpPr/>
            <p:nvPr/>
          </p:nvSpPr>
          <p:spPr>
            <a:xfrm>
              <a:off x="3120" y="320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3408" y="2928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3696" y="320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3864" y="249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4270" y="2928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946" y="320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4522" y="320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623" name="Google Shape;623;p2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924300"/>
            <a:ext cx="2670175" cy="14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8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			A=[7, 4, 3, 1, 2]</a:t>
            </a:r>
            <a:endParaRPr/>
          </a:p>
        </p:txBody>
      </p:sp>
      <p:pic>
        <p:nvPicPr>
          <p:cNvPr id="625" name="Google Shape;625;p28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371600"/>
            <a:ext cx="2457450" cy="146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28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9925" y="1371600"/>
            <a:ext cx="2436812" cy="147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28"/>
          <p:cNvPicPr preferRelativeResize="0"/>
          <p:nvPr>
            <p:ph idx="4294967295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19800" y="1371600"/>
            <a:ext cx="2581275" cy="14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62325" y="3938587"/>
            <a:ext cx="2451100" cy="1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24575" y="4376737"/>
            <a:ext cx="2476500" cy="5857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0" name="Google Shape;630;p28"/>
          <p:cNvGrpSpPr/>
          <p:nvPr/>
        </p:nvGrpSpPr>
        <p:grpSpPr>
          <a:xfrm>
            <a:off x="533400" y="1828800"/>
            <a:ext cx="2284412" cy="1479550"/>
            <a:chOff x="336" y="1152"/>
            <a:chExt cx="1439" cy="932"/>
          </a:xfrm>
        </p:grpSpPr>
        <p:cxnSp>
          <p:nvCxnSpPr>
            <p:cNvPr id="631" name="Google Shape;631;p28"/>
            <p:cNvCxnSpPr/>
            <p:nvPr/>
          </p:nvCxnSpPr>
          <p:spPr>
            <a:xfrm flipH="1">
              <a:off x="1057" y="1152"/>
              <a:ext cx="96" cy="384"/>
            </a:xfrm>
            <a:prstGeom prst="straightConnector1">
              <a:avLst/>
            </a:prstGeom>
            <a:noFill/>
            <a:ln cap="flat" cmpd="sng" w="9525">
              <a:solidFill>
                <a:srgbClr val="DD011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632" name="Google Shape;632;p28"/>
            <p:cNvSpPr txBox="1"/>
            <p:nvPr/>
          </p:nvSpPr>
          <p:spPr>
            <a:xfrm>
              <a:off x="336" y="1872"/>
              <a:ext cx="14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011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MAX-HEAPIFY(A, 1, 4)</a:t>
              </a:r>
              <a:endParaRPr/>
            </a:p>
          </p:txBody>
        </p:sp>
      </p:grpSp>
      <p:grpSp>
        <p:nvGrpSpPr>
          <p:cNvPr id="633" name="Google Shape;633;p28"/>
          <p:cNvGrpSpPr/>
          <p:nvPr/>
        </p:nvGrpSpPr>
        <p:grpSpPr>
          <a:xfrm>
            <a:off x="3352800" y="1600200"/>
            <a:ext cx="2284412" cy="1708150"/>
            <a:chOff x="2112" y="1008"/>
            <a:chExt cx="1439" cy="1076"/>
          </a:xfrm>
        </p:grpSpPr>
        <p:sp>
          <p:nvSpPr>
            <p:cNvPr id="634" name="Google Shape;634;p28"/>
            <p:cNvSpPr txBox="1"/>
            <p:nvPr/>
          </p:nvSpPr>
          <p:spPr>
            <a:xfrm>
              <a:off x="2112" y="1872"/>
              <a:ext cx="14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011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MAX-HEAPIFY(A, 1, 3)</a:t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2112" y="1008"/>
              <a:ext cx="720" cy="528"/>
            </a:xfrm>
            <a:custGeom>
              <a:rect b="b" l="l" r="r" t="t"/>
              <a:pathLst>
                <a:path extrusionOk="0" h="528" w="720">
                  <a:moveTo>
                    <a:pt x="0" y="528"/>
                  </a:moveTo>
                  <a:cubicBezTo>
                    <a:pt x="36" y="380"/>
                    <a:pt x="72" y="232"/>
                    <a:pt x="192" y="144"/>
                  </a:cubicBezTo>
                  <a:cubicBezTo>
                    <a:pt x="312" y="56"/>
                    <a:pt x="516" y="28"/>
                    <a:pt x="720" y="0"/>
                  </a:cubicBezTo>
                </a:path>
              </a:pathLst>
            </a:custGeom>
            <a:noFill/>
            <a:ln cap="flat" cmpd="sng" w="9525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28"/>
          <p:cNvGrpSpPr/>
          <p:nvPr/>
        </p:nvGrpSpPr>
        <p:grpSpPr>
          <a:xfrm>
            <a:off x="6248400" y="1524000"/>
            <a:ext cx="2284412" cy="1784350"/>
            <a:chOff x="3936" y="960"/>
            <a:chExt cx="1439" cy="1124"/>
          </a:xfrm>
        </p:grpSpPr>
        <p:sp>
          <p:nvSpPr>
            <p:cNvPr id="637" name="Google Shape;637;p28"/>
            <p:cNvSpPr txBox="1"/>
            <p:nvPr/>
          </p:nvSpPr>
          <p:spPr>
            <a:xfrm>
              <a:off x="3936" y="1872"/>
              <a:ext cx="14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011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MAX-HEAPIFY(A, 1, 2)</a:t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4944" y="960"/>
              <a:ext cx="288" cy="192"/>
            </a:xfrm>
            <a:custGeom>
              <a:rect b="b" l="l" r="r" t="t"/>
              <a:pathLst>
                <a:path extrusionOk="0" h="192" w="288">
                  <a:moveTo>
                    <a:pt x="0" y="0"/>
                  </a:moveTo>
                  <a:cubicBezTo>
                    <a:pt x="72" y="8"/>
                    <a:pt x="144" y="16"/>
                    <a:pt x="192" y="48"/>
                  </a:cubicBezTo>
                  <a:cubicBezTo>
                    <a:pt x="240" y="80"/>
                    <a:pt x="264" y="136"/>
                    <a:pt x="288" y="192"/>
                  </a:cubicBezTo>
                </a:path>
              </a:pathLst>
            </a:custGeom>
            <a:noFill/>
            <a:ln cap="flat" cmpd="sng" w="9525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28"/>
          <p:cNvGrpSpPr/>
          <p:nvPr/>
        </p:nvGrpSpPr>
        <p:grpSpPr>
          <a:xfrm>
            <a:off x="533400" y="4114800"/>
            <a:ext cx="2284412" cy="1860550"/>
            <a:chOff x="336" y="2592"/>
            <a:chExt cx="1439" cy="1172"/>
          </a:xfrm>
        </p:grpSpPr>
        <p:sp>
          <p:nvSpPr>
            <p:cNvPr id="640" name="Google Shape;640;p28"/>
            <p:cNvSpPr txBox="1"/>
            <p:nvPr/>
          </p:nvSpPr>
          <p:spPr>
            <a:xfrm>
              <a:off x="336" y="3552"/>
              <a:ext cx="14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011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MAX-HEAPIFY(A, 1, 1)</a:t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768" y="2592"/>
              <a:ext cx="288" cy="192"/>
            </a:xfrm>
            <a:custGeom>
              <a:rect b="b" l="l" r="r" t="t"/>
              <a:pathLst>
                <a:path extrusionOk="0" h="192" w="288">
                  <a:moveTo>
                    <a:pt x="0" y="192"/>
                  </a:moveTo>
                  <a:cubicBezTo>
                    <a:pt x="24" y="136"/>
                    <a:pt x="48" y="80"/>
                    <a:pt x="96" y="48"/>
                  </a:cubicBezTo>
                  <a:cubicBezTo>
                    <a:pt x="144" y="16"/>
                    <a:pt x="216" y="8"/>
                    <a:pt x="288" y="0"/>
                  </a:cubicBezTo>
                </a:path>
              </a:pathLst>
            </a:custGeom>
            <a:noFill/>
            <a:ln cap="flat" cmpd="sng" w="9525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8" name="Google Shape;648;p2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siva"/>
              <a:buNone/>
            </a:pPr>
            <a:r>
              <a:rPr b="0" i="0" lang="en-US" sz="4000" u="none">
                <a:solidFill>
                  <a:schemeClr val="dk2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HEAPSORT</a:t>
            </a:r>
            <a:r>
              <a:rPr b="0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/>
          </a:p>
        </p:txBody>
      </p:sp>
      <p:sp>
        <p:nvSpPr>
          <p:cNvPr id="649" name="Google Shape;649;p29"/>
          <p:cNvSpPr txBox="1"/>
          <p:nvPr>
            <p:ph idx="1" type="body"/>
          </p:nvPr>
        </p:nvSpPr>
        <p:spPr>
          <a:xfrm>
            <a:off x="350837" y="1214437"/>
            <a:ext cx="5973762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BUILD-MAX-HEAP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length[A]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downto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exchange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A[1] ↔ A[i]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MAX-HEAPIFY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1, i - 1)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O(nlgn) --- Can be shown to be Θ(nlgn)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50" name="Google Shape;650;p29"/>
          <p:cNvGrpSpPr/>
          <p:nvPr/>
        </p:nvGrpSpPr>
        <p:grpSpPr>
          <a:xfrm>
            <a:off x="6534150" y="1889125"/>
            <a:ext cx="2503487" cy="2319337"/>
            <a:chOff x="4116" y="1190"/>
            <a:chExt cx="1577" cy="1461"/>
          </a:xfrm>
        </p:grpSpPr>
        <p:sp>
          <p:nvSpPr>
            <p:cNvPr id="651" name="Google Shape;651;p29"/>
            <p:cNvSpPr txBox="1"/>
            <p:nvPr/>
          </p:nvSpPr>
          <p:spPr>
            <a:xfrm>
              <a:off x="4128" y="1190"/>
              <a:ext cx="51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O(n)</a:t>
              </a:r>
              <a:endParaRPr/>
            </a:p>
          </p:txBody>
        </p:sp>
        <p:sp>
          <p:nvSpPr>
            <p:cNvPr id="652" name="Google Shape;652;p29"/>
            <p:cNvSpPr txBox="1"/>
            <p:nvPr/>
          </p:nvSpPr>
          <p:spPr>
            <a:xfrm>
              <a:off x="4116" y="2340"/>
              <a:ext cx="72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O(lgn)</a:t>
              </a: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4692" y="1477"/>
              <a:ext cx="144" cy="1174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9"/>
            <p:cNvSpPr txBox="1"/>
            <p:nvPr/>
          </p:nvSpPr>
          <p:spPr>
            <a:xfrm>
              <a:off x="4809" y="1912"/>
              <a:ext cx="8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n-1</a:t>
              </a:r>
              <a:r>
                <a:rPr b="0" i="0" lang="en-US" sz="24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 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times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1" name="Google Shape;661;p3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Priority Queues</a:t>
            </a:r>
            <a:endParaRPr/>
          </a:p>
        </p:txBody>
      </p:sp>
      <p:pic>
        <p:nvPicPr>
          <p:cNvPr id="662" name="Google Shape;66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3669" l="7457" r="5368" t="0"/>
          <a:stretch/>
        </p:blipFill>
        <p:spPr>
          <a:xfrm>
            <a:off x="633412" y="1497012"/>
            <a:ext cx="7940675" cy="3633787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0"/>
          <p:cNvSpPr txBox="1"/>
          <p:nvPr/>
        </p:nvSpPr>
        <p:spPr>
          <a:xfrm>
            <a:off x="639762" y="3322637"/>
            <a:ext cx="52276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4" name="Google Shape;664;p30"/>
          <p:cNvPicPr preferRelativeResize="0"/>
          <p:nvPr/>
        </p:nvPicPr>
        <p:blipFill rotWithShape="1">
          <a:blip r:embed="rId4">
            <a:alphaModFix/>
          </a:blip>
          <a:srcRect b="36517" l="0" r="0" t="21494"/>
          <a:stretch/>
        </p:blipFill>
        <p:spPr>
          <a:xfrm>
            <a:off x="627062" y="3425825"/>
            <a:ext cx="7096125" cy="14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30"/>
          <p:cNvSpPr txBox="1"/>
          <p:nvPr/>
        </p:nvSpPr>
        <p:spPr>
          <a:xfrm>
            <a:off x="1963737" y="3922712"/>
            <a:ext cx="4381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66" name="Google Shape;666;p30"/>
          <p:cNvSpPr txBox="1"/>
          <p:nvPr/>
        </p:nvSpPr>
        <p:spPr>
          <a:xfrm>
            <a:off x="6308725" y="3932237"/>
            <a:ext cx="4381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3" name="Google Shape;673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</a:t>
            </a:r>
            <a:b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 Priority Queues</a:t>
            </a:r>
            <a:endParaRPr/>
          </a:p>
        </p:txBody>
      </p:sp>
      <p:sp>
        <p:nvSpPr>
          <p:cNvPr id="674" name="Google Shape;674;p31"/>
          <p:cNvSpPr txBox="1"/>
          <p:nvPr>
            <p:ph idx="1" type="body"/>
          </p:nvPr>
        </p:nvSpPr>
        <p:spPr>
          <a:xfrm>
            <a:off x="350837" y="1214437"/>
            <a:ext cx="8259762" cy="533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Max-priority queues support the following operations: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(S, x)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set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EXTRACT-MAX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(S)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removes and returns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largest key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MAXIMUM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(S)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largest key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INCREASE-KEY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(S, x, k)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 of element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key 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(Assume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≥ 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current key value)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1" name="Google Shape;681;p32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HEAP-MAXIMUM</a:t>
            </a:r>
            <a:endParaRPr/>
          </a:p>
        </p:txBody>
      </p:sp>
      <p:sp>
        <p:nvSpPr>
          <p:cNvPr id="682" name="Google Shape;682;p32"/>
          <p:cNvSpPr txBox="1"/>
          <p:nvPr>
            <p:ph idx="4294967295" type="body"/>
          </p:nvPr>
        </p:nvSpPr>
        <p:spPr>
          <a:xfrm>
            <a:off x="350837" y="1219200"/>
            <a:ext cx="6430962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the largest element of the heap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DD0111"/>
              </a:solidFill>
              <a:latin typeface="Corsiva"/>
              <a:ea typeface="Corsiva"/>
              <a:cs typeface="Corsiva"/>
              <a:sym typeface="Corsiv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HEAP-MAXIMUM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A[1]</a:t>
            </a:r>
            <a:endParaRPr/>
          </a:p>
        </p:txBody>
      </p:sp>
      <p:sp>
        <p:nvSpPr>
          <p:cNvPr id="683" name="Google Shape;683;p32"/>
          <p:cNvSpPr txBox="1"/>
          <p:nvPr/>
        </p:nvSpPr>
        <p:spPr>
          <a:xfrm>
            <a:off x="6248400" y="2590800"/>
            <a:ext cx="2438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O(1)</a:t>
            </a:r>
            <a:endParaRPr/>
          </a:p>
        </p:txBody>
      </p:sp>
      <p:pic>
        <p:nvPicPr>
          <p:cNvPr id="684" name="Google Shape;684;p3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730625"/>
            <a:ext cx="3511550" cy="2097087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2"/>
          <p:cNvSpPr txBox="1"/>
          <p:nvPr/>
        </p:nvSpPr>
        <p:spPr>
          <a:xfrm>
            <a:off x="2362200" y="3654425"/>
            <a:ext cx="1285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 A:</a:t>
            </a:r>
            <a:endParaRPr/>
          </a:p>
        </p:txBody>
      </p:sp>
      <p:sp>
        <p:nvSpPr>
          <p:cNvPr id="686" name="Google Shape;686;p32"/>
          <p:cNvSpPr txBox="1"/>
          <p:nvPr/>
        </p:nvSpPr>
        <p:spPr>
          <a:xfrm>
            <a:off x="2362200" y="5943600"/>
            <a:ext cx="4032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Heap-Maximum(A) returns 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3" name="Google Shape;693;p3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HEAP-EXTRACT-MAX</a:t>
            </a:r>
            <a:endParaRPr/>
          </a:p>
        </p:txBody>
      </p:sp>
      <p:sp>
        <p:nvSpPr>
          <p:cNvPr id="694" name="Google Shape;694;p33"/>
          <p:cNvSpPr txBox="1"/>
          <p:nvPr>
            <p:ph idx="1" type="body"/>
          </p:nvPr>
        </p:nvSpPr>
        <p:spPr>
          <a:xfrm>
            <a:off x="304800" y="990600"/>
            <a:ext cx="8259762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the largest element of the heap (i.e., return the max value and also remove that element from the heap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Idea: 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the root element with the last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the size of the heap by 1 element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MAX-HEAPIFY on the new root, on a heap of size n-1</a:t>
            </a:r>
            <a:endParaRPr/>
          </a:p>
        </p:txBody>
      </p:sp>
      <p:pic>
        <p:nvPicPr>
          <p:cNvPr id="695" name="Google Shape;6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572000"/>
            <a:ext cx="3511550" cy="2097087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3"/>
          <p:cNvSpPr txBox="1"/>
          <p:nvPr/>
        </p:nvSpPr>
        <p:spPr>
          <a:xfrm>
            <a:off x="1905000" y="4495800"/>
            <a:ext cx="1285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 A:</a:t>
            </a:r>
            <a:endParaRPr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4191000" y="4572000"/>
            <a:ext cx="3740150" cy="762000"/>
            <a:chOff x="2736" y="2880"/>
            <a:chExt cx="2356" cy="480"/>
          </a:xfrm>
        </p:grpSpPr>
        <p:sp>
          <p:nvSpPr>
            <p:cNvPr id="698" name="Google Shape;698;p33"/>
            <p:cNvSpPr/>
            <p:nvPr/>
          </p:nvSpPr>
          <p:spPr>
            <a:xfrm>
              <a:off x="2736" y="2880"/>
              <a:ext cx="480" cy="480"/>
            </a:xfrm>
            <a:prstGeom prst="rect">
              <a:avLst/>
            </a:prstGeom>
            <a:noFill/>
            <a:ln cap="flat" cmpd="sng" w="254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3"/>
            <p:cNvSpPr txBox="1"/>
            <p:nvPr/>
          </p:nvSpPr>
          <p:spPr>
            <a:xfrm>
              <a:off x="3264" y="2880"/>
              <a:ext cx="18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011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Root is the largest element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6" name="Google Shape;706;p3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HEAP-EXTRACT-MAX</a:t>
            </a:r>
            <a:endParaRPr/>
          </a:p>
        </p:txBody>
      </p:sp>
      <p:grpSp>
        <p:nvGrpSpPr>
          <p:cNvPr id="707" name="Google Shape;707;p34"/>
          <p:cNvGrpSpPr/>
          <p:nvPr/>
        </p:nvGrpSpPr>
        <p:grpSpPr>
          <a:xfrm>
            <a:off x="381000" y="1447800"/>
            <a:ext cx="2943225" cy="1844675"/>
            <a:chOff x="240" y="912"/>
            <a:chExt cx="1854" cy="1162"/>
          </a:xfrm>
        </p:grpSpPr>
        <p:cxnSp>
          <p:nvCxnSpPr>
            <p:cNvPr id="708" name="Google Shape;708;p34"/>
            <p:cNvCxnSpPr/>
            <p:nvPr/>
          </p:nvCxnSpPr>
          <p:spPr>
            <a:xfrm flipH="1" rot="10800000">
              <a:off x="954" y="1724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9" name="Google Shape;709;p34"/>
            <p:cNvCxnSpPr/>
            <p:nvPr/>
          </p:nvCxnSpPr>
          <p:spPr>
            <a:xfrm flipH="1" rot="10800000">
              <a:off x="1421" y="143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0" name="Google Shape;710;p34"/>
            <p:cNvCxnSpPr/>
            <p:nvPr/>
          </p:nvCxnSpPr>
          <p:spPr>
            <a:xfrm flipH="1" rot="5400000">
              <a:off x="519" y="168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1" name="Google Shape;711;p34"/>
            <p:cNvCxnSpPr/>
            <p:nvPr/>
          </p:nvCxnSpPr>
          <p:spPr>
            <a:xfrm flipH="1" rot="5400000">
              <a:off x="860" y="143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2" name="Google Shape;712;p34"/>
            <p:cNvCxnSpPr/>
            <p:nvPr/>
          </p:nvCxnSpPr>
          <p:spPr>
            <a:xfrm flipH="1" rot="5400000">
              <a:off x="1257" y="98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3" name="Google Shape;713;p34"/>
            <p:cNvCxnSpPr/>
            <p:nvPr/>
          </p:nvCxnSpPr>
          <p:spPr>
            <a:xfrm flipH="1" rot="10800000">
              <a:off x="346" y="100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4" name="Google Shape;714;p34"/>
            <p:cNvSpPr/>
            <p:nvPr/>
          </p:nvSpPr>
          <p:spPr>
            <a:xfrm>
              <a:off x="490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40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682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78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1066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922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1234" y="9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1640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1316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1892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724" name="Google Shape;724;p34"/>
          <p:cNvSpPr txBox="1"/>
          <p:nvPr/>
        </p:nvSpPr>
        <p:spPr>
          <a:xfrm>
            <a:off x="3886200" y="2133600"/>
            <a:ext cx="1414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 = 16</a:t>
            </a:r>
            <a:endParaRPr/>
          </a:p>
        </p:txBody>
      </p:sp>
      <p:grpSp>
        <p:nvGrpSpPr>
          <p:cNvPr id="725" name="Google Shape;725;p34"/>
          <p:cNvGrpSpPr/>
          <p:nvPr/>
        </p:nvGrpSpPr>
        <p:grpSpPr>
          <a:xfrm>
            <a:off x="5410200" y="1447800"/>
            <a:ext cx="2943224" cy="1844675"/>
            <a:chOff x="3408" y="912"/>
            <a:chExt cx="1854" cy="1162"/>
          </a:xfrm>
        </p:grpSpPr>
        <p:cxnSp>
          <p:nvCxnSpPr>
            <p:cNvPr id="726" name="Google Shape;726;p34"/>
            <p:cNvCxnSpPr/>
            <p:nvPr/>
          </p:nvCxnSpPr>
          <p:spPr>
            <a:xfrm flipH="1" rot="10800000">
              <a:off x="4589" y="143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7" name="Google Shape;727;p34"/>
            <p:cNvCxnSpPr/>
            <p:nvPr/>
          </p:nvCxnSpPr>
          <p:spPr>
            <a:xfrm flipH="1" rot="5400000">
              <a:off x="3687" y="168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8" name="Google Shape;728;p34"/>
            <p:cNvCxnSpPr/>
            <p:nvPr/>
          </p:nvCxnSpPr>
          <p:spPr>
            <a:xfrm flipH="1" rot="5400000">
              <a:off x="4028" y="143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9" name="Google Shape;729;p34"/>
            <p:cNvCxnSpPr/>
            <p:nvPr/>
          </p:nvCxnSpPr>
          <p:spPr>
            <a:xfrm flipH="1" rot="5400000">
              <a:off x="4425" y="98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0" name="Google Shape;730;p34"/>
            <p:cNvCxnSpPr/>
            <p:nvPr/>
          </p:nvCxnSpPr>
          <p:spPr>
            <a:xfrm flipH="1" rot="10800000">
              <a:off x="3514" y="100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1" name="Google Shape;731;p34"/>
            <p:cNvSpPr/>
            <p:nvPr/>
          </p:nvSpPr>
          <p:spPr>
            <a:xfrm>
              <a:off x="3658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3408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3850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946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4234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4402" y="9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808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484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5060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740" name="Google Shape;740;p34"/>
          <p:cNvSpPr/>
          <p:nvPr/>
        </p:nvSpPr>
        <p:spPr>
          <a:xfrm>
            <a:off x="1600200" y="1752600"/>
            <a:ext cx="457200" cy="1219200"/>
          </a:xfrm>
          <a:custGeom>
            <a:rect b="b" l="l" r="r" t="t"/>
            <a:pathLst>
              <a:path extrusionOk="0" h="768" w="288">
                <a:moveTo>
                  <a:pt x="288" y="0"/>
                </a:moveTo>
                <a:cubicBezTo>
                  <a:pt x="192" y="80"/>
                  <a:pt x="96" y="160"/>
                  <a:pt x="48" y="288"/>
                </a:cubicBezTo>
                <a:cubicBezTo>
                  <a:pt x="0" y="416"/>
                  <a:pt x="0" y="712"/>
                  <a:pt x="0" y="768"/>
                </a:cubicBezTo>
              </a:path>
            </a:pathLst>
          </a:custGeom>
          <a:noFill/>
          <a:ln cap="flat" cmpd="sng" w="38100">
            <a:solidFill>
              <a:srgbClr val="DD01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4"/>
          <p:cNvSpPr txBox="1"/>
          <p:nvPr/>
        </p:nvSpPr>
        <p:spPr>
          <a:xfrm>
            <a:off x="5334000" y="3346450"/>
            <a:ext cx="3303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 size decreased with 1</a:t>
            </a:r>
            <a:endParaRPr/>
          </a:p>
        </p:txBody>
      </p:sp>
      <p:grpSp>
        <p:nvGrpSpPr>
          <p:cNvPr id="742" name="Google Shape;742;p34"/>
          <p:cNvGrpSpPr/>
          <p:nvPr/>
        </p:nvGrpSpPr>
        <p:grpSpPr>
          <a:xfrm>
            <a:off x="3886200" y="4343400"/>
            <a:ext cx="2943224" cy="1844675"/>
            <a:chOff x="3408" y="912"/>
            <a:chExt cx="1854" cy="1162"/>
          </a:xfrm>
        </p:grpSpPr>
        <p:cxnSp>
          <p:nvCxnSpPr>
            <p:cNvPr id="743" name="Google Shape;743;p34"/>
            <p:cNvCxnSpPr/>
            <p:nvPr/>
          </p:nvCxnSpPr>
          <p:spPr>
            <a:xfrm flipH="1" rot="10800000">
              <a:off x="4589" y="143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4" name="Google Shape;744;p34"/>
            <p:cNvCxnSpPr/>
            <p:nvPr/>
          </p:nvCxnSpPr>
          <p:spPr>
            <a:xfrm flipH="1" rot="5400000">
              <a:off x="3687" y="168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5" name="Google Shape;745;p34"/>
            <p:cNvCxnSpPr/>
            <p:nvPr/>
          </p:nvCxnSpPr>
          <p:spPr>
            <a:xfrm flipH="1" rot="5400000">
              <a:off x="4028" y="143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6" name="Google Shape;746;p34"/>
            <p:cNvCxnSpPr/>
            <p:nvPr/>
          </p:nvCxnSpPr>
          <p:spPr>
            <a:xfrm flipH="1" rot="5400000">
              <a:off x="4425" y="98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7" name="Google Shape;747;p34"/>
            <p:cNvCxnSpPr/>
            <p:nvPr/>
          </p:nvCxnSpPr>
          <p:spPr>
            <a:xfrm flipH="1" rot="10800000">
              <a:off x="3514" y="100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8" name="Google Shape;748;p34"/>
            <p:cNvSpPr/>
            <p:nvPr/>
          </p:nvSpPr>
          <p:spPr>
            <a:xfrm>
              <a:off x="3658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408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50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946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4234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4402" y="9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4808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4484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5060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757" name="Google Shape;757;p34"/>
          <p:cNvSpPr txBox="1"/>
          <p:nvPr/>
        </p:nvSpPr>
        <p:spPr>
          <a:xfrm>
            <a:off x="685800" y="4800600"/>
            <a:ext cx="32099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Call MAX-HEAPIFY</a:t>
            </a:r>
            <a:r>
              <a:rPr b="0" i="0" lang="en-US" sz="1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1, n-1)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4" name="Google Shape;764;p35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HEAP-EXTRACT-MAX</a:t>
            </a:r>
            <a:endParaRPr/>
          </a:p>
        </p:txBody>
      </p:sp>
      <p:sp>
        <p:nvSpPr>
          <p:cNvPr id="765" name="Google Shape;765;p35"/>
          <p:cNvSpPr txBox="1"/>
          <p:nvPr>
            <p:ph idx="4294967295" type="body"/>
          </p:nvPr>
        </p:nvSpPr>
        <p:spPr>
          <a:xfrm>
            <a:off x="350837" y="1214437"/>
            <a:ext cx="842645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HEAP-EXTRACT-MAX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n)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&lt; 1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error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“heap underflow”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 ← A[1]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A[1] ← A[n]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MAX-HEAPIFY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1, n-1)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remakes heap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</a:t>
            </a:r>
            <a:endParaRPr/>
          </a:p>
        </p:txBody>
      </p:sp>
      <p:sp>
        <p:nvSpPr>
          <p:cNvPr id="766" name="Google Shape;766;p35"/>
          <p:cNvSpPr/>
          <p:nvPr/>
        </p:nvSpPr>
        <p:spPr>
          <a:xfrm rot="-8100000">
            <a:off x="5672137" y="4822825"/>
            <a:ext cx="152400" cy="152400"/>
          </a:xfrm>
          <a:prstGeom prst="rtTriangl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5"/>
          <p:cNvSpPr txBox="1"/>
          <p:nvPr/>
        </p:nvSpPr>
        <p:spPr>
          <a:xfrm>
            <a:off x="2971800" y="58674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</p:txBody>
      </p:sp>
      <p:pic>
        <p:nvPicPr>
          <p:cNvPr id="768" name="Google Shape;768;p3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162" y="2182812"/>
            <a:ext cx="3511550" cy="209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5" name="Google Shape;775;p3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HEAP-INCREASE-KEY</a:t>
            </a:r>
            <a:endParaRPr/>
          </a:p>
        </p:txBody>
      </p:sp>
      <p:sp>
        <p:nvSpPr>
          <p:cNvPr id="776" name="Google Shape;776;p36"/>
          <p:cNvSpPr txBox="1"/>
          <p:nvPr>
            <p:ph idx="1" type="body"/>
          </p:nvPr>
        </p:nvSpPr>
        <p:spPr>
          <a:xfrm>
            <a:off x="350837" y="1066800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 the key of an element i in the heap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 the key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its new value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max-heap property does not hold anymore: traverse a path toward the root to find the proper place for the newly increased key</a:t>
            </a:r>
            <a:endParaRPr/>
          </a:p>
        </p:txBody>
      </p:sp>
      <p:grpSp>
        <p:nvGrpSpPr>
          <p:cNvPr id="777" name="Google Shape;777;p36"/>
          <p:cNvGrpSpPr/>
          <p:nvPr/>
        </p:nvGrpSpPr>
        <p:grpSpPr>
          <a:xfrm>
            <a:off x="3048000" y="4343400"/>
            <a:ext cx="2943225" cy="1844675"/>
            <a:chOff x="328" y="1879"/>
            <a:chExt cx="1854" cy="1162"/>
          </a:xfrm>
        </p:grpSpPr>
        <p:cxnSp>
          <p:nvCxnSpPr>
            <p:cNvPr id="778" name="Google Shape;778;p36"/>
            <p:cNvCxnSpPr/>
            <p:nvPr/>
          </p:nvCxnSpPr>
          <p:spPr>
            <a:xfrm flipH="1" rot="10800000">
              <a:off x="1042" y="2691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9" name="Google Shape;779;p36"/>
            <p:cNvCxnSpPr/>
            <p:nvPr/>
          </p:nvCxnSpPr>
          <p:spPr>
            <a:xfrm flipH="1" rot="10800000">
              <a:off x="1509" y="240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0" name="Google Shape;780;p36"/>
            <p:cNvCxnSpPr/>
            <p:nvPr/>
          </p:nvCxnSpPr>
          <p:spPr>
            <a:xfrm flipH="1" rot="5400000">
              <a:off x="607" y="264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1" name="Google Shape;781;p36"/>
            <p:cNvCxnSpPr/>
            <p:nvPr/>
          </p:nvCxnSpPr>
          <p:spPr>
            <a:xfrm flipH="1" rot="5400000">
              <a:off x="948" y="239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2" name="Google Shape;782;p36"/>
            <p:cNvCxnSpPr/>
            <p:nvPr/>
          </p:nvCxnSpPr>
          <p:spPr>
            <a:xfrm flipH="1" rot="5400000">
              <a:off x="1345" y="1947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3" name="Google Shape;783;p36"/>
            <p:cNvCxnSpPr/>
            <p:nvPr/>
          </p:nvCxnSpPr>
          <p:spPr>
            <a:xfrm flipH="1" rot="10800000">
              <a:off x="434" y="1975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84" name="Google Shape;784;p36"/>
            <p:cNvSpPr/>
            <p:nvPr/>
          </p:nvSpPr>
          <p:spPr>
            <a:xfrm>
              <a:off x="578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328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770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866" y="231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1154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1010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322" y="187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1728" y="231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1404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1980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94" name="Google Shape;794;p36"/>
            <p:cNvSpPr txBox="1"/>
            <p:nvPr/>
          </p:nvSpPr>
          <p:spPr>
            <a:xfrm>
              <a:off x="794" y="2655"/>
              <a:ext cx="15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i</a:t>
              </a:r>
              <a:endParaRPr/>
            </a:p>
          </p:txBody>
        </p:sp>
      </p:grpSp>
      <p:sp>
        <p:nvSpPr>
          <p:cNvPr id="795" name="Google Shape;795;p36"/>
          <p:cNvSpPr txBox="1"/>
          <p:nvPr/>
        </p:nvSpPr>
        <p:spPr>
          <a:xfrm>
            <a:off x="1371600" y="5778500"/>
            <a:ext cx="162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 [i]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← 15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2" name="Google Shape;802;p3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HEAP-INCREASE-KEY</a:t>
            </a:r>
            <a:endParaRPr/>
          </a:p>
        </p:txBody>
      </p:sp>
      <p:grpSp>
        <p:nvGrpSpPr>
          <p:cNvPr id="803" name="Google Shape;803;p37"/>
          <p:cNvGrpSpPr/>
          <p:nvPr/>
        </p:nvGrpSpPr>
        <p:grpSpPr>
          <a:xfrm>
            <a:off x="5133975" y="4098925"/>
            <a:ext cx="2943225" cy="1844675"/>
            <a:chOff x="3445" y="2582"/>
            <a:chExt cx="1854" cy="1162"/>
          </a:xfrm>
        </p:grpSpPr>
        <p:cxnSp>
          <p:nvCxnSpPr>
            <p:cNvPr id="804" name="Google Shape;804;p37"/>
            <p:cNvCxnSpPr/>
            <p:nvPr/>
          </p:nvCxnSpPr>
          <p:spPr>
            <a:xfrm flipH="1" rot="10800000">
              <a:off x="4159" y="3394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5" name="Google Shape;805;p37"/>
            <p:cNvCxnSpPr/>
            <p:nvPr/>
          </p:nvCxnSpPr>
          <p:spPr>
            <a:xfrm flipH="1" rot="10800000">
              <a:off x="4626" y="310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6" name="Google Shape;806;p37"/>
            <p:cNvCxnSpPr/>
            <p:nvPr/>
          </p:nvCxnSpPr>
          <p:spPr>
            <a:xfrm flipH="1" rot="5400000">
              <a:off x="3724" y="335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7" name="Google Shape;807;p37"/>
            <p:cNvCxnSpPr/>
            <p:nvPr/>
          </p:nvCxnSpPr>
          <p:spPr>
            <a:xfrm flipH="1" rot="5400000">
              <a:off x="4065" y="310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8" name="Google Shape;808;p37"/>
            <p:cNvCxnSpPr/>
            <p:nvPr/>
          </p:nvCxnSpPr>
          <p:spPr>
            <a:xfrm flipH="1" rot="5400000">
              <a:off x="4462" y="265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9" name="Google Shape;809;p37"/>
            <p:cNvCxnSpPr/>
            <p:nvPr/>
          </p:nvCxnSpPr>
          <p:spPr>
            <a:xfrm flipH="1" rot="10800000">
              <a:off x="3551" y="267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10" name="Google Shape;810;p37"/>
            <p:cNvSpPr/>
            <p:nvPr/>
          </p:nvSpPr>
          <p:spPr>
            <a:xfrm>
              <a:off x="3695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445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3887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3983" y="30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4271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4127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4439" y="258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4845" y="30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4521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5097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20" name="Google Shape;820;p37"/>
            <p:cNvSpPr txBox="1"/>
            <p:nvPr/>
          </p:nvSpPr>
          <p:spPr>
            <a:xfrm>
              <a:off x="3984" y="2832"/>
              <a:ext cx="15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i</a:t>
              </a:r>
              <a:endParaRPr/>
            </a:p>
          </p:txBody>
        </p:sp>
      </p:grpSp>
      <p:grpSp>
        <p:nvGrpSpPr>
          <p:cNvPr id="821" name="Google Shape;821;p37"/>
          <p:cNvGrpSpPr/>
          <p:nvPr/>
        </p:nvGrpSpPr>
        <p:grpSpPr>
          <a:xfrm>
            <a:off x="862012" y="1355725"/>
            <a:ext cx="2943225" cy="2349500"/>
            <a:chOff x="543" y="854"/>
            <a:chExt cx="1854" cy="1480"/>
          </a:xfrm>
        </p:grpSpPr>
        <p:grpSp>
          <p:nvGrpSpPr>
            <p:cNvPr id="822" name="Google Shape;822;p37"/>
            <p:cNvGrpSpPr/>
            <p:nvPr/>
          </p:nvGrpSpPr>
          <p:grpSpPr>
            <a:xfrm>
              <a:off x="543" y="854"/>
              <a:ext cx="1854" cy="1162"/>
              <a:chOff x="328" y="1879"/>
              <a:chExt cx="1854" cy="1162"/>
            </a:xfrm>
          </p:grpSpPr>
          <p:cxnSp>
            <p:nvCxnSpPr>
              <p:cNvPr id="823" name="Google Shape;823;p37"/>
              <p:cNvCxnSpPr/>
              <p:nvPr/>
            </p:nvCxnSpPr>
            <p:spPr>
              <a:xfrm flipH="1" rot="10800000">
                <a:off x="1042" y="2691"/>
                <a:ext cx="259" cy="2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4" name="Google Shape;824;p37"/>
              <p:cNvCxnSpPr/>
              <p:nvPr/>
            </p:nvCxnSpPr>
            <p:spPr>
              <a:xfrm flipH="1" rot="10800000">
                <a:off x="1509" y="2404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5" name="Google Shape;825;p37"/>
              <p:cNvCxnSpPr/>
              <p:nvPr/>
            </p:nvCxnSpPr>
            <p:spPr>
              <a:xfrm flipH="1" rot="5400000">
                <a:off x="607" y="2649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6" name="Google Shape;826;p37"/>
              <p:cNvCxnSpPr/>
              <p:nvPr/>
            </p:nvCxnSpPr>
            <p:spPr>
              <a:xfrm flipH="1" rot="5400000">
                <a:off x="948" y="2399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7" name="Google Shape;827;p37"/>
              <p:cNvCxnSpPr/>
              <p:nvPr/>
            </p:nvCxnSpPr>
            <p:spPr>
              <a:xfrm flipH="1" rot="5400000">
                <a:off x="1345" y="1947"/>
                <a:ext cx="806" cy="7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37"/>
              <p:cNvCxnSpPr/>
              <p:nvPr/>
            </p:nvCxnSpPr>
            <p:spPr>
              <a:xfrm flipH="1" rot="10800000">
                <a:off x="434" y="1975"/>
                <a:ext cx="1008" cy="9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29" name="Google Shape;829;p37"/>
              <p:cNvSpPr/>
              <p:nvPr/>
            </p:nvSpPr>
            <p:spPr>
              <a:xfrm>
                <a:off x="578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sp>
            <p:nvSpPr>
              <p:cNvPr id="830" name="Google Shape;830;p37"/>
              <p:cNvSpPr/>
              <p:nvPr/>
            </p:nvSpPr>
            <p:spPr>
              <a:xfrm>
                <a:off x="328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831" name="Google Shape;831;p37"/>
              <p:cNvSpPr/>
              <p:nvPr/>
            </p:nvSpPr>
            <p:spPr>
              <a:xfrm>
                <a:off x="770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DD011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832" name="Google Shape;832;p37"/>
              <p:cNvSpPr/>
              <p:nvPr/>
            </p:nvSpPr>
            <p:spPr>
              <a:xfrm>
                <a:off x="866" y="2311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/>
              </a:p>
            </p:txBody>
          </p:sp>
          <p:sp>
            <p:nvSpPr>
              <p:cNvPr id="833" name="Google Shape;833;p37"/>
              <p:cNvSpPr/>
              <p:nvPr/>
            </p:nvSpPr>
            <p:spPr>
              <a:xfrm>
                <a:off x="1154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834" name="Google Shape;834;p37"/>
              <p:cNvSpPr/>
              <p:nvPr/>
            </p:nvSpPr>
            <p:spPr>
              <a:xfrm>
                <a:off x="1010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835" name="Google Shape;835;p37"/>
              <p:cNvSpPr/>
              <p:nvPr/>
            </p:nvSpPr>
            <p:spPr>
              <a:xfrm>
                <a:off x="1322" y="187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16</a:t>
                </a:r>
                <a:endParaRPr/>
              </a:p>
            </p:txBody>
          </p:sp>
          <p:sp>
            <p:nvSpPr>
              <p:cNvPr id="836" name="Google Shape;836;p37"/>
              <p:cNvSpPr/>
              <p:nvPr/>
            </p:nvSpPr>
            <p:spPr>
              <a:xfrm>
                <a:off x="1728" y="2311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837" name="Google Shape;837;p37"/>
              <p:cNvSpPr/>
              <p:nvPr/>
            </p:nvSpPr>
            <p:spPr>
              <a:xfrm>
                <a:off x="1404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838" name="Google Shape;838;p37"/>
              <p:cNvSpPr/>
              <p:nvPr/>
            </p:nvSpPr>
            <p:spPr>
              <a:xfrm>
                <a:off x="1980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839" name="Google Shape;839;p37"/>
              <p:cNvSpPr txBox="1"/>
              <p:nvPr/>
            </p:nvSpPr>
            <p:spPr>
              <a:xfrm>
                <a:off x="794" y="2655"/>
                <a:ext cx="15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i</a:t>
                </a:r>
                <a:endParaRPr/>
              </a:p>
            </p:txBody>
          </p:sp>
        </p:grpSp>
        <p:sp>
          <p:nvSpPr>
            <p:cNvPr id="840" name="Google Shape;840;p37"/>
            <p:cNvSpPr txBox="1"/>
            <p:nvPr/>
          </p:nvSpPr>
          <p:spPr>
            <a:xfrm>
              <a:off x="1008" y="2122"/>
              <a:ext cx="79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0111"/>
                </a:buClr>
                <a:buSzPts val="1600"/>
                <a:buFont typeface="Corsiva"/>
                <a:buNone/>
              </a:pPr>
              <a:r>
                <a:rPr b="0" i="0" lang="en-US" sz="1600" u="none">
                  <a:solidFill>
                    <a:srgbClr val="DD0111"/>
                  </a:solidFill>
                  <a:latin typeface="Corsiva"/>
                  <a:ea typeface="Corsiva"/>
                  <a:cs typeface="Corsiva"/>
                  <a:sym typeface="Corsiva"/>
                </a:rPr>
                <a:t>Key </a:t>
              </a:r>
              <a:r>
                <a:rPr b="0" i="0" lang="en-US" sz="16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b="0" i="0" lang="en-US" sz="1600" u="none">
                  <a:solidFill>
                    <a:srgbClr val="DD0111"/>
                  </a:solidFill>
                  <a:latin typeface="Corsiva"/>
                  <a:ea typeface="Corsiva"/>
                  <a:cs typeface="Corsiva"/>
                  <a:sym typeface="Corsiva"/>
                </a:rPr>
                <a:t>i </a:t>
              </a:r>
              <a:r>
                <a:rPr b="0" i="0" lang="en-US" sz="16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] ← 15</a:t>
              </a:r>
              <a:endParaRPr/>
            </a:p>
          </p:txBody>
        </p:sp>
      </p:grpSp>
      <p:grpSp>
        <p:nvGrpSpPr>
          <p:cNvPr id="841" name="Google Shape;841;p37"/>
          <p:cNvGrpSpPr/>
          <p:nvPr/>
        </p:nvGrpSpPr>
        <p:grpSpPr>
          <a:xfrm>
            <a:off x="5133975" y="1355725"/>
            <a:ext cx="2943225" cy="1844675"/>
            <a:chOff x="3445" y="854"/>
            <a:chExt cx="1854" cy="1162"/>
          </a:xfrm>
        </p:grpSpPr>
        <p:grpSp>
          <p:nvGrpSpPr>
            <p:cNvPr id="842" name="Google Shape;842;p37"/>
            <p:cNvGrpSpPr/>
            <p:nvPr/>
          </p:nvGrpSpPr>
          <p:grpSpPr>
            <a:xfrm>
              <a:off x="3445" y="854"/>
              <a:ext cx="1854" cy="1162"/>
              <a:chOff x="328" y="1879"/>
              <a:chExt cx="1854" cy="1162"/>
            </a:xfrm>
          </p:grpSpPr>
          <p:cxnSp>
            <p:nvCxnSpPr>
              <p:cNvPr id="843" name="Google Shape;843;p37"/>
              <p:cNvCxnSpPr/>
              <p:nvPr/>
            </p:nvCxnSpPr>
            <p:spPr>
              <a:xfrm flipH="1" rot="10800000">
                <a:off x="1042" y="2691"/>
                <a:ext cx="259" cy="2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44" name="Google Shape;844;p37"/>
              <p:cNvCxnSpPr/>
              <p:nvPr/>
            </p:nvCxnSpPr>
            <p:spPr>
              <a:xfrm flipH="1" rot="10800000">
                <a:off x="1509" y="2404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45" name="Google Shape;845;p37"/>
              <p:cNvCxnSpPr/>
              <p:nvPr/>
            </p:nvCxnSpPr>
            <p:spPr>
              <a:xfrm flipH="1" rot="5400000">
                <a:off x="607" y="2649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46" name="Google Shape;846;p37"/>
              <p:cNvCxnSpPr/>
              <p:nvPr/>
            </p:nvCxnSpPr>
            <p:spPr>
              <a:xfrm flipH="1" rot="5400000">
                <a:off x="948" y="2399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47" name="Google Shape;847;p37"/>
              <p:cNvCxnSpPr/>
              <p:nvPr/>
            </p:nvCxnSpPr>
            <p:spPr>
              <a:xfrm flipH="1" rot="5400000">
                <a:off x="1345" y="1947"/>
                <a:ext cx="806" cy="7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48" name="Google Shape;848;p37"/>
              <p:cNvCxnSpPr/>
              <p:nvPr/>
            </p:nvCxnSpPr>
            <p:spPr>
              <a:xfrm flipH="1" rot="10800000">
                <a:off x="434" y="1975"/>
                <a:ext cx="1008" cy="9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49" name="Google Shape;849;p37"/>
              <p:cNvSpPr/>
              <p:nvPr/>
            </p:nvSpPr>
            <p:spPr>
              <a:xfrm>
                <a:off x="578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sp>
            <p:nvSpPr>
              <p:cNvPr id="850" name="Google Shape;850;p37"/>
              <p:cNvSpPr/>
              <p:nvPr/>
            </p:nvSpPr>
            <p:spPr>
              <a:xfrm>
                <a:off x="328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851" name="Google Shape;851;p37"/>
              <p:cNvSpPr/>
              <p:nvPr/>
            </p:nvSpPr>
            <p:spPr>
              <a:xfrm>
                <a:off x="770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DD011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15</a:t>
                </a:r>
                <a:endParaRPr/>
              </a:p>
            </p:txBody>
          </p:sp>
          <p:sp>
            <p:nvSpPr>
              <p:cNvPr id="852" name="Google Shape;852;p37"/>
              <p:cNvSpPr/>
              <p:nvPr/>
            </p:nvSpPr>
            <p:spPr>
              <a:xfrm>
                <a:off x="866" y="2311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/>
              </a:p>
            </p:txBody>
          </p:sp>
          <p:sp>
            <p:nvSpPr>
              <p:cNvPr id="853" name="Google Shape;853;p37"/>
              <p:cNvSpPr/>
              <p:nvPr/>
            </p:nvSpPr>
            <p:spPr>
              <a:xfrm>
                <a:off x="1154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854" name="Google Shape;854;p37"/>
              <p:cNvSpPr/>
              <p:nvPr/>
            </p:nvSpPr>
            <p:spPr>
              <a:xfrm>
                <a:off x="1010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855" name="Google Shape;855;p37"/>
              <p:cNvSpPr/>
              <p:nvPr/>
            </p:nvSpPr>
            <p:spPr>
              <a:xfrm>
                <a:off x="1322" y="187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16</a:t>
                </a:r>
                <a:endParaRPr/>
              </a:p>
            </p:txBody>
          </p:sp>
          <p:sp>
            <p:nvSpPr>
              <p:cNvPr id="856" name="Google Shape;856;p37"/>
              <p:cNvSpPr/>
              <p:nvPr/>
            </p:nvSpPr>
            <p:spPr>
              <a:xfrm>
                <a:off x="1728" y="2311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1404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858" name="Google Shape;858;p37"/>
              <p:cNvSpPr/>
              <p:nvPr/>
            </p:nvSpPr>
            <p:spPr>
              <a:xfrm>
                <a:off x="1980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859" name="Google Shape;859;p37"/>
              <p:cNvSpPr txBox="1"/>
              <p:nvPr/>
            </p:nvSpPr>
            <p:spPr>
              <a:xfrm>
                <a:off x="794" y="2655"/>
                <a:ext cx="15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i</a:t>
                </a:r>
                <a:endParaRPr/>
              </a:p>
            </p:txBody>
          </p:sp>
        </p:grpSp>
        <p:sp>
          <p:nvSpPr>
            <p:cNvPr id="860" name="Google Shape;860;p37"/>
            <p:cNvSpPr/>
            <p:nvPr/>
          </p:nvSpPr>
          <p:spPr>
            <a:xfrm>
              <a:off x="3728" y="1776"/>
              <a:ext cx="112" cy="144"/>
            </a:xfrm>
            <a:custGeom>
              <a:rect b="b" l="l" r="r" t="t"/>
              <a:pathLst>
                <a:path extrusionOk="0" h="144" w="112">
                  <a:moveTo>
                    <a:pt x="16" y="0"/>
                  </a:moveTo>
                  <a:cubicBezTo>
                    <a:pt x="8" y="36"/>
                    <a:pt x="0" y="72"/>
                    <a:pt x="16" y="96"/>
                  </a:cubicBezTo>
                  <a:cubicBezTo>
                    <a:pt x="32" y="120"/>
                    <a:pt x="72" y="132"/>
                    <a:pt x="112" y="144"/>
                  </a:cubicBezTo>
                </a:path>
              </a:pathLst>
            </a:custGeom>
            <a:noFill/>
            <a:ln cap="flat" cmpd="sng" w="9525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1" name="Google Shape;861;p37"/>
          <p:cNvGrpSpPr/>
          <p:nvPr/>
        </p:nvGrpSpPr>
        <p:grpSpPr>
          <a:xfrm>
            <a:off x="862012" y="4098925"/>
            <a:ext cx="2943225" cy="1844675"/>
            <a:chOff x="543" y="2582"/>
            <a:chExt cx="1854" cy="1162"/>
          </a:xfrm>
        </p:grpSpPr>
        <p:cxnSp>
          <p:nvCxnSpPr>
            <p:cNvPr id="862" name="Google Shape;862;p37"/>
            <p:cNvCxnSpPr/>
            <p:nvPr/>
          </p:nvCxnSpPr>
          <p:spPr>
            <a:xfrm flipH="1" rot="10800000">
              <a:off x="1257" y="3394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3" name="Google Shape;863;p37"/>
            <p:cNvCxnSpPr/>
            <p:nvPr/>
          </p:nvCxnSpPr>
          <p:spPr>
            <a:xfrm flipH="1" rot="10800000">
              <a:off x="1724" y="310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4" name="Google Shape;864;p37"/>
            <p:cNvCxnSpPr/>
            <p:nvPr/>
          </p:nvCxnSpPr>
          <p:spPr>
            <a:xfrm flipH="1" rot="5400000">
              <a:off x="822" y="335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5" name="Google Shape;865;p37"/>
            <p:cNvCxnSpPr/>
            <p:nvPr/>
          </p:nvCxnSpPr>
          <p:spPr>
            <a:xfrm flipH="1" rot="5400000">
              <a:off x="1163" y="310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6" name="Google Shape;866;p37"/>
            <p:cNvCxnSpPr/>
            <p:nvPr/>
          </p:nvCxnSpPr>
          <p:spPr>
            <a:xfrm flipH="1" rot="5400000">
              <a:off x="1560" y="265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7" name="Google Shape;867;p37"/>
            <p:cNvCxnSpPr/>
            <p:nvPr/>
          </p:nvCxnSpPr>
          <p:spPr>
            <a:xfrm flipH="1" rot="10800000">
              <a:off x="649" y="267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68" name="Google Shape;868;p37"/>
            <p:cNvSpPr/>
            <p:nvPr/>
          </p:nvSpPr>
          <p:spPr>
            <a:xfrm>
              <a:off x="793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543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985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1081" y="30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1369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1225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1537" y="258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1943" y="30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1619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2195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78" name="Google Shape;878;p37"/>
            <p:cNvSpPr txBox="1"/>
            <p:nvPr/>
          </p:nvSpPr>
          <p:spPr>
            <a:xfrm>
              <a:off x="816" y="3120"/>
              <a:ext cx="15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i</a:t>
              </a: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816" y="3072"/>
              <a:ext cx="240" cy="192"/>
            </a:xfrm>
            <a:custGeom>
              <a:rect b="b" l="l" r="r" t="t"/>
              <a:pathLst>
                <a:path extrusionOk="0" h="192" w="240">
                  <a:moveTo>
                    <a:pt x="0" y="192"/>
                  </a:moveTo>
                  <a:cubicBezTo>
                    <a:pt x="4" y="136"/>
                    <a:pt x="8" y="80"/>
                    <a:pt x="48" y="48"/>
                  </a:cubicBezTo>
                  <a:cubicBezTo>
                    <a:pt x="88" y="16"/>
                    <a:pt x="164" y="8"/>
                    <a:pt x="240" y="0"/>
                  </a:cubicBezTo>
                </a:path>
              </a:pathLst>
            </a:custGeom>
            <a:noFill/>
            <a:ln cap="flat" cmpd="sng" w="9525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endParaRPr/>
          </a:p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Height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of a node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edges on the longest simple path from the node down to a leaf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a node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length of a path from the root to the node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Height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of tree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 of root node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  <p:cxnSp>
        <p:nvCxnSpPr>
          <p:cNvPr id="107" name="Google Shape;107;p11"/>
          <p:cNvCxnSpPr/>
          <p:nvPr/>
        </p:nvCxnSpPr>
        <p:spPr>
          <a:xfrm flipH="1" rot="10800000">
            <a:off x="4722812" y="4791075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8" name="Google Shape;108;p11"/>
          <p:cNvCxnSpPr/>
          <p:nvPr/>
        </p:nvCxnSpPr>
        <p:spPr>
          <a:xfrm flipH="1" rot="5400000">
            <a:off x="3291681" y="5180806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9" name="Google Shape;109;p11"/>
          <p:cNvCxnSpPr/>
          <p:nvPr/>
        </p:nvCxnSpPr>
        <p:spPr>
          <a:xfrm flipH="1" rot="5400000">
            <a:off x="3833018" y="4783931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0" name="Google Shape;110;p11"/>
          <p:cNvCxnSpPr/>
          <p:nvPr/>
        </p:nvCxnSpPr>
        <p:spPr>
          <a:xfrm flipH="1" rot="5400000">
            <a:off x="4462462" y="4065587"/>
            <a:ext cx="1279525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" name="Google Shape;111;p11"/>
          <p:cNvCxnSpPr/>
          <p:nvPr/>
        </p:nvCxnSpPr>
        <p:spPr>
          <a:xfrm flipH="1" rot="10800000">
            <a:off x="3016250" y="4110037"/>
            <a:ext cx="16002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2" name="Google Shape;112;p11"/>
          <p:cNvSpPr/>
          <p:nvPr/>
        </p:nvSpPr>
        <p:spPr>
          <a:xfrm>
            <a:off x="3244850" y="508476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2847975" y="54816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3549650" y="54816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3702050" y="46434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4159250" y="508476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4425950" y="39576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5070475" y="46434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4556125" y="508476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5470525" y="508476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21" name="Google Shape;121;p11"/>
          <p:cNvSpPr txBox="1"/>
          <p:nvPr/>
        </p:nvSpPr>
        <p:spPr>
          <a:xfrm>
            <a:off x="5486400" y="3897312"/>
            <a:ext cx="1943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 of root = 3</a:t>
            </a:r>
            <a:endParaRPr/>
          </a:p>
        </p:txBody>
      </p:sp>
      <p:cxnSp>
        <p:nvCxnSpPr>
          <p:cNvPr id="122" name="Google Shape;122;p11"/>
          <p:cNvCxnSpPr/>
          <p:nvPr/>
        </p:nvCxnSpPr>
        <p:spPr>
          <a:xfrm rot="10800000">
            <a:off x="4876800" y="4125912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" name="Google Shape;123;p11"/>
          <p:cNvSpPr txBox="1"/>
          <p:nvPr/>
        </p:nvSpPr>
        <p:spPr>
          <a:xfrm>
            <a:off x="533400" y="4978400"/>
            <a:ext cx="1765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 of (2)= 1</a:t>
            </a:r>
            <a:endParaRPr/>
          </a:p>
        </p:txBody>
      </p:sp>
      <p:cxnSp>
        <p:nvCxnSpPr>
          <p:cNvPr id="124" name="Google Shape;124;p11"/>
          <p:cNvCxnSpPr/>
          <p:nvPr/>
        </p:nvCxnSpPr>
        <p:spPr>
          <a:xfrm>
            <a:off x="2514600" y="5207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" name="Google Shape;125;p11"/>
          <p:cNvSpPr txBox="1"/>
          <p:nvPr/>
        </p:nvSpPr>
        <p:spPr>
          <a:xfrm>
            <a:off x="6542087" y="5056187"/>
            <a:ext cx="177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(10)= 2</a:t>
            </a:r>
            <a:endParaRPr/>
          </a:p>
        </p:txBody>
      </p:sp>
      <p:cxnSp>
        <p:nvCxnSpPr>
          <p:cNvPr id="126" name="Google Shape;126;p11"/>
          <p:cNvCxnSpPr/>
          <p:nvPr/>
        </p:nvCxnSpPr>
        <p:spPr>
          <a:xfrm rot="10800000">
            <a:off x="5859462" y="52451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6" name="Google Shape;886;p3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HEAP-INCREASE-KEY</a:t>
            </a:r>
            <a:endParaRPr/>
          </a:p>
        </p:txBody>
      </p:sp>
      <p:sp>
        <p:nvSpPr>
          <p:cNvPr id="887" name="Google Shape;887;p38"/>
          <p:cNvSpPr txBox="1"/>
          <p:nvPr>
            <p:ph idx="1" type="body"/>
          </p:nvPr>
        </p:nvSpPr>
        <p:spPr>
          <a:xfrm>
            <a:off x="350837" y="1425575"/>
            <a:ext cx="8259762" cy="472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HEAP-INCREASE-KEY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i, key)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 &lt; A[i]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error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“new key is smaller than current key”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 ← key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&gt; 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A[PARENT(i)] &lt; A[i]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exchange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 ↔ A[PARENT(i)]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PARENT(i)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</p:txBody>
      </p:sp>
      <p:grpSp>
        <p:nvGrpSpPr>
          <p:cNvPr id="888" name="Google Shape;888;p38"/>
          <p:cNvGrpSpPr/>
          <p:nvPr/>
        </p:nvGrpSpPr>
        <p:grpSpPr>
          <a:xfrm>
            <a:off x="5875337" y="3760787"/>
            <a:ext cx="2943225" cy="1844675"/>
            <a:chOff x="328" y="1879"/>
            <a:chExt cx="1854" cy="1162"/>
          </a:xfrm>
        </p:grpSpPr>
        <p:cxnSp>
          <p:nvCxnSpPr>
            <p:cNvPr id="889" name="Google Shape;889;p38"/>
            <p:cNvCxnSpPr/>
            <p:nvPr/>
          </p:nvCxnSpPr>
          <p:spPr>
            <a:xfrm flipH="1" rot="10800000">
              <a:off x="1042" y="2691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0" name="Google Shape;890;p38"/>
            <p:cNvCxnSpPr/>
            <p:nvPr/>
          </p:nvCxnSpPr>
          <p:spPr>
            <a:xfrm flipH="1" rot="10800000">
              <a:off x="1509" y="240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1" name="Google Shape;891;p38"/>
            <p:cNvCxnSpPr/>
            <p:nvPr/>
          </p:nvCxnSpPr>
          <p:spPr>
            <a:xfrm flipH="1" rot="5400000">
              <a:off x="607" y="264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2" name="Google Shape;892;p38"/>
            <p:cNvCxnSpPr/>
            <p:nvPr/>
          </p:nvCxnSpPr>
          <p:spPr>
            <a:xfrm flipH="1" rot="5400000">
              <a:off x="948" y="239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3" name="Google Shape;893;p38"/>
            <p:cNvCxnSpPr/>
            <p:nvPr/>
          </p:nvCxnSpPr>
          <p:spPr>
            <a:xfrm flipH="1" rot="5400000">
              <a:off x="1345" y="1947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4" name="Google Shape;894;p38"/>
            <p:cNvCxnSpPr/>
            <p:nvPr/>
          </p:nvCxnSpPr>
          <p:spPr>
            <a:xfrm flipH="1" rot="10800000">
              <a:off x="434" y="1975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95" name="Google Shape;895;p38"/>
            <p:cNvSpPr/>
            <p:nvPr/>
          </p:nvSpPr>
          <p:spPr>
            <a:xfrm>
              <a:off x="578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328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770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866" y="231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1154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1010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322" y="187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728" y="231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404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1980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05" name="Google Shape;905;p38"/>
            <p:cNvSpPr txBox="1"/>
            <p:nvPr/>
          </p:nvSpPr>
          <p:spPr>
            <a:xfrm>
              <a:off x="794" y="2655"/>
              <a:ext cx="15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i</a:t>
              </a:r>
              <a:endParaRPr/>
            </a:p>
          </p:txBody>
        </p:sp>
      </p:grpSp>
      <p:sp>
        <p:nvSpPr>
          <p:cNvPr id="906" name="Google Shape;906;p38"/>
          <p:cNvSpPr txBox="1"/>
          <p:nvPr/>
        </p:nvSpPr>
        <p:spPr>
          <a:xfrm>
            <a:off x="6573837" y="5686425"/>
            <a:ext cx="162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 [i]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← 15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913" name="Google Shape;913;p39"/>
          <p:cNvGrpSpPr/>
          <p:nvPr/>
        </p:nvGrpSpPr>
        <p:grpSpPr>
          <a:xfrm>
            <a:off x="7162007" y="2870993"/>
            <a:ext cx="567530" cy="634206"/>
            <a:chOff x="4512" y="2352"/>
            <a:chExt cx="357" cy="399"/>
          </a:xfrm>
        </p:grpSpPr>
        <p:cxnSp>
          <p:nvCxnSpPr>
            <p:cNvPr id="914" name="Google Shape;914;p39"/>
            <p:cNvCxnSpPr/>
            <p:nvPr/>
          </p:nvCxnSpPr>
          <p:spPr>
            <a:xfrm flipH="1" rot="5400000">
              <a:off x="4504" y="235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15" name="Google Shape;915;p39"/>
            <p:cNvSpPr/>
            <p:nvPr/>
          </p:nvSpPr>
          <p:spPr>
            <a:xfrm>
              <a:off x="4667" y="25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</p:grpSp>
      <p:sp>
        <p:nvSpPr>
          <p:cNvPr id="916" name="Google Shape;916;p3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MAX-HEAP-INSERT</a:t>
            </a:r>
            <a:endParaRPr/>
          </a:p>
        </p:txBody>
      </p:sp>
      <p:sp>
        <p:nvSpPr>
          <p:cNvPr id="917" name="Google Shape;917;p39"/>
          <p:cNvSpPr txBox="1"/>
          <p:nvPr>
            <p:ph idx="1" type="body"/>
          </p:nvPr>
        </p:nvSpPr>
        <p:spPr>
          <a:xfrm>
            <a:off x="350837" y="1214437"/>
            <a:ext cx="5592762" cy="533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Inserts a new element into a max-heap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 the max-heap with a new element whose key is -∞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Calls HEAP-INCREASE-KEY to set the key of the new node to its correct value and maintain the max-heap property</a:t>
            </a:r>
            <a:endParaRPr/>
          </a:p>
        </p:txBody>
      </p:sp>
      <p:cxnSp>
        <p:nvCxnSpPr>
          <p:cNvPr id="918" name="Google Shape;918;p39"/>
          <p:cNvCxnSpPr/>
          <p:nvPr/>
        </p:nvCxnSpPr>
        <p:spPr>
          <a:xfrm flipH="1" rot="10800000">
            <a:off x="6924675" y="2941637"/>
            <a:ext cx="411162" cy="392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9" name="Google Shape;919;p39"/>
          <p:cNvCxnSpPr/>
          <p:nvPr/>
        </p:nvCxnSpPr>
        <p:spPr>
          <a:xfrm flipH="1" rot="10800000">
            <a:off x="7666037" y="2486025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0" name="Google Shape;920;p39"/>
          <p:cNvCxnSpPr/>
          <p:nvPr/>
        </p:nvCxnSpPr>
        <p:spPr>
          <a:xfrm flipH="1" rot="5400000">
            <a:off x="6234906" y="2875756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1" name="Google Shape;921;p39"/>
          <p:cNvCxnSpPr/>
          <p:nvPr/>
        </p:nvCxnSpPr>
        <p:spPr>
          <a:xfrm flipH="1" rot="5400000">
            <a:off x="6776243" y="2478881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2" name="Google Shape;922;p39"/>
          <p:cNvCxnSpPr/>
          <p:nvPr/>
        </p:nvCxnSpPr>
        <p:spPr>
          <a:xfrm flipH="1" rot="5400000">
            <a:off x="7405687" y="1760537"/>
            <a:ext cx="1279525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3" name="Google Shape;923;p39"/>
          <p:cNvCxnSpPr/>
          <p:nvPr/>
        </p:nvCxnSpPr>
        <p:spPr>
          <a:xfrm flipH="1" rot="10800000">
            <a:off x="5959475" y="1804987"/>
            <a:ext cx="16002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4" name="Google Shape;924;p39"/>
          <p:cNvSpPr/>
          <p:nvPr/>
        </p:nvSpPr>
        <p:spPr>
          <a:xfrm>
            <a:off x="6188075" y="27797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925" name="Google Shape;925;p39"/>
          <p:cNvSpPr/>
          <p:nvPr/>
        </p:nvSpPr>
        <p:spPr>
          <a:xfrm>
            <a:off x="5791200" y="31765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26" name="Google Shape;926;p39"/>
          <p:cNvSpPr/>
          <p:nvPr/>
        </p:nvSpPr>
        <p:spPr>
          <a:xfrm>
            <a:off x="6492875" y="31765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27" name="Google Shape;927;p39"/>
          <p:cNvSpPr/>
          <p:nvPr/>
        </p:nvSpPr>
        <p:spPr>
          <a:xfrm>
            <a:off x="6645275" y="23383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928" name="Google Shape;928;p39"/>
          <p:cNvSpPr/>
          <p:nvPr/>
        </p:nvSpPr>
        <p:spPr>
          <a:xfrm>
            <a:off x="7102475" y="27797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929" name="Google Shape;929;p39"/>
          <p:cNvSpPr/>
          <p:nvPr/>
        </p:nvSpPr>
        <p:spPr>
          <a:xfrm>
            <a:off x="6873875" y="31765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30" name="Google Shape;930;p39"/>
          <p:cNvSpPr/>
          <p:nvPr/>
        </p:nvSpPr>
        <p:spPr>
          <a:xfrm>
            <a:off x="7369175" y="16525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931" name="Google Shape;931;p39"/>
          <p:cNvSpPr/>
          <p:nvPr/>
        </p:nvSpPr>
        <p:spPr>
          <a:xfrm>
            <a:off x="8013700" y="23383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932" name="Google Shape;932;p39"/>
          <p:cNvSpPr/>
          <p:nvPr/>
        </p:nvSpPr>
        <p:spPr>
          <a:xfrm>
            <a:off x="7499350" y="27797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933" name="Google Shape;933;p39"/>
          <p:cNvSpPr/>
          <p:nvPr/>
        </p:nvSpPr>
        <p:spPr>
          <a:xfrm>
            <a:off x="8413750" y="27797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pSp>
        <p:nvGrpSpPr>
          <p:cNvPr id="934" name="Google Shape;934;p39"/>
          <p:cNvGrpSpPr/>
          <p:nvPr/>
        </p:nvGrpSpPr>
        <p:grpSpPr>
          <a:xfrm>
            <a:off x="5791200" y="3733800"/>
            <a:ext cx="2943225" cy="1852612"/>
            <a:chOff x="3648" y="2352"/>
            <a:chExt cx="1854" cy="1167"/>
          </a:xfrm>
        </p:grpSpPr>
        <p:cxnSp>
          <p:nvCxnSpPr>
            <p:cNvPr id="935" name="Google Shape;935;p39"/>
            <p:cNvCxnSpPr/>
            <p:nvPr/>
          </p:nvCxnSpPr>
          <p:spPr>
            <a:xfrm flipH="1" rot="5400000">
              <a:off x="4504" y="312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36" name="Google Shape;936;p39"/>
            <p:cNvSpPr/>
            <p:nvPr/>
          </p:nvSpPr>
          <p:spPr>
            <a:xfrm>
              <a:off x="4667" y="331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cxnSp>
          <p:nvCxnSpPr>
            <p:cNvPr id="937" name="Google Shape;937;p39"/>
            <p:cNvCxnSpPr/>
            <p:nvPr/>
          </p:nvCxnSpPr>
          <p:spPr>
            <a:xfrm flipH="1" rot="10800000">
              <a:off x="4362" y="3164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8" name="Google Shape;938;p39"/>
            <p:cNvCxnSpPr/>
            <p:nvPr/>
          </p:nvCxnSpPr>
          <p:spPr>
            <a:xfrm flipH="1" rot="10800000">
              <a:off x="4829" y="287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9" name="Google Shape;939;p39"/>
            <p:cNvCxnSpPr/>
            <p:nvPr/>
          </p:nvCxnSpPr>
          <p:spPr>
            <a:xfrm flipH="1" rot="5400000">
              <a:off x="3927" y="312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0" name="Google Shape;940;p39"/>
            <p:cNvCxnSpPr/>
            <p:nvPr/>
          </p:nvCxnSpPr>
          <p:spPr>
            <a:xfrm flipH="1" rot="5400000">
              <a:off x="4268" y="287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1" name="Google Shape;941;p39"/>
            <p:cNvCxnSpPr/>
            <p:nvPr/>
          </p:nvCxnSpPr>
          <p:spPr>
            <a:xfrm flipH="1" rot="5400000">
              <a:off x="4665" y="242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2" name="Google Shape;942;p39"/>
            <p:cNvCxnSpPr/>
            <p:nvPr/>
          </p:nvCxnSpPr>
          <p:spPr>
            <a:xfrm flipH="1" rot="10800000">
              <a:off x="3754" y="244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43" name="Google Shape;943;p39"/>
            <p:cNvSpPr/>
            <p:nvPr/>
          </p:nvSpPr>
          <p:spPr>
            <a:xfrm>
              <a:off x="3898" y="306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648" y="33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090" y="33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186" y="278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4474" y="306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4330" y="33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642" y="235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048" y="278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724" y="306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300" y="306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9" name="Google Shape;959;p4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MAX-HEAP-INSERT</a:t>
            </a:r>
            <a:endParaRPr/>
          </a:p>
        </p:txBody>
      </p:sp>
      <p:grpSp>
        <p:nvGrpSpPr>
          <p:cNvPr id="960" name="Google Shape;960;p40"/>
          <p:cNvGrpSpPr/>
          <p:nvPr/>
        </p:nvGrpSpPr>
        <p:grpSpPr>
          <a:xfrm>
            <a:off x="1634332" y="3105943"/>
            <a:ext cx="567530" cy="634206"/>
            <a:chOff x="4512" y="2352"/>
            <a:chExt cx="357" cy="399"/>
          </a:xfrm>
        </p:grpSpPr>
        <p:cxnSp>
          <p:nvCxnSpPr>
            <p:cNvPr id="961" name="Google Shape;961;p40"/>
            <p:cNvCxnSpPr/>
            <p:nvPr/>
          </p:nvCxnSpPr>
          <p:spPr>
            <a:xfrm flipH="1" rot="5400000">
              <a:off x="4504" y="235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62" name="Google Shape;962;p40"/>
            <p:cNvSpPr/>
            <p:nvPr/>
          </p:nvSpPr>
          <p:spPr>
            <a:xfrm>
              <a:off x="4667" y="25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</p:grpSp>
      <p:grpSp>
        <p:nvGrpSpPr>
          <p:cNvPr id="963" name="Google Shape;963;p40"/>
          <p:cNvGrpSpPr/>
          <p:nvPr/>
        </p:nvGrpSpPr>
        <p:grpSpPr>
          <a:xfrm>
            <a:off x="263525" y="1179512"/>
            <a:ext cx="3017837" cy="2552700"/>
            <a:chOff x="166" y="743"/>
            <a:chExt cx="1901" cy="1608"/>
          </a:xfrm>
        </p:grpSpPr>
        <p:cxnSp>
          <p:nvCxnSpPr>
            <p:cNvPr id="964" name="Google Shape;964;p40"/>
            <p:cNvCxnSpPr/>
            <p:nvPr/>
          </p:nvCxnSpPr>
          <p:spPr>
            <a:xfrm flipH="1" rot="10800000">
              <a:off x="880" y="2001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5" name="Google Shape;965;p40"/>
            <p:cNvCxnSpPr/>
            <p:nvPr/>
          </p:nvCxnSpPr>
          <p:spPr>
            <a:xfrm flipH="1" rot="10800000">
              <a:off x="1347" y="171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6" name="Google Shape;966;p40"/>
            <p:cNvCxnSpPr/>
            <p:nvPr/>
          </p:nvCxnSpPr>
          <p:spPr>
            <a:xfrm flipH="1" rot="5400000">
              <a:off x="445" y="195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7" name="Google Shape;967;p40"/>
            <p:cNvCxnSpPr/>
            <p:nvPr/>
          </p:nvCxnSpPr>
          <p:spPr>
            <a:xfrm flipH="1" rot="5400000">
              <a:off x="786" y="170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8" name="Google Shape;968;p40"/>
            <p:cNvCxnSpPr/>
            <p:nvPr/>
          </p:nvCxnSpPr>
          <p:spPr>
            <a:xfrm flipH="1" rot="5400000">
              <a:off x="1183" y="1257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9" name="Google Shape;969;p40"/>
            <p:cNvCxnSpPr/>
            <p:nvPr/>
          </p:nvCxnSpPr>
          <p:spPr>
            <a:xfrm flipH="1" rot="10800000">
              <a:off x="272" y="1285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70" name="Google Shape;970;p40"/>
            <p:cNvSpPr/>
            <p:nvPr/>
          </p:nvSpPr>
          <p:spPr>
            <a:xfrm>
              <a:off x="416" y="189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66" y="21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608" y="21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704" y="162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992" y="189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848" y="21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1160" y="11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1566" y="162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1242" y="189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818" y="189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80" name="Google Shape;980;p40"/>
            <p:cNvSpPr txBox="1"/>
            <p:nvPr/>
          </p:nvSpPr>
          <p:spPr>
            <a:xfrm>
              <a:off x="592" y="743"/>
              <a:ext cx="1475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Insert value 15: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Start by inserting -∞</a:t>
              </a:r>
              <a:endParaRPr/>
            </a:p>
          </p:txBody>
        </p:sp>
      </p:grpSp>
      <p:grpSp>
        <p:nvGrpSpPr>
          <p:cNvPr id="981" name="Google Shape;981;p40"/>
          <p:cNvGrpSpPr/>
          <p:nvPr/>
        </p:nvGrpSpPr>
        <p:grpSpPr>
          <a:xfrm>
            <a:off x="4341812" y="1179512"/>
            <a:ext cx="4502150" cy="2557462"/>
            <a:chOff x="2735" y="743"/>
            <a:chExt cx="2836" cy="1611"/>
          </a:xfrm>
        </p:grpSpPr>
        <p:cxnSp>
          <p:nvCxnSpPr>
            <p:cNvPr id="982" name="Google Shape;982;p40"/>
            <p:cNvCxnSpPr/>
            <p:nvPr/>
          </p:nvCxnSpPr>
          <p:spPr>
            <a:xfrm flipH="1" rot="5400000">
              <a:off x="3591" y="196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83" name="Google Shape;983;p40"/>
            <p:cNvSpPr/>
            <p:nvPr/>
          </p:nvSpPr>
          <p:spPr>
            <a:xfrm>
              <a:off x="3754" y="215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cxnSp>
          <p:nvCxnSpPr>
            <p:cNvPr id="984" name="Google Shape;984;p40"/>
            <p:cNvCxnSpPr/>
            <p:nvPr/>
          </p:nvCxnSpPr>
          <p:spPr>
            <a:xfrm flipH="1" rot="10800000">
              <a:off x="3449" y="1999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5" name="Google Shape;985;p40"/>
            <p:cNvCxnSpPr/>
            <p:nvPr/>
          </p:nvCxnSpPr>
          <p:spPr>
            <a:xfrm flipH="1" rot="10800000">
              <a:off x="3916" y="171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6" name="Google Shape;986;p40"/>
            <p:cNvCxnSpPr/>
            <p:nvPr/>
          </p:nvCxnSpPr>
          <p:spPr>
            <a:xfrm flipH="1" rot="5400000">
              <a:off x="3014" y="195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7" name="Google Shape;987;p40"/>
            <p:cNvCxnSpPr/>
            <p:nvPr/>
          </p:nvCxnSpPr>
          <p:spPr>
            <a:xfrm flipH="1" rot="5400000">
              <a:off x="3355" y="170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8" name="Google Shape;988;p40"/>
            <p:cNvCxnSpPr/>
            <p:nvPr/>
          </p:nvCxnSpPr>
          <p:spPr>
            <a:xfrm flipH="1" rot="5400000">
              <a:off x="3752" y="1255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9" name="Google Shape;989;p40"/>
            <p:cNvCxnSpPr/>
            <p:nvPr/>
          </p:nvCxnSpPr>
          <p:spPr>
            <a:xfrm flipH="1" rot="10800000">
              <a:off x="2841" y="1283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90" name="Google Shape;990;p40"/>
            <p:cNvSpPr/>
            <p:nvPr/>
          </p:nvSpPr>
          <p:spPr>
            <a:xfrm>
              <a:off x="2985" y="189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35" y="214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177" y="214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273" y="161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561" y="189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3417" y="214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3729" y="118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4135" y="161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811" y="189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4387" y="189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00" name="Google Shape;1000;p40"/>
            <p:cNvSpPr txBox="1"/>
            <p:nvPr/>
          </p:nvSpPr>
          <p:spPr>
            <a:xfrm>
              <a:off x="2755" y="743"/>
              <a:ext cx="281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Increase the key to 15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Call HEAP-INCREASE-KEY on A[11] = 15</a:t>
              </a:r>
              <a:endParaRPr/>
            </a:p>
          </p:txBody>
        </p:sp>
      </p:grpSp>
      <p:grpSp>
        <p:nvGrpSpPr>
          <p:cNvPr id="1001" name="Google Shape;1001;p40"/>
          <p:cNvGrpSpPr/>
          <p:nvPr/>
        </p:nvGrpSpPr>
        <p:grpSpPr>
          <a:xfrm>
            <a:off x="327025" y="3998912"/>
            <a:ext cx="2943225" cy="2557462"/>
            <a:chOff x="206" y="2519"/>
            <a:chExt cx="1854" cy="1611"/>
          </a:xfrm>
        </p:grpSpPr>
        <p:cxnSp>
          <p:nvCxnSpPr>
            <p:cNvPr id="1002" name="Google Shape;1002;p40"/>
            <p:cNvCxnSpPr/>
            <p:nvPr/>
          </p:nvCxnSpPr>
          <p:spPr>
            <a:xfrm flipH="1" rot="5400000">
              <a:off x="1062" y="3738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03" name="Google Shape;1003;p40"/>
            <p:cNvSpPr/>
            <p:nvPr/>
          </p:nvSpPr>
          <p:spPr>
            <a:xfrm>
              <a:off x="1225" y="3928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1004" name="Google Shape;1004;p40"/>
            <p:cNvCxnSpPr/>
            <p:nvPr/>
          </p:nvCxnSpPr>
          <p:spPr>
            <a:xfrm flipH="1" rot="10800000">
              <a:off x="920" y="3775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5" name="Google Shape;1005;p40"/>
            <p:cNvCxnSpPr/>
            <p:nvPr/>
          </p:nvCxnSpPr>
          <p:spPr>
            <a:xfrm flipH="1" rot="10800000">
              <a:off x="1387" y="3488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6" name="Google Shape;1006;p40"/>
            <p:cNvCxnSpPr/>
            <p:nvPr/>
          </p:nvCxnSpPr>
          <p:spPr>
            <a:xfrm flipH="1" rot="5400000">
              <a:off x="485" y="3733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7" name="Google Shape;1007;p40"/>
            <p:cNvCxnSpPr/>
            <p:nvPr/>
          </p:nvCxnSpPr>
          <p:spPr>
            <a:xfrm flipH="1" rot="5400000">
              <a:off x="826" y="3483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8" name="Google Shape;1008;p40"/>
            <p:cNvCxnSpPr/>
            <p:nvPr/>
          </p:nvCxnSpPr>
          <p:spPr>
            <a:xfrm flipH="1" rot="5400000">
              <a:off x="1223" y="3031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9" name="Google Shape;1009;p40"/>
            <p:cNvCxnSpPr/>
            <p:nvPr/>
          </p:nvCxnSpPr>
          <p:spPr>
            <a:xfrm flipH="1" rot="10800000">
              <a:off x="312" y="3059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10" name="Google Shape;1010;p40"/>
            <p:cNvSpPr/>
            <p:nvPr/>
          </p:nvSpPr>
          <p:spPr>
            <a:xfrm>
              <a:off x="456" y="36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06" y="392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48" y="392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744" y="339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1032" y="36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888" y="392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1200" y="296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1606" y="339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1282" y="36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858" y="36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20" name="Google Shape;1020;p40"/>
            <p:cNvSpPr txBox="1"/>
            <p:nvPr/>
          </p:nvSpPr>
          <p:spPr>
            <a:xfrm>
              <a:off x="492" y="2519"/>
              <a:ext cx="1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40"/>
          <p:cNvGrpSpPr/>
          <p:nvPr/>
        </p:nvGrpSpPr>
        <p:grpSpPr>
          <a:xfrm>
            <a:off x="4695825" y="3914775"/>
            <a:ext cx="3243262" cy="2557462"/>
            <a:chOff x="2958" y="2466"/>
            <a:chExt cx="2043" cy="1611"/>
          </a:xfrm>
        </p:grpSpPr>
        <p:cxnSp>
          <p:nvCxnSpPr>
            <p:cNvPr id="1022" name="Google Shape;1022;p40"/>
            <p:cNvCxnSpPr/>
            <p:nvPr/>
          </p:nvCxnSpPr>
          <p:spPr>
            <a:xfrm flipH="1" rot="5400000">
              <a:off x="3814" y="3685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23" name="Google Shape;1023;p40"/>
            <p:cNvSpPr/>
            <p:nvPr/>
          </p:nvSpPr>
          <p:spPr>
            <a:xfrm>
              <a:off x="3977" y="387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1024" name="Google Shape;1024;p40"/>
            <p:cNvCxnSpPr/>
            <p:nvPr/>
          </p:nvCxnSpPr>
          <p:spPr>
            <a:xfrm flipH="1" rot="10800000">
              <a:off x="3672" y="3722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5" name="Google Shape;1025;p40"/>
            <p:cNvCxnSpPr/>
            <p:nvPr/>
          </p:nvCxnSpPr>
          <p:spPr>
            <a:xfrm flipH="1" rot="10800000">
              <a:off x="4139" y="3435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6" name="Google Shape;1026;p40"/>
            <p:cNvCxnSpPr/>
            <p:nvPr/>
          </p:nvCxnSpPr>
          <p:spPr>
            <a:xfrm flipH="1" rot="5400000">
              <a:off x="3237" y="3680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7" name="Google Shape;1027;p40"/>
            <p:cNvCxnSpPr/>
            <p:nvPr/>
          </p:nvCxnSpPr>
          <p:spPr>
            <a:xfrm flipH="1" rot="5400000">
              <a:off x="3578" y="3430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8" name="Google Shape;1028;p40"/>
            <p:cNvCxnSpPr/>
            <p:nvPr/>
          </p:nvCxnSpPr>
          <p:spPr>
            <a:xfrm flipH="1" rot="5400000">
              <a:off x="3975" y="2978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9" name="Google Shape;1029;p40"/>
            <p:cNvCxnSpPr/>
            <p:nvPr/>
          </p:nvCxnSpPr>
          <p:spPr>
            <a:xfrm flipH="1" rot="10800000">
              <a:off x="3064" y="3006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30" name="Google Shape;1030;p40"/>
            <p:cNvSpPr/>
            <p:nvPr/>
          </p:nvSpPr>
          <p:spPr>
            <a:xfrm>
              <a:off x="3208" y="362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2958" y="387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3400" y="387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496" y="33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3784" y="362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3640" y="387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3952" y="291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4358" y="33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4034" y="362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4610" y="362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40" name="Google Shape;1040;p40"/>
            <p:cNvSpPr txBox="1"/>
            <p:nvPr/>
          </p:nvSpPr>
          <p:spPr>
            <a:xfrm>
              <a:off x="3013" y="2466"/>
              <a:ext cx="198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restored heap containing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newly added element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7" name="Google Shape;1047;p4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MAX-HEAP-INSERT</a:t>
            </a:r>
            <a:endParaRPr/>
          </a:p>
        </p:txBody>
      </p:sp>
      <p:sp>
        <p:nvSpPr>
          <p:cNvPr id="1048" name="Google Shape;1048;p41"/>
          <p:cNvSpPr txBox="1"/>
          <p:nvPr>
            <p:ph idx="1" type="body"/>
          </p:nvPr>
        </p:nvSpPr>
        <p:spPr>
          <a:xfrm>
            <a:off x="350837" y="175260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3200"/>
              <a:buFont typeface="Corsiva"/>
              <a:buNone/>
            </a:pPr>
            <a:r>
              <a:rPr b="0" i="0" lang="en-US" sz="32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MAX-HEAP-INSERT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key, n)</a:t>
            </a:r>
            <a:endParaRPr b="0" i="0" sz="24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heap-size[A]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+ 1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A[n + 1] ← -∞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HEAP-INCREASE-KEY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n + 1, key)</a:t>
            </a:r>
            <a:endParaRPr/>
          </a:p>
        </p:txBody>
      </p:sp>
      <p:sp>
        <p:nvSpPr>
          <p:cNvPr id="1049" name="Google Shape;1049;p41"/>
          <p:cNvSpPr txBox="1"/>
          <p:nvPr/>
        </p:nvSpPr>
        <p:spPr>
          <a:xfrm>
            <a:off x="2362200" y="5334000"/>
            <a:ext cx="3657600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</p:txBody>
      </p:sp>
      <p:grpSp>
        <p:nvGrpSpPr>
          <p:cNvPr id="1050" name="Google Shape;1050;p41"/>
          <p:cNvGrpSpPr/>
          <p:nvPr/>
        </p:nvGrpSpPr>
        <p:grpSpPr>
          <a:xfrm>
            <a:off x="7314407" y="3023393"/>
            <a:ext cx="567530" cy="634206"/>
            <a:chOff x="4512" y="2352"/>
            <a:chExt cx="357" cy="399"/>
          </a:xfrm>
        </p:grpSpPr>
        <p:cxnSp>
          <p:nvCxnSpPr>
            <p:cNvPr id="1051" name="Google Shape;1051;p41"/>
            <p:cNvCxnSpPr/>
            <p:nvPr/>
          </p:nvCxnSpPr>
          <p:spPr>
            <a:xfrm flipH="1" rot="5400000">
              <a:off x="4504" y="235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52" name="Google Shape;1052;p41"/>
            <p:cNvSpPr/>
            <p:nvPr/>
          </p:nvSpPr>
          <p:spPr>
            <a:xfrm>
              <a:off x="4667" y="25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</p:grpSp>
      <p:cxnSp>
        <p:nvCxnSpPr>
          <p:cNvPr id="1053" name="Google Shape;1053;p41"/>
          <p:cNvCxnSpPr/>
          <p:nvPr/>
        </p:nvCxnSpPr>
        <p:spPr>
          <a:xfrm flipH="1" rot="10800000">
            <a:off x="7077075" y="3094037"/>
            <a:ext cx="411162" cy="392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4" name="Google Shape;1054;p41"/>
          <p:cNvCxnSpPr/>
          <p:nvPr/>
        </p:nvCxnSpPr>
        <p:spPr>
          <a:xfrm flipH="1" rot="10800000">
            <a:off x="7818437" y="2638425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5" name="Google Shape;1055;p41"/>
          <p:cNvCxnSpPr/>
          <p:nvPr/>
        </p:nvCxnSpPr>
        <p:spPr>
          <a:xfrm flipH="1" rot="5400000">
            <a:off x="6387306" y="3028156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6" name="Google Shape;1056;p41"/>
          <p:cNvCxnSpPr/>
          <p:nvPr/>
        </p:nvCxnSpPr>
        <p:spPr>
          <a:xfrm flipH="1" rot="5400000">
            <a:off x="6928643" y="2631281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7" name="Google Shape;1057;p41"/>
          <p:cNvCxnSpPr/>
          <p:nvPr/>
        </p:nvCxnSpPr>
        <p:spPr>
          <a:xfrm flipH="1" rot="5400000">
            <a:off x="7558087" y="1912937"/>
            <a:ext cx="1279525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8" name="Google Shape;1058;p41"/>
          <p:cNvCxnSpPr/>
          <p:nvPr/>
        </p:nvCxnSpPr>
        <p:spPr>
          <a:xfrm flipH="1" rot="10800000">
            <a:off x="6111875" y="1957387"/>
            <a:ext cx="16002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59" name="Google Shape;1059;p41"/>
          <p:cNvSpPr/>
          <p:nvPr/>
        </p:nvSpPr>
        <p:spPr>
          <a:xfrm>
            <a:off x="6340475" y="29321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060" name="Google Shape;1060;p41"/>
          <p:cNvSpPr/>
          <p:nvPr/>
        </p:nvSpPr>
        <p:spPr>
          <a:xfrm>
            <a:off x="5943600" y="33289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61" name="Google Shape;1061;p41"/>
          <p:cNvSpPr/>
          <p:nvPr/>
        </p:nvSpPr>
        <p:spPr>
          <a:xfrm>
            <a:off x="6645275" y="33289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62" name="Google Shape;1062;p41"/>
          <p:cNvSpPr/>
          <p:nvPr/>
        </p:nvSpPr>
        <p:spPr>
          <a:xfrm>
            <a:off x="6797675" y="24907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063" name="Google Shape;1063;p41"/>
          <p:cNvSpPr/>
          <p:nvPr/>
        </p:nvSpPr>
        <p:spPr>
          <a:xfrm>
            <a:off x="7254875" y="29321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064" name="Google Shape;1064;p41"/>
          <p:cNvSpPr/>
          <p:nvPr/>
        </p:nvSpPr>
        <p:spPr>
          <a:xfrm>
            <a:off x="7026275" y="33289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65" name="Google Shape;1065;p41"/>
          <p:cNvSpPr/>
          <p:nvPr/>
        </p:nvSpPr>
        <p:spPr>
          <a:xfrm>
            <a:off x="7521575" y="18049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066" name="Google Shape;1066;p41"/>
          <p:cNvSpPr/>
          <p:nvPr/>
        </p:nvSpPr>
        <p:spPr>
          <a:xfrm>
            <a:off x="8166100" y="24907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067" name="Google Shape;1067;p41"/>
          <p:cNvSpPr/>
          <p:nvPr/>
        </p:nvSpPr>
        <p:spPr>
          <a:xfrm>
            <a:off x="7651750" y="29321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068" name="Google Shape;1068;p41"/>
          <p:cNvSpPr/>
          <p:nvPr/>
        </p:nvSpPr>
        <p:spPr>
          <a:xfrm>
            <a:off x="8566150" y="29321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5" name="Google Shape;1075;p4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076" name="Google Shape;1076;p4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can perform the following operations on heaps: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MAX-HEAPIFY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BUILD-MAX-HEAP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HEAP-SORT	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O(nlgn)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MAX-HEAP-INSERT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HEAP-EXTRACT-MAX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HEAP-INCREASE-KEY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HEAP-MAXIMUM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O(1)</a:t>
            </a:r>
            <a:endParaRPr/>
          </a:p>
        </p:txBody>
      </p:sp>
      <p:sp>
        <p:nvSpPr>
          <p:cNvPr id="1077" name="Google Shape;1077;p42"/>
          <p:cNvSpPr/>
          <p:nvPr/>
        </p:nvSpPr>
        <p:spPr>
          <a:xfrm>
            <a:off x="7132637" y="4271962"/>
            <a:ext cx="228600" cy="186372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2"/>
          <p:cNvSpPr txBox="1"/>
          <p:nvPr/>
        </p:nvSpPr>
        <p:spPr>
          <a:xfrm>
            <a:off x="7527925" y="4968875"/>
            <a:ext cx="13509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Average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O(lgn)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5" name="Google Shape;1085;p4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Priority Queue Using Linked List</a:t>
            </a:r>
            <a:endParaRPr/>
          </a:p>
        </p:txBody>
      </p:sp>
      <p:pic>
        <p:nvPicPr>
          <p:cNvPr id="1086" name="Google Shape;1086;p43"/>
          <p:cNvPicPr preferRelativeResize="0"/>
          <p:nvPr/>
        </p:nvPicPr>
        <p:blipFill rotWithShape="1">
          <a:blip r:embed="rId3">
            <a:alphaModFix/>
          </a:blip>
          <a:srcRect b="0" l="0" r="0" t="21495"/>
          <a:stretch/>
        </p:blipFill>
        <p:spPr>
          <a:xfrm>
            <a:off x="571500" y="2338387"/>
            <a:ext cx="7096125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43"/>
          <p:cNvSpPr txBox="1"/>
          <p:nvPr/>
        </p:nvSpPr>
        <p:spPr>
          <a:xfrm>
            <a:off x="5584825" y="4800600"/>
            <a:ext cx="1619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Average: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O(n)</a:t>
            </a:r>
            <a:endParaRPr/>
          </a:p>
        </p:txBody>
      </p:sp>
      <p:sp>
        <p:nvSpPr>
          <p:cNvPr id="1088" name="Google Shape;1088;p43"/>
          <p:cNvSpPr txBox="1"/>
          <p:nvPr/>
        </p:nvSpPr>
        <p:spPr>
          <a:xfrm>
            <a:off x="2433637" y="5191125"/>
            <a:ext cx="23939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key: O(n)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max key: O(1)</a:t>
            </a:r>
            <a:endParaRPr/>
          </a:p>
        </p:txBody>
      </p:sp>
      <p:sp>
        <p:nvSpPr>
          <p:cNvPr id="1089" name="Google Shape;1089;p43"/>
          <p:cNvSpPr txBox="1"/>
          <p:nvPr/>
        </p:nvSpPr>
        <p:spPr>
          <a:xfrm>
            <a:off x="1963737" y="2782887"/>
            <a:ext cx="4381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090" name="Google Shape;1090;p43"/>
          <p:cNvSpPr txBox="1"/>
          <p:nvPr/>
        </p:nvSpPr>
        <p:spPr>
          <a:xfrm>
            <a:off x="6299200" y="2809875"/>
            <a:ext cx="4381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</a:t>
            </a:r>
            <a:endParaRPr/>
          </a:p>
        </p:txBody>
      </p:sp>
      <p:sp>
        <p:nvSpPr>
          <p:cNvPr id="1091" name="Google Shape;1091;p43"/>
          <p:cNvSpPr/>
          <p:nvPr/>
        </p:nvSpPr>
        <p:spPr>
          <a:xfrm>
            <a:off x="5176837" y="4090987"/>
            <a:ext cx="228600" cy="186372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8" name="Google Shape;1098;p44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/>
          </a:p>
        </p:txBody>
      </p:sp>
      <p:sp>
        <p:nvSpPr>
          <p:cNvPr id="1099" name="Google Shape;1099;p44"/>
          <p:cNvSpPr txBox="1"/>
          <p:nvPr>
            <p:ph idx="4294967295" type="body"/>
          </p:nvPr>
        </p:nvSpPr>
        <p:spPr>
          <a:xfrm>
            <a:off x="350837" y="1214437"/>
            <a:ext cx="802322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Assuming the data in a max-heap are distinct, what are the possible locations of the second-largest element?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0" name="Google Shape;1100;p4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5037" y="2565400"/>
            <a:ext cx="4038600" cy="265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7" name="Google Shape;1107;p4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/>
          </a:p>
        </p:txBody>
      </p:sp>
      <p:sp>
        <p:nvSpPr>
          <p:cNvPr id="1108" name="Google Shape;1108;p4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(a) What is the maximum number of nodes  in a max heap of height h?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(b) What is the maximum number of leaves?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(c) What is the maximum number of internal nodes?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5" name="Google Shape;1115;p4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/>
          </a:p>
        </p:txBody>
      </p:sp>
      <p:sp>
        <p:nvSpPr>
          <p:cNvPr id="1116" name="Google Shape;1116;p4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Demonstrate, step by step, the operation of Build-Heap on the array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A=[5, 3, 17, 10, 84, 19, 6, 22, 9]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3" name="Google Shape;1123;p4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/>
          </a:p>
        </p:txBody>
      </p:sp>
      <p:sp>
        <p:nvSpPr>
          <p:cNvPr id="1124" name="Google Shape;1124;p4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A be a heap of size n. Give the most efficient algorithm for the following tasks: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lphaLcParenBoth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 the sum of all elements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lphaLcParenBoth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 the sum of the largest 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lgn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" name="Google Shape;133;p1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Useful Properties</a:t>
            </a:r>
            <a:endParaRPr/>
          </a:p>
        </p:txBody>
      </p:sp>
      <p:cxnSp>
        <p:nvCxnSpPr>
          <p:cNvPr id="134" name="Google Shape;134;p12"/>
          <p:cNvCxnSpPr/>
          <p:nvPr/>
        </p:nvCxnSpPr>
        <p:spPr>
          <a:xfrm flipH="1" rot="10800000">
            <a:off x="4722812" y="4791075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5" name="Google Shape;135;p12"/>
          <p:cNvCxnSpPr/>
          <p:nvPr/>
        </p:nvCxnSpPr>
        <p:spPr>
          <a:xfrm flipH="1" rot="5400000">
            <a:off x="3291681" y="5180806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6" name="Google Shape;136;p12"/>
          <p:cNvCxnSpPr/>
          <p:nvPr/>
        </p:nvCxnSpPr>
        <p:spPr>
          <a:xfrm flipH="1" rot="5400000">
            <a:off x="3833018" y="4783931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" name="Google Shape;137;p12"/>
          <p:cNvCxnSpPr/>
          <p:nvPr/>
        </p:nvCxnSpPr>
        <p:spPr>
          <a:xfrm flipH="1" rot="5400000">
            <a:off x="4462462" y="4065587"/>
            <a:ext cx="1279525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" name="Google Shape;138;p12"/>
          <p:cNvCxnSpPr/>
          <p:nvPr/>
        </p:nvCxnSpPr>
        <p:spPr>
          <a:xfrm flipH="1" rot="10800000">
            <a:off x="3016250" y="4110037"/>
            <a:ext cx="16002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" name="Google Shape;139;p12"/>
          <p:cNvSpPr/>
          <p:nvPr/>
        </p:nvSpPr>
        <p:spPr>
          <a:xfrm>
            <a:off x="3244850" y="508476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0" name="Google Shape;140;p12"/>
          <p:cNvSpPr/>
          <p:nvPr/>
        </p:nvSpPr>
        <p:spPr>
          <a:xfrm>
            <a:off x="2847975" y="54816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41" name="Google Shape;141;p12"/>
          <p:cNvSpPr/>
          <p:nvPr/>
        </p:nvSpPr>
        <p:spPr>
          <a:xfrm>
            <a:off x="3549650" y="54816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42" name="Google Shape;142;p12"/>
          <p:cNvSpPr/>
          <p:nvPr/>
        </p:nvSpPr>
        <p:spPr>
          <a:xfrm>
            <a:off x="3702050" y="46434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3" name="Google Shape;143;p12"/>
          <p:cNvSpPr/>
          <p:nvPr/>
        </p:nvSpPr>
        <p:spPr>
          <a:xfrm>
            <a:off x="4159250" y="508476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44" name="Google Shape;144;p12"/>
          <p:cNvSpPr/>
          <p:nvPr/>
        </p:nvSpPr>
        <p:spPr>
          <a:xfrm>
            <a:off x="4425950" y="39576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5" name="Google Shape;145;p12"/>
          <p:cNvSpPr/>
          <p:nvPr/>
        </p:nvSpPr>
        <p:spPr>
          <a:xfrm>
            <a:off x="5070475" y="46434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6" name="Google Shape;146;p12"/>
          <p:cNvSpPr/>
          <p:nvPr/>
        </p:nvSpPr>
        <p:spPr>
          <a:xfrm>
            <a:off x="4556125" y="508476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47" name="Google Shape;147;p12"/>
          <p:cNvSpPr/>
          <p:nvPr/>
        </p:nvSpPr>
        <p:spPr>
          <a:xfrm>
            <a:off x="5470525" y="508476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48" name="Google Shape;148;p12"/>
          <p:cNvSpPr txBox="1"/>
          <p:nvPr/>
        </p:nvSpPr>
        <p:spPr>
          <a:xfrm>
            <a:off x="5486400" y="3897312"/>
            <a:ext cx="1943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 of root = 3</a:t>
            </a:r>
            <a:endParaRPr/>
          </a:p>
        </p:txBody>
      </p:sp>
      <p:cxnSp>
        <p:nvCxnSpPr>
          <p:cNvPr id="149" name="Google Shape;149;p12"/>
          <p:cNvCxnSpPr/>
          <p:nvPr/>
        </p:nvCxnSpPr>
        <p:spPr>
          <a:xfrm rot="10800000">
            <a:off x="4876800" y="4125912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0" name="Google Shape;150;p12"/>
          <p:cNvSpPr txBox="1"/>
          <p:nvPr/>
        </p:nvSpPr>
        <p:spPr>
          <a:xfrm>
            <a:off x="533400" y="4978400"/>
            <a:ext cx="1765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 of (2)= 1</a:t>
            </a:r>
            <a:endParaRPr/>
          </a:p>
        </p:txBody>
      </p:sp>
      <p:cxnSp>
        <p:nvCxnSpPr>
          <p:cNvPr id="151" name="Google Shape;151;p12"/>
          <p:cNvCxnSpPr/>
          <p:nvPr/>
        </p:nvCxnSpPr>
        <p:spPr>
          <a:xfrm>
            <a:off x="2514600" y="5207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2" name="Google Shape;152;p12"/>
          <p:cNvSpPr txBox="1"/>
          <p:nvPr/>
        </p:nvSpPr>
        <p:spPr>
          <a:xfrm>
            <a:off x="6542087" y="5056187"/>
            <a:ext cx="177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(10)= 2</a:t>
            </a:r>
            <a:endParaRPr/>
          </a:p>
        </p:txBody>
      </p:sp>
      <p:cxnSp>
        <p:nvCxnSpPr>
          <p:cNvPr id="153" name="Google Shape;153;p12"/>
          <p:cNvCxnSpPr/>
          <p:nvPr/>
        </p:nvCxnSpPr>
        <p:spPr>
          <a:xfrm rot="10800000">
            <a:off x="5859462" y="52451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154" name="Google Shape;15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293" l="0" r="0" t="0"/>
          <a:stretch/>
        </p:blipFill>
        <p:spPr>
          <a:xfrm>
            <a:off x="439737" y="1663700"/>
            <a:ext cx="8229600" cy="1611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2"/>
          <p:cNvSpPr txBox="1"/>
          <p:nvPr/>
        </p:nvSpPr>
        <p:spPr>
          <a:xfrm>
            <a:off x="3241675" y="2301875"/>
            <a:ext cx="677862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4630737" y="2819400"/>
            <a:ext cx="677862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/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" y="3578225"/>
            <a:ext cx="3430587" cy="8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2"/>
          <p:cNvSpPr/>
          <p:nvPr/>
        </p:nvSpPr>
        <p:spPr>
          <a:xfrm>
            <a:off x="314325" y="2336800"/>
            <a:ext cx="554037" cy="124618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5561012" y="3195637"/>
            <a:ext cx="2698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(see Ex 6.1-2, page 129)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66" name="Google Shape;166;p13"/>
          <p:cNvCxnSpPr/>
          <p:nvPr/>
        </p:nvCxnSpPr>
        <p:spPr>
          <a:xfrm>
            <a:off x="2444750" y="5348287"/>
            <a:ext cx="234950" cy="2016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7" name="Google Shape;167;p1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Heap Data Structure</a:t>
            </a:r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Char char="•"/>
            </a:pPr>
            <a:r>
              <a:rPr b="0" i="0" lang="en-US" sz="2800" u="none" cap="none" strike="noStrik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Def: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heap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0" lang="en-US" sz="28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nearly complete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binary tree with the following two properties: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Structural property: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levels are full, except possibly the last one, which is filled from left to right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(heap) property: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any node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Parent(x) ≥ x</a:t>
            </a:r>
            <a:endParaRPr/>
          </a:p>
        </p:txBody>
      </p:sp>
      <p:cxnSp>
        <p:nvCxnSpPr>
          <p:cNvPr id="169" name="Google Shape;169;p13"/>
          <p:cNvCxnSpPr/>
          <p:nvPr/>
        </p:nvCxnSpPr>
        <p:spPr>
          <a:xfrm flipH="1" rot="10800000">
            <a:off x="1849437" y="4535487"/>
            <a:ext cx="12954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" name="Google Shape;170;p13"/>
          <p:cNvSpPr txBox="1"/>
          <p:nvPr/>
        </p:nvSpPr>
        <p:spPr>
          <a:xfrm>
            <a:off x="2668587" y="5983287"/>
            <a:ext cx="730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</a:t>
            </a:r>
            <a:endParaRPr/>
          </a:p>
        </p:txBody>
      </p:sp>
      <p:cxnSp>
        <p:nvCxnSpPr>
          <p:cNvPr id="171" name="Google Shape;171;p13"/>
          <p:cNvCxnSpPr/>
          <p:nvPr/>
        </p:nvCxnSpPr>
        <p:spPr>
          <a:xfrm flipH="1" rot="5400000">
            <a:off x="2971006" y="4479131"/>
            <a:ext cx="760412" cy="72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2" name="Google Shape;172;p13"/>
          <p:cNvSpPr/>
          <p:nvPr/>
        </p:nvSpPr>
        <p:spPr>
          <a:xfrm>
            <a:off x="1741487" y="55102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2198687" y="50688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2922587" y="43830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3567112" y="50688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2595562" y="55102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7" name="Google Shape;177;p13"/>
          <p:cNvSpPr txBox="1"/>
          <p:nvPr/>
        </p:nvSpPr>
        <p:spPr>
          <a:xfrm>
            <a:off x="4564062" y="4203700"/>
            <a:ext cx="37592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heap property, it follows that: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“The root is the maximum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element of the heap!”</a:t>
            </a:r>
            <a:endParaRPr/>
          </a:p>
        </p:txBody>
      </p:sp>
      <p:sp>
        <p:nvSpPr>
          <p:cNvPr id="178" name="Google Shape;178;p13"/>
          <p:cNvSpPr txBox="1"/>
          <p:nvPr/>
        </p:nvSpPr>
        <p:spPr>
          <a:xfrm>
            <a:off x="1152525" y="6400800"/>
            <a:ext cx="6203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 heap is a binary tree that is filled in order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" name="Google Shape;185;p14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Array Representation of Heaps</a:t>
            </a:r>
            <a:endParaRPr/>
          </a:p>
        </p:txBody>
      </p:sp>
      <p:pic>
        <p:nvPicPr>
          <p:cNvPr id="186" name="Google Shape;186;p1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6025" y="2743200"/>
            <a:ext cx="3738562" cy="246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4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1371600"/>
            <a:ext cx="4038600" cy="11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4"/>
          <p:cNvSpPr txBox="1"/>
          <p:nvPr>
            <p:ph idx="4294967295" type="body"/>
          </p:nvPr>
        </p:nvSpPr>
        <p:spPr>
          <a:xfrm>
            <a:off x="228600" y="1117600"/>
            <a:ext cx="4572000" cy="525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heap can be stored as an array 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of tree is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A[1]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child of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 = A[2i]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child of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 = A[2i + 1]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 of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 = A[ ⎣i/2⎦ ]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Heapsize[A] ≤ length[A]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elements in the subarray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A[(⎣n/2⎦+1) .. n]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are leaves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" name="Google Shape;195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 Types</a:t>
            </a:r>
            <a:endParaRPr/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Max-heaps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(largest element at root), have the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max-heap property: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nodes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excluding the root: 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A[PARENT(i)] ≥ A[i]</a:t>
            </a:r>
            <a:endParaRPr/>
          </a:p>
          <a:p>
            <a:pPr indent="-1333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Min-heaps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(smallest element at root), have the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min-heap property: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nodes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excluding the root: 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A[PARENT(i)] ≤ A[i]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" name="Google Shape;203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Adding/Deleting Nodes</a:t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350837" y="1252537"/>
            <a:ext cx="8229600" cy="530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nodes are always inserted at the bottom level (left to right)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are removed from the bottom level (right to left)</a:t>
            </a:r>
            <a:endParaRPr/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812" y="3308350"/>
            <a:ext cx="5319712" cy="287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" name="Google Shape;212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on Heaps</a:t>
            </a:r>
            <a:endParaRPr/>
          </a:p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350837" y="1252537"/>
            <a:ext cx="8229600" cy="530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Maintain/Restore the max-heap property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MAX-HEAPIFY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max-heap from an unordered array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BUILD-MAX-HEAP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an array in place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HEAPSORT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Priority queues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