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68" r:id="rId13"/>
    <p:sldId id="269" r:id="rId14"/>
    <p:sldId id="25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B3FAA-D93A-4998-A232-B821BFA7DC33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05AB1-7BBB-4E2F-8C4C-88DD113D97F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FD2526-4BBE-4F18-8072-95A83D9A08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4AB3FD-235C-480D-854C-8D0B8DDF185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162592-AC36-4152-BA9B-E1A5111D0B0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370FFF-2299-4F55-BF11-85667D75D11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3C9C10-3BDB-4D58-A441-268E9D0B030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C94BFE-5D96-44D1-9330-EF17B7D44DD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D50B83-7157-4064-AD28-CA55CF881DE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C5021C-2C60-42BF-8E03-31ED16C1F3E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1205-4BDD-44F9-B60D-FCA779E47B45}" type="datetimeFigureOut">
              <a:rPr lang="en-US" smtClean="0"/>
              <a:pPr/>
              <a:t>3/8/2021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8BA57-EDDC-47CF-9A96-5F080E565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Binary Search Tree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455"/>
          <p:cNvPicPr>
            <a:picLocks noChangeAspect="1" noChangeArrowheads="1"/>
          </p:cNvPicPr>
          <p:nvPr/>
        </p:nvPicPr>
        <p:blipFill>
          <a:blip r:embed="rId3">
            <a:lum bright="-12000" contrast="-12000"/>
          </a:blip>
          <a:srcRect/>
          <a:stretch>
            <a:fillRect/>
          </a:stretch>
        </p:blipFill>
        <p:spPr bwMode="auto">
          <a:xfrm>
            <a:off x="1219200" y="555625"/>
            <a:ext cx="67056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1371600" y="4038600"/>
            <a:ext cx="5257800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2400"/>
              <a:t>What is the </a:t>
            </a:r>
            <a:r>
              <a:rPr lang="en-US" sz="24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max height</a:t>
            </a:r>
            <a:r>
              <a:rPr lang="en-US" sz="2400"/>
              <a:t> of a tree with </a:t>
            </a:r>
            <a:r>
              <a:rPr lang="en-US" sz="2400" i="1"/>
              <a:t>N</a:t>
            </a:r>
            <a:r>
              <a:rPr lang="en-US" sz="2400"/>
              <a:t> nodes? 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295400" y="5105400"/>
            <a:ext cx="5257800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2400"/>
              <a:t>What is the </a:t>
            </a:r>
            <a:r>
              <a:rPr lang="en-US" sz="24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min height</a:t>
            </a:r>
            <a:r>
              <a:rPr lang="en-US" sz="2400"/>
              <a:t> of a tree with </a:t>
            </a:r>
            <a:r>
              <a:rPr lang="en-US" sz="2400" i="1"/>
              <a:t>N</a:t>
            </a:r>
            <a:r>
              <a:rPr lang="en-US" sz="2400"/>
              <a:t> nodes? </a:t>
            </a:r>
            <a:endParaRPr lang="en-US" sz="2400" i="1"/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2895600" y="4419600"/>
            <a:ext cx="354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FF9900"/>
                </a:solidFill>
              </a:rPr>
              <a:t>N</a:t>
            </a:r>
            <a:r>
              <a:rPr lang="en-US" sz="2400">
                <a:solidFill>
                  <a:srgbClr val="FF9900"/>
                </a:solidFill>
              </a:rPr>
              <a:t> (same as a linked list)</a:t>
            </a:r>
            <a:endParaRPr lang="en-US" sz="2400"/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2819400" y="5486400"/>
            <a:ext cx="1363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9900"/>
                </a:solidFill>
              </a:rPr>
              <a:t>log(N+1)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/>
      <p:bldP spid="2078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IN" dirty="0"/>
              <a:t>A binary search tree is organized, as the name suggests, in a binary tree, as </a:t>
            </a:r>
            <a:r>
              <a:rPr lang="en-IN" dirty="0" smtClean="0"/>
              <a:t>shown in </a:t>
            </a:r>
            <a:r>
              <a:rPr lang="en-IN" dirty="0"/>
              <a:t>Figure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86124"/>
            <a:ext cx="59721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Binary-search-tree </a:t>
            </a:r>
            <a:r>
              <a:rPr lang="en-IN" b="1" i="1" dirty="0"/>
              <a:t>property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12269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Traversing a Binary Search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828800"/>
          </a:xfrm>
        </p:spPr>
        <p:txBody>
          <a:bodyPr/>
          <a:lstStyle/>
          <a:p>
            <a:r>
              <a:rPr lang="en-IN" dirty="0" smtClean="0"/>
              <a:t>In-order</a:t>
            </a:r>
          </a:p>
          <a:p>
            <a:r>
              <a:rPr lang="en-IN" dirty="0" smtClean="0"/>
              <a:t>Pre-order</a:t>
            </a:r>
          </a:p>
          <a:p>
            <a:r>
              <a:rPr lang="en-IN" dirty="0" smtClean="0"/>
              <a:t>Post-order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571612"/>
            <a:ext cx="499528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Dynamic-set of Operations on BST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search tree data structure supports many dynamic-set operations, </a:t>
            </a:r>
            <a:r>
              <a:rPr lang="en-IN" dirty="0" smtClean="0"/>
              <a:t>including  </a:t>
            </a:r>
          </a:p>
          <a:p>
            <a:pPr lvl="1"/>
            <a:r>
              <a:rPr lang="en-IN" dirty="0" smtClean="0"/>
              <a:t>SEARCH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MINIMUM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MAXIMUM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PREDECESSOR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SUCCESSOR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INSERT</a:t>
            </a:r>
            <a:r>
              <a:rPr lang="en-IN" dirty="0"/>
              <a:t>, </a:t>
            </a:r>
            <a:r>
              <a:rPr lang="en-IN" dirty="0" smtClean="0"/>
              <a:t>and </a:t>
            </a:r>
          </a:p>
          <a:p>
            <a:pPr lvl="1"/>
            <a:r>
              <a:rPr lang="en-IN" dirty="0" smtClean="0"/>
              <a:t>DELETE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558184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000504"/>
            <a:ext cx="4572032" cy="242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29256" y="1285860"/>
            <a:ext cx="3176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Recursive Version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4214818"/>
            <a:ext cx="2980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Iterative Version</a:t>
            </a:r>
            <a:endParaRPr lang="en-IN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Minimum and Maximum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391494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2101" y="3714752"/>
            <a:ext cx="380036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Successors and Predecessors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07333"/>
            <a:ext cx="6357981" cy="351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and Deletion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513498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500174"/>
            <a:ext cx="3895636" cy="2247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Deletion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5033985" cy="438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What is a binary tree?</a:t>
            </a:r>
            <a:r>
              <a:rPr lang="en-US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9900"/>
                </a:solidFill>
                <a:ea typeface="MS Mincho" pitchFamily="49" charset="-128"/>
              </a:rPr>
              <a:t>Property 1</a:t>
            </a:r>
            <a:r>
              <a:rPr lang="en-US" smtClean="0">
                <a:solidFill>
                  <a:srgbClr val="FF9900"/>
                </a:solidFill>
                <a:ea typeface="MS Mincho" pitchFamily="49" charset="-128"/>
              </a:rPr>
              <a:t>:</a:t>
            </a:r>
            <a:r>
              <a:rPr lang="en-US" smtClean="0">
                <a:ea typeface="MS Mincho" pitchFamily="49" charset="-128"/>
              </a:rPr>
              <a:t> each node can have up to two successor nodes.</a:t>
            </a:r>
            <a:endParaRPr lang="en-US" smtClean="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3076" name="Picture 11" descr="P453a"/>
          <p:cNvPicPr>
            <a:picLocks noChangeAspect="1" noChangeArrowheads="1"/>
          </p:cNvPicPr>
          <p:nvPr/>
        </p:nvPicPr>
        <p:blipFill>
          <a:blip r:embed="rId3"/>
          <a:srcRect r="11765"/>
          <a:stretch>
            <a:fillRect/>
          </a:stretch>
        </p:blipFill>
        <p:spPr bwMode="auto">
          <a:xfrm>
            <a:off x="2743200" y="2971800"/>
            <a:ext cx="4038600" cy="351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What is a binary tree?</a:t>
            </a:r>
            <a:r>
              <a:rPr lang="en-US" smtClean="0"/>
              <a:t> (cont.)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9900"/>
                </a:solidFill>
                <a:ea typeface="MS Mincho" pitchFamily="49" charset="-128"/>
              </a:rPr>
              <a:t>Property 2</a:t>
            </a:r>
            <a:r>
              <a:rPr lang="en-US" smtClean="0">
                <a:solidFill>
                  <a:srgbClr val="FF9900"/>
                </a:solidFill>
                <a:ea typeface="MS Mincho" pitchFamily="49" charset="-128"/>
              </a:rPr>
              <a:t>:</a:t>
            </a:r>
            <a:r>
              <a:rPr lang="en-US" smtClean="0">
                <a:ea typeface="MS Mincho" pitchFamily="49" charset="-128"/>
              </a:rPr>
              <a:t> a unique path exists from the root to every other node</a:t>
            </a:r>
            <a:r>
              <a:rPr lang="en-US" smtClean="0"/>
              <a:t> </a:t>
            </a:r>
          </a:p>
        </p:txBody>
      </p:sp>
      <p:pic>
        <p:nvPicPr>
          <p:cNvPr id="4100" name="Picture 4" descr="P453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276600"/>
            <a:ext cx="2251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181600" y="4267200"/>
            <a:ext cx="3061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Not a valid binary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Some terminology</a:t>
            </a:r>
            <a:r>
              <a:rPr lang="en-US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MS Mincho" pitchFamily="49" charset="-128"/>
              </a:rPr>
              <a:t>The successor nodes of a node are called its </a:t>
            </a:r>
            <a:r>
              <a:rPr lang="en-US" sz="2400" i="1" smtClean="0">
                <a:solidFill>
                  <a:srgbClr val="FF9900"/>
                </a:solidFill>
                <a:ea typeface="MS Mincho" pitchFamily="49" charset="-128"/>
              </a:rPr>
              <a:t>children</a:t>
            </a:r>
          </a:p>
          <a:p>
            <a:pPr eaLnBrk="1" hangingPunct="1"/>
            <a:r>
              <a:rPr lang="en-US" sz="2400" smtClean="0">
                <a:ea typeface="MS Mincho" pitchFamily="49" charset="-128"/>
              </a:rPr>
              <a:t>The predecessor node of a node is called its </a:t>
            </a:r>
            <a:r>
              <a:rPr lang="en-US" sz="2400" i="1" smtClean="0">
                <a:solidFill>
                  <a:srgbClr val="FF9900"/>
                </a:solidFill>
                <a:ea typeface="MS Mincho" pitchFamily="49" charset="-128"/>
              </a:rPr>
              <a:t>parent</a:t>
            </a:r>
            <a:endParaRPr lang="en-US" sz="24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/>
            <a:r>
              <a:rPr lang="en-US" sz="2400" smtClean="0">
                <a:ea typeface="MS Mincho" pitchFamily="49" charset="-128"/>
              </a:rPr>
              <a:t>The "beginning" node is called the </a:t>
            </a:r>
            <a:r>
              <a:rPr lang="en-US" sz="2400" i="1" smtClean="0">
                <a:solidFill>
                  <a:srgbClr val="FF9900"/>
                </a:solidFill>
                <a:ea typeface="MS Mincho" pitchFamily="49" charset="-128"/>
              </a:rPr>
              <a:t>root</a:t>
            </a:r>
            <a:r>
              <a:rPr lang="en-US" sz="2400" smtClean="0">
                <a:ea typeface="MS Mincho" pitchFamily="49" charset="-128"/>
              </a:rPr>
              <a:t> (has no parent)</a:t>
            </a:r>
            <a:endParaRPr lang="en-US" sz="24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/>
            <a:r>
              <a:rPr lang="en-US" sz="2400" smtClean="0">
                <a:ea typeface="MS Mincho" pitchFamily="49" charset="-128"/>
              </a:rPr>
              <a:t>A node without </a:t>
            </a:r>
            <a:r>
              <a:rPr lang="en-US" sz="2400" i="1" smtClean="0">
                <a:ea typeface="MS Mincho" pitchFamily="49" charset="-128"/>
              </a:rPr>
              <a:t>children</a:t>
            </a:r>
            <a:r>
              <a:rPr lang="en-US" sz="2400" smtClean="0">
                <a:ea typeface="MS Mincho" pitchFamily="49" charset="-128"/>
              </a:rPr>
              <a:t> is called a </a:t>
            </a:r>
            <a:r>
              <a:rPr lang="en-US" sz="2400" i="1" smtClean="0">
                <a:solidFill>
                  <a:srgbClr val="FF9900"/>
                </a:solidFill>
                <a:ea typeface="MS Mincho" pitchFamily="49" charset="-128"/>
              </a:rPr>
              <a:t>leaf</a:t>
            </a:r>
            <a:endParaRPr lang="en-US" sz="2400" u="sng" smtClean="0">
              <a:cs typeface="Times New Roman" pitchFamily="18" charset="0"/>
            </a:endParaRPr>
          </a:p>
          <a:p>
            <a:pPr eaLnBrk="1" hangingPunct="1"/>
            <a:endParaRPr lang="en-US" sz="2400" u="sng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3100" smtClean="0"/>
          </a:p>
        </p:txBody>
      </p:sp>
      <p:pic>
        <p:nvPicPr>
          <p:cNvPr id="5124" name="Picture 2" descr="P455"/>
          <p:cNvPicPr>
            <a:picLocks noChangeAspect="1" noChangeArrowheads="1"/>
          </p:cNvPicPr>
          <p:nvPr/>
        </p:nvPicPr>
        <p:blipFill>
          <a:blip r:embed="rId3">
            <a:lum bright="-12000" contrast="-12000"/>
          </a:blip>
          <a:srcRect t="3085" r="62605" b="44989"/>
          <a:stretch>
            <a:fillRect/>
          </a:stretch>
        </p:blipFill>
        <p:spPr bwMode="auto">
          <a:xfrm>
            <a:off x="2819400" y="3260725"/>
            <a:ext cx="365760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Some terminology (cont’d)</a:t>
            </a:r>
            <a:r>
              <a:rPr lang="en-US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09675"/>
            <a:ext cx="7772400" cy="5267325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Times New Roman" pitchFamily="18" charset="0"/>
              </a:rPr>
              <a:t>Nodes are organize in levels (indexed from 0).</a:t>
            </a:r>
          </a:p>
          <a:p>
            <a:pPr eaLnBrk="1" hangingPunct="1"/>
            <a:endParaRPr lang="en-US" sz="2400" u="sng" dirty="0" smtClean="0">
              <a:cs typeface="Times New Roman" pitchFamily="18" charset="0"/>
            </a:endParaRPr>
          </a:p>
          <a:p>
            <a:pPr eaLnBrk="1" hangingPunct="1"/>
            <a:r>
              <a:rPr lang="en-US" sz="2400" b="1" dirty="0" smtClean="0">
                <a:cs typeface="Times New Roman" pitchFamily="18" charset="0"/>
              </a:rPr>
              <a:t>Level (or depth) of a node</a:t>
            </a:r>
            <a:r>
              <a:rPr lang="en-US" sz="2400" dirty="0" smtClean="0">
                <a:cs typeface="Times New Roman" pitchFamily="18" charset="0"/>
              </a:rPr>
              <a:t>: number of edges in the path from the root to that node.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2400" u="sng" dirty="0" smtClean="0">
              <a:cs typeface="Times New Roman" pitchFamily="18" charset="0"/>
            </a:endParaRPr>
          </a:p>
          <a:p>
            <a:pPr eaLnBrk="1" hangingPunct="1"/>
            <a:r>
              <a:rPr lang="en-US" sz="2400" b="1" dirty="0" smtClean="0">
                <a:cs typeface="Times New Roman" pitchFamily="18" charset="0"/>
              </a:rPr>
              <a:t>Height of a tree h</a:t>
            </a:r>
            <a:r>
              <a:rPr lang="en-US" sz="2400" dirty="0" smtClean="0">
                <a:cs typeface="Times New Roman" pitchFamily="18" charset="0"/>
              </a:rPr>
              <a:t>: #levels = L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   (</a:t>
            </a:r>
            <a:r>
              <a:rPr lang="en-US" sz="2400" dirty="0" smtClean="0">
                <a:solidFill>
                  <a:srgbClr val="FF9900"/>
                </a:solidFill>
                <a:cs typeface="Times New Roman" pitchFamily="18" charset="0"/>
              </a:rPr>
              <a:t>Warning:</a:t>
            </a:r>
            <a:r>
              <a:rPr lang="en-US" sz="2400" dirty="0" smtClean="0">
                <a:cs typeface="Times New Roman" pitchFamily="18" charset="0"/>
              </a:rPr>
              <a:t> some books define h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     as #levels-1).</a:t>
            </a:r>
          </a:p>
          <a:p>
            <a:pPr eaLnBrk="1" hangingPunct="1"/>
            <a:endParaRPr lang="en-US" sz="2400" u="sng" dirty="0" smtClean="0">
              <a:cs typeface="Times New Roman" pitchFamily="18" charset="0"/>
            </a:endParaRPr>
          </a:p>
          <a:p>
            <a:pPr eaLnBrk="1" hangingPunct="1"/>
            <a:r>
              <a:rPr lang="en-US" sz="2400" b="1" dirty="0" smtClean="0">
                <a:cs typeface="Times New Roman" pitchFamily="18" charset="0"/>
              </a:rPr>
              <a:t>Full tree: </a:t>
            </a:r>
            <a:r>
              <a:rPr lang="en-US" sz="2400" dirty="0" smtClean="0">
                <a:cs typeface="Times New Roman" pitchFamily="18" charset="0"/>
              </a:rPr>
              <a:t>every node has exactly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two children </a:t>
            </a:r>
            <a:r>
              <a:rPr lang="en-US" sz="2400" b="1" i="1" dirty="0" smtClean="0">
                <a:solidFill>
                  <a:srgbClr val="FF9900"/>
                </a:solidFill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FF9900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all the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leaves are on the same level.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6148" name="Picture 4" descr="P453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3200400"/>
            <a:ext cx="3581400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6934200" y="3267075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not full!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the </a:t>
            </a:r>
            <a:r>
              <a:rPr lang="en-US" u="sng" smtClean="0"/>
              <a:t>max</a:t>
            </a:r>
            <a:r>
              <a:rPr lang="en-US" smtClean="0"/>
              <a:t> #nodes </a:t>
            </a:r>
            <a:br>
              <a:rPr lang="en-US" smtClean="0"/>
            </a:br>
            <a:r>
              <a:rPr lang="en-US" smtClean="0"/>
              <a:t>at some level </a:t>
            </a:r>
            <a:r>
              <a:rPr lang="en-US" i="1" smtClean="0"/>
              <a:t>l</a:t>
            </a:r>
            <a:r>
              <a:rPr lang="en-US" smtClean="0"/>
              <a:t>?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285852" y="2335213"/>
            <a:ext cx="37987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The </a:t>
            </a:r>
            <a:r>
              <a:rPr lang="en-US" sz="2400" u="sng" dirty="0"/>
              <a:t>max</a:t>
            </a:r>
            <a:r>
              <a:rPr lang="en-US" sz="2400" dirty="0"/>
              <a:t> #nodes at level     is 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4457700" y="2411413"/>
          <a:ext cx="139700" cy="315912"/>
        </p:xfrm>
        <a:graphic>
          <a:graphicData uri="http://schemas.openxmlformats.org/presentationml/2006/ole">
            <p:oleObj spid="_x0000_s1026" name="Equation" r:id="rId4" imgW="139579" imgH="317225" progId="">
              <p:embed/>
            </p:oleObj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5067300" y="2411413"/>
          <a:ext cx="290513" cy="368300"/>
        </p:xfrm>
        <a:graphic>
          <a:graphicData uri="http://schemas.openxmlformats.org/presentationml/2006/ole">
            <p:oleObj spid="_x0000_s1027" name="Equation" r:id="rId5" imgW="291973" imgH="368140" progId="">
              <p:embed/>
            </p:oleObj>
          </a:graphicData>
        </a:graphic>
      </p:graphicFrame>
      <p:pic>
        <p:nvPicPr>
          <p:cNvPr id="7174" name="Picture 11" descr="P453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3505200"/>
            <a:ext cx="3200400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724400" y="3810000"/>
            <a:ext cx="1206500" cy="2044700"/>
            <a:chOff x="4272" y="2832"/>
            <a:chExt cx="760" cy="1288"/>
          </a:xfrm>
        </p:grpSpPr>
        <p:graphicFrame>
          <p:nvGraphicFramePr>
            <p:cNvPr id="7177" name="Object 13"/>
            <p:cNvGraphicFramePr>
              <a:graphicFrameLocks noChangeAspect="1"/>
            </p:cNvGraphicFramePr>
            <p:nvPr/>
          </p:nvGraphicFramePr>
          <p:xfrm>
            <a:off x="4272" y="2832"/>
            <a:ext cx="384" cy="232"/>
          </p:xfrm>
          <a:graphic>
            <a:graphicData uri="http://schemas.openxmlformats.org/presentationml/2006/ole">
              <p:oleObj spid="_x0000_s1028" name="Equation" r:id="rId7" imgW="609600" imgH="368300" progId="">
                <p:embed/>
              </p:oleObj>
            </a:graphicData>
          </a:graphic>
        </p:graphicFrame>
        <p:graphicFrame>
          <p:nvGraphicFramePr>
            <p:cNvPr id="7178" name="Object 14"/>
            <p:cNvGraphicFramePr>
              <a:graphicFrameLocks noChangeAspect="1"/>
            </p:cNvGraphicFramePr>
            <p:nvPr/>
          </p:nvGraphicFramePr>
          <p:xfrm>
            <a:off x="4656" y="3168"/>
            <a:ext cx="360" cy="232"/>
          </p:xfrm>
          <a:graphic>
            <a:graphicData uri="http://schemas.openxmlformats.org/presentationml/2006/ole">
              <p:oleObj spid="_x0000_s1029" name="Equation" r:id="rId8" imgW="571500" imgH="368300" progId="">
                <p:embed/>
              </p:oleObj>
            </a:graphicData>
          </a:graphic>
        </p:graphicFrame>
        <p:graphicFrame>
          <p:nvGraphicFramePr>
            <p:cNvPr id="7179" name="Object 15"/>
            <p:cNvGraphicFramePr>
              <a:graphicFrameLocks noChangeAspect="1"/>
            </p:cNvGraphicFramePr>
            <p:nvPr/>
          </p:nvGraphicFramePr>
          <p:xfrm>
            <a:off x="4560" y="3504"/>
            <a:ext cx="384" cy="232"/>
          </p:xfrm>
          <a:graphic>
            <a:graphicData uri="http://schemas.openxmlformats.org/presentationml/2006/ole">
              <p:oleObj spid="_x0000_s1030" name="Equation" r:id="rId9" imgW="609600" imgH="368300" progId="">
                <p:embed/>
              </p:oleObj>
            </a:graphicData>
          </a:graphic>
        </p:graphicFrame>
        <p:graphicFrame>
          <p:nvGraphicFramePr>
            <p:cNvPr id="7180" name="Object 16"/>
            <p:cNvGraphicFramePr>
              <a:graphicFrameLocks noChangeAspect="1"/>
            </p:cNvGraphicFramePr>
            <p:nvPr/>
          </p:nvGraphicFramePr>
          <p:xfrm>
            <a:off x="4656" y="3888"/>
            <a:ext cx="376" cy="232"/>
          </p:xfrm>
          <a:graphic>
            <a:graphicData uri="http://schemas.openxmlformats.org/presentationml/2006/ole">
              <p:oleObj spid="_x0000_s1031" name="Equation" r:id="rId10" imgW="596900" imgH="368300" progId="">
                <p:embed/>
              </p:oleObj>
            </a:graphicData>
          </a:graphic>
        </p:graphicFrame>
      </p:grp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5562600" y="2336800"/>
            <a:ext cx="296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where </a:t>
            </a:r>
            <a:r>
              <a:rPr lang="en-US" sz="2400" i="1" dirty="0">
                <a:latin typeface="Times New Roman" pitchFamily="18" charset="0"/>
              </a:rPr>
              <a:t>l=0,1,2, ...,L-1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the total #nodes </a:t>
            </a:r>
            <a:r>
              <a:rPr lang="en-US" b="1" smtClean="0"/>
              <a:t>N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of a </a:t>
            </a:r>
            <a:r>
              <a:rPr lang="en-US" u="sng" smtClean="0"/>
              <a:t>full </a:t>
            </a:r>
            <a:r>
              <a:rPr lang="en-US" smtClean="0"/>
              <a:t>tree with</a:t>
            </a:r>
            <a:r>
              <a:rPr lang="en-US" b="1" smtClean="0"/>
              <a:t> </a:t>
            </a:r>
            <a:r>
              <a:rPr lang="en-US" smtClean="0"/>
              <a:t>height</a:t>
            </a:r>
            <a:r>
              <a:rPr lang="en-US" b="1" smtClean="0"/>
              <a:t> h</a:t>
            </a:r>
            <a:r>
              <a:rPr lang="en-US" smtClean="0"/>
              <a:t>?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676400" y="3048000"/>
          <a:ext cx="5765800" cy="3048000"/>
        </p:xfrm>
        <a:graphic>
          <a:graphicData uri="http://schemas.openxmlformats.org/presentationml/2006/ole">
            <p:oleObj spid="_x0000_s2050" name="Equation" r:id="rId4" imgW="4305300" imgH="2032000" progId="">
              <p:embed/>
            </p:oleObj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90800" y="4343400"/>
            <a:ext cx="387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using the geometric series:</a:t>
            </a:r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2514600" y="3657600"/>
            <a:ext cx="460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l=0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3352800" y="3657600"/>
            <a:ext cx="460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l=1</a:t>
            </a:r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4876800" y="3657600"/>
            <a:ext cx="641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l=h-1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the height </a:t>
            </a:r>
            <a:r>
              <a:rPr lang="en-US" b="1" smtClean="0"/>
              <a:t>h </a:t>
            </a:r>
            <a:br>
              <a:rPr lang="en-US" b="1" smtClean="0"/>
            </a:br>
            <a:r>
              <a:rPr lang="en-US" smtClean="0"/>
              <a:t>of a </a:t>
            </a:r>
            <a:r>
              <a:rPr lang="en-US" u="sng" smtClean="0"/>
              <a:t>full </a:t>
            </a:r>
            <a:r>
              <a:rPr lang="en-US" smtClean="0"/>
              <a:t>tree with</a:t>
            </a:r>
            <a:r>
              <a:rPr lang="en-US" b="1" smtClean="0"/>
              <a:t> N </a:t>
            </a:r>
            <a:r>
              <a:rPr lang="en-US" smtClean="0"/>
              <a:t>nodes?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cs typeface="Times New Roman" pitchFamily="18" charset="0"/>
            </a:endParaRPr>
          </a:p>
          <a:p>
            <a:pPr eaLnBrk="1" hangingPunct="1"/>
            <a:endParaRPr lang="en-US" smtClean="0">
              <a:cs typeface="Times New Roman" pitchFamily="18" charset="0"/>
            </a:endParaRPr>
          </a:p>
          <a:p>
            <a:pPr eaLnBrk="1" hangingPunct="1"/>
            <a:endParaRPr lang="en-US" smtClean="0">
              <a:cs typeface="Times New Roman" pitchFamily="18" charset="0"/>
            </a:endParaRPr>
          </a:p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752600" y="2895600"/>
          <a:ext cx="5475288" cy="2032000"/>
        </p:xfrm>
        <a:graphic>
          <a:graphicData uri="http://schemas.openxmlformats.org/presentationml/2006/ole">
            <p:oleObj spid="_x0000_s3074" name="Equation" r:id="rId4" imgW="4241800" imgH="1574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h important?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operations (e.g., insert, delete, retrieve etc.) are typically expressed in terms of h.</a:t>
            </a:r>
          </a:p>
          <a:p>
            <a:endParaRPr lang="en-US" dirty="0" smtClean="0"/>
          </a:p>
          <a:p>
            <a:r>
              <a:rPr lang="en-US" dirty="0" smtClean="0"/>
              <a:t>So, h determines running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357</Words>
  <Application>Microsoft Office PowerPoint</Application>
  <PresentationFormat>On-screen Show (4:3)</PresentationFormat>
  <Paragraphs>75</Paragraphs>
  <Slides>19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Binary Search Tree</vt:lpstr>
      <vt:lpstr>What is a binary tree? </vt:lpstr>
      <vt:lpstr>What is a binary tree? (cont.)</vt:lpstr>
      <vt:lpstr>Some terminology </vt:lpstr>
      <vt:lpstr>Some terminology (cont’d) </vt:lpstr>
      <vt:lpstr>What is the max #nodes  at some level l?</vt:lpstr>
      <vt:lpstr>What is the total #nodes N  of a full tree with height h?</vt:lpstr>
      <vt:lpstr>What is the height h  of a full tree with N nodes?</vt:lpstr>
      <vt:lpstr>Why is h important?</vt:lpstr>
      <vt:lpstr>Slide 10</vt:lpstr>
      <vt:lpstr>Binary Search Tree</vt:lpstr>
      <vt:lpstr>Binary-search-tree property</vt:lpstr>
      <vt:lpstr>Traversing a Binary Search Tree</vt:lpstr>
      <vt:lpstr>Dynamic-set of Operations on BST</vt:lpstr>
      <vt:lpstr>SEARCH</vt:lpstr>
      <vt:lpstr>Minimum and Maximum</vt:lpstr>
      <vt:lpstr>Successors and Predecessors</vt:lpstr>
      <vt:lpstr>Insertion and Deletion</vt:lpstr>
      <vt:lpstr>Deletion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cl9</dc:creator>
  <cp:lastModifiedBy>cl9</cp:lastModifiedBy>
  <cp:revision>12</cp:revision>
  <dcterms:created xsi:type="dcterms:W3CDTF">2021-03-08T03:55:27Z</dcterms:created>
  <dcterms:modified xsi:type="dcterms:W3CDTF">2021-03-08T04:39:32Z</dcterms:modified>
</cp:coreProperties>
</file>