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6851a6e45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6851a6e45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6851a6e45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6851a6e45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6851a6e45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6851a6e45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6851a6e45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6851a6e45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6851a6e45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6851a6e45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6851a6e45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6851a6e45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6851a6e45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6851a6e45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6851a6e45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6851a6e45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6851a6e45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6851a6e45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6851a6e45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6851a6e45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6851a6e4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6851a6e4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6851a6e45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6851a6e45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6851a6e45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6851a6e45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6851a6e4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6851a6e4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6851a6e45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6851a6e45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devanshi-25/Path_F-with-C_Wizard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mailto:vinshibindal2507@gmail.com" TargetMode="External"/><Relationship Id="rId4" Type="http://schemas.openxmlformats.org/officeDocument/2006/relationships/hyperlink" Target="mailto:rudrakshityagi66@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739625" y="1178725"/>
            <a:ext cx="5361300" cy="148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PATH FINDING WITH   C_WIZARDS !</a:t>
            </a:r>
            <a:endParaRPr/>
          </a:p>
        </p:txBody>
      </p:sp>
      <p:sp>
        <p:nvSpPr>
          <p:cNvPr id="129" name="Google Shape;129;p13"/>
          <p:cNvSpPr txBox="1"/>
          <p:nvPr>
            <p:ph idx="1" type="subTitle"/>
          </p:nvPr>
        </p:nvSpPr>
        <p:spPr>
          <a:xfrm>
            <a:off x="1858700" y="2988468"/>
            <a:ext cx="5361300" cy="94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IT IS A </a:t>
            </a:r>
            <a:r>
              <a:rPr b="1" lang="en"/>
              <a:t>PATHFINDING</a:t>
            </a:r>
            <a:r>
              <a:rPr b="1" lang="en"/>
              <a:t> </a:t>
            </a:r>
            <a:r>
              <a:rPr b="1" lang="en"/>
              <a:t>VISUALIZER USED TO GET THE SHORTEST DISTANCE BETWEEN 2 POINTS AVOIDING THE OBSTACLES ON THE WAY.</a:t>
            </a:r>
            <a:r>
              <a:rPr b="1" lang="en"/>
              <a:t>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BREADTH FIRST SEARCH</a:t>
            </a:r>
            <a:endParaRPr/>
          </a:p>
        </p:txBody>
      </p:sp>
      <p:sp>
        <p:nvSpPr>
          <p:cNvPr id="188" name="Google Shape;188;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1155CC"/>
                </a:solidFill>
                <a:highlight>
                  <a:srgbClr val="FFFFFF"/>
                </a:highlight>
                <a:latin typeface="Roboto"/>
                <a:ea typeface="Roboto"/>
                <a:cs typeface="Roboto"/>
                <a:sym typeface="Roboto"/>
              </a:rPr>
              <a:t>How It Works:</a:t>
            </a:r>
            <a:r>
              <a:rPr lang="en" sz="1500">
                <a:solidFill>
                  <a:srgbClr val="212529"/>
                </a:solidFill>
                <a:highlight>
                  <a:srgbClr val="FFFFFF"/>
                </a:highlight>
                <a:latin typeface="Roboto"/>
                <a:ea typeface="Roboto"/>
                <a:cs typeface="Roboto"/>
                <a:sym typeface="Roboto"/>
              </a:rPr>
              <a:t> BFS starts at the root node and explores all of the neighbor nodes at the present depth prior to moving on to the nodes at the next depth level.</a:t>
            </a:r>
            <a:endParaRPr sz="15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500">
                <a:solidFill>
                  <a:srgbClr val="1155CC"/>
                </a:solidFill>
                <a:highlight>
                  <a:srgbClr val="FFFFFF"/>
                </a:highlight>
                <a:latin typeface="Roboto"/>
                <a:ea typeface="Roboto"/>
                <a:cs typeface="Roboto"/>
                <a:sym typeface="Roboto"/>
              </a:rPr>
              <a:t>Analysis:</a:t>
            </a:r>
            <a:r>
              <a:rPr lang="en" sz="1500">
                <a:solidFill>
                  <a:srgbClr val="212529"/>
                </a:solidFill>
                <a:highlight>
                  <a:srgbClr val="FFFFFF"/>
                </a:highlight>
                <a:latin typeface="Roboto"/>
                <a:ea typeface="Roboto"/>
                <a:cs typeface="Roboto"/>
                <a:sym typeface="Roboto"/>
              </a:rPr>
              <a:t> This is an OK algorithm for pathfinding. It is </a:t>
            </a:r>
            <a:r>
              <a:rPr lang="en" sz="1500" u="sng">
                <a:solidFill>
                  <a:srgbClr val="212529"/>
                </a:solidFill>
                <a:highlight>
                  <a:srgbClr val="FFFFFF"/>
                </a:highlight>
                <a:latin typeface="Roboto"/>
                <a:ea typeface="Roboto"/>
                <a:cs typeface="Roboto"/>
                <a:sym typeface="Roboto"/>
              </a:rPr>
              <a:t>unweighted</a:t>
            </a:r>
            <a:r>
              <a:rPr lang="en" sz="1500">
                <a:solidFill>
                  <a:srgbClr val="212529"/>
                </a:solidFill>
                <a:highlight>
                  <a:srgbClr val="FFFFFF"/>
                </a:highlight>
                <a:latin typeface="Roboto"/>
                <a:ea typeface="Roboto"/>
                <a:cs typeface="Roboto"/>
                <a:sym typeface="Roboto"/>
              </a:rPr>
              <a:t> but </a:t>
            </a:r>
            <a:r>
              <a:rPr lang="en" sz="1500" u="sng">
                <a:solidFill>
                  <a:srgbClr val="212529"/>
                </a:solidFill>
                <a:highlight>
                  <a:srgbClr val="FFFFFF"/>
                </a:highlight>
                <a:latin typeface="Roboto"/>
                <a:ea typeface="Roboto"/>
                <a:cs typeface="Roboto"/>
                <a:sym typeface="Roboto"/>
              </a:rPr>
              <a:t>guarantees</a:t>
            </a:r>
            <a:r>
              <a:rPr lang="en" sz="1500">
                <a:solidFill>
                  <a:srgbClr val="212529"/>
                </a:solidFill>
                <a:highlight>
                  <a:srgbClr val="FFFFFF"/>
                </a:highlight>
                <a:latin typeface="Roboto"/>
                <a:ea typeface="Roboto"/>
                <a:cs typeface="Roboto"/>
                <a:sym typeface="Roboto"/>
              </a:rPr>
              <a:t> the shortest path.</a:t>
            </a:r>
            <a:endParaRPr sz="15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b="1" i="1" lang="en" sz="1500">
                <a:solidFill>
                  <a:srgbClr val="1155CC"/>
                </a:solidFill>
                <a:highlight>
                  <a:srgbClr val="FFFFFF"/>
                </a:highlight>
                <a:latin typeface="Roboto"/>
                <a:ea typeface="Roboto"/>
                <a:cs typeface="Roboto"/>
                <a:sym typeface="Roboto"/>
              </a:rPr>
              <a:t>Fun Fact:</a:t>
            </a:r>
            <a:r>
              <a:rPr i="1" lang="en" sz="1500">
                <a:solidFill>
                  <a:srgbClr val="006400"/>
                </a:solidFill>
                <a:highlight>
                  <a:srgbClr val="FFFFFF"/>
                </a:highlight>
                <a:latin typeface="Roboto"/>
                <a:ea typeface="Roboto"/>
                <a:cs typeface="Roboto"/>
                <a:sym typeface="Roboto"/>
              </a:rPr>
              <a:t> This algorithm was first invented in 1945 by Konrad Zuse and was submitted in his rejected PhD thesis, but was not published until 1972.</a:t>
            </a:r>
            <a:endParaRPr i="1" sz="1500">
              <a:solidFill>
                <a:srgbClr val="006400"/>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712000" y="4062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DIJKSTRA</a:t>
            </a:r>
            <a:endParaRPr/>
          </a:p>
        </p:txBody>
      </p:sp>
      <p:sp>
        <p:nvSpPr>
          <p:cNvPr id="194" name="Google Shape;194;p23"/>
          <p:cNvSpPr txBox="1"/>
          <p:nvPr>
            <p:ph idx="1" type="body"/>
          </p:nvPr>
        </p:nvSpPr>
        <p:spPr>
          <a:xfrm>
            <a:off x="819150" y="1060850"/>
            <a:ext cx="7505700" cy="31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1155CC"/>
                </a:solidFill>
                <a:highlight>
                  <a:srgbClr val="FFFFFF"/>
                </a:highlight>
                <a:latin typeface="Roboto"/>
                <a:ea typeface="Roboto"/>
                <a:cs typeface="Roboto"/>
                <a:sym typeface="Roboto"/>
              </a:rPr>
              <a:t>How It Works:</a:t>
            </a:r>
            <a:r>
              <a:rPr lang="en" sz="1400">
                <a:solidFill>
                  <a:srgbClr val="212529"/>
                </a:solidFill>
                <a:highlight>
                  <a:srgbClr val="FFFFFF"/>
                </a:highlight>
                <a:latin typeface="Roboto"/>
                <a:ea typeface="Roboto"/>
                <a:cs typeface="Roboto"/>
                <a:sym typeface="Roboto"/>
              </a:rPr>
              <a:t> In Dijkstra's algorithm, all of the nodes in the graph (except the starting node) are initialized with a distance equal to 'infinity.' These distances represents the cost to get from the starting node to the current node, with the starting node having a distance of zero. At the beginning of each iteration, the node with the smallest distance that hasn't been explored yet is visited. These nodes are stored in a min-heap data structure. When a node is visited, all of the neighbors' distances are updated, and if any of the neighbor's distances are lessened, then the algorithm pushes the node onto the min-heap. This continues until the end node has been reached.</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400">
                <a:solidFill>
                  <a:srgbClr val="1155CC"/>
                </a:solidFill>
                <a:highlight>
                  <a:srgbClr val="FFFFFF"/>
                </a:highlight>
                <a:latin typeface="Roboto"/>
                <a:ea typeface="Roboto"/>
                <a:cs typeface="Roboto"/>
                <a:sym typeface="Roboto"/>
              </a:rPr>
              <a:t>Analysis:</a:t>
            </a:r>
            <a:r>
              <a:rPr lang="en" sz="1400">
                <a:solidFill>
                  <a:srgbClr val="212529"/>
                </a:solidFill>
                <a:highlight>
                  <a:srgbClr val="FFFFFF"/>
                </a:highlight>
                <a:latin typeface="Roboto"/>
                <a:ea typeface="Roboto"/>
                <a:cs typeface="Roboto"/>
                <a:sym typeface="Roboto"/>
              </a:rPr>
              <a:t> This is an OK algorithm for pathfinding. This algorithm performs very well in trees with unequal distances between nodes. But since this program only explores horizontally/vertically (with each move costing one), it behaves exactly the same as BFS. It is </a:t>
            </a:r>
            <a:r>
              <a:rPr lang="en" sz="1400" u="sng">
                <a:solidFill>
                  <a:srgbClr val="212529"/>
                </a:solidFill>
                <a:highlight>
                  <a:srgbClr val="FFFFFF"/>
                </a:highlight>
                <a:latin typeface="Roboto"/>
                <a:ea typeface="Roboto"/>
                <a:cs typeface="Roboto"/>
                <a:sym typeface="Roboto"/>
              </a:rPr>
              <a:t>unweighted</a:t>
            </a:r>
            <a:r>
              <a:rPr lang="en" sz="1400">
                <a:solidFill>
                  <a:srgbClr val="212529"/>
                </a:solidFill>
                <a:highlight>
                  <a:srgbClr val="FFFFFF"/>
                </a:highlight>
                <a:latin typeface="Roboto"/>
                <a:ea typeface="Roboto"/>
                <a:cs typeface="Roboto"/>
                <a:sym typeface="Roboto"/>
              </a:rPr>
              <a:t> but </a:t>
            </a:r>
            <a:r>
              <a:rPr lang="en" sz="1400" u="sng">
                <a:solidFill>
                  <a:srgbClr val="212529"/>
                </a:solidFill>
                <a:highlight>
                  <a:srgbClr val="FFFFFF"/>
                </a:highlight>
                <a:latin typeface="Roboto"/>
                <a:ea typeface="Roboto"/>
                <a:cs typeface="Roboto"/>
                <a:sym typeface="Roboto"/>
              </a:rPr>
              <a:t>guarantees</a:t>
            </a:r>
            <a:r>
              <a:rPr lang="en" sz="1400">
                <a:solidFill>
                  <a:srgbClr val="212529"/>
                </a:solidFill>
                <a:highlight>
                  <a:srgbClr val="FFFFFF"/>
                </a:highlight>
                <a:latin typeface="Roboto"/>
                <a:ea typeface="Roboto"/>
                <a:cs typeface="Roboto"/>
                <a:sym typeface="Roboto"/>
              </a:rPr>
              <a:t> the shortest path.</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b="1" i="1" lang="en" sz="1400">
                <a:solidFill>
                  <a:srgbClr val="1155CC"/>
                </a:solidFill>
                <a:highlight>
                  <a:srgbClr val="FFFFFF"/>
                </a:highlight>
                <a:latin typeface="Roboto"/>
                <a:ea typeface="Roboto"/>
                <a:cs typeface="Roboto"/>
                <a:sym typeface="Roboto"/>
              </a:rPr>
              <a:t>Fun Fact:</a:t>
            </a:r>
            <a:r>
              <a:rPr i="1" lang="en" sz="1400">
                <a:solidFill>
                  <a:srgbClr val="006400"/>
                </a:solidFill>
                <a:highlight>
                  <a:srgbClr val="FFFFFF"/>
                </a:highlight>
                <a:latin typeface="Roboto"/>
                <a:ea typeface="Roboto"/>
                <a:cs typeface="Roboto"/>
                <a:sym typeface="Roboto"/>
              </a:rPr>
              <a:t> Edsger Dijkstra invented this algorithm in twenty minutes.</a:t>
            </a:r>
            <a:endParaRPr i="1" sz="1400">
              <a:solidFill>
                <a:srgbClr val="006400"/>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FIRST SEARCH</a:t>
            </a:r>
            <a:endParaRPr/>
          </a:p>
        </p:txBody>
      </p:sp>
      <p:sp>
        <p:nvSpPr>
          <p:cNvPr id="200" name="Google Shape;200;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1155CC"/>
                </a:solidFill>
                <a:highlight>
                  <a:srgbClr val="FFFFFF"/>
                </a:highlight>
                <a:latin typeface="Roboto"/>
                <a:ea typeface="Roboto"/>
                <a:cs typeface="Roboto"/>
                <a:sym typeface="Roboto"/>
              </a:rPr>
              <a:t>How It Works:</a:t>
            </a:r>
            <a:r>
              <a:rPr lang="en" sz="1700">
                <a:solidFill>
                  <a:srgbClr val="212529"/>
                </a:solidFill>
                <a:highlight>
                  <a:srgbClr val="FFFFFF"/>
                </a:highlight>
                <a:latin typeface="Roboto"/>
                <a:ea typeface="Roboto"/>
                <a:cs typeface="Roboto"/>
                <a:sym typeface="Roboto"/>
              </a:rPr>
              <a:t> GBFS tries to expand the node that is closest to the goal, on the grounds that this is likely to lead to a solution quickly. It evaluates nodes on a heuristic function, which in myPath is the Euclidean distance from the current node to the end node.</a:t>
            </a:r>
            <a:endParaRPr sz="17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700">
                <a:solidFill>
                  <a:srgbClr val="1155CC"/>
                </a:solidFill>
                <a:highlight>
                  <a:srgbClr val="FFFFFF"/>
                </a:highlight>
                <a:latin typeface="Roboto"/>
                <a:ea typeface="Roboto"/>
                <a:cs typeface="Roboto"/>
                <a:sym typeface="Roboto"/>
              </a:rPr>
              <a:t>Analysis:</a:t>
            </a:r>
            <a:r>
              <a:rPr lang="en" sz="1700">
                <a:solidFill>
                  <a:srgbClr val="212529"/>
                </a:solidFill>
                <a:highlight>
                  <a:srgbClr val="FFFFFF"/>
                </a:highlight>
                <a:latin typeface="Roboto"/>
                <a:ea typeface="Roboto"/>
                <a:cs typeface="Roboto"/>
                <a:sym typeface="Roboto"/>
              </a:rPr>
              <a:t> This is a poor algorithm for pathfinding. It is </a:t>
            </a:r>
            <a:r>
              <a:rPr lang="en" sz="1700" u="sng">
                <a:solidFill>
                  <a:srgbClr val="212529"/>
                </a:solidFill>
                <a:highlight>
                  <a:srgbClr val="FFFFFF"/>
                </a:highlight>
                <a:latin typeface="Roboto"/>
                <a:ea typeface="Roboto"/>
                <a:cs typeface="Roboto"/>
                <a:sym typeface="Roboto"/>
              </a:rPr>
              <a:t>weighted</a:t>
            </a:r>
            <a:r>
              <a:rPr lang="en" sz="1700">
                <a:solidFill>
                  <a:srgbClr val="212529"/>
                </a:solidFill>
                <a:highlight>
                  <a:srgbClr val="FFFFFF"/>
                </a:highlight>
                <a:latin typeface="Roboto"/>
                <a:ea typeface="Roboto"/>
                <a:cs typeface="Roboto"/>
                <a:sym typeface="Roboto"/>
              </a:rPr>
              <a:t> but does </a:t>
            </a:r>
            <a:r>
              <a:rPr lang="en" sz="1700" u="sng">
                <a:solidFill>
                  <a:srgbClr val="212529"/>
                </a:solidFill>
                <a:highlight>
                  <a:srgbClr val="FFFFFF"/>
                </a:highlight>
                <a:latin typeface="Roboto"/>
                <a:ea typeface="Roboto"/>
                <a:cs typeface="Roboto"/>
                <a:sym typeface="Roboto"/>
              </a:rPr>
              <a:t>not</a:t>
            </a:r>
            <a:r>
              <a:rPr lang="en" sz="1700">
                <a:solidFill>
                  <a:srgbClr val="212529"/>
                </a:solidFill>
                <a:highlight>
                  <a:srgbClr val="FFFFFF"/>
                </a:highlight>
                <a:latin typeface="Roboto"/>
                <a:ea typeface="Roboto"/>
                <a:cs typeface="Roboto"/>
                <a:sym typeface="Roboto"/>
              </a:rPr>
              <a:t> guarantee the shortest path.</a:t>
            </a:r>
            <a:endParaRPr sz="1700">
              <a:solidFill>
                <a:srgbClr val="212529"/>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19150" y="309850"/>
            <a:ext cx="7505700" cy="6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06" name="Google Shape;206;p25"/>
          <p:cNvSpPr txBox="1"/>
          <p:nvPr>
            <p:ph idx="1" type="body"/>
          </p:nvPr>
        </p:nvSpPr>
        <p:spPr>
          <a:xfrm>
            <a:off x="819150" y="889400"/>
            <a:ext cx="7505700" cy="37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1155CC"/>
                </a:solidFill>
                <a:highlight>
                  <a:srgbClr val="FFFFFF"/>
                </a:highlight>
                <a:latin typeface="Roboto"/>
                <a:ea typeface="Roboto"/>
                <a:cs typeface="Roboto"/>
                <a:sym typeface="Roboto"/>
              </a:rPr>
              <a:t>How It Works:</a:t>
            </a:r>
            <a:r>
              <a:rPr lang="en" sz="1500">
                <a:solidFill>
                  <a:srgbClr val="212529"/>
                </a:solidFill>
                <a:highlight>
                  <a:srgbClr val="FFFFFF"/>
                </a:highlight>
                <a:latin typeface="Roboto"/>
                <a:ea typeface="Roboto"/>
                <a:cs typeface="Roboto"/>
                <a:sym typeface="Roboto"/>
              </a:rPr>
              <a:t> A* uses the same min-heap data structure that is </a:t>
            </a:r>
            <a:r>
              <a:rPr lang="en" sz="1500">
                <a:solidFill>
                  <a:srgbClr val="212529"/>
                </a:solidFill>
                <a:highlight>
                  <a:srgbClr val="FFFFFF"/>
                </a:highlight>
                <a:latin typeface="Roboto"/>
                <a:ea typeface="Roboto"/>
                <a:cs typeface="Roboto"/>
                <a:sym typeface="Roboto"/>
              </a:rPr>
              <a:t>implemented</a:t>
            </a:r>
            <a:r>
              <a:rPr lang="en" sz="1500">
                <a:solidFill>
                  <a:srgbClr val="212529"/>
                </a:solidFill>
                <a:highlight>
                  <a:srgbClr val="FFFFFF"/>
                </a:highlight>
                <a:latin typeface="Roboto"/>
                <a:ea typeface="Roboto"/>
                <a:cs typeface="Roboto"/>
                <a:sym typeface="Roboto"/>
              </a:rPr>
              <a:t> in Dijkstra's, but it expands upon Dijkstra's criteria for selecting the next node to explore. Dijkstra's chooses the node with the smallest distance from the starting node to be explored next. However, A* ranks nodes differently: it has a heuristic function that evaluates how far a node has traveled from the starting node </a:t>
            </a:r>
            <a:r>
              <a:rPr lang="en" sz="1500" u="sng">
                <a:solidFill>
                  <a:srgbClr val="212529"/>
                </a:solidFill>
                <a:highlight>
                  <a:srgbClr val="FFFFFF"/>
                </a:highlight>
                <a:latin typeface="Roboto"/>
                <a:ea typeface="Roboto"/>
                <a:cs typeface="Roboto"/>
                <a:sym typeface="Roboto"/>
              </a:rPr>
              <a:t>and</a:t>
            </a:r>
            <a:r>
              <a:rPr lang="en" sz="1500">
                <a:solidFill>
                  <a:srgbClr val="212529"/>
                </a:solidFill>
                <a:highlight>
                  <a:srgbClr val="FFFFFF"/>
                </a:highlight>
                <a:latin typeface="Roboto"/>
                <a:ea typeface="Roboto"/>
                <a:cs typeface="Roboto"/>
                <a:sym typeface="Roboto"/>
              </a:rPr>
              <a:t> how far it is from the end node. This heuristic function makes the algorithm 'smart' since it is able to expand in a direction of interest. My </a:t>
            </a:r>
            <a:r>
              <a:rPr lang="en" sz="1500">
                <a:solidFill>
                  <a:srgbClr val="212529"/>
                </a:solidFill>
                <a:highlight>
                  <a:srgbClr val="FFFFFF"/>
                </a:highlight>
                <a:latin typeface="Roboto"/>
                <a:ea typeface="Roboto"/>
                <a:cs typeface="Roboto"/>
                <a:sym typeface="Roboto"/>
              </a:rPr>
              <a:t>implementation</a:t>
            </a:r>
            <a:r>
              <a:rPr lang="en" sz="1500">
                <a:solidFill>
                  <a:srgbClr val="212529"/>
                </a:solidFill>
                <a:highlight>
                  <a:srgbClr val="FFFFFF"/>
                </a:highlight>
                <a:latin typeface="Roboto"/>
                <a:ea typeface="Roboto"/>
                <a:cs typeface="Roboto"/>
                <a:sym typeface="Roboto"/>
              </a:rPr>
              <a:t> of A* uses Euclidean distance for the end node distance calculation.</a:t>
            </a:r>
            <a:endParaRPr sz="15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500">
                <a:solidFill>
                  <a:srgbClr val="1155CC"/>
                </a:solidFill>
                <a:highlight>
                  <a:srgbClr val="FFFFFF"/>
                </a:highlight>
                <a:latin typeface="Roboto"/>
                <a:ea typeface="Roboto"/>
                <a:cs typeface="Roboto"/>
                <a:sym typeface="Roboto"/>
              </a:rPr>
              <a:t>Analysis:</a:t>
            </a:r>
            <a:r>
              <a:rPr lang="en" sz="1500">
                <a:solidFill>
                  <a:srgbClr val="212529"/>
                </a:solidFill>
                <a:highlight>
                  <a:srgbClr val="FFFFFF"/>
                </a:highlight>
                <a:latin typeface="Roboto"/>
                <a:ea typeface="Roboto"/>
                <a:cs typeface="Roboto"/>
                <a:sym typeface="Roboto"/>
              </a:rPr>
              <a:t> This is the one of the best algorithms for pathfinding. It is </a:t>
            </a:r>
            <a:r>
              <a:rPr lang="en" sz="1500" u="sng">
                <a:solidFill>
                  <a:srgbClr val="212529"/>
                </a:solidFill>
                <a:highlight>
                  <a:srgbClr val="FFFFFF"/>
                </a:highlight>
                <a:latin typeface="Roboto"/>
                <a:ea typeface="Roboto"/>
                <a:cs typeface="Roboto"/>
                <a:sym typeface="Roboto"/>
              </a:rPr>
              <a:t>weighted</a:t>
            </a:r>
            <a:r>
              <a:rPr lang="en" sz="1500">
                <a:solidFill>
                  <a:srgbClr val="212529"/>
                </a:solidFill>
                <a:highlight>
                  <a:srgbClr val="FFFFFF"/>
                </a:highlight>
                <a:latin typeface="Roboto"/>
                <a:ea typeface="Roboto"/>
                <a:cs typeface="Roboto"/>
                <a:sym typeface="Roboto"/>
              </a:rPr>
              <a:t> and it </a:t>
            </a:r>
            <a:r>
              <a:rPr lang="en" sz="1500" u="sng">
                <a:solidFill>
                  <a:srgbClr val="212529"/>
                </a:solidFill>
                <a:highlight>
                  <a:srgbClr val="FFFFFF"/>
                </a:highlight>
                <a:latin typeface="Roboto"/>
                <a:ea typeface="Roboto"/>
                <a:cs typeface="Roboto"/>
                <a:sym typeface="Roboto"/>
              </a:rPr>
              <a:t>guarantees</a:t>
            </a:r>
            <a:r>
              <a:rPr lang="en" sz="1500">
                <a:solidFill>
                  <a:srgbClr val="212529"/>
                </a:solidFill>
                <a:highlight>
                  <a:srgbClr val="FFFFFF"/>
                </a:highlight>
                <a:latin typeface="Roboto"/>
                <a:ea typeface="Roboto"/>
                <a:cs typeface="Roboto"/>
                <a:sym typeface="Roboto"/>
              </a:rPr>
              <a:t> the shortest path.</a:t>
            </a:r>
            <a:endParaRPr sz="15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b="1" i="1" lang="en" sz="1500">
                <a:solidFill>
                  <a:srgbClr val="1155CC"/>
                </a:solidFill>
                <a:highlight>
                  <a:srgbClr val="FFFFFF"/>
                </a:highlight>
                <a:latin typeface="Roboto"/>
                <a:ea typeface="Roboto"/>
                <a:cs typeface="Roboto"/>
                <a:sym typeface="Roboto"/>
              </a:rPr>
              <a:t>Fun Fact:</a:t>
            </a:r>
            <a:r>
              <a:rPr i="1" lang="en" sz="1500">
                <a:solidFill>
                  <a:srgbClr val="006400"/>
                </a:solidFill>
                <a:highlight>
                  <a:srgbClr val="FFFFFF"/>
                </a:highlight>
                <a:latin typeface="Roboto"/>
                <a:ea typeface="Roboto"/>
                <a:cs typeface="Roboto"/>
                <a:sym typeface="Roboto"/>
              </a:rPr>
              <a:t> A* was first created for the 'Shakey Project', which had the aim of building a mobile robot that could plan its own actions. It was later published in 1968 by Stanford Research Institute scientists.</a:t>
            </a:r>
            <a:endParaRPr i="1" sz="1500">
              <a:solidFill>
                <a:srgbClr val="006400"/>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679850" y="3312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JUMP POINT SEARCH</a:t>
            </a:r>
            <a:endParaRPr/>
          </a:p>
        </p:txBody>
      </p:sp>
      <p:sp>
        <p:nvSpPr>
          <p:cNvPr id="212" name="Google Shape;212;p26"/>
          <p:cNvSpPr txBox="1"/>
          <p:nvPr>
            <p:ph idx="1" type="body"/>
          </p:nvPr>
        </p:nvSpPr>
        <p:spPr>
          <a:xfrm>
            <a:off x="819150" y="1125150"/>
            <a:ext cx="7505700" cy="3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1155CC"/>
                </a:solidFill>
                <a:highlight>
                  <a:srgbClr val="FFFFFF"/>
                </a:highlight>
                <a:latin typeface="Roboto"/>
                <a:ea typeface="Roboto"/>
                <a:cs typeface="Roboto"/>
                <a:sym typeface="Roboto"/>
              </a:rPr>
              <a:t>How It Works: </a:t>
            </a:r>
            <a:r>
              <a:rPr lang="en" sz="1400">
                <a:solidFill>
                  <a:srgbClr val="212529"/>
                </a:solidFill>
                <a:highlight>
                  <a:srgbClr val="FFFFFF"/>
                </a:highlight>
                <a:latin typeface="Roboto"/>
                <a:ea typeface="Roboto"/>
                <a:cs typeface="Roboto"/>
                <a:sym typeface="Roboto"/>
              </a:rPr>
              <a:t>Jump Point Search is an optimization of A* for uniform cost grids. It reduces symmetries in the search procedure by graph pruning, which eliminates certain nodes to explore based on the assumptions that can be made about the current node's neighbors (as long as certain conditions are satisfied). My </a:t>
            </a:r>
            <a:r>
              <a:rPr lang="en" sz="1400">
                <a:solidFill>
                  <a:srgbClr val="212529"/>
                </a:solidFill>
                <a:highlight>
                  <a:srgbClr val="FFFFFF"/>
                </a:highlight>
                <a:latin typeface="Roboto"/>
                <a:ea typeface="Roboto"/>
                <a:cs typeface="Roboto"/>
                <a:sym typeface="Roboto"/>
              </a:rPr>
              <a:t>implementation</a:t>
            </a:r>
            <a:r>
              <a:rPr lang="en" sz="1400">
                <a:solidFill>
                  <a:srgbClr val="212529"/>
                </a:solidFill>
                <a:highlight>
                  <a:srgbClr val="FFFFFF"/>
                </a:highlight>
                <a:latin typeface="Roboto"/>
                <a:ea typeface="Roboto"/>
                <a:cs typeface="Roboto"/>
                <a:sym typeface="Roboto"/>
              </a:rPr>
              <a:t> only considers straight horizontal and vertical 'jumps.' In the original JPS paper, it also considers diagonal jumps, but since my program only moves horizontally and vertically, I decided to not </a:t>
            </a:r>
            <a:r>
              <a:rPr lang="en" sz="1400">
                <a:solidFill>
                  <a:srgbClr val="212529"/>
                </a:solidFill>
                <a:highlight>
                  <a:srgbClr val="FFFFFF"/>
                </a:highlight>
                <a:latin typeface="Roboto"/>
                <a:ea typeface="Roboto"/>
                <a:cs typeface="Roboto"/>
                <a:sym typeface="Roboto"/>
              </a:rPr>
              <a:t>implement</a:t>
            </a:r>
            <a:r>
              <a:rPr lang="en" sz="1400">
                <a:solidFill>
                  <a:srgbClr val="212529"/>
                </a:solidFill>
                <a:highlight>
                  <a:srgbClr val="FFFFFF"/>
                </a:highlight>
                <a:latin typeface="Roboto"/>
                <a:ea typeface="Roboto"/>
                <a:cs typeface="Roboto"/>
                <a:sym typeface="Roboto"/>
              </a:rPr>
              <a:t> diagonal jumps. This made the algorithm non-optimal, sometimes resulting in the algorithm not being able to find the end node. Despite this, I decided to leave this algorithm in myPath to demonstrate the different types of algorithms out there.</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400">
                <a:solidFill>
                  <a:srgbClr val="1155CC"/>
                </a:solidFill>
                <a:highlight>
                  <a:srgbClr val="FFFFFF"/>
                </a:highlight>
                <a:latin typeface="Roboto"/>
                <a:ea typeface="Roboto"/>
                <a:cs typeface="Roboto"/>
                <a:sym typeface="Roboto"/>
              </a:rPr>
              <a:t>Analysis:</a:t>
            </a:r>
            <a:r>
              <a:rPr lang="en" sz="1400">
                <a:solidFill>
                  <a:srgbClr val="212529"/>
                </a:solidFill>
                <a:highlight>
                  <a:srgbClr val="FFFFFF"/>
                </a:highlight>
                <a:latin typeface="Roboto"/>
                <a:ea typeface="Roboto"/>
                <a:cs typeface="Roboto"/>
                <a:sym typeface="Roboto"/>
              </a:rPr>
              <a:t> This is a great algorithm for pathfinding when there is an explicit maze drawn. It is </a:t>
            </a:r>
            <a:r>
              <a:rPr lang="en" sz="1400" u="sng">
                <a:solidFill>
                  <a:srgbClr val="212529"/>
                </a:solidFill>
                <a:highlight>
                  <a:srgbClr val="FFFFFF"/>
                </a:highlight>
                <a:latin typeface="Roboto"/>
                <a:ea typeface="Roboto"/>
                <a:cs typeface="Roboto"/>
                <a:sym typeface="Roboto"/>
              </a:rPr>
              <a:t>weighted</a:t>
            </a:r>
            <a:r>
              <a:rPr lang="en" sz="1400">
                <a:solidFill>
                  <a:srgbClr val="212529"/>
                </a:solidFill>
                <a:highlight>
                  <a:srgbClr val="FFFFFF"/>
                </a:highlight>
                <a:latin typeface="Roboto"/>
                <a:ea typeface="Roboto"/>
                <a:cs typeface="Roboto"/>
                <a:sym typeface="Roboto"/>
              </a:rPr>
              <a:t>, but it does </a:t>
            </a:r>
            <a:r>
              <a:rPr lang="en" sz="1400" u="sng">
                <a:solidFill>
                  <a:srgbClr val="212529"/>
                </a:solidFill>
                <a:highlight>
                  <a:srgbClr val="FFFFFF"/>
                </a:highlight>
                <a:latin typeface="Roboto"/>
                <a:ea typeface="Roboto"/>
                <a:cs typeface="Roboto"/>
                <a:sym typeface="Roboto"/>
              </a:rPr>
              <a:t>not</a:t>
            </a:r>
            <a:r>
              <a:rPr lang="en" sz="1400">
                <a:solidFill>
                  <a:srgbClr val="212529"/>
                </a:solidFill>
                <a:highlight>
                  <a:srgbClr val="FFFFFF"/>
                </a:highlight>
                <a:latin typeface="Roboto"/>
                <a:ea typeface="Roboto"/>
                <a:cs typeface="Roboto"/>
                <a:sym typeface="Roboto"/>
              </a:rPr>
              <a:t> guarantee the shortest path.</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b="1" i="1" lang="en" sz="1400">
                <a:solidFill>
                  <a:srgbClr val="1155CC"/>
                </a:solidFill>
                <a:highlight>
                  <a:srgbClr val="FFFFFF"/>
                </a:highlight>
                <a:latin typeface="Roboto"/>
                <a:ea typeface="Roboto"/>
                <a:cs typeface="Roboto"/>
                <a:sym typeface="Roboto"/>
              </a:rPr>
              <a:t>Fun Fact:</a:t>
            </a:r>
            <a:r>
              <a:rPr i="1" lang="en" sz="1400">
                <a:solidFill>
                  <a:srgbClr val="006400"/>
                </a:solidFill>
                <a:highlight>
                  <a:srgbClr val="FFFFFF"/>
                </a:highlight>
                <a:latin typeface="Roboto"/>
                <a:ea typeface="Roboto"/>
                <a:cs typeface="Roboto"/>
                <a:sym typeface="Roboto"/>
              </a:rPr>
              <a:t> JPS was first published in 2011, which is more than 40 years after A* was first published.</a:t>
            </a:r>
            <a:endParaRPr i="1" sz="1400">
              <a:solidFill>
                <a:srgbClr val="006400"/>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LINK FOR THE PROGRAM:</a:t>
            </a:r>
            <a:endParaRPr/>
          </a:p>
        </p:txBody>
      </p:sp>
      <p:sp>
        <p:nvSpPr>
          <p:cNvPr id="218" name="Google Shape;218;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u="sng">
                <a:solidFill>
                  <a:schemeClr val="hlink"/>
                </a:solidFill>
                <a:latin typeface="Arial"/>
                <a:ea typeface="Arial"/>
                <a:cs typeface="Arial"/>
                <a:sym typeface="Arial"/>
                <a:hlinkClick r:id="rId3"/>
              </a:rPr>
              <a:t>https://github.com/devanshi-25/Path_F-with-C_Wizards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MADE BY :</a:t>
            </a:r>
            <a:endParaRPr/>
          </a:p>
        </p:txBody>
      </p:sp>
      <p:sp>
        <p:nvSpPr>
          <p:cNvPr id="224" name="Google Shape;224;p28"/>
          <p:cNvSpPr txBox="1"/>
          <p:nvPr>
            <p:ph idx="1" type="body"/>
          </p:nvPr>
        </p:nvSpPr>
        <p:spPr>
          <a:xfrm>
            <a:off x="819150" y="14978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1C4587"/>
                </a:solidFill>
              </a:rPr>
              <a:t>  </a:t>
            </a:r>
            <a:r>
              <a:rPr b="1" lang="en" sz="2000">
                <a:solidFill>
                  <a:srgbClr val="1C4587"/>
                </a:solidFill>
              </a:rPr>
              <a:t>DEVANSHI BINDAL  (</a:t>
            </a:r>
            <a:r>
              <a:rPr b="1" lang="en" sz="2000" u="sng">
                <a:solidFill>
                  <a:schemeClr val="hlink"/>
                </a:solidFill>
                <a:hlinkClick r:id="rId3"/>
              </a:rPr>
              <a:t>vinshibindal2507@gmail.com</a:t>
            </a:r>
            <a:r>
              <a:rPr b="1" lang="en" sz="2000">
                <a:solidFill>
                  <a:srgbClr val="1C4587"/>
                </a:solidFill>
              </a:rPr>
              <a:t>)</a:t>
            </a:r>
            <a:endParaRPr b="1" sz="2000">
              <a:solidFill>
                <a:srgbClr val="1C4587"/>
              </a:solidFill>
            </a:endParaRPr>
          </a:p>
          <a:p>
            <a:pPr indent="0" lvl="0" marL="0" rtl="0" algn="l">
              <a:spcBef>
                <a:spcPts val="1600"/>
              </a:spcBef>
              <a:spcAft>
                <a:spcPts val="0"/>
              </a:spcAft>
              <a:buNone/>
            </a:pPr>
            <a:r>
              <a:rPr b="1" lang="en" sz="2000">
                <a:solidFill>
                  <a:srgbClr val="1C4587"/>
                </a:solidFill>
              </a:rPr>
              <a:t>  RUDRAKSHI TYAGI (</a:t>
            </a:r>
            <a:r>
              <a:rPr b="1" lang="en" sz="2000" u="sng">
                <a:solidFill>
                  <a:schemeClr val="hlink"/>
                </a:solidFill>
                <a:hlinkClick r:id="rId4"/>
              </a:rPr>
              <a:t>rudrakshityagi66@gmail.com</a:t>
            </a:r>
            <a:r>
              <a:rPr b="1" lang="en" sz="2000">
                <a:solidFill>
                  <a:srgbClr val="1C4587"/>
                </a:solidFill>
              </a:rPr>
              <a:t>)</a:t>
            </a:r>
            <a:endParaRPr b="1" sz="2000">
              <a:solidFill>
                <a:srgbClr val="1C4587"/>
              </a:solidFill>
            </a:endParaRPr>
          </a:p>
          <a:p>
            <a:pPr indent="0" lvl="0" marL="0" rtl="0" algn="l">
              <a:spcBef>
                <a:spcPts val="1600"/>
              </a:spcBef>
              <a:spcAft>
                <a:spcPts val="0"/>
              </a:spcAft>
              <a:buNone/>
            </a:pPr>
            <a:r>
              <a:t/>
            </a:r>
            <a:endParaRPr b="1" sz="2000">
              <a:solidFill>
                <a:srgbClr val="1C4587"/>
              </a:solidFill>
            </a:endParaRPr>
          </a:p>
          <a:p>
            <a:pPr indent="0" lvl="0" marL="0" rtl="0" algn="l">
              <a:spcBef>
                <a:spcPts val="1600"/>
              </a:spcBef>
              <a:spcAft>
                <a:spcPts val="0"/>
              </a:spcAft>
              <a:buNone/>
            </a:pPr>
            <a:r>
              <a:rPr lang="en" sz="1600">
                <a:solidFill>
                  <a:srgbClr val="A64D79"/>
                </a:solidFill>
              </a:rPr>
              <a:t>COLLEGE : INDIRA GANDHI DELHI TECHNICAL UNIVERSITY FOR WOMEN, DELHI</a:t>
            </a:r>
            <a:endParaRPr sz="1600">
              <a:solidFill>
                <a:srgbClr val="A64D79"/>
              </a:solidFill>
            </a:endParaRPr>
          </a:p>
          <a:p>
            <a:pPr indent="0" lvl="0" marL="0" rtl="0" algn="l">
              <a:spcBef>
                <a:spcPts val="1600"/>
              </a:spcBef>
              <a:spcAft>
                <a:spcPts val="0"/>
              </a:spcAft>
              <a:buNone/>
            </a:pPr>
            <a:r>
              <a:rPr lang="en" sz="1600">
                <a:solidFill>
                  <a:srgbClr val="A64D79"/>
                </a:solidFill>
              </a:rPr>
              <a:t>BATCH: 2018-2022</a:t>
            </a:r>
            <a:endParaRPr sz="1600">
              <a:solidFill>
                <a:srgbClr val="A64D79"/>
              </a:solidFill>
            </a:endParaRPr>
          </a:p>
          <a:p>
            <a:pPr indent="0" lvl="0" marL="0" rtl="0" algn="l">
              <a:spcBef>
                <a:spcPts val="1600"/>
              </a:spcBef>
              <a:spcAft>
                <a:spcPts val="1600"/>
              </a:spcAft>
              <a:buNone/>
            </a:pPr>
            <a:r>
              <a:rPr lang="en" sz="1600">
                <a:solidFill>
                  <a:srgbClr val="A64D79"/>
                </a:solidFill>
              </a:rPr>
              <a:t>FIELD: INFORMATION TECHNOLOGY</a:t>
            </a:r>
            <a:endParaRPr sz="1600">
              <a:solidFill>
                <a:srgbClr val="A64D7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PATHFINDING ALGOS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00"/>
                </a:solidFill>
                <a:highlight>
                  <a:srgbClr val="F8F9FA"/>
                </a:highlight>
                <a:latin typeface="Roboto"/>
                <a:ea typeface="Roboto"/>
                <a:cs typeface="Roboto"/>
                <a:sym typeface="Roboto"/>
              </a:rPr>
              <a:t>Pat</a:t>
            </a:r>
            <a:r>
              <a:rPr b="1" lang="en" sz="2200">
                <a:solidFill>
                  <a:srgbClr val="000000"/>
                </a:solidFill>
                <a:highlight>
                  <a:srgbClr val="F8F9FA"/>
                </a:highlight>
                <a:latin typeface="Roboto"/>
                <a:ea typeface="Roboto"/>
                <a:cs typeface="Roboto"/>
                <a:sym typeface="Roboto"/>
              </a:rPr>
              <a:t>hfinding algorithms are a class of algorithms that find the shortest path from one node to another on a given graph.</a:t>
            </a:r>
            <a:endParaRPr b="1" sz="2200">
              <a:solidFill>
                <a:srgbClr val="000000"/>
              </a:solidFill>
              <a:highlight>
                <a:srgbClr val="F8F9FA"/>
              </a:highlight>
              <a:latin typeface="Roboto"/>
              <a:ea typeface="Roboto"/>
              <a:cs typeface="Roboto"/>
              <a:sym typeface="Roboto"/>
            </a:endParaRPr>
          </a:p>
          <a:p>
            <a:pPr indent="0" lvl="0" marL="0" rtl="0" algn="ctr">
              <a:spcBef>
                <a:spcPts val="1600"/>
              </a:spcBef>
              <a:spcAft>
                <a:spcPts val="1600"/>
              </a:spcAft>
              <a:buNone/>
            </a:pPr>
            <a:r>
              <a:t/>
            </a:r>
            <a:endParaRPr b="1" sz="1200">
              <a:solidFill>
                <a:srgbClr val="212529"/>
              </a:solidFill>
              <a:highlight>
                <a:srgbClr val="F8F9FA"/>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THE PROGRAM DO?</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b="1" sz="1500">
              <a:solidFill>
                <a:srgbClr val="212529"/>
              </a:solidFill>
              <a:latin typeface="Roboto"/>
              <a:ea typeface="Roboto"/>
              <a:cs typeface="Roboto"/>
              <a:sym typeface="Roboto"/>
            </a:endParaRPr>
          </a:p>
          <a:p>
            <a:pPr indent="0" lvl="0" marL="0" rtl="0" algn="l">
              <a:spcBef>
                <a:spcPts val="200"/>
              </a:spcBef>
              <a:spcAft>
                <a:spcPts val="0"/>
              </a:spcAft>
              <a:buNone/>
            </a:pPr>
            <a:r>
              <a:rPr b="1" lang="en" sz="1600">
                <a:solidFill>
                  <a:srgbClr val="212529"/>
                </a:solidFill>
                <a:latin typeface="Roboto"/>
                <a:ea typeface="Roboto"/>
                <a:cs typeface="Roboto"/>
                <a:sym typeface="Roboto"/>
              </a:rPr>
              <a:t>PathFinding is a </a:t>
            </a:r>
            <a:r>
              <a:rPr b="1" lang="en" sz="1600">
                <a:solidFill>
                  <a:srgbClr val="212529"/>
                </a:solidFill>
                <a:latin typeface="Roboto"/>
                <a:ea typeface="Roboto"/>
                <a:cs typeface="Roboto"/>
                <a:sym typeface="Roboto"/>
              </a:rPr>
              <a:t>visualization</a:t>
            </a:r>
            <a:r>
              <a:rPr b="1" lang="en" sz="1600">
                <a:solidFill>
                  <a:srgbClr val="212529"/>
                </a:solidFill>
                <a:latin typeface="Roboto"/>
                <a:ea typeface="Roboto"/>
                <a:cs typeface="Roboto"/>
                <a:sym typeface="Roboto"/>
              </a:rPr>
              <a:t> tool that shows how different pathfinding algorithms work.</a:t>
            </a:r>
            <a:endParaRPr b="1" sz="1600">
              <a:solidFill>
                <a:srgbClr val="212529"/>
              </a:solidFill>
              <a:latin typeface="Roboto"/>
              <a:ea typeface="Roboto"/>
              <a:cs typeface="Roboto"/>
              <a:sym typeface="Roboto"/>
            </a:endParaRPr>
          </a:p>
          <a:p>
            <a:pPr indent="0" lvl="0" marL="0" rtl="0" algn="l">
              <a:spcBef>
                <a:spcPts val="1200"/>
              </a:spcBef>
              <a:spcAft>
                <a:spcPts val="0"/>
              </a:spcAft>
              <a:buNone/>
            </a:pPr>
            <a:r>
              <a:rPr b="1" lang="en" sz="1600">
                <a:solidFill>
                  <a:srgbClr val="212529"/>
                </a:solidFill>
                <a:latin typeface="Roboto"/>
                <a:ea typeface="Roboto"/>
                <a:cs typeface="Roboto"/>
                <a:sym typeface="Roboto"/>
              </a:rPr>
              <a:t>The program's objective is to go from the start node to the end node using a pathfinding algorithm. The program can only move horizontally or vertically, with each movement having a cost of one.</a:t>
            </a:r>
            <a:endParaRPr b="1" sz="1600">
              <a:solidFill>
                <a:srgbClr val="212529"/>
              </a:solidFill>
              <a:latin typeface="Roboto"/>
              <a:ea typeface="Roboto"/>
              <a:cs typeface="Roboto"/>
              <a:sym typeface="Roboto"/>
            </a:endParaRPr>
          </a:p>
          <a:p>
            <a:pPr indent="0" lvl="0" marL="0" rtl="0" algn="l">
              <a:spcBef>
                <a:spcPts val="1200"/>
              </a:spcBef>
              <a:spcAft>
                <a:spcPts val="0"/>
              </a:spcAft>
              <a:buNone/>
            </a:pPr>
            <a:r>
              <a:rPr b="1" lang="en" sz="1600">
                <a:solidFill>
                  <a:srgbClr val="212529"/>
                </a:solidFill>
                <a:latin typeface="Roboto"/>
                <a:ea typeface="Roboto"/>
                <a:cs typeface="Roboto"/>
                <a:sym typeface="Roboto"/>
              </a:rPr>
              <a:t>Once the program is complete, the shortest path will be illuminated in yellow.</a:t>
            </a:r>
            <a:endParaRPr b="1" sz="1600">
              <a:solidFill>
                <a:srgbClr val="212529"/>
              </a:solidFill>
              <a:latin typeface="Roboto"/>
              <a:ea typeface="Roboto"/>
              <a:cs typeface="Roboto"/>
              <a:sym typeface="Roboto"/>
            </a:endParaRPr>
          </a:p>
          <a:p>
            <a:pPr indent="0" lvl="0" marL="0" rtl="0" algn="l">
              <a:spcBef>
                <a:spcPts val="1200"/>
              </a:spcBef>
              <a:spcAft>
                <a:spcPts val="0"/>
              </a:spcAft>
              <a:buNone/>
            </a:pPr>
            <a:r>
              <a:t/>
            </a:r>
            <a:endParaRPr i="1" sz="1200">
              <a:solidFill>
                <a:srgbClr val="212529"/>
              </a:solidFill>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712000" y="894300"/>
            <a:ext cx="2620500" cy="33549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2400">
                <a:solidFill>
                  <a:srgbClr val="A64D79"/>
                </a:solidFill>
                <a:highlight>
                  <a:srgbClr val="FFFFFF"/>
                </a:highlight>
                <a:latin typeface="Roboto"/>
                <a:ea typeface="Roboto"/>
                <a:cs typeface="Roboto"/>
                <a:sym typeface="Roboto"/>
              </a:rPr>
              <a:t>Move Start/End</a:t>
            </a:r>
            <a:endParaRPr b="1" sz="2400">
              <a:solidFill>
                <a:srgbClr val="A64D79"/>
              </a:solidFill>
              <a:highlight>
                <a:srgbClr val="FFFFFF"/>
              </a:highlight>
              <a:latin typeface="Roboto"/>
              <a:ea typeface="Roboto"/>
              <a:cs typeface="Roboto"/>
              <a:sym typeface="Roboto"/>
            </a:endParaRPr>
          </a:p>
          <a:p>
            <a:pPr indent="0" lvl="0" marL="0" rtl="0" algn="l">
              <a:lnSpc>
                <a:spcPct val="120000"/>
              </a:lnSpc>
              <a:spcBef>
                <a:spcPts val="200"/>
              </a:spcBef>
              <a:spcAft>
                <a:spcPts val="0"/>
              </a:spcAft>
              <a:buNone/>
            </a:pPr>
            <a:r>
              <a:t/>
            </a:r>
            <a:endParaRPr b="1" sz="2400">
              <a:solidFill>
                <a:srgbClr val="A64D79"/>
              </a:solidFill>
              <a:highlight>
                <a:srgbClr val="FFFFFF"/>
              </a:highlight>
              <a:latin typeface="Roboto"/>
              <a:ea typeface="Roboto"/>
              <a:cs typeface="Roboto"/>
              <a:sym typeface="Roboto"/>
            </a:endParaRPr>
          </a:p>
          <a:p>
            <a:pPr indent="0" lvl="0" marL="0" rtl="0" algn="l">
              <a:lnSpc>
                <a:spcPct val="115000"/>
              </a:lnSpc>
              <a:spcBef>
                <a:spcPts val="200"/>
              </a:spcBef>
              <a:spcAft>
                <a:spcPts val="0"/>
              </a:spcAft>
              <a:buNone/>
            </a:pPr>
            <a:r>
              <a:rPr b="1" lang="en" sz="2200">
                <a:solidFill>
                  <a:srgbClr val="212529"/>
                </a:solidFill>
                <a:highlight>
                  <a:srgbClr val="FFFFFF"/>
                </a:highlight>
                <a:latin typeface="Roboto"/>
                <a:ea typeface="Roboto"/>
                <a:cs typeface="Roboto"/>
                <a:sym typeface="Roboto"/>
              </a:rPr>
              <a:t>Hold the mouse down and drag the start/end node to a new location.</a:t>
            </a:r>
            <a:endParaRPr b="1" sz="2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16"/>
          <p:cNvPicPr preferRelativeResize="0"/>
          <p:nvPr/>
        </p:nvPicPr>
        <p:blipFill>
          <a:blip r:embed="rId3">
            <a:alphaModFix/>
          </a:blip>
          <a:stretch>
            <a:fillRect/>
          </a:stretch>
        </p:blipFill>
        <p:spPr>
          <a:xfrm>
            <a:off x="4572000" y="570300"/>
            <a:ext cx="3615460" cy="3068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476250"/>
            <a:ext cx="3479100" cy="3976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800">
                <a:solidFill>
                  <a:srgbClr val="C27BA0"/>
                </a:solidFill>
                <a:highlight>
                  <a:srgbClr val="FFFFFF"/>
                </a:highlight>
                <a:latin typeface="Roboto"/>
                <a:ea typeface="Roboto"/>
                <a:cs typeface="Roboto"/>
                <a:sym typeface="Roboto"/>
              </a:rPr>
              <a:t>Step 1: Choose An Algorithm</a:t>
            </a:r>
            <a:endParaRPr b="1" sz="1800">
              <a:solidFill>
                <a:srgbClr val="C27BA0"/>
              </a:solidFill>
              <a:highlight>
                <a:srgbClr val="FFFFFF"/>
              </a:highlight>
              <a:latin typeface="Roboto"/>
              <a:ea typeface="Roboto"/>
              <a:cs typeface="Roboto"/>
              <a:sym typeface="Roboto"/>
            </a:endParaRPr>
          </a:p>
          <a:p>
            <a:pPr indent="0" lvl="0" marL="0" rtl="0" algn="l">
              <a:lnSpc>
                <a:spcPct val="115000"/>
              </a:lnSpc>
              <a:spcBef>
                <a:spcPts val="200"/>
              </a:spcBef>
              <a:spcAft>
                <a:spcPts val="0"/>
              </a:spcAft>
              <a:buNone/>
            </a:pPr>
            <a:r>
              <a:t/>
            </a:r>
            <a:endParaRPr b="1" sz="15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b="1" lang="en" sz="1500">
                <a:solidFill>
                  <a:srgbClr val="212529"/>
                </a:solidFill>
                <a:highlight>
                  <a:srgbClr val="FFFFFF"/>
                </a:highlight>
                <a:latin typeface="Roboto"/>
                <a:ea typeface="Roboto"/>
                <a:cs typeface="Roboto"/>
                <a:sym typeface="Roboto"/>
              </a:rPr>
              <a:t>Click the 'click here' tab at the bottom of the page  and</a:t>
            </a:r>
            <a:r>
              <a:rPr b="1" lang="en" sz="1500">
                <a:solidFill>
                  <a:srgbClr val="3C78D8"/>
                </a:solidFill>
                <a:highlight>
                  <a:srgbClr val="FFFFFF"/>
                </a:highlight>
                <a:latin typeface="Roboto"/>
                <a:ea typeface="Roboto"/>
                <a:cs typeface="Roboto"/>
                <a:sym typeface="Roboto"/>
              </a:rPr>
              <a:t> say the code</a:t>
            </a:r>
            <a:r>
              <a:rPr b="1" lang="en" sz="1500">
                <a:solidFill>
                  <a:srgbClr val="212529"/>
                </a:solidFill>
                <a:highlight>
                  <a:srgbClr val="FFFFFF"/>
                </a:highlight>
                <a:latin typeface="Roboto"/>
                <a:ea typeface="Roboto"/>
                <a:cs typeface="Roboto"/>
                <a:sym typeface="Roboto"/>
              </a:rPr>
              <a:t> of the algo you want to visualize. The codes are provided in the ‘Algorithm detail’ panel on the left.</a:t>
            </a:r>
            <a:endParaRPr b="1" sz="15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b="1" lang="en" sz="1500">
                <a:solidFill>
                  <a:srgbClr val="212529"/>
                </a:solidFill>
                <a:highlight>
                  <a:srgbClr val="FFFFFF"/>
                </a:highlight>
                <a:latin typeface="Roboto"/>
                <a:ea typeface="Roboto"/>
                <a:cs typeface="Roboto"/>
                <a:sym typeface="Roboto"/>
              </a:rPr>
              <a:t>If you want to learn more about the algorithms listed, then go to ‘Algorithm details’ panel and click on the algo.</a:t>
            </a:r>
            <a:endParaRPr b="1" sz="15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2200"/>
          </a:p>
        </p:txBody>
      </p:sp>
      <p:sp>
        <p:nvSpPr>
          <p:cNvPr id="154" name="Google Shape;154;p17"/>
          <p:cNvSpPr txBox="1"/>
          <p:nvPr>
            <p:ph idx="1" type="body"/>
          </p:nvPr>
        </p:nvSpPr>
        <p:spPr>
          <a:xfrm>
            <a:off x="3962400" y="45386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17"/>
          <p:cNvPicPr preferRelativeResize="0"/>
          <p:nvPr/>
        </p:nvPicPr>
        <p:blipFill>
          <a:blip r:embed="rId3">
            <a:alphaModFix/>
          </a:blip>
          <a:stretch>
            <a:fillRect/>
          </a:stretch>
        </p:blipFill>
        <p:spPr>
          <a:xfrm>
            <a:off x="5161350" y="1545425"/>
            <a:ext cx="2506875" cy="2858700"/>
          </a:xfrm>
          <a:prstGeom prst="rect">
            <a:avLst/>
          </a:prstGeom>
          <a:noFill/>
          <a:ln>
            <a:noFill/>
          </a:ln>
        </p:spPr>
      </p:pic>
      <p:pic>
        <p:nvPicPr>
          <p:cNvPr id="156" name="Google Shape;156;p17"/>
          <p:cNvPicPr preferRelativeResize="0"/>
          <p:nvPr/>
        </p:nvPicPr>
        <p:blipFill>
          <a:blip r:embed="rId4">
            <a:alphaModFix/>
          </a:blip>
          <a:stretch>
            <a:fillRect/>
          </a:stretch>
        </p:blipFill>
        <p:spPr>
          <a:xfrm>
            <a:off x="4818450" y="401225"/>
            <a:ext cx="2952750" cy="100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2041800" cy="2840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2000">
                <a:solidFill>
                  <a:srgbClr val="A64D79"/>
                </a:solidFill>
                <a:highlight>
                  <a:srgbClr val="FFFFFF"/>
                </a:highlight>
                <a:latin typeface="Roboto"/>
                <a:ea typeface="Roboto"/>
                <a:cs typeface="Roboto"/>
                <a:sym typeface="Roboto"/>
              </a:rPr>
              <a:t>Step 2: Draw Walls</a:t>
            </a:r>
            <a:endParaRPr b="1" sz="2000">
              <a:solidFill>
                <a:srgbClr val="A64D79"/>
              </a:solidFill>
              <a:highlight>
                <a:srgbClr val="FFFFFF"/>
              </a:highlight>
              <a:latin typeface="Roboto"/>
              <a:ea typeface="Roboto"/>
              <a:cs typeface="Roboto"/>
              <a:sym typeface="Roboto"/>
            </a:endParaRPr>
          </a:p>
          <a:p>
            <a:pPr indent="0" lvl="0" marL="0" rtl="0" algn="l">
              <a:lnSpc>
                <a:spcPct val="120000"/>
              </a:lnSpc>
              <a:spcBef>
                <a:spcPts val="200"/>
              </a:spcBef>
              <a:spcAft>
                <a:spcPts val="0"/>
              </a:spcAft>
              <a:buNone/>
            </a:pPr>
            <a:r>
              <a:t/>
            </a:r>
            <a:endParaRPr b="1" sz="2000">
              <a:solidFill>
                <a:srgbClr val="A64D79"/>
              </a:solidFill>
              <a:highlight>
                <a:srgbClr val="FFFFFF"/>
              </a:highlight>
              <a:latin typeface="Roboto"/>
              <a:ea typeface="Roboto"/>
              <a:cs typeface="Roboto"/>
              <a:sym typeface="Roboto"/>
            </a:endParaRPr>
          </a:p>
          <a:p>
            <a:pPr indent="0" lvl="0" marL="0" rtl="0" algn="l">
              <a:lnSpc>
                <a:spcPct val="115000"/>
              </a:lnSpc>
              <a:spcBef>
                <a:spcPts val="200"/>
              </a:spcBef>
              <a:spcAft>
                <a:spcPts val="0"/>
              </a:spcAft>
              <a:buNone/>
            </a:pPr>
            <a:r>
              <a:rPr b="1" lang="en" sz="2000">
                <a:solidFill>
                  <a:srgbClr val="212529"/>
                </a:solidFill>
                <a:highlight>
                  <a:srgbClr val="FFFFFF"/>
                </a:highlight>
                <a:latin typeface="Roboto"/>
                <a:ea typeface="Roboto"/>
                <a:cs typeface="Roboto"/>
                <a:sym typeface="Roboto"/>
              </a:rPr>
              <a:t>Click or hold your mouse down over cells to create walls.</a:t>
            </a:r>
            <a:endParaRPr b="1" sz="20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62" name="Google Shape;162;p18"/>
          <p:cNvSpPr txBox="1"/>
          <p:nvPr>
            <p:ph idx="1" type="body"/>
          </p:nvPr>
        </p:nvSpPr>
        <p:spPr>
          <a:xfrm>
            <a:off x="5609025" y="37909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3" name="Google Shape;163;p18"/>
          <p:cNvPicPr preferRelativeResize="0"/>
          <p:nvPr/>
        </p:nvPicPr>
        <p:blipFill>
          <a:blip r:embed="rId3">
            <a:alphaModFix/>
          </a:blip>
          <a:stretch>
            <a:fillRect/>
          </a:stretch>
        </p:blipFill>
        <p:spPr>
          <a:xfrm>
            <a:off x="4449250" y="522875"/>
            <a:ext cx="3814056" cy="348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3038400" cy="3322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2300">
                <a:solidFill>
                  <a:srgbClr val="A64D79"/>
                </a:solidFill>
                <a:highlight>
                  <a:srgbClr val="FFFFFF"/>
                </a:highlight>
                <a:latin typeface="Roboto"/>
                <a:ea typeface="Roboto"/>
                <a:cs typeface="Roboto"/>
                <a:sym typeface="Roboto"/>
              </a:rPr>
              <a:t>Step 3: Press Start</a:t>
            </a:r>
            <a:endParaRPr b="1" sz="2300">
              <a:solidFill>
                <a:srgbClr val="A64D79"/>
              </a:solidFill>
              <a:highlight>
                <a:srgbClr val="FFFFFF"/>
              </a:highlight>
              <a:latin typeface="Roboto"/>
              <a:ea typeface="Roboto"/>
              <a:cs typeface="Roboto"/>
              <a:sym typeface="Roboto"/>
            </a:endParaRPr>
          </a:p>
          <a:p>
            <a:pPr indent="0" lvl="0" marL="0" rtl="0" algn="l">
              <a:lnSpc>
                <a:spcPct val="120000"/>
              </a:lnSpc>
              <a:spcBef>
                <a:spcPts val="200"/>
              </a:spcBef>
              <a:spcAft>
                <a:spcPts val="0"/>
              </a:spcAft>
              <a:buNone/>
            </a:pPr>
            <a:r>
              <a:t/>
            </a:r>
            <a:endParaRPr b="1" sz="2300">
              <a:solidFill>
                <a:srgbClr val="A64D79"/>
              </a:solidFill>
              <a:highlight>
                <a:srgbClr val="FFFFFF"/>
              </a:highlight>
              <a:latin typeface="Roboto"/>
              <a:ea typeface="Roboto"/>
              <a:cs typeface="Roboto"/>
              <a:sym typeface="Roboto"/>
            </a:endParaRPr>
          </a:p>
          <a:p>
            <a:pPr indent="0" lvl="0" marL="0" rtl="0" algn="l">
              <a:lnSpc>
                <a:spcPct val="115000"/>
              </a:lnSpc>
              <a:spcBef>
                <a:spcPts val="200"/>
              </a:spcBef>
              <a:spcAft>
                <a:spcPts val="0"/>
              </a:spcAft>
              <a:buNone/>
            </a:pPr>
            <a:r>
              <a:rPr b="1" lang="en" sz="1900">
                <a:solidFill>
                  <a:srgbClr val="212529"/>
                </a:solidFill>
                <a:highlight>
                  <a:srgbClr val="FFFFFF"/>
                </a:highlight>
                <a:latin typeface="Roboto"/>
                <a:ea typeface="Roboto"/>
                <a:cs typeface="Roboto"/>
                <a:sym typeface="Roboto"/>
              </a:rPr>
              <a:t>Press the Start Search button in the upper right-hand corner to start your pathfinding algorithm!</a:t>
            </a:r>
            <a:endParaRPr b="1" sz="19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69" name="Google Shape;169;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0" name="Google Shape;170;p19"/>
          <p:cNvPicPr preferRelativeResize="0"/>
          <p:nvPr/>
        </p:nvPicPr>
        <p:blipFill>
          <a:blip r:embed="rId3">
            <a:alphaModFix/>
          </a:blip>
          <a:stretch>
            <a:fillRect/>
          </a:stretch>
        </p:blipFill>
        <p:spPr>
          <a:xfrm>
            <a:off x="4516225" y="717000"/>
            <a:ext cx="3926501" cy="310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DETAILS OF SOME ALGORITHMS !</a:t>
            </a:r>
            <a:endParaRPr/>
          </a:p>
        </p:txBody>
      </p:sp>
      <p:sp>
        <p:nvSpPr>
          <p:cNvPr id="176" name="Google Shape;176;p20"/>
          <p:cNvSpPr txBox="1"/>
          <p:nvPr>
            <p:ph idx="1" type="body"/>
          </p:nvPr>
        </p:nvSpPr>
        <p:spPr>
          <a:xfrm>
            <a:off x="701275" y="1712100"/>
            <a:ext cx="7505700" cy="24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b="1" lang="en" sz="1800">
                <a:solidFill>
                  <a:srgbClr val="A64D79"/>
                </a:solidFill>
              </a:rPr>
              <a:t>DEPTH FIRST SEARCH</a:t>
            </a:r>
            <a:endParaRPr b="1" sz="1800">
              <a:solidFill>
                <a:srgbClr val="A64D79"/>
              </a:solidFill>
            </a:endParaRPr>
          </a:p>
          <a:p>
            <a:pPr indent="0" lvl="0" marL="0" rtl="0" algn="ctr">
              <a:spcBef>
                <a:spcPts val="1600"/>
              </a:spcBef>
              <a:spcAft>
                <a:spcPts val="0"/>
              </a:spcAft>
              <a:buNone/>
            </a:pPr>
            <a:r>
              <a:rPr b="1" lang="en" sz="1800">
                <a:solidFill>
                  <a:srgbClr val="A64D79"/>
                </a:solidFill>
              </a:rPr>
              <a:t>BEST FIRST SEARCH </a:t>
            </a:r>
            <a:endParaRPr b="1" sz="1800">
              <a:solidFill>
                <a:srgbClr val="A64D79"/>
              </a:solidFill>
            </a:endParaRPr>
          </a:p>
          <a:p>
            <a:pPr indent="0" lvl="0" marL="0" rtl="0" algn="ctr">
              <a:spcBef>
                <a:spcPts val="1600"/>
              </a:spcBef>
              <a:spcAft>
                <a:spcPts val="0"/>
              </a:spcAft>
              <a:buNone/>
            </a:pPr>
            <a:r>
              <a:rPr b="1" lang="en" sz="1800">
                <a:solidFill>
                  <a:srgbClr val="A64D79"/>
                </a:solidFill>
              </a:rPr>
              <a:t>BREADTH FIRST SEARCH </a:t>
            </a:r>
            <a:endParaRPr b="1" sz="1800">
              <a:solidFill>
                <a:srgbClr val="A64D79"/>
              </a:solidFill>
            </a:endParaRPr>
          </a:p>
          <a:p>
            <a:pPr indent="0" lvl="0" marL="0" rtl="0" algn="ctr">
              <a:spcBef>
                <a:spcPts val="1600"/>
              </a:spcBef>
              <a:spcAft>
                <a:spcPts val="0"/>
              </a:spcAft>
              <a:buNone/>
            </a:pPr>
            <a:r>
              <a:rPr b="1" lang="en" sz="1800">
                <a:solidFill>
                  <a:srgbClr val="A64D79"/>
                </a:solidFill>
              </a:rPr>
              <a:t>DIJKSTRA </a:t>
            </a:r>
            <a:endParaRPr b="1" sz="1800">
              <a:solidFill>
                <a:srgbClr val="A64D79"/>
              </a:solidFill>
            </a:endParaRPr>
          </a:p>
          <a:p>
            <a:pPr indent="0" lvl="0" marL="0" rtl="0" algn="ctr">
              <a:spcBef>
                <a:spcPts val="1600"/>
              </a:spcBef>
              <a:spcAft>
                <a:spcPts val="0"/>
              </a:spcAft>
              <a:buNone/>
            </a:pPr>
            <a:r>
              <a:rPr b="1" lang="en" sz="1800">
                <a:solidFill>
                  <a:srgbClr val="A64D79"/>
                </a:solidFill>
              </a:rPr>
              <a:t>A*</a:t>
            </a:r>
            <a:endParaRPr b="1" sz="1800">
              <a:solidFill>
                <a:srgbClr val="A64D79"/>
              </a:solidFill>
            </a:endParaRPr>
          </a:p>
          <a:p>
            <a:pPr indent="0" lvl="0" marL="0" rtl="0" algn="ctr">
              <a:spcBef>
                <a:spcPts val="1600"/>
              </a:spcBef>
              <a:spcAft>
                <a:spcPts val="1600"/>
              </a:spcAft>
              <a:buNone/>
            </a:pPr>
            <a:r>
              <a:rPr b="1" lang="en" sz="1800">
                <a:solidFill>
                  <a:srgbClr val="A64D79"/>
                </a:solidFill>
              </a:rPr>
              <a:t>JUMP POINT SEARCH</a:t>
            </a:r>
            <a:endParaRPr b="1" sz="1800">
              <a:solidFill>
                <a:srgbClr val="A64D7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DEPTH FIRST SEARCH</a:t>
            </a:r>
            <a:endParaRPr/>
          </a:p>
        </p:txBody>
      </p:sp>
      <p:sp>
        <p:nvSpPr>
          <p:cNvPr id="182" name="Google Shape;182;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1155CC"/>
                </a:solidFill>
                <a:highlight>
                  <a:srgbClr val="FFFFFF"/>
                </a:highlight>
                <a:latin typeface="Roboto"/>
                <a:ea typeface="Roboto"/>
                <a:cs typeface="Roboto"/>
                <a:sym typeface="Roboto"/>
              </a:rPr>
              <a:t>How It Works: </a:t>
            </a:r>
            <a:r>
              <a:rPr lang="en" sz="1600">
                <a:solidFill>
                  <a:srgbClr val="212529"/>
                </a:solidFill>
                <a:highlight>
                  <a:srgbClr val="FFFFFF"/>
                </a:highlight>
                <a:latin typeface="Roboto"/>
                <a:ea typeface="Roboto"/>
                <a:cs typeface="Roboto"/>
                <a:sym typeface="Roboto"/>
              </a:rPr>
              <a:t>DFS starts at the root node and explores as far as possible along each branch before backtracking.</a:t>
            </a:r>
            <a:endParaRPr sz="16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600">
                <a:solidFill>
                  <a:srgbClr val="1155CC"/>
                </a:solidFill>
                <a:highlight>
                  <a:srgbClr val="FFFFFF"/>
                </a:highlight>
                <a:latin typeface="Roboto"/>
                <a:ea typeface="Roboto"/>
                <a:cs typeface="Roboto"/>
                <a:sym typeface="Roboto"/>
              </a:rPr>
              <a:t>Analysis:</a:t>
            </a:r>
            <a:r>
              <a:rPr lang="en" sz="1600">
                <a:solidFill>
                  <a:srgbClr val="212529"/>
                </a:solidFill>
                <a:highlight>
                  <a:srgbClr val="FFFFFF"/>
                </a:highlight>
                <a:latin typeface="Roboto"/>
                <a:ea typeface="Roboto"/>
                <a:cs typeface="Roboto"/>
                <a:sym typeface="Roboto"/>
              </a:rPr>
              <a:t> This is a poor algorithm for pathfinding. It is </a:t>
            </a:r>
            <a:r>
              <a:rPr lang="en" sz="1600" u="sng">
                <a:solidFill>
                  <a:srgbClr val="212529"/>
                </a:solidFill>
                <a:highlight>
                  <a:srgbClr val="FFFFFF"/>
                </a:highlight>
                <a:latin typeface="Roboto"/>
                <a:ea typeface="Roboto"/>
                <a:cs typeface="Roboto"/>
                <a:sym typeface="Roboto"/>
              </a:rPr>
              <a:t>unweighted</a:t>
            </a:r>
            <a:r>
              <a:rPr lang="en" sz="1600">
                <a:solidFill>
                  <a:srgbClr val="212529"/>
                </a:solidFill>
                <a:highlight>
                  <a:srgbClr val="FFFFFF"/>
                </a:highlight>
                <a:latin typeface="Roboto"/>
                <a:ea typeface="Roboto"/>
                <a:cs typeface="Roboto"/>
                <a:sym typeface="Roboto"/>
              </a:rPr>
              <a:t> and does </a:t>
            </a:r>
            <a:r>
              <a:rPr lang="en" sz="1600" u="sng">
                <a:solidFill>
                  <a:srgbClr val="212529"/>
                </a:solidFill>
                <a:highlight>
                  <a:srgbClr val="FFFFFF"/>
                </a:highlight>
                <a:latin typeface="Roboto"/>
                <a:ea typeface="Roboto"/>
                <a:cs typeface="Roboto"/>
                <a:sym typeface="Roboto"/>
              </a:rPr>
              <a:t>not</a:t>
            </a:r>
            <a:r>
              <a:rPr lang="en" sz="1600">
                <a:solidFill>
                  <a:srgbClr val="212529"/>
                </a:solidFill>
                <a:highlight>
                  <a:srgbClr val="FFFFFF"/>
                </a:highlight>
                <a:latin typeface="Roboto"/>
                <a:ea typeface="Roboto"/>
                <a:cs typeface="Roboto"/>
                <a:sym typeface="Roboto"/>
              </a:rPr>
              <a:t> guarantee the shortest path.</a:t>
            </a:r>
            <a:endParaRPr sz="16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b="1" i="1" lang="en" sz="1600">
                <a:solidFill>
                  <a:srgbClr val="1155CC"/>
                </a:solidFill>
                <a:highlight>
                  <a:srgbClr val="FFFFFF"/>
                </a:highlight>
                <a:latin typeface="Roboto"/>
                <a:ea typeface="Roboto"/>
                <a:cs typeface="Roboto"/>
                <a:sym typeface="Roboto"/>
              </a:rPr>
              <a:t>Fun Fact:</a:t>
            </a:r>
            <a:r>
              <a:rPr i="1" lang="en" sz="1600">
                <a:solidFill>
                  <a:srgbClr val="006400"/>
                </a:solidFill>
                <a:highlight>
                  <a:srgbClr val="FFFFFF"/>
                </a:highlight>
                <a:latin typeface="Roboto"/>
                <a:ea typeface="Roboto"/>
                <a:cs typeface="Roboto"/>
                <a:sym typeface="Roboto"/>
              </a:rPr>
              <a:t> This algorithm was first investigated in the 19th century by French Mathematician Charles Trémaux.</a:t>
            </a:r>
            <a:endParaRPr i="1" sz="1600">
              <a:solidFill>
                <a:srgbClr val="006400"/>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