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82"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12/29/2021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12/29/2021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3578-DABE-4799-9EDF-68E533415B42}"/>
              </a:ext>
            </a:extLst>
          </p:cNvPr>
          <p:cNvSpPr>
            <a:spLocks noGrp="1"/>
          </p:cNvSpPr>
          <p:nvPr>
            <p:ph type="ctrTitle"/>
          </p:nvPr>
        </p:nvSpPr>
        <p:spPr>
          <a:xfrm>
            <a:off x="258981" y="2367349"/>
            <a:ext cx="8144134" cy="4053379"/>
          </a:xfrm>
        </p:spPr>
        <p:txBody>
          <a:bodyPr/>
          <a:lstStyle/>
          <a:p>
            <a:pPr algn="l"/>
            <a:r>
              <a:rPr lang="en-US" sz="4800" b="1" dirty="0">
                <a:effectLst/>
                <a:latin typeface="Arial" panose="020B0604020202020204" pitchFamily="34" charset="0"/>
                <a:ea typeface="Arial" panose="020B0604020202020204" pitchFamily="34" charset="0"/>
              </a:rPr>
              <a:t>Car Rental Management System</a:t>
            </a:r>
            <a:br>
              <a:rPr lang="en-IN" dirty="0">
                <a:solidFill>
                  <a:srgbClr val="000000"/>
                </a:solidFill>
                <a:effectLst/>
                <a:latin typeface="Arial" panose="020B0604020202020204" pitchFamily="34" charset="0"/>
                <a:ea typeface="Arial" panose="020B0604020202020204" pitchFamily="34" charset="0"/>
              </a:rPr>
            </a:br>
            <a:endParaRPr lang="en-IN" sz="16600" dirty="0"/>
          </a:p>
        </p:txBody>
      </p:sp>
      <p:sp>
        <p:nvSpPr>
          <p:cNvPr id="5" name="Rectangle 4">
            <a:extLst>
              <a:ext uri="{FF2B5EF4-FFF2-40B4-BE49-F238E27FC236}">
                <a16:creationId xmlns:a16="http://schemas.microsoft.com/office/drawing/2014/main" id="{B9DCED2A-39EB-4C19-983B-6F12EDEEB6A6}"/>
              </a:ext>
            </a:extLst>
          </p:cNvPr>
          <p:cNvSpPr/>
          <p:nvPr/>
        </p:nvSpPr>
        <p:spPr>
          <a:xfrm>
            <a:off x="258981" y="4832884"/>
            <a:ext cx="4999970" cy="1827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spAutoFit/>
          </a:bodyPr>
          <a:lstStyle/>
          <a:p>
            <a:pPr marL="6350" indent="-6350">
              <a:lnSpc>
                <a:spcPct val="107000"/>
              </a:lnSpc>
              <a:spcAft>
                <a:spcPts val="95"/>
              </a:spcAft>
            </a:pPr>
            <a:r>
              <a:rPr lang="en-US" sz="1400" b="1" dirty="0">
                <a:solidFill>
                  <a:srgbClr val="000000"/>
                </a:solidFill>
                <a:effectLst/>
                <a:latin typeface="Arial" panose="020B0604020202020204" pitchFamily="34" charset="0"/>
                <a:ea typeface="Arial" panose="020B0604020202020204" pitchFamily="34" charset="0"/>
              </a:rPr>
              <a:t>BY –</a:t>
            </a:r>
            <a:endParaRPr lang="en-IN" sz="1400" dirty="0">
              <a:solidFill>
                <a:srgbClr val="000000"/>
              </a:solidFill>
              <a:effectLst/>
              <a:latin typeface="Arial" panose="020B0604020202020204" pitchFamily="34" charset="0"/>
              <a:ea typeface="Arial" panose="020B0604020202020204" pitchFamily="34" charset="0"/>
            </a:endParaRPr>
          </a:p>
          <a:p>
            <a:pPr marL="6350" indent="-6350">
              <a:lnSpc>
                <a:spcPct val="107000"/>
              </a:lnSpc>
              <a:spcAft>
                <a:spcPts val="95"/>
              </a:spcAft>
            </a:pPr>
            <a:r>
              <a:rPr lang="en-US" sz="1400" b="1" dirty="0">
                <a:solidFill>
                  <a:srgbClr val="000000"/>
                </a:solidFill>
                <a:effectLst/>
                <a:latin typeface="Arial" panose="020B0604020202020204" pitchFamily="34" charset="0"/>
                <a:ea typeface="Arial" panose="020B0604020202020204" pitchFamily="34" charset="0"/>
              </a:rPr>
              <a:t>MADHUR JAISWAL     </a:t>
            </a:r>
          </a:p>
          <a:p>
            <a:pPr marL="6350" indent="-6350">
              <a:lnSpc>
                <a:spcPct val="107000"/>
              </a:lnSpc>
              <a:spcAft>
                <a:spcPts val="95"/>
              </a:spcAft>
            </a:pPr>
            <a:r>
              <a:rPr lang="en-US" sz="1400" b="1" dirty="0">
                <a:solidFill>
                  <a:srgbClr val="000000"/>
                </a:solidFill>
                <a:effectLst/>
                <a:latin typeface="Arial" panose="020B0604020202020204" pitchFamily="34" charset="0"/>
                <a:ea typeface="Arial" panose="020B0604020202020204" pitchFamily="34" charset="0"/>
              </a:rPr>
              <a:t>DEVANSHI SHARMA</a:t>
            </a:r>
          </a:p>
          <a:p>
            <a:pPr marL="6350" indent="-6350">
              <a:lnSpc>
                <a:spcPct val="107000"/>
              </a:lnSpc>
              <a:spcAft>
                <a:spcPts val="95"/>
              </a:spcAft>
            </a:pPr>
            <a:r>
              <a:rPr lang="en-US" sz="1400" b="1" dirty="0">
                <a:solidFill>
                  <a:srgbClr val="000000"/>
                </a:solidFill>
                <a:effectLst/>
                <a:latin typeface="Arial" panose="020B0604020202020204" pitchFamily="34" charset="0"/>
                <a:ea typeface="Arial" panose="020B0604020202020204" pitchFamily="34" charset="0"/>
              </a:rPr>
              <a:t>ADITYA PANDEY    </a:t>
            </a:r>
          </a:p>
          <a:p>
            <a:pPr marL="6350" indent="-6350">
              <a:lnSpc>
                <a:spcPct val="107000"/>
              </a:lnSpc>
              <a:spcAft>
                <a:spcPts val="95"/>
              </a:spcAft>
            </a:pPr>
            <a:endParaRPr lang="en-US" sz="1400" b="1" dirty="0">
              <a:solidFill>
                <a:srgbClr val="000000"/>
              </a:solidFill>
              <a:latin typeface="Arial" panose="020B0604020202020204" pitchFamily="34" charset="0"/>
              <a:ea typeface="Arial" panose="020B0604020202020204" pitchFamily="34" charset="0"/>
            </a:endParaRPr>
          </a:p>
          <a:p>
            <a:pPr marL="6350" indent="-6350">
              <a:lnSpc>
                <a:spcPct val="107000"/>
              </a:lnSpc>
              <a:spcAft>
                <a:spcPts val="95"/>
              </a:spcAft>
            </a:pPr>
            <a:r>
              <a:rPr lang="en-US" sz="1400" b="1" dirty="0">
                <a:solidFill>
                  <a:srgbClr val="000000"/>
                </a:solidFill>
                <a:effectLst/>
                <a:latin typeface="Arial" panose="020B0604020202020204" pitchFamily="34" charset="0"/>
                <a:ea typeface="Arial" panose="020B0604020202020204" pitchFamily="34" charset="0"/>
              </a:rPr>
              <a:t>SECTION – T17</a:t>
            </a:r>
            <a:endParaRPr lang="en-IN" sz="1400" dirty="0">
              <a:solidFill>
                <a:srgbClr val="000000"/>
              </a:solidFill>
              <a:effectLst/>
              <a:latin typeface="Arial" panose="020B0604020202020204" pitchFamily="34" charset="0"/>
              <a:ea typeface="Arial" panose="020B0604020202020204" pitchFamily="34" charset="0"/>
            </a:endParaRPr>
          </a:p>
          <a:p>
            <a:pPr marL="6350" indent="-6350">
              <a:lnSpc>
                <a:spcPct val="107000"/>
              </a:lnSpc>
              <a:spcAft>
                <a:spcPts val="95"/>
              </a:spcAft>
            </a:pPr>
            <a:r>
              <a:rPr lang="en-US" sz="1800" b="1" dirty="0">
                <a:solidFill>
                  <a:srgbClr val="000000"/>
                </a:solidFill>
                <a:effectLst/>
                <a:latin typeface="Arial" panose="020B0604020202020204" pitchFamily="34" charset="0"/>
                <a:ea typeface="Arial" panose="020B0604020202020204" pitchFamily="34" charset="0"/>
              </a:rPr>
              <a:t> </a:t>
            </a:r>
            <a:endParaRPr lang="en-IN" sz="1800" dirty="0">
              <a:solidFill>
                <a:srgbClr val="000000"/>
              </a:solidFill>
              <a:effectLst/>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BE414161-92F4-4591-8CE0-68F03093D70F}"/>
              </a:ext>
            </a:extLst>
          </p:cNvPr>
          <p:cNvSpPr txBox="1"/>
          <p:nvPr/>
        </p:nvSpPr>
        <p:spPr>
          <a:xfrm>
            <a:off x="2307897" y="5056094"/>
            <a:ext cx="2052918" cy="861774"/>
          </a:xfrm>
          <a:prstGeom prst="rect">
            <a:avLst/>
          </a:prstGeom>
          <a:noFill/>
        </p:spPr>
        <p:txBody>
          <a:bodyPr wrap="square" rtlCol="0">
            <a:spAutoFit/>
          </a:bodyPr>
          <a:lstStyle/>
          <a:p>
            <a:r>
              <a:rPr lang="en-IN" sz="1600" dirty="0"/>
              <a:t>03096202719</a:t>
            </a:r>
          </a:p>
          <a:p>
            <a:r>
              <a:rPr lang="en-IN" sz="1600" dirty="0"/>
              <a:t>02196202719</a:t>
            </a:r>
          </a:p>
          <a:p>
            <a:r>
              <a:rPr lang="en-IN" sz="1600" dirty="0"/>
              <a:t>02496201719</a:t>
            </a:r>
            <a:endParaRPr lang="en-IN" dirty="0"/>
          </a:p>
        </p:txBody>
      </p:sp>
      <p:pic>
        <p:nvPicPr>
          <p:cNvPr id="8" name="Picture 7">
            <a:extLst>
              <a:ext uri="{FF2B5EF4-FFF2-40B4-BE49-F238E27FC236}">
                <a16:creationId xmlns:a16="http://schemas.microsoft.com/office/drawing/2014/main" id="{F6F87EB5-5271-4DF1-8BA5-ADBEC6A8D235}"/>
              </a:ext>
            </a:extLst>
          </p:cNvPr>
          <p:cNvPicPr>
            <a:picLocks noChangeAspect="1"/>
          </p:cNvPicPr>
          <p:nvPr/>
        </p:nvPicPr>
        <p:blipFill>
          <a:blip r:embed="rId2"/>
          <a:stretch>
            <a:fillRect/>
          </a:stretch>
        </p:blipFill>
        <p:spPr>
          <a:xfrm>
            <a:off x="1982765" y="188118"/>
            <a:ext cx="7729933" cy="1676371"/>
          </a:xfrm>
          <a:prstGeom prst="rect">
            <a:avLst/>
          </a:prstGeom>
        </p:spPr>
      </p:pic>
    </p:spTree>
    <p:extLst>
      <p:ext uri="{BB962C8B-B14F-4D97-AF65-F5344CB8AC3E}">
        <p14:creationId xmlns:p14="http://schemas.microsoft.com/office/powerpoint/2010/main" val="426905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336D50-D3AE-49D7-ABD0-64903631E41C}"/>
              </a:ext>
            </a:extLst>
          </p:cNvPr>
          <p:cNvPicPr>
            <a:picLocks noChangeAspect="1"/>
          </p:cNvPicPr>
          <p:nvPr/>
        </p:nvPicPr>
        <p:blipFill>
          <a:blip r:embed="rId2"/>
          <a:stretch>
            <a:fillRect/>
          </a:stretch>
        </p:blipFill>
        <p:spPr>
          <a:xfrm>
            <a:off x="621631" y="774160"/>
            <a:ext cx="9661357" cy="4462184"/>
          </a:xfrm>
          <a:prstGeom prst="rect">
            <a:avLst/>
          </a:prstGeom>
        </p:spPr>
      </p:pic>
    </p:spTree>
    <p:extLst>
      <p:ext uri="{BB962C8B-B14F-4D97-AF65-F5344CB8AC3E}">
        <p14:creationId xmlns:p14="http://schemas.microsoft.com/office/powerpoint/2010/main" val="1982236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1EAF90-C4CF-4217-9C59-2FDE2FEFB06F}"/>
              </a:ext>
            </a:extLst>
          </p:cNvPr>
          <p:cNvPicPr>
            <a:picLocks noChangeAspect="1"/>
          </p:cNvPicPr>
          <p:nvPr/>
        </p:nvPicPr>
        <p:blipFill>
          <a:blip r:embed="rId2"/>
          <a:stretch>
            <a:fillRect/>
          </a:stretch>
        </p:blipFill>
        <p:spPr>
          <a:xfrm>
            <a:off x="397041" y="723901"/>
            <a:ext cx="10190747" cy="5562450"/>
          </a:xfrm>
          <a:prstGeom prst="rect">
            <a:avLst/>
          </a:prstGeom>
        </p:spPr>
      </p:pic>
    </p:spTree>
    <p:extLst>
      <p:ext uri="{BB962C8B-B14F-4D97-AF65-F5344CB8AC3E}">
        <p14:creationId xmlns:p14="http://schemas.microsoft.com/office/powerpoint/2010/main" val="198692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AE0E2F-12CA-4C3F-96FC-A291C0DAE476}"/>
              </a:ext>
            </a:extLst>
          </p:cNvPr>
          <p:cNvPicPr>
            <a:picLocks noChangeAspect="1"/>
          </p:cNvPicPr>
          <p:nvPr/>
        </p:nvPicPr>
        <p:blipFill>
          <a:blip r:embed="rId2"/>
          <a:stretch>
            <a:fillRect/>
          </a:stretch>
        </p:blipFill>
        <p:spPr>
          <a:xfrm>
            <a:off x="429126" y="1360069"/>
            <a:ext cx="10007850" cy="4137861"/>
          </a:xfrm>
          <a:prstGeom prst="rect">
            <a:avLst/>
          </a:prstGeom>
        </p:spPr>
      </p:pic>
    </p:spTree>
    <p:extLst>
      <p:ext uri="{BB962C8B-B14F-4D97-AF65-F5344CB8AC3E}">
        <p14:creationId xmlns:p14="http://schemas.microsoft.com/office/powerpoint/2010/main" val="219657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472A37-609B-45E7-82B2-5C5DE1A566B6}"/>
              </a:ext>
            </a:extLst>
          </p:cNvPr>
          <p:cNvPicPr>
            <a:picLocks noChangeAspect="1"/>
          </p:cNvPicPr>
          <p:nvPr/>
        </p:nvPicPr>
        <p:blipFill>
          <a:blip r:embed="rId2"/>
          <a:stretch>
            <a:fillRect/>
          </a:stretch>
        </p:blipFill>
        <p:spPr>
          <a:xfrm>
            <a:off x="152399" y="238381"/>
            <a:ext cx="9681411" cy="6316707"/>
          </a:xfrm>
          <a:prstGeom prst="rect">
            <a:avLst/>
          </a:prstGeom>
        </p:spPr>
      </p:pic>
    </p:spTree>
    <p:extLst>
      <p:ext uri="{BB962C8B-B14F-4D97-AF65-F5344CB8AC3E}">
        <p14:creationId xmlns:p14="http://schemas.microsoft.com/office/powerpoint/2010/main" val="398945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E14D94-3307-4D0D-9C32-48944DB927D4}"/>
              </a:ext>
            </a:extLst>
          </p:cNvPr>
          <p:cNvPicPr>
            <a:picLocks noChangeAspect="1"/>
          </p:cNvPicPr>
          <p:nvPr/>
        </p:nvPicPr>
        <p:blipFill>
          <a:blip r:embed="rId2"/>
          <a:stretch>
            <a:fillRect/>
          </a:stretch>
        </p:blipFill>
        <p:spPr>
          <a:xfrm>
            <a:off x="525378" y="994611"/>
            <a:ext cx="9833395" cy="4431331"/>
          </a:xfrm>
          <a:prstGeom prst="rect">
            <a:avLst/>
          </a:prstGeom>
        </p:spPr>
      </p:pic>
    </p:spTree>
    <p:extLst>
      <p:ext uri="{BB962C8B-B14F-4D97-AF65-F5344CB8AC3E}">
        <p14:creationId xmlns:p14="http://schemas.microsoft.com/office/powerpoint/2010/main" val="2663910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12DD32-6E16-4FA6-9C4E-FE3F3CCF6FD4}"/>
              </a:ext>
            </a:extLst>
          </p:cNvPr>
          <p:cNvPicPr>
            <a:picLocks noChangeAspect="1"/>
          </p:cNvPicPr>
          <p:nvPr/>
        </p:nvPicPr>
        <p:blipFill>
          <a:blip r:embed="rId2"/>
          <a:stretch>
            <a:fillRect/>
          </a:stretch>
        </p:blipFill>
        <p:spPr>
          <a:xfrm>
            <a:off x="413084" y="1299411"/>
            <a:ext cx="10002338" cy="4741493"/>
          </a:xfrm>
          <a:prstGeom prst="rect">
            <a:avLst/>
          </a:prstGeom>
        </p:spPr>
      </p:pic>
    </p:spTree>
    <p:extLst>
      <p:ext uri="{BB962C8B-B14F-4D97-AF65-F5344CB8AC3E}">
        <p14:creationId xmlns:p14="http://schemas.microsoft.com/office/powerpoint/2010/main" val="3357487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735F46-0D09-4FC0-8BA2-C71CAF065254}"/>
              </a:ext>
            </a:extLst>
          </p:cNvPr>
          <p:cNvPicPr>
            <a:picLocks noChangeAspect="1"/>
          </p:cNvPicPr>
          <p:nvPr/>
        </p:nvPicPr>
        <p:blipFill>
          <a:blip r:embed="rId2"/>
          <a:stretch>
            <a:fillRect/>
          </a:stretch>
        </p:blipFill>
        <p:spPr>
          <a:xfrm>
            <a:off x="637673" y="265855"/>
            <a:ext cx="8650705" cy="6326290"/>
          </a:xfrm>
          <a:prstGeom prst="rect">
            <a:avLst/>
          </a:prstGeom>
        </p:spPr>
      </p:pic>
    </p:spTree>
    <p:extLst>
      <p:ext uri="{BB962C8B-B14F-4D97-AF65-F5344CB8AC3E}">
        <p14:creationId xmlns:p14="http://schemas.microsoft.com/office/powerpoint/2010/main" val="3689277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8575F7-DE71-483B-97EF-868B111DC27F}"/>
              </a:ext>
            </a:extLst>
          </p:cNvPr>
          <p:cNvPicPr>
            <a:picLocks noChangeAspect="1"/>
          </p:cNvPicPr>
          <p:nvPr/>
        </p:nvPicPr>
        <p:blipFill>
          <a:blip r:embed="rId2"/>
          <a:stretch>
            <a:fillRect/>
          </a:stretch>
        </p:blipFill>
        <p:spPr>
          <a:xfrm>
            <a:off x="1728535" y="206820"/>
            <a:ext cx="7575885" cy="6444359"/>
          </a:xfrm>
          <a:prstGeom prst="rect">
            <a:avLst/>
          </a:prstGeom>
        </p:spPr>
      </p:pic>
    </p:spTree>
    <p:extLst>
      <p:ext uri="{BB962C8B-B14F-4D97-AF65-F5344CB8AC3E}">
        <p14:creationId xmlns:p14="http://schemas.microsoft.com/office/powerpoint/2010/main" val="3629335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FA0A8D-597E-45F6-AE22-EB7420DB9B4E}"/>
              </a:ext>
            </a:extLst>
          </p:cNvPr>
          <p:cNvPicPr>
            <a:picLocks noChangeAspect="1"/>
          </p:cNvPicPr>
          <p:nvPr/>
        </p:nvPicPr>
        <p:blipFill>
          <a:blip r:embed="rId2"/>
          <a:stretch>
            <a:fillRect/>
          </a:stretch>
        </p:blipFill>
        <p:spPr>
          <a:xfrm>
            <a:off x="605588" y="740167"/>
            <a:ext cx="9420727" cy="5377665"/>
          </a:xfrm>
          <a:prstGeom prst="rect">
            <a:avLst/>
          </a:prstGeom>
        </p:spPr>
      </p:pic>
    </p:spTree>
    <p:extLst>
      <p:ext uri="{BB962C8B-B14F-4D97-AF65-F5344CB8AC3E}">
        <p14:creationId xmlns:p14="http://schemas.microsoft.com/office/powerpoint/2010/main" val="144447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48EF-CB1F-48D5-BC0B-EA8D631FB469}"/>
              </a:ext>
            </a:extLst>
          </p:cNvPr>
          <p:cNvSpPr>
            <a:spLocks noGrp="1"/>
          </p:cNvSpPr>
          <p:nvPr>
            <p:ph type="title"/>
          </p:nvPr>
        </p:nvSpPr>
        <p:spPr/>
        <p:txBody>
          <a:bodyPr>
            <a:normAutofit/>
          </a:bodyPr>
          <a:lstStyle/>
          <a:p>
            <a:r>
              <a:rPr lang="en-IN" sz="4400" b="1" dirty="0"/>
              <a:t>WORK DONE </a:t>
            </a:r>
          </a:p>
        </p:txBody>
      </p:sp>
      <p:sp>
        <p:nvSpPr>
          <p:cNvPr id="3" name="TextBox 2">
            <a:extLst>
              <a:ext uri="{FF2B5EF4-FFF2-40B4-BE49-F238E27FC236}">
                <a16:creationId xmlns:a16="http://schemas.microsoft.com/office/drawing/2014/main" id="{3654C78A-D3ED-49B6-B138-3405C0A3EC77}"/>
              </a:ext>
            </a:extLst>
          </p:cNvPr>
          <p:cNvSpPr txBox="1"/>
          <p:nvPr/>
        </p:nvSpPr>
        <p:spPr>
          <a:xfrm>
            <a:off x="680321" y="2213811"/>
            <a:ext cx="9939553" cy="4616648"/>
          </a:xfrm>
          <a:prstGeom prst="rect">
            <a:avLst/>
          </a:prstGeom>
          <a:noFill/>
        </p:spPr>
        <p:txBody>
          <a:bodyPr wrap="square" rtlCol="0">
            <a:spAutoFit/>
          </a:bodyPr>
          <a:lstStyle/>
          <a:p>
            <a:r>
              <a:rPr lang="en-US" dirty="0">
                <a:effectLst/>
                <a:latin typeface="Times New Roman" panose="02020603050405020304" pitchFamily="18" charset="0"/>
                <a:ea typeface="Times New Roman" panose="02020603050405020304" pitchFamily="18" charset="0"/>
              </a:rPr>
              <a:t>TWO classes are used:</a:t>
            </a:r>
            <a:endParaRPr lang="en-IN" sz="16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dirty="0">
                <a:effectLst/>
                <a:latin typeface="Times New Roman" panose="02020603050405020304" pitchFamily="18" charset="0"/>
                <a:ea typeface="Times New Roman" panose="02020603050405020304" pitchFamily="18" charset="0"/>
              </a:rPr>
              <a:t>Car class: This class contains the following data members and member functions.</a:t>
            </a:r>
            <a:endParaRPr lang="en-IN" sz="1600" dirty="0">
              <a:effectLst/>
              <a:latin typeface="Times New Roman" panose="02020603050405020304" pitchFamily="18" charset="0"/>
              <a:ea typeface="Times New Roman" panose="02020603050405020304" pitchFamily="18" charset="0"/>
            </a:endParaRPr>
          </a:p>
          <a:p>
            <a:pPr marL="742950" lvl="1" indent="-285750">
              <a:buFont typeface="+mj-lt"/>
              <a:buAutoNum type="alphaLcPeriod"/>
            </a:pPr>
            <a:r>
              <a:rPr lang="en-US" dirty="0">
                <a:effectLst/>
                <a:latin typeface="Times New Roman" panose="02020603050405020304" pitchFamily="18" charset="0"/>
                <a:ea typeface="Times New Roman" panose="02020603050405020304" pitchFamily="18" charset="0"/>
              </a:rPr>
              <a:t>String cno- Car registration number</a:t>
            </a:r>
            <a:endParaRPr lang="en-IN" sz="1600" dirty="0">
              <a:effectLst/>
              <a:latin typeface="Times New Roman" panose="02020603050405020304" pitchFamily="18" charset="0"/>
              <a:ea typeface="Times New Roman" panose="02020603050405020304" pitchFamily="18" charset="0"/>
            </a:endParaRPr>
          </a:p>
          <a:p>
            <a:pPr marL="742950" lvl="1" indent="-285750">
              <a:buFont typeface="+mj-lt"/>
              <a:buAutoNum type="alphaLcPeriod"/>
            </a:pPr>
            <a:r>
              <a:rPr lang="en-US" dirty="0">
                <a:effectLst/>
                <a:latin typeface="Times New Roman" panose="02020603050405020304" pitchFamily="18" charset="0"/>
                <a:ea typeface="Times New Roman" panose="02020603050405020304" pitchFamily="18" charset="0"/>
              </a:rPr>
              <a:t>String cname - Car Name</a:t>
            </a:r>
            <a:endParaRPr lang="en-IN" sz="1600" dirty="0">
              <a:effectLst/>
              <a:latin typeface="Times New Roman" panose="02020603050405020304" pitchFamily="18" charset="0"/>
              <a:ea typeface="Times New Roman" panose="02020603050405020304" pitchFamily="18" charset="0"/>
            </a:endParaRPr>
          </a:p>
          <a:p>
            <a:pPr marL="742950" lvl="1" indent="-285750">
              <a:buFont typeface="+mj-lt"/>
              <a:buAutoNum type="alphaLcPeriod"/>
            </a:pPr>
            <a:r>
              <a:rPr lang="en-US" dirty="0">
                <a:effectLst/>
                <a:latin typeface="Times New Roman" panose="02020603050405020304" pitchFamily="18" charset="0"/>
                <a:ea typeface="Times New Roman" panose="02020603050405020304" pitchFamily="18" charset="0"/>
              </a:rPr>
              <a:t>String mno - Model Number</a:t>
            </a:r>
            <a:endParaRPr lang="en-IN" sz="1600" dirty="0">
              <a:effectLst/>
              <a:latin typeface="Times New Roman" panose="02020603050405020304" pitchFamily="18" charset="0"/>
              <a:ea typeface="Times New Roman" panose="02020603050405020304" pitchFamily="18" charset="0"/>
            </a:endParaRPr>
          </a:p>
          <a:p>
            <a:pPr marL="742950" lvl="1" indent="-285750">
              <a:buFont typeface="+mj-lt"/>
              <a:buAutoNum type="alphaLcPeriod"/>
            </a:pPr>
            <a:r>
              <a:rPr lang="en-US" dirty="0">
                <a:effectLst/>
                <a:latin typeface="Times New Roman" panose="02020603050405020304" pitchFamily="18" charset="0"/>
                <a:ea typeface="Times New Roman" panose="02020603050405020304" pitchFamily="18" charset="0"/>
              </a:rPr>
              <a:t>int baserate - Base rate for rent</a:t>
            </a:r>
            <a:endParaRPr lang="en-IN" sz="1600" dirty="0">
              <a:effectLst/>
              <a:latin typeface="Times New Roman" panose="02020603050405020304" pitchFamily="18" charset="0"/>
              <a:ea typeface="Times New Roman" panose="02020603050405020304" pitchFamily="18" charset="0"/>
            </a:endParaRPr>
          </a:p>
          <a:p>
            <a:pPr marL="742950" lvl="1" indent="-285750">
              <a:buFont typeface="+mj-lt"/>
              <a:buAutoNum type="alphaLcPeriod"/>
            </a:pPr>
            <a:r>
              <a:rPr lang="en-US" dirty="0">
                <a:effectLst/>
                <a:latin typeface="Times New Roman" panose="02020603050405020304" pitchFamily="18" charset="0"/>
                <a:ea typeface="Times New Roman" panose="02020603050405020304" pitchFamily="18" charset="0"/>
              </a:rPr>
              <a:t>int ratephr - Rate per hour for rent</a:t>
            </a:r>
            <a:endParaRPr lang="en-IN" sz="1600" dirty="0">
              <a:effectLst/>
              <a:latin typeface="Times New Roman" panose="02020603050405020304" pitchFamily="18" charset="0"/>
              <a:ea typeface="Times New Roman" panose="02020603050405020304" pitchFamily="18" charset="0"/>
            </a:endParaRPr>
          </a:p>
          <a:p>
            <a:pPr marL="742950" lvl="1" indent="-285750">
              <a:buFont typeface="+mj-lt"/>
              <a:buAutoNum type="alphaLcPeriod"/>
            </a:pPr>
            <a:r>
              <a:rPr lang="en-US" dirty="0">
                <a:effectLst/>
                <a:latin typeface="Times New Roman" panose="02020603050405020304" pitchFamily="18" charset="0"/>
                <a:ea typeface="Times New Roman" panose="02020603050405020304" pitchFamily="18" charset="0"/>
              </a:rPr>
              <a:t>String cuscno - Gets Customer Number of the customer renting the car</a:t>
            </a:r>
            <a:endParaRPr lang="en-IN" sz="1600" dirty="0">
              <a:effectLst/>
              <a:latin typeface="Times New Roman" panose="02020603050405020304" pitchFamily="18" charset="0"/>
              <a:ea typeface="Times New Roman" panose="02020603050405020304" pitchFamily="18" charset="0"/>
            </a:endParaRPr>
          </a:p>
          <a:p>
            <a:pPr marL="742950" lvl="1" indent="-285750">
              <a:buFont typeface="+mj-lt"/>
              <a:buAutoNum type="alphaLcPeriod"/>
            </a:pPr>
            <a:r>
              <a:rPr lang="en-US" dirty="0">
                <a:effectLst/>
                <a:latin typeface="Times New Roman" panose="02020603050405020304" pitchFamily="18" charset="0"/>
                <a:ea typeface="Times New Roman" panose="02020603050405020304" pitchFamily="18" charset="0"/>
              </a:rPr>
              <a:t>int token - To check if the car is currently rented or not</a:t>
            </a:r>
            <a:endParaRPr lang="en-IN" sz="1600" dirty="0">
              <a:effectLst/>
              <a:latin typeface="Times New Roman" panose="02020603050405020304" pitchFamily="18" charset="0"/>
              <a:ea typeface="Times New Roman" panose="02020603050405020304" pitchFamily="18" charset="0"/>
            </a:endParaRPr>
          </a:p>
          <a:p>
            <a:pPr marL="742950" lvl="1" indent="-285750">
              <a:buFont typeface="+mj-lt"/>
              <a:buAutoNum type="alphaLcPeriod"/>
            </a:pPr>
            <a:r>
              <a:rPr lang="en-US" dirty="0">
                <a:effectLst/>
                <a:latin typeface="Times New Roman" panose="02020603050405020304" pitchFamily="18" charset="0"/>
                <a:ea typeface="Times New Roman" panose="02020603050405020304" pitchFamily="18" charset="0"/>
              </a:rPr>
              <a:t>float hr - Gets the number of hours the car is rented</a:t>
            </a:r>
            <a:endParaRPr lang="en-IN" sz="16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dirty="0">
                <a:effectLst/>
                <a:latin typeface="Times New Roman" panose="02020603050405020304" pitchFamily="18" charset="0"/>
                <a:ea typeface="Times New Roman" panose="02020603050405020304" pitchFamily="18" charset="0"/>
              </a:rPr>
              <a:t>Customer class</a:t>
            </a:r>
            <a:endParaRPr lang="en-IN" sz="1600" dirty="0">
              <a:effectLst/>
              <a:latin typeface="Times New Roman" panose="02020603050405020304" pitchFamily="18" charset="0"/>
              <a:ea typeface="Times New Roman" panose="02020603050405020304" pitchFamily="18" charset="0"/>
            </a:endParaRPr>
          </a:p>
          <a:p>
            <a:pPr marL="742950" lvl="1" indent="-285750">
              <a:buFont typeface="+mj-lt"/>
              <a:buAutoNum type="alphaLcPeriod"/>
            </a:pPr>
            <a:r>
              <a:rPr lang="en-US" dirty="0">
                <a:effectLst/>
                <a:latin typeface="Times New Roman" panose="02020603050405020304" pitchFamily="18" charset="0"/>
                <a:ea typeface="Times New Roman" panose="02020603050405020304" pitchFamily="18" charset="0"/>
              </a:rPr>
              <a:t>String cusno - Customer number</a:t>
            </a:r>
            <a:endParaRPr lang="en-IN" sz="1600" dirty="0">
              <a:effectLst/>
              <a:latin typeface="Times New Roman" panose="02020603050405020304" pitchFamily="18" charset="0"/>
              <a:ea typeface="Times New Roman" panose="02020603050405020304" pitchFamily="18" charset="0"/>
            </a:endParaRPr>
          </a:p>
          <a:p>
            <a:pPr marL="742950" lvl="1" indent="-285750">
              <a:buFont typeface="+mj-lt"/>
              <a:buAutoNum type="alphaLcPeriod"/>
            </a:pPr>
            <a:r>
              <a:rPr lang="en-US" dirty="0">
                <a:effectLst/>
                <a:latin typeface="Times New Roman" panose="02020603050405020304" pitchFamily="18" charset="0"/>
                <a:ea typeface="Times New Roman" panose="02020603050405020304" pitchFamily="18" charset="0"/>
              </a:rPr>
              <a:t>String name - Customer name</a:t>
            </a:r>
            <a:endParaRPr lang="en-IN" sz="1600" dirty="0">
              <a:effectLst/>
              <a:latin typeface="Times New Roman" panose="02020603050405020304" pitchFamily="18" charset="0"/>
              <a:ea typeface="Times New Roman" panose="02020603050405020304" pitchFamily="18" charset="0"/>
            </a:endParaRPr>
          </a:p>
          <a:p>
            <a:pPr marL="742950" lvl="1" indent="-285750">
              <a:buFont typeface="+mj-lt"/>
              <a:buAutoNum type="alphaLcPeriod"/>
            </a:pPr>
            <a:r>
              <a:rPr lang="en-US" dirty="0">
                <a:effectLst/>
                <a:latin typeface="Times New Roman" panose="02020603050405020304" pitchFamily="18" charset="0"/>
                <a:ea typeface="Times New Roman" panose="02020603050405020304" pitchFamily="18" charset="0"/>
              </a:rPr>
              <a:t>String cuscno - Gets car number of the car rented by the customer </a:t>
            </a:r>
            <a:endParaRPr lang="en-IN" sz="1600" dirty="0">
              <a:effectLst/>
              <a:latin typeface="Times New Roman" panose="02020603050405020304" pitchFamily="18" charset="0"/>
              <a:ea typeface="Times New Roman" panose="02020603050405020304" pitchFamily="18" charset="0"/>
            </a:endParaRPr>
          </a:p>
          <a:p>
            <a:pPr marL="742950" lvl="1" indent="-285750">
              <a:buFont typeface="+mj-lt"/>
              <a:buAutoNum type="alphaLcPeriod"/>
            </a:pPr>
            <a:r>
              <a:rPr lang="en-US" dirty="0">
                <a:effectLst/>
                <a:latin typeface="Times New Roman" panose="02020603050405020304" pitchFamily="18" charset="0"/>
                <a:ea typeface="Times New Roman" panose="02020603050405020304" pitchFamily="18" charset="0"/>
              </a:rPr>
              <a:t>int token - To check if a car is currently rented by the customer </a:t>
            </a:r>
            <a:endParaRPr lang="en-IN" sz="16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131856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E2A3-C869-4943-9CB3-4218B1D2B85D}"/>
              </a:ext>
            </a:extLst>
          </p:cNvPr>
          <p:cNvSpPr>
            <a:spLocks noGrp="1"/>
          </p:cNvSpPr>
          <p:nvPr>
            <p:ph type="title"/>
          </p:nvPr>
        </p:nvSpPr>
        <p:spPr>
          <a:xfrm>
            <a:off x="680321" y="961776"/>
            <a:ext cx="9613861" cy="1080938"/>
          </a:xfrm>
        </p:spPr>
        <p:txBody>
          <a:bodyPr>
            <a:normAutofit fontScale="90000"/>
          </a:bodyPr>
          <a:lstStyle/>
          <a:p>
            <a:r>
              <a:rPr lang="en-US" sz="4900" b="1" dirty="0">
                <a:effectLst/>
                <a:latin typeface="Arial" panose="020B0604020202020204" pitchFamily="34" charset="0"/>
                <a:ea typeface="Arial" panose="020B0604020202020204" pitchFamily="34" charset="0"/>
              </a:rPr>
              <a:t>INDEX</a:t>
            </a:r>
            <a:br>
              <a:rPr lang="en-IN" sz="1800" b="1" dirty="0">
                <a:solidFill>
                  <a:srgbClr val="000000"/>
                </a:solidFill>
                <a:effectLst/>
                <a:latin typeface="Arial" panose="020B0604020202020204" pitchFamily="34" charset="0"/>
                <a:ea typeface="Arial" panose="020B0604020202020204" pitchFamily="34" charset="0"/>
              </a:rPr>
            </a:br>
            <a:endParaRPr lang="en-IN" dirty="0"/>
          </a:p>
        </p:txBody>
      </p:sp>
      <p:sp>
        <p:nvSpPr>
          <p:cNvPr id="5" name="TextBox 4">
            <a:extLst>
              <a:ext uri="{FF2B5EF4-FFF2-40B4-BE49-F238E27FC236}">
                <a16:creationId xmlns:a16="http://schemas.microsoft.com/office/drawing/2014/main" id="{9AAA563B-872E-44C7-A385-F269CFA8A9F7}"/>
              </a:ext>
            </a:extLst>
          </p:cNvPr>
          <p:cNvSpPr txBox="1"/>
          <p:nvPr/>
        </p:nvSpPr>
        <p:spPr>
          <a:xfrm>
            <a:off x="680321" y="2384612"/>
            <a:ext cx="3999255" cy="3970318"/>
          </a:xfrm>
          <a:prstGeom prst="rect">
            <a:avLst/>
          </a:prstGeom>
          <a:noFill/>
        </p:spPr>
        <p:txBody>
          <a:bodyPr wrap="square" rtlCol="0">
            <a:spAutoFit/>
          </a:bodyPr>
          <a:lstStyle/>
          <a:p>
            <a:pPr marL="285750" indent="-285750">
              <a:buFont typeface="Arial" panose="020B0604020202020204" pitchFamily="34" charset="0"/>
              <a:buChar char="•"/>
            </a:pPr>
            <a:r>
              <a:rPr lang="en-IN" sz="2800" dirty="0"/>
              <a:t>Abstract</a:t>
            </a:r>
          </a:p>
          <a:p>
            <a:pPr marL="285750" indent="-285750">
              <a:buFont typeface="Arial" panose="020B0604020202020204" pitchFamily="34" charset="0"/>
              <a:buChar char="•"/>
            </a:pPr>
            <a:r>
              <a:rPr lang="en-IN" sz="2800" dirty="0"/>
              <a:t>Problem statement</a:t>
            </a:r>
          </a:p>
          <a:p>
            <a:pPr marL="285750" indent="-285750">
              <a:buFont typeface="Arial" panose="020B0604020202020204" pitchFamily="34" charset="0"/>
              <a:buChar char="•"/>
            </a:pPr>
            <a:r>
              <a:rPr lang="en-IN" sz="2800" dirty="0"/>
              <a:t>Introduction</a:t>
            </a:r>
          </a:p>
          <a:p>
            <a:pPr marL="285750" indent="-285750">
              <a:buFont typeface="Arial" panose="020B0604020202020204" pitchFamily="34" charset="0"/>
              <a:buChar char="•"/>
            </a:pPr>
            <a:r>
              <a:rPr lang="en-IN" sz="2800" dirty="0"/>
              <a:t>Flowchart and diagrams</a:t>
            </a:r>
          </a:p>
          <a:p>
            <a:pPr marL="285750" indent="-285750">
              <a:buFont typeface="Arial" panose="020B0604020202020204" pitchFamily="34" charset="0"/>
              <a:buChar char="•"/>
            </a:pPr>
            <a:r>
              <a:rPr lang="en-IN" sz="2800" dirty="0"/>
              <a:t>Screenshots</a:t>
            </a:r>
          </a:p>
          <a:p>
            <a:pPr marL="285750" indent="-285750">
              <a:buFont typeface="Arial" panose="020B0604020202020204" pitchFamily="34" charset="0"/>
              <a:buChar char="•"/>
            </a:pPr>
            <a:r>
              <a:rPr lang="en-IN" sz="2800" dirty="0"/>
              <a:t>Work done</a:t>
            </a:r>
          </a:p>
          <a:p>
            <a:pPr marL="285750" indent="-285750">
              <a:buFont typeface="Arial" panose="020B0604020202020204" pitchFamily="34" charset="0"/>
              <a:buChar char="•"/>
            </a:pPr>
            <a:r>
              <a:rPr lang="en-IN" sz="2800" dirty="0"/>
              <a:t>Advantages</a:t>
            </a:r>
          </a:p>
          <a:p>
            <a:pPr marL="285750" indent="-285750">
              <a:buFont typeface="Arial" panose="020B0604020202020204" pitchFamily="34" charset="0"/>
              <a:buChar char="•"/>
            </a:pPr>
            <a:r>
              <a:rPr lang="en-IN" sz="2800" dirty="0"/>
              <a:t>shortcomings</a:t>
            </a:r>
            <a:endParaRPr lang="en-IN" dirty="0"/>
          </a:p>
        </p:txBody>
      </p:sp>
    </p:spTree>
    <p:extLst>
      <p:ext uri="{BB962C8B-B14F-4D97-AF65-F5344CB8AC3E}">
        <p14:creationId xmlns:p14="http://schemas.microsoft.com/office/powerpoint/2010/main" val="325184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48EF-CB1F-48D5-BC0B-EA8D631FB469}"/>
              </a:ext>
            </a:extLst>
          </p:cNvPr>
          <p:cNvSpPr>
            <a:spLocks noGrp="1"/>
          </p:cNvSpPr>
          <p:nvPr>
            <p:ph type="title"/>
          </p:nvPr>
        </p:nvSpPr>
        <p:spPr/>
        <p:txBody>
          <a:bodyPr>
            <a:normAutofit/>
          </a:bodyPr>
          <a:lstStyle/>
          <a:p>
            <a:r>
              <a:rPr lang="en-IN" sz="4400" b="1" dirty="0"/>
              <a:t>WORK DONE </a:t>
            </a:r>
          </a:p>
        </p:txBody>
      </p:sp>
      <p:sp>
        <p:nvSpPr>
          <p:cNvPr id="3" name="TextBox 2">
            <a:extLst>
              <a:ext uri="{FF2B5EF4-FFF2-40B4-BE49-F238E27FC236}">
                <a16:creationId xmlns:a16="http://schemas.microsoft.com/office/drawing/2014/main" id="{3654C78A-D3ED-49B6-B138-3405C0A3EC77}"/>
              </a:ext>
            </a:extLst>
          </p:cNvPr>
          <p:cNvSpPr txBox="1"/>
          <p:nvPr/>
        </p:nvSpPr>
        <p:spPr>
          <a:xfrm>
            <a:off x="354629" y="2069432"/>
            <a:ext cx="9939553" cy="5262979"/>
          </a:xfrm>
          <a:prstGeom prst="rect">
            <a:avLst/>
          </a:prstGeom>
          <a:noFill/>
        </p:spPr>
        <p:txBody>
          <a:bodyPr wrap="square" rtlCol="0">
            <a:spAutoFit/>
          </a:bodyPr>
          <a:lstStyle/>
          <a:p>
            <a:pPr>
              <a:buFont typeface="+mj-lt"/>
            </a:pPr>
            <a:r>
              <a:rPr lang="en-US" sz="1600" dirty="0">
                <a:latin typeface="Times New Roman" panose="02020603050405020304" pitchFamily="18" charset="0"/>
              </a:rPr>
              <a:t>Modules used:</a:t>
            </a:r>
            <a:endParaRPr lang="en-IN" sz="1600" dirty="0">
              <a:latin typeface="Times New Roman" panose="02020603050405020304" pitchFamily="18" charset="0"/>
            </a:endParaRPr>
          </a:p>
          <a:p>
            <a:pPr marL="342900" lvl="0" indent="-342900">
              <a:buFont typeface="+mj-lt"/>
              <a:buAutoNum type="arabicPeriod"/>
            </a:pPr>
            <a:r>
              <a:rPr lang="en-US" sz="1600" dirty="0">
                <a:latin typeface="Times New Roman" panose="02020603050405020304" pitchFamily="18" charset="0"/>
              </a:rPr>
              <a:t>void </a:t>
            </a:r>
            <a:r>
              <a:rPr lang="en-US" sz="1600" dirty="0" err="1">
                <a:latin typeface="Times New Roman" panose="02020603050405020304" pitchFamily="18" charset="0"/>
              </a:rPr>
              <a:t>write_car</a:t>
            </a:r>
            <a:r>
              <a:rPr lang="en-US" sz="1600" dirty="0">
                <a:latin typeface="Times New Roman" panose="02020603050405020304" pitchFamily="18" charset="0"/>
              </a:rPr>
              <a:t>() - To write a car record :</a:t>
            </a:r>
            <a:endParaRPr lang="en-IN" sz="1600" dirty="0">
              <a:latin typeface="Times New Roman" panose="02020603050405020304" pitchFamily="18" charset="0"/>
            </a:endParaRPr>
          </a:p>
          <a:p>
            <a:pPr marL="742950" lvl="1" indent="-285750">
              <a:buFont typeface="+mj-lt"/>
              <a:buAutoNum type="alphaLcPeriod"/>
            </a:pPr>
            <a:r>
              <a:rPr lang="en-US" sz="1600" dirty="0">
                <a:latin typeface="Times New Roman" panose="02020603050405020304" pitchFamily="18" charset="0"/>
              </a:rPr>
              <a:t>This modules will allow admin to record the car details.</a:t>
            </a:r>
            <a:endParaRPr lang="en-IN" sz="1600" dirty="0">
              <a:latin typeface="Times New Roman" panose="02020603050405020304" pitchFamily="18" charset="0"/>
            </a:endParaRPr>
          </a:p>
          <a:p>
            <a:pPr marL="742950" lvl="1" indent="-285750">
              <a:buFont typeface="+mj-lt"/>
              <a:buAutoNum type="alphaLcPeriod"/>
            </a:pPr>
            <a:r>
              <a:rPr lang="en-US" sz="1600" dirty="0">
                <a:latin typeface="Times New Roman" panose="02020603050405020304" pitchFamily="18" charset="0"/>
              </a:rPr>
              <a:t>The details of the car are as follows:</a:t>
            </a:r>
            <a:endParaRPr lang="en-IN" sz="1600" dirty="0">
              <a:latin typeface="Times New Roman" panose="02020603050405020304" pitchFamily="18" charset="0"/>
            </a:endParaRPr>
          </a:p>
          <a:p>
            <a:pPr marL="1143000" lvl="2" indent="-228600">
              <a:buFont typeface="+mj-lt"/>
              <a:buAutoNum type="romanLcPeriod"/>
            </a:pPr>
            <a:r>
              <a:rPr lang="en-US" sz="1600" dirty="0">
                <a:latin typeface="Times New Roman" panose="02020603050405020304" pitchFamily="18" charset="0"/>
              </a:rPr>
              <a:t>String </a:t>
            </a:r>
            <a:r>
              <a:rPr lang="en-US" sz="1600" dirty="0" err="1">
                <a:latin typeface="Times New Roman" panose="02020603050405020304" pitchFamily="18" charset="0"/>
              </a:rPr>
              <a:t>cno</a:t>
            </a:r>
            <a:r>
              <a:rPr lang="en-US" sz="1600" dirty="0">
                <a:latin typeface="Times New Roman" panose="02020603050405020304" pitchFamily="18" charset="0"/>
              </a:rPr>
              <a:t>- Car registration number</a:t>
            </a:r>
            <a:endParaRPr lang="en-IN" sz="1600" dirty="0">
              <a:latin typeface="Times New Roman" panose="02020603050405020304" pitchFamily="18" charset="0"/>
            </a:endParaRPr>
          </a:p>
          <a:p>
            <a:pPr marL="1143000" lvl="2" indent="-228600">
              <a:buFont typeface="+mj-lt"/>
              <a:buAutoNum type="romanLcPeriod"/>
            </a:pPr>
            <a:r>
              <a:rPr lang="en-US" sz="1600" dirty="0">
                <a:latin typeface="Times New Roman" panose="02020603050405020304" pitchFamily="18" charset="0"/>
              </a:rPr>
              <a:t>String </a:t>
            </a:r>
            <a:r>
              <a:rPr lang="en-US" sz="1600" dirty="0" err="1">
                <a:latin typeface="Times New Roman" panose="02020603050405020304" pitchFamily="18" charset="0"/>
              </a:rPr>
              <a:t>cname</a:t>
            </a:r>
            <a:r>
              <a:rPr lang="en-US" sz="1600" dirty="0">
                <a:latin typeface="Times New Roman" panose="02020603050405020304" pitchFamily="18" charset="0"/>
              </a:rPr>
              <a:t> - Car Name</a:t>
            </a:r>
            <a:endParaRPr lang="en-IN" sz="1600" dirty="0">
              <a:latin typeface="Times New Roman" panose="02020603050405020304" pitchFamily="18" charset="0"/>
            </a:endParaRPr>
          </a:p>
          <a:p>
            <a:pPr marL="1143000" lvl="2" indent="-228600">
              <a:buFont typeface="+mj-lt"/>
              <a:buAutoNum type="romanLcPeriod"/>
            </a:pPr>
            <a:r>
              <a:rPr lang="en-US" sz="1600" dirty="0">
                <a:latin typeface="Times New Roman" panose="02020603050405020304" pitchFamily="18" charset="0"/>
              </a:rPr>
              <a:t>String </a:t>
            </a:r>
            <a:r>
              <a:rPr lang="en-US" sz="1600" dirty="0" err="1">
                <a:latin typeface="Times New Roman" panose="02020603050405020304" pitchFamily="18" charset="0"/>
              </a:rPr>
              <a:t>mno</a:t>
            </a:r>
            <a:r>
              <a:rPr lang="en-US" sz="1600" dirty="0">
                <a:latin typeface="Times New Roman" panose="02020603050405020304" pitchFamily="18" charset="0"/>
              </a:rPr>
              <a:t> - Model Number</a:t>
            </a:r>
            <a:endParaRPr lang="en-IN" sz="1600" dirty="0">
              <a:latin typeface="Times New Roman" panose="02020603050405020304" pitchFamily="18" charset="0"/>
            </a:endParaRPr>
          </a:p>
          <a:p>
            <a:pPr marL="1143000" lvl="2" indent="-228600">
              <a:buFont typeface="+mj-lt"/>
              <a:buAutoNum type="romanLcPeriod"/>
            </a:pPr>
            <a:r>
              <a:rPr lang="en-US" sz="1600" dirty="0">
                <a:latin typeface="Times New Roman" panose="02020603050405020304" pitchFamily="18" charset="0"/>
              </a:rPr>
              <a:t>int </a:t>
            </a:r>
            <a:r>
              <a:rPr lang="en-US" sz="1600" dirty="0" err="1">
                <a:latin typeface="Times New Roman" panose="02020603050405020304" pitchFamily="18" charset="0"/>
              </a:rPr>
              <a:t>baserate</a:t>
            </a:r>
            <a:r>
              <a:rPr lang="en-US" sz="1600" dirty="0">
                <a:latin typeface="Times New Roman" panose="02020603050405020304" pitchFamily="18" charset="0"/>
              </a:rPr>
              <a:t> - Base rate for rent</a:t>
            </a:r>
            <a:endParaRPr lang="en-IN" sz="1600" dirty="0">
              <a:latin typeface="Times New Roman" panose="02020603050405020304" pitchFamily="18" charset="0"/>
            </a:endParaRPr>
          </a:p>
          <a:p>
            <a:pPr marL="1143000" lvl="2" indent="-228600">
              <a:buFont typeface="+mj-lt"/>
              <a:buAutoNum type="romanLcPeriod"/>
            </a:pPr>
            <a:r>
              <a:rPr lang="en-US" sz="1600" dirty="0">
                <a:latin typeface="Times New Roman" panose="02020603050405020304" pitchFamily="18" charset="0"/>
              </a:rPr>
              <a:t>int </a:t>
            </a:r>
            <a:r>
              <a:rPr lang="en-US" sz="1600" dirty="0" err="1">
                <a:latin typeface="Times New Roman" panose="02020603050405020304" pitchFamily="18" charset="0"/>
              </a:rPr>
              <a:t>ratephr</a:t>
            </a:r>
            <a:r>
              <a:rPr lang="en-US" sz="1600" dirty="0">
                <a:latin typeface="Times New Roman" panose="02020603050405020304" pitchFamily="18" charset="0"/>
              </a:rPr>
              <a:t> - Rate per hour for rent</a:t>
            </a:r>
            <a:endParaRPr lang="en-IN" sz="1600" dirty="0">
              <a:latin typeface="Times New Roman" panose="02020603050405020304" pitchFamily="18" charset="0"/>
            </a:endParaRPr>
          </a:p>
          <a:p>
            <a:pPr marL="1143000" lvl="2" indent="-228600">
              <a:buFont typeface="+mj-lt"/>
              <a:buAutoNum type="romanLcPeriod"/>
            </a:pPr>
            <a:r>
              <a:rPr lang="en-US" sz="1600" dirty="0">
                <a:latin typeface="Times New Roman" panose="02020603050405020304" pitchFamily="18" charset="0"/>
              </a:rPr>
              <a:t>String </a:t>
            </a:r>
            <a:r>
              <a:rPr lang="en-US" sz="1600" dirty="0" err="1">
                <a:latin typeface="Times New Roman" panose="02020603050405020304" pitchFamily="18" charset="0"/>
              </a:rPr>
              <a:t>cuscno</a:t>
            </a:r>
            <a:r>
              <a:rPr lang="en-US" sz="1600" dirty="0">
                <a:latin typeface="Times New Roman" panose="02020603050405020304" pitchFamily="18" charset="0"/>
              </a:rPr>
              <a:t> - Gets Customer Number of the customer renting the car</a:t>
            </a:r>
            <a:endParaRPr lang="en-IN" sz="1600" dirty="0">
              <a:latin typeface="Times New Roman" panose="02020603050405020304" pitchFamily="18" charset="0"/>
            </a:endParaRPr>
          </a:p>
          <a:p>
            <a:pPr marL="1143000" lvl="2" indent="-228600">
              <a:buFont typeface="+mj-lt"/>
              <a:buAutoNum type="romanLcPeriod"/>
            </a:pPr>
            <a:r>
              <a:rPr lang="en-US" sz="1600" dirty="0">
                <a:latin typeface="Times New Roman" panose="02020603050405020304" pitchFamily="18" charset="0"/>
              </a:rPr>
              <a:t>int token - To check if the car is currently rented or not</a:t>
            </a:r>
            <a:endParaRPr lang="en-IN" sz="1600" dirty="0">
              <a:latin typeface="Times New Roman" panose="02020603050405020304" pitchFamily="18" charset="0"/>
            </a:endParaRPr>
          </a:p>
          <a:p>
            <a:pPr marL="1143000" lvl="2" indent="-228600">
              <a:buFont typeface="+mj-lt"/>
              <a:buAutoNum type="romanLcPeriod"/>
            </a:pPr>
            <a:r>
              <a:rPr lang="en-US" sz="1600" dirty="0">
                <a:latin typeface="Times New Roman" panose="02020603050405020304" pitchFamily="18" charset="0"/>
              </a:rPr>
              <a:t>float </a:t>
            </a:r>
            <a:r>
              <a:rPr lang="en-US" sz="1600" dirty="0" err="1">
                <a:latin typeface="Times New Roman" panose="02020603050405020304" pitchFamily="18" charset="0"/>
              </a:rPr>
              <a:t>hr</a:t>
            </a:r>
            <a:r>
              <a:rPr lang="en-US" sz="1600" dirty="0">
                <a:latin typeface="Times New Roman" panose="02020603050405020304" pitchFamily="18" charset="0"/>
              </a:rPr>
              <a:t> - Gets the number of hours the car is rented</a:t>
            </a:r>
            <a:endParaRPr lang="en-IN" sz="1600" dirty="0">
              <a:latin typeface="Times New Roman" panose="02020603050405020304" pitchFamily="18" charset="0"/>
            </a:endParaRPr>
          </a:p>
          <a:p>
            <a:pPr marL="342900" lvl="0" indent="-342900">
              <a:buFont typeface="+mj-lt"/>
              <a:buAutoNum type="arabicPeriod"/>
            </a:pPr>
            <a:r>
              <a:rPr lang="en-US" sz="1600" dirty="0">
                <a:latin typeface="Times New Roman" panose="02020603050405020304" pitchFamily="18" charset="0"/>
              </a:rPr>
              <a:t>void </a:t>
            </a:r>
            <a:r>
              <a:rPr lang="en-US" sz="1600" dirty="0" err="1">
                <a:latin typeface="Times New Roman" panose="02020603050405020304" pitchFamily="18" charset="0"/>
              </a:rPr>
              <a:t>write_customer</a:t>
            </a:r>
            <a:r>
              <a:rPr lang="en-US" sz="1600" dirty="0">
                <a:latin typeface="Times New Roman" panose="02020603050405020304" pitchFamily="18" charset="0"/>
              </a:rPr>
              <a:t>() - To write a customer record:</a:t>
            </a:r>
            <a:endParaRPr lang="en-IN" sz="1600" dirty="0">
              <a:latin typeface="Times New Roman" panose="02020603050405020304" pitchFamily="18" charset="0"/>
            </a:endParaRPr>
          </a:p>
          <a:p>
            <a:pPr marL="742950" lvl="1" indent="-285750">
              <a:buFont typeface="+mj-lt"/>
              <a:buAutoNum type="alphaLcPeriod"/>
            </a:pPr>
            <a:r>
              <a:rPr lang="en-US" sz="1600" dirty="0">
                <a:latin typeface="Times New Roman" panose="02020603050405020304" pitchFamily="18" charset="0"/>
              </a:rPr>
              <a:t>This modules will allow admin to record the car details.</a:t>
            </a:r>
            <a:endParaRPr lang="en-IN" sz="1600" dirty="0">
              <a:latin typeface="Times New Roman" panose="02020603050405020304" pitchFamily="18" charset="0"/>
            </a:endParaRPr>
          </a:p>
          <a:p>
            <a:pPr marL="742950" lvl="1" indent="-285750">
              <a:buFont typeface="+mj-lt"/>
              <a:buAutoNum type="alphaLcPeriod"/>
            </a:pPr>
            <a:r>
              <a:rPr lang="en-US" sz="1600" dirty="0">
                <a:latin typeface="Times New Roman" panose="02020603050405020304" pitchFamily="18" charset="0"/>
              </a:rPr>
              <a:t>The details of the car are as follows:</a:t>
            </a:r>
            <a:endParaRPr lang="en-IN" sz="1600" dirty="0">
              <a:latin typeface="Times New Roman" panose="02020603050405020304" pitchFamily="18" charset="0"/>
            </a:endParaRPr>
          </a:p>
          <a:p>
            <a:pPr marL="1143000" lvl="2" indent="-228600">
              <a:buFont typeface="+mj-lt"/>
              <a:buAutoNum type="romanLcPeriod"/>
            </a:pPr>
            <a:r>
              <a:rPr lang="en-US" sz="1600" dirty="0">
                <a:latin typeface="Times New Roman" panose="02020603050405020304" pitchFamily="18" charset="0"/>
              </a:rPr>
              <a:t>String </a:t>
            </a:r>
            <a:r>
              <a:rPr lang="en-US" sz="1600" dirty="0" err="1">
                <a:latin typeface="Times New Roman" panose="02020603050405020304" pitchFamily="18" charset="0"/>
              </a:rPr>
              <a:t>cusno</a:t>
            </a:r>
            <a:r>
              <a:rPr lang="en-US" sz="1600" dirty="0">
                <a:latin typeface="Times New Roman" panose="02020603050405020304" pitchFamily="18" charset="0"/>
              </a:rPr>
              <a:t> - Customer number</a:t>
            </a:r>
            <a:endParaRPr lang="en-IN" sz="1600" dirty="0">
              <a:latin typeface="Times New Roman" panose="02020603050405020304" pitchFamily="18" charset="0"/>
            </a:endParaRPr>
          </a:p>
          <a:p>
            <a:pPr marL="1143000" lvl="2" indent="-228600">
              <a:buFont typeface="+mj-lt"/>
              <a:buAutoNum type="romanLcPeriod"/>
            </a:pPr>
            <a:r>
              <a:rPr lang="en-US" sz="1600" dirty="0">
                <a:latin typeface="Times New Roman" panose="02020603050405020304" pitchFamily="18" charset="0"/>
              </a:rPr>
              <a:t>String name - Customer name</a:t>
            </a:r>
            <a:endParaRPr lang="en-IN" sz="1600" dirty="0">
              <a:latin typeface="Times New Roman" panose="02020603050405020304" pitchFamily="18" charset="0"/>
            </a:endParaRPr>
          </a:p>
          <a:p>
            <a:pPr marL="1143000" lvl="2" indent="-228600">
              <a:buFont typeface="+mj-lt"/>
              <a:buAutoNum type="romanLcPeriod"/>
            </a:pPr>
            <a:r>
              <a:rPr lang="en-US" sz="1600" dirty="0">
                <a:latin typeface="Times New Roman" panose="02020603050405020304" pitchFamily="18" charset="0"/>
              </a:rPr>
              <a:t>String </a:t>
            </a:r>
            <a:r>
              <a:rPr lang="en-US" sz="1600" dirty="0" err="1">
                <a:latin typeface="Times New Roman" panose="02020603050405020304" pitchFamily="18" charset="0"/>
              </a:rPr>
              <a:t>cuscno</a:t>
            </a:r>
            <a:r>
              <a:rPr lang="en-US" sz="1600" dirty="0">
                <a:latin typeface="Times New Roman" panose="02020603050405020304" pitchFamily="18" charset="0"/>
              </a:rPr>
              <a:t> - Gets car number of the car rented by the customer </a:t>
            </a:r>
            <a:endParaRPr lang="en-IN" sz="1600" dirty="0">
              <a:latin typeface="Times New Roman" panose="02020603050405020304" pitchFamily="18" charset="0"/>
            </a:endParaRPr>
          </a:p>
          <a:p>
            <a:pPr marL="1143000" lvl="2" indent="-228600">
              <a:buFont typeface="+mj-lt"/>
              <a:buAutoNum type="romanLcPeriod"/>
            </a:pPr>
            <a:r>
              <a:rPr lang="en-US" sz="1600" dirty="0">
                <a:latin typeface="Times New Roman" panose="02020603050405020304" pitchFamily="18" charset="0"/>
              </a:rPr>
              <a:t>int token - To check if a car is currently rented by the customer</a:t>
            </a:r>
            <a:endParaRPr lang="en-IN" sz="1600" dirty="0">
              <a:latin typeface="Times New Roman" panose="02020603050405020304" pitchFamily="18" charset="0"/>
            </a:endParaRPr>
          </a:p>
          <a:p>
            <a:endParaRPr lang="en-IN" sz="2000" dirty="0"/>
          </a:p>
        </p:txBody>
      </p:sp>
    </p:spTree>
    <p:extLst>
      <p:ext uri="{BB962C8B-B14F-4D97-AF65-F5344CB8AC3E}">
        <p14:creationId xmlns:p14="http://schemas.microsoft.com/office/powerpoint/2010/main" val="4179081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3C19E9-4C38-44CF-98FD-08FA058C04CB}"/>
              </a:ext>
            </a:extLst>
          </p:cNvPr>
          <p:cNvSpPr txBox="1"/>
          <p:nvPr/>
        </p:nvSpPr>
        <p:spPr>
          <a:xfrm>
            <a:off x="336884" y="401053"/>
            <a:ext cx="9897979" cy="7109639"/>
          </a:xfrm>
          <a:prstGeom prst="rect">
            <a:avLst/>
          </a:prstGeom>
          <a:noFill/>
        </p:spPr>
        <p:txBody>
          <a:bodyPr wrap="square" rtlCol="0">
            <a:spAutoFit/>
          </a:bodyPr>
          <a:lstStyle/>
          <a:p>
            <a:pPr marL="342900" lvl="0" indent="-342900">
              <a:buFont typeface="+mj-lt"/>
              <a:buAutoNum type="arabicPeriod" startAt="3"/>
            </a:pPr>
            <a:r>
              <a:rPr lang="en-US" sz="1600" dirty="0">
                <a:latin typeface="Times New Roman" panose="02020603050405020304" pitchFamily="18" charset="0"/>
              </a:rPr>
              <a:t>void </a:t>
            </a:r>
            <a:r>
              <a:rPr lang="en-US" sz="1600" dirty="0" err="1">
                <a:latin typeface="Times New Roman" panose="02020603050405020304" pitchFamily="18" charset="0"/>
              </a:rPr>
              <a:t>display_spc</a:t>
            </a:r>
            <a:r>
              <a:rPr lang="en-US" sz="1600" dirty="0">
                <a:latin typeface="Times New Roman" panose="02020603050405020304" pitchFamily="18" charset="0"/>
              </a:rPr>
              <a:t>(char n[]) - To display specific car record </a:t>
            </a:r>
            <a:endParaRPr lang="en-IN" sz="1600" dirty="0">
              <a:latin typeface="Times New Roman" panose="02020603050405020304" pitchFamily="18" charset="0"/>
            </a:endParaRPr>
          </a:p>
          <a:p>
            <a:pPr lvl="1"/>
            <a:r>
              <a:rPr lang="en-US" sz="1600" dirty="0">
                <a:latin typeface="Times New Roman" panose="02020603050405020304" pitchFamily="18" charset="0"/>
              </a:rPr>
              <a:t>This module will display specific a car record and will show if car is rented out or not</a:t>
            </a:r>
            <a:endParaRPr lang="en-IN" sz="1600" dirty="0">
              <a:latin typeface="Times New Roman" panose="02020603050405020304" pitchFamily="18" charset="0"/>
            </a:endParaRPr>
          </a:p>
          <a:p>
            <a:pPr marL="342900" lvl="0" indent="-342900">
              <a:buFont typeface="+mj-lt"/>
              <a:buAutoNum type="arabicPeriod" startAt="3"/>
            </a:pPr>
            <a:r>
              <a:rPr lang="en-US" sz="1600" dirty="0">
                <a:latin typeface="Times New Roman" panose="02020603050405020304" pitchFamily="18" charset="0"/>
              </a:rPr>
              <a:t>void </a:t>
            </a:r>
            <a:r>
              <a:rPr lang="en-US" sz="1600" dirty="0" err="1">
                <a:latin typeface="Times New Roman" panose="02020603050405020304" pitchFamily="18" charset="0"/>
              </a:rPr>
              <a:t>display_spcus</a:t>
            </a:r>
            <a:r>
              <a:rPr lang="en-US" sz="1600" dirty="0">
                <a:latin typeface="Times New Roman" panose="02020603050405020304" pitchFamily="18" charset="0"/>
              </a:rPr>
              <a:t>(char n[]) - To display specific customer record </a:t>
            </a:r>
            <a:endParaRPr lang="en-IN" sz="1600" dirty="0">
              <a:latin typeface="Times New Roman" panose="02020603050405020304" pitchFamily="18" charset="0"/>
            </a:endParaRPr>
          </a:p>
          <a:p>
            <a:pPr lvl="1"/>
            <a:r>
              <a:rPr lang="en-US" sz="1600" dirty="0">
                <a:latin typeface="Times New Roman" panose="02020603050405020304" pitchFamily="18" charset="0"/>
              </a:rPr>
              <a:t>This module will display specific a customer record and will show if customer has rented a car out or not</a:t>
            </a:r>
            <a:endParaRPr lang="en-IN" sz="1600" dirty="0">
              <a:latin typeface="Times New Roman" panose="02020603050405020304" pitchFamily="18" charset="0"/>
            </a:endParaRPr>
          </a:p>
          <a:p>
            <a:pPr marL="342900" lvl="0" indent="-342900">
              <a:buFont typeface="+mj-lt"/>
              <a:buAutoNum type="arabicPeriod" startAt="3"/>
            </a:pPr>
            <a:r>
              <a:rPr lang="en-US" sz="1600" dirty="0">
                <a:latin typeface="Times New Roman" panose="02020603050405020304" pitchFamily="18" charset="0"/>
              </a:rPr>
              <a:t>void </a:t>
            </a:r>
            <a:r>
              <a:rPr lang="en-US" sz="1600" dirty="0" err="1">
                <a:latin typeface="Times New Roman" panose="02020603050405020304" pitchFamily="18" charset="0"/>
              </a:rPr>
              <a:t>modify_car</a:t>
            </a:r>
            <a:r>
              <a:rPr lang="en-US" sz="1600" dirty="0">
                <a:latin typeface="Times New Roman" panose="02020603050405020304" pitchFamily="18" charset="0"/>
              </a:rPr>
              <a:t>() - To modify a specific car record </a:t>
            </a:r>
            <a:endParaRPr lang="en-IN" sz="1600" dirty="0">
              <a:latin typeface="Times New Roman" panose="02020603050405020304" pitchFamily="18" charset="0"/>
            </a:endParaRPr>
          </a:p>
          <a:p>
            <a:pPr lvl="1"/>
            <a:r>
              <a:rPr lang="en-US" sz="1600" dirty="0">
                <a:latin typeface="Times New Roman" panose="02020603050405020304" pitchFamily="18" charset="0"/>
              </a:rPr>
              <a:t>Will modify all details </a:t>
            </a:r>
            <a:r>
              <a:rPr lang="en-US" sz="1600" dirty="0" err="1">
                <a:latin typeface="Times New Roman" panose="02020603050405020304" pitchFamily="18" charset="0"/>
              </a:rPr>
              <a:t>excpet</a:t>
            </a:r>
            <a:r>
              <a:rPr lang="en-US" sz="1600" dirty="0">
                <a:latin typeface="Times New Roman" panose="02020603050405020304" pitchFamily="18" charset="0"/>
              </a:rPr>
              <a:t> “</a:t>
            </a:r>
            <a:r>
              <a:rPr lang="en-US" sz="1600" dirty="0" err="1">
                <a:latin typeface="Times New Roman" panose="02020603050405020304" pitchFamily="18" charset="0"/>
              </a:rPr>
              <a:t>cusno</a:t>
            </a:r>
            <a:r>
              <a:rPr lang="en-US" sz="1600" dirty="0">
                <a:latin typeface="Times New Roman" panose="02020603050405020304" pitchFamily="18" charset="0"/>
              </a:rPr>
              <a:t>”</a:t>
            </a:r>
            <a:endParaRPr lang="en-IN" sz="1600" dirty="0">
              <a:latin typeface="Times New Roman" panose="02020603050405020304" pitchFamily="18" charset="0"/>
            </a:endParaRPr>
          </a:p>
          <a:p>
            <a:pPr marL="342900" lvl="0" indent="-342900">
              <a:buFont typeface="+mj-lt"/>
              <a:buAutoNum type="arabicPeriod" startAt="3"/>
            </a:pPr>
            <a:r>
              <a:rPr lang="en-US" sz="1600" dirty="0">
                <a:latin typeface="Times New Roman" panose="02020603050405020304" pitchFamily="18" charset="0"/>
              </a:rPr>
              <a:t>void </a:t>
            </a:r>
            <a:r>
              <a:rPr lang="en-US" sz="1600" dirty="0" err="1">
                <a:latin typeface="Times New Roman" panose="02020603050405020304" pitchFamily="18" charset="0"/>
              </a:rPr>
              <a:t>modify_customer</a:t>
            </a:r>
            <a:r>
              <a:rPr lang="en-US" sz="1600" dirty="0">
                <a:latin typeface="Times New Roman" panose="02020603050405020304" pitchFamily="18" charset="0"/>
              </a:rPr>
              <a:t>() - To modify a specific customer record </a:t>
            </a:r>
            <a:endParaRPr lang="en-IN" sz="1600" dirty="0">
              <a:latin typeface="Times New Roman" panose="02020603050405020304" pitchFamily="18" charset="0"/>
            </a:endParaRPr>
          </a:p>
          <a:p>
            <a:pPr lvl="1"/>
            <a:r>
              <a:rPr lang="en-US" sz="1600" dirty="0">
                <a:latin typeface="Times New Roman" panose="02020603050405020304" pitchFamily="18" charset="0"/>
              </a:rPr>
              <a:t>Will modify all details </a:t>
            </a:r>
            <a:r>
              <a:rPr lang="en-US" sz="1600" dirty="0" err="1">
                <a:latin typeface="Times New Roman" panose="02020603050405020304" pitchFamily="18" charset="0"/>
              </a:rPr>
              <a:t>excpet</a:t>
            </a:r>
            <a:r>
              <a:rPr lang="en-US" sz="1600" dirty="0">
                <a:latin typeface="Times New Roman" panose="02020603050405020304" pitchFamily="18" charset="0"/>
              </a:rPr>
              <a:t> “</a:t>
            </a:r>
            <a:r>
              <a:rPr lang="en-US" sz="1600" dirty="0" err="1">
                <a:latin typeface="Times New Roman" panose="02020603050405020304" pitchFamily="18" charset="0"/>
              </a:rPr>
              <a:t>cno</a:t>
            </a:r>
            <a:r>
              <a:rPr lang="en-US" sz="1600" dirty="0">
                <a:latin typeface="Times New Roman" panose="02020603050405020304" pitchFamily="18" charset="0"/>
              </a:rPr>
              <a:t>”</a:t>
            </a:r>
            <a:endParaRPr lang="en-IN" sz="1600" dirty="0">
              <a:latin typeface="Times New Roman" panose="02020603050405020304" pitchFamily="18" charset="0"/>
            </a:endParaRPr>
          </a:p>
          <a:p>
            <a:pPr marL="342900" lvl="0" indent="-342900">
              <a:buFont typeface="+mj-lt"/>
              <a:buAutoNum type="arabicPeriod" startAt="3"/>
            </a:pPr>
            <a:r>
              <a:rPr lang="en-US" sz="1600" dirty="0">
                <a:latin typeface="Times New Roman" panose="02020603050405020304" pitchFamily="18" charset="0"/>
              </a:rPr>
              <a:t>void </a:t>
            </a:r>
            <a:r>
              <a:rPr lang="en-US" sz="1600" dirty="0" err="1">
                <a:latin typeface="Times New Roman" panose="02020603050405020304" pitchFamily="18" charset="0"/>
              </a:rPr>
              <a:t>delete_customer</a:t>
            </a:r>
            <a:r>
              <a:rPr lang="en-US" sz="1600" dirty="0">
                <a:latin typeface="Times New Roman" panose="02020603050405020304" pitchFamily="18" charset="0"/>
              </a:rPr>
              <a:t>() - To delete a specific customer record </a:t>
            </a:r>
            <a:endParaRPr lang="en-IN" sz="1600" dirty="0">
              <a:latin typeface="Times New Roman" panose="02020603050405020304" pitchFamily="18" charset="0"/>
            </a:endParaRPr>
          </a:p>
          <a:p>
            <a:pPr lvl="1"/>
            <a:r>
              <a:rPr lang="en-US" sz="1600" dirty="0">
                <a:latin typeface="Times New Roman" panose="02020603050405020304" pitchFamily="18" charset="0"/>
              </a:rPr>
              <a:t>Will delete a record when </a:t>
            </a:r>
            <a:r>
              <a:rPr lang="en-US" sz="1600" dirty="0" err="1">
                <a:latin typeface="Times New Roman" panose="02020603050405020304" pitchFamily="18" charset="0"/>
              </a:rPr>
              <a:t>propmted</a:t>
            </a:r>
            <a:r>
              <a:rPr lang="en-US" sz="1600" dirty="0">
                <a:latin typeface="Times New Roman" panose="02020603050405020304" pitchFamily="18" charset="0"/>
              </a:rPr>
              <a:t> with “</a:t>
            </a:r>
            <a:r>
              <a:rPr lang="en-US" sz="1600" dirty="0" err="1">
                <a:latin typeface="Times New Roman" panose="02020603050405020304" pitchFamily="18" charset="0"/>
              </a:rPr>
              <a:t>cusno</a:t>
            </a:r>
            <a:r>
              <a:rPr lang="en-US" sz="1600" dirty="0">
                <a:latin typeface="Times New Roman" panose="02020603050405020304" pitchFamily="18" charset="0"/>
              </a:rPr>
              <a:t>”</a:t>
            </a:r>
            <a:endParaRPr lang="en-IN" sz="1600" dirty="0">
              <a:latin typeface="Times New Roman" panose="02020603050405020304" pitchFamily="18" charset="0"/>
            </a:endParaRPr>
          </a:p>
          <a:p>
            <a:pPr marL="342900" lvl="0" indent="-342900">
              <a:buFont typeface="+mj-lt"/>
              <a:buAutoNum type="arabicPeriod" startAt="3"/>
            </a:pPr>
            <a:r>
              <a:rPr lang="en-US" sz="1600" dirty="0">
                <a:latin typeface="Times New Roman" panose="02020603050405020304" pitchFamily="18" charset="0"/>
              </a:rPr>
              <a:t>void </a:t>
            </a:r>
            <a:r>
              <a:rPr lang="en-US" sz="1600" dirty="0" err="1">
                <a:latin typeface="Times New Roman" panose="02020603050405020304" pitchFamily="18" charset="0"/>
              </a:rPr>
              <a:t>delete_car</a:t>
            </a:r>
            <a:r>
              <a:rPr lang="en-US" sz="1600" dirty="0">
                <a:latin typeface="Times New Roman" panose="02020603050405020304" pitchFamily="18" charset="0"/>
              </a:rPr>
              <a:t>() - To delete a specific car record from file</a:t>
            </a:r>
            <a:endParaRPr lang="en-IN" sz="1600" dirty="0">
              <a:latin typeface="Times New Roman" panose="02020603050405020304" pitchFamily="18" charset="0"/>
            </a:endParaRPr>
          </a:p>
          <a:p>
            <a:pPr lvl="1"/>
            <a:r>
              <a:rPr lang="en-US" sz="1600" dirty="0">
                <a:latin typeface="Times New Roman" panose="02020603050405020304" pitchFamily="18" charset="0"/>
              </a:rPr>
              <a:t>Will delete a record when prompted with “</a:t>
            </a:r>
            <a:r>
              <a:rPr lang="en-US" sz="1600" dirty="0" err="1">
                <a:latin typeface="Times New Roman" panose="02020603050405020304" pitchFamily="18" charset="0"/>
              </a:rPr>
              <a:t>cno</a:t>
            </a:r>
            <a:r>
              <a:rPr lang="en-US" sz="1600" dirty="0">
                <a:latin typeface="Times New Roman" panose="02020603050405020304" pitchFamily="18" charset="0"/>
              </a:rPr>
              <a:t>”</a:t>
            </a:r>
            <a:endParaRPr lang="en-IN" sz="1600" dirty="0">
              <a:latin typeface="Times New Roman" panose="02020603050405020304" pitchFamily="18" charset="0"/>
            </a:endParaRPr>
          </a:p>
          <a:p>
            <a:pPr marL="342900" lvl="0" indent="-342900">
              <a:buFont typeface="+mj-lt"/>
              <a:buAutoNum type="arabicPeriod" startAt="3"/>
            </a:pPr>
            <a:r>
              <a:rPr lang="en-US" sz="1600" dirty="0">
                <a:latin typeface="Times New Roman" panose="02020603050405020304" pitchFamily="18" charset="0"/>
              </a:rPr>
              <a:t>void </a:t>
            </a:r>
            <a:r>
              <a:rPr lang="en-US" sz="1600" dirty="0" err="1">
                <a:latin typeface="Times New Roman" panose="02020603050405020304" pitchFamily="18" charset="0"/>
              </a:rPr>
              <a:t>display_allcus</a:t>
            </a:r>
            <a:r>
              <a:rPr lang="en-US" sz="1600" dirty="0">
                <a:latin typeface="Times New Roman" panose="02020603050405020304" pitchFamily="18" charset="0"/>
              </a:rPr>
              <a:t>() - To display all customer records</a:t>
            </a:r>
            <a:endParaRPr lang="en-IN" sz="1600" dirty="0">
              <a:latin typeface="Times New Roman" panose="02020603050405020304" pitchFamily="18" charset="0"/>
            </a:endParaRPr>
          </a:p>
          <a:p>
            <a:pPr lvl="1"/>
            <a:r>
              <a:rPr lang="en-US" sz="1600" dirty="0">
                <a:latin typeface="Times New Roman" panose="02020603050405020304" pitchFamily="18" charset="0"/>
              </a:rPr>
              <a:t>Will display all </a:t>
            </a:r>
            <a:r>
              <a:rPr lang="en-US" sz="1600" dirty="0" err="1">
                <a:latin typeface="Times New Roman" panose="02020603050405020304" pitchFamily="18" charset="0"/>
              </a:rPr>
              <a:t>relavent</a:t>
            </a:r>
            <a:r>
              <a:rPr lang="en-US" sz="1600" dirty="0">
                <a:latin typeface="Times New Roman" panose="02020603050405020304" pitchFamily="18" charset="0"/>
              </a:rPr>
              <a:t> customer records </a:t>
            </a:r>
            <a:endParaRPr lang="en-IN" sz="1600" dirty="0">
              <a:latin typeface="Times New Roman" panose="02020603050405020304" pitchFamily="18" charset="0"/>
            </a:endParaRPr>
          </a:p>
          <a:p>
            <a:pPr marL="342900" lvl="0" indent="-342900">
              <a:buFont typeface="+mj-lt"/>
              <a:buAutoNum type="arabicPeriod" startAt="3"/>
            </a:pPr>
            <a:r>
              <a:rPr lang="en-US" sz="1600" dirty="0">
                <a:latin typeface="Times New Roman" panose="02020603050405020304" pitchFamily="18" charset="0"/>
              </a:rPr>
              <a:t>void </a:t>
            </a:r>
            <a:r>
              <a:rPr lang="en-US" sz="1600" dirty="0" err="1">
                <a:latin typeface="Times New Roman" panose="02020603050405020304" pitchFamily="18" charset="0"/>
              </a:rPr>
              <a:t>display_allc</a:t>
            </a:r>
            <a:r>
              <a:rPr lang="en-US" sz="1600" dirty="0">
                <a:latin typeface="Times New Roman" panose="02020603050405020304" pitchFamily="18" charset="0"/>
              </a:rPr>
              <a:t>() - To display all the car records </a:t>
            </a:r>
            <a:endParaRPr lang="en-IN" sz="1600" dirty="0">
              <a:latin typeface="Times New Roman" panose="02020603050405020304" pitchFamily="18" charset="0"/>
            </a:endParaRPr>
          </a:p>
          <a:p>
            <a:pPr lvl="1"/>
            <a:r>
              <a:rPr lang="en-US" sz="1600" dirty="0">
                <a:latin typeface="Times New Roman" panose="02020603050405020304" pitchFamily="18" charset="0"/>
              </a:rPr>
              <a:t>Will display all </a:t>
            </a:r>
            <a:r>
              <a:rPr lang="en-US" sz="1600" dirty="0" err="1">
                <a:latin typeface="Times New Roman" panose="02020603050405020304" pitchFamily="18" charset="0"/>
              </a:rPr>
              <a:t>relavent</a:t>
            </a:r>
            <a:r>
              <a:rPr lang="en-US" sz="1600" dirty="0">
                <a:latin typeface="Times New Roman" panose="02020603050405020304" pitchFamily="18" charset="0"/>
              </a:rPr>
              <a:t> car records </a:t>
            </a:r>
            <a:endParaRPr lang="en-IN" sz="1600" dirty="0">
              <a:latin typeface="Times New Roman" panose="02020603050405020304" pitchFamily="18" charset="0"/>
            </a:endParaRPr>
          </a:p>
          <a:p>
            <a:pPr marL="342900" lvl="0" indent="-342900">
              <a:buFont typeface="+mj-lt"/>
              <a:buAutoNum type="arabicPeriod" startAt="3"/>
            </a:pPr>
            <a:r>
              <a:rPr lang="en-US" sz="1600" dirty="0">
                <a:latin typeface="Times New Roman" panose="02020603050405020304" pitchFamily="18" charset="0"/>
              </a:rPr>
              <a:t>void </a:t>
            </a:r>
            <a:r>
              <a:rPr lang="en-US" sz="1600" dirty="0" err="1">
                <a:latin typeface="Times New Roman" panose="02020603050405020304" pitchFamily="18" charset="0"/>
              </a:rPr>
              <a:t>car_issue</a:t>
            </a:r>
            <a:r>
              <a:rPr lang="en-US" sz="1600" dirty="0">
                <a:latin typeface="Times New Roman" panose="02020603050405020304" pitchFamily="18" charset="0"/>
              </a:rPr>
              <a:t>() - To issue a car to a customer</a:t>
            </a:r>
            <a:endParaRPr lang="en-IN" sz="1600" dirty="0">
              <a:latin typeface="Times New Roman" panose="02020603050405020304" pitchFamily="18" charset="0"/>
            </a:endParaRPr>
          </a:p>
          <a:p>
            <a:pPr lvl="1"/>
            <a:r>
              <a:rPr lang="en-US" sz="1600" dirty="0">
                <a:latin typeface="Times New Roman" panose="02020603050405020304" pitchFamily="18" charset="0"/>
              </a:rPr>
              <a:t>Will rent out a car to customer only if they are not currently renting another car.</a:t>
            </a:r>
            <a:endParaRPr lang="en-IN" sz="1600" dirty="0">
              <a:latin typeface="Times New Roman" panose="02020603050405020304" pitchFamily="18" charset="0"/>
            </a:endParaRPr>
          </a:p>
          <a:p>
            <a:pPr marL="342900" lvl="0" indent="-342900">
              <a:buFont typeface="+mj-lt"/>
              <a:buAutoNum type="arabicPeriod" startAt="3"/>
            </a:pPr>
            <a:r>
              <a:rPr lang="en-US" sz="1600" dirty="0">
                <a:latin typeface="Times New Roman" panose="02020603050405020304" pitchFamily="18" charset="0"/>
              </a:rPr>
              <a:t>void </a:t>
            </a:r>
            <a:r>
              <a:rPr lang="en-US" sz="1600" dirty="0" err="1">
                <a:latin typeface="Times New Roman" panose="02020603050405020304" pitchFamily="18" charset="0"/>
              </a:rPr>
              <a:t>car_deposit</a:t>
            </a:r>
            <a:r>
              <a:rPr lang="en-US" sz="1600" dirty="0">
                <a:latin typeface="Times New Roman" panose="02020603050405020304" pitchFamily="18" charset="0"/>
              </a:rPr>
              <a:t>() - To deposit a car </a:t>
            </a:r>
            <a:endParaRPr lang="en-IN" sz="1600" dirty="0">
              <a:latin typeface="Times New Roman" panose="02020603050405020304" pitchFamily="18" charset="0"/>
            </a:endParaRPr>
          </a:p>
          <a:p>
            <a:pPr marL="800100" lvl="1" indent="-342900">
              <a:buFont typeface="+mj-lt"/>
              <a:buAutoNum type="arabicPeriod"/>
            </a:pPr>
            <a:r>
              <a:rPr lang="en-US" sz="1600" dirty="0">
                <a:latin typeface="Times New Roman" panose="02020603050405020304" pitchFamily="18" charset="0"/>
              </a:rPr>
              <a:t>Will allow customer to return a car</a:t>
            </a:r>
            <a:endParaRPr lang="en-IN" sz="1600" dirty="0">
              <a:latin typeface="Times New Roman" panose="02020603050405020304" pitchFamily="18" charset="0"/>
            </a:endParaRPr>
          </a:p>
          <a:p>
            <a:pPr marL="800100" lvl="1" indent="-342900">
              <a:buFont typeface="+mj-lt"/>
              <a:buAutoNum type="arabicPeriod"/>
            </a:pPr>
            <a:r>
              <a:rPr lang="en-US" sz="1600" dirty="0">
                <a:latin typeface="Times New Roman" panose="02020603050405020304" pitchFamily="18" charset="0"/>
              </a:rPr>
              <a:t>Deposit of 5000 has been taken and will adjusted in the total cost when car is deposited </a:t>
            </a:r>
            <a:endParaRPr lang="en-IN" sz="1600" dirty="0">
              <a:latin typeface="Times New Roman" panose="02020603050405020304" pitchFamily="18" charset="0"/>
            </a:endParaRPr>
          </a:p>
          <a:p>
            <a:pPr marL="800100" lvl="1" indent="-342900">
              <a:buFont typeface="+mj-lt"/>
              <a:buAutoNum type="arabicPeriod"/>
            </a:pPr>
            <a:r>
              <a:rPr lang="en-US" sz="1600" dirty="0">
                <a:latin typeface="Times New Roman" panose="02020603050405020304" pitchFamily="18" charset="0"/>
              </a:rPr>
              <a:t>The cost of rent is calculated as such: Base Rate + ( Number of hours car rented for * Rate per hour) + Late Fees </a:t>
            </a:r>
            <a:endParaRPr lang="en-IN" sz="1600" dirty="0">
              <a:latin typeface="Times New Roman" panose="02020603050405020304" pitchFamily="18" charset="0"/>
            </a:endParaRPr>
          </a:p>
          <a:p>
            <a:pPr marL="800100" lvl="1" indent="-342900">
              <a:buFont typeface="+mj-lt"/>
              <a:buAutoNum type="arabicPeriod"/>
            </a:pPr>
            <a:r>
              <a:rPr lang="en-US" sz="1600" dirty="0">
                <a:latin typeface="Times New Roman" panose="02020603050405020304" pitchFamily="18" charset="0"/>
              </a:rPr>
              <a:t>The late fee is calculated as such: Extra hours driven * 1000"</a:t>
            </a:r>
            <a:endParaRPr lang="en-IN" sz="1600" dirty="0">
              <a:latin typeface="Times New Roman" panose="02020603050405020304" pitchFamily="18" charset="0"/>
            </a:endParaRPr>
          </a:p>
          <a:p>
            <a:pPr marL="342900" lvl="0" indent="-342900">
              <a:buFont typeface="+mj-lt"/>
              <a:buAutoNum type="arabicPeriod" startAt="3"/>
            </a:pPr>
            <a:r>
              <a:rPr lang="en-US" sz="1600" dirty="0">
                <a:latin typeface="Times New Roman" panose="02020603050405020304" pitchFamily="18" charset="0"/>
              </a:rPr>
              <a:t>void </a:t>
            </a:r>
            <a:r>
              <a:rPr lang="en-US" sz="1600" dirty="0" err="1">
                <a:latin typeface="Times New Roman" panose="02020603050405020304" pitchFamily="18" charset="0"/>
              </a:rPr>
              <a:t>admin_menu</a:t>
            </a:r>
            <a:r>
              <a:rPr lang="en-US" sz="1600" dirty="0">
                <a:latin typeface="Times New Roman" panose="02020603050405020304" pitchFamily="18" charset="0"/>
              </a:rPr>
              <a:t>() - Admin menu</a:t>
            </a:r>
            <a:endParaRPr lang="en-IN" sz="1600" dirty="0">
              <a:latin typeface="Times New Roman" panose="02020603050405020304" pitchFamily="18" charset="0"/>
            </a:endParaRPr>
          </a:p>
          <a:p>
            <a:pPr lvl="1"/>
            <a:r>
              <a:rPr lang="en-US" sz="1600" dirty="0">
                <a:latin typeface="Times New Roman" panose="02020603050405020304" pitchFamily="18" charset="0"/>
              </a:rPr>
              <a:t>Contains all the above </a:t>
            </a:r>
            <a:r>
              <a:rPr lang="en-US" sz="1600" dirty="0" err="1">
                <a:latin typeface="Times New Roman" panose="02020603050405020304" pitchFamily="18" charset="0"/>
              </a:rPr>
              <a:t>mentiontioned</a:t>
            </a:r>
            <a:r>
              <a:rPr lang="en-US" sz="1600" dirty="0">
                <a:latin typeface="Times New Roman" panose="02020603050405020304" pitchFamily="18" charset="0"/>
              </a:rPr>
              <a:t> modules from 1-10</a:t>
            </a:r>
            <a:endParaRPr lang="en-IN" sz="1600" dirty="0">
              <a:latin typeface="Times New Roman" panose="02020603050405020304" pitchFamily="18" charset="0"/>
            </a:endParaRPr>
          </a:p>
          <a:p>
            <a:pPr marL="342900" indent="-342900">
              <a:buFont typeface="+mj-lt"/>
              <a:buAutoNum type="arabicPeriod" startAt="3"/>
            </a:pPr>
            <a:endParaRPr lang="en-IN" sz="1600" dirty="0">
              <a:latin typeface="Times New Roman" panose="02020603050405020304" pitchFamily="18" charset="0"/>
            </a:endParaRPr>
          </a:p>
          <a:p>
            <a:pPr marL="342900" indent="-342900">
              <a:buFont typeface="+mj-lt"/>
              <a:buAutoNum type="arabicPeriod" startAt="3"/>
            </a:pPr>
            <a:endParaRPr lang="en-IN" sz="1600" dirty="0"/>
          </a:p>
        </p:txBody>
      </p:sp>
    </p:spTree>
    <p:extLst>
      <p:ext uri="{BB962C8B-B14F-4D97-AF65-F5344CB8AC3E}">
        <p14:creationId xmlns:p14="http://schemas.microsoft.com/office/powerpoint/2010/main" val="225643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CDD1-5D3B-43CB-8ED7-7C33816932F4}"/>
              </a:ext>
            </a:extLst>
          </p:cNvPr>
          <p:cNvSpPr>
            <a:spLocks noGrp="1"/>
          </p:cNvSpPr>
          <p:nvPr>
            <p:ph type="title"/>
          </p:nvPr>
        </p:nvSpPr>
        <p:spPr>
          <a:xfrm>
            <a:off x="632195" y="929691"/>
            <a:ext cx="9613861" cy="1080938"/>
          </a:xfrm>
        </p:spPr>
        <p:txBody>
          <a:bodyPr>
            <a:normAutofit fontScale="90000"/>
          </a:bodyPr>
          <a:lstStyle/>
          <a:p>
            <a:r>
              <a:rPr lang="en-US" sz="4900" b="1" dirty="0">
                <a:effectLst/>
                <a:latin typeface="Arial" panose="020B0604020202020204" pitchFamily="34" charset="0"/>
                <a:ea typeface="Arial" panose="020B0604020202020204" pitchFamily="34" charset="0"/>
              </a:rPr>
              <a:t>ADVANTAGES</a:t>
            </a:r>
            <a:br>
              <a:rPr lang="en-IN" sz="1800" b="1" dirty="0">
                <a:effectLst/>
                <a:latin typeface="Arial" panose="020B0604020202020204" pitchFamily="34" charset="0"/>
                <a:ea typeface="Arial" panose="020B0604020202020204" pitchFamily="34" charset="0"/>
              </a:rPr>
            </a:br>
            <a:endParaRPr lang="en-IN" dirty="0"/>
          </a:p>
        </p:txBody>
      </p:sp>
      <p:sp>
        <p:nvSpPr>
          <p:cNvPr id="5" name="TextBox 4">
            <a:extLst>
              <a:ext uri="{FF2B5EF4-FFF2-40B4-BE49-F238E27FC236}">
                <a16:creationId xmlns:a16="http://schemas.microsoft.com/office/drawing/2014/main" id="{3271DF15-3B3F-49F0-A8CC-A68D39383D25}"/>
              </a:ext>
            </a:extLst>
          </p:cNvPr>
          <p:cNvSpPr txBox="1"/>
          <p:nvPr/>
        </p:nvSpPr>
        <p:spPr>
          <a:xfrm>
            <a:off x="336884" y="2390274"/>
            <a:ext cx="9737558" cy="4256037"/>
          </a:xfrm>
          <a:prstGeom prst="rect">
            <a:avLst/>
          </a:prstGeom>
          <a:noFill/>
        </p:spPr>
        <p:txBody>
          <a:bodyPr wrap="square" rtlCol="0">
            <a:spAutoFit/>
          </a:bodyPr>
          <a:lstStyle/>
          <a:p>
            <a:pPr marL="6350" indent="-6350">
              <a:lnSpc>
                <a:spcPct val="112000"/>
              </a:lnSpc>
              <a:spcAft>
                <a:spcPts val="50"/>
              </a:spcAft>
            </a:pPr>
            <a:r>
              <a:rPr lang="en-US" sz="2000" b="1" dirty="0">
                <a:effectLst/>
                <a:latin typeface="Arial" panose="020B0604020202020204" pitchFamily="34" charset="0"/>
                <a:ea typeface="Arial" panose="020B0604020202020204" pitchFamily="34" charset="0"/>
              </a:rPr>
              <a:t>This program has various features and advantages that come by it, which include:</a:t>
            </a:r>
            <a:endParaRPr lang="en-IN" sz="2000" b="1" dirty="0">
              <a:effectLst/>
              <a:latin typeface="Arial" panose="020B0604020202020204" pitchFamily="34" charset="0"/>
              <a:ea typeface="Arial" panose="020B0604020202020204" pitchFamily="34" charset="0"/>
            </a:endParaRPr>
          </a:p>
          <a:p>
            <a:pPr marL="342900" lvl="0" indent="-342900" fontAlgn="base">
              <a:lnSpc>
                <a:spcPct val="112000"/>
              </a:lnSpc>
              <a:spcAft>
                <a:spcPts val="50"/>
              </a:spcAft>
              <a:buClr>
                <a:srgbClr val="000000"/>
              </a:buClr>
              <a:buSzPts val="1200"/>
              <a:buFont typeface="Arial" panose="020B0604020202020204" pitchFamily="34" charset="0"/>
              <a:buChar char="●"/>
            </a:pPr>
            <a:r>
              <a:rPr lang="en-US" sz="2000" b="1"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simple menu with clear instructions at each step would help the user navigate through the program with ease.</a:t>
            </a:r>
            <a:endParaRPr lang="en-IN" sz="2000" b="1"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2000"/>
              </a:lnSpc>
              <a:spcAft>
                <a:spcPts val="50"/>
              </a:spcAft>
              <a:buClr>
                <a:srgbClr val="000000"/>
              </a:buClr>
              <a:buSzPts val="1200"/>
              <a:buFont typeface="Arial" panose="020B0604020202020204" pitchFamily="34" charset="0"/>
              <a:buChar char="●"/>
            </a:pPr>
            <a:r>
              <a:rPr lang="en-US" sz="2000" b="1"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Any detail that may have an error while being inputted can be edited out easily at any point.</a:t>
            </a:r>
            <a:endParaRPr lang="en-IN" sz="2000" b="1"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2000"/>
              </a:lnSpc>
              <a:spcAft>
                <a:spcPts val="50"/>
              </a:spcAft>
              <a:buClr>
                <a:srgbClr val="000000"/>
              </a:buClr>
              <a:buSzPts val="1200"/>
              <a:buFont typeface="Arial" panose="020B0604020202020204" pitchFamily="34" charset="0"/>
              <a:buChar char="●"/>
            </a:pPr>
            <a:r>
              <a:rPr lang="en-US" sz="2000" b="1"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program has been thoroughly tested so as to ensure that all possible inputs are accounted for, thereby never allowing the computer to reach an error state.</a:t>
            </a:r>
            <a:endParaRPr lang="en-IN" sz="2000" b="1"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fontAlgn="base">
              <a:lnSpc>
                <a:spcPct val="112000"/>
              </a:lnSpc>
              <a:spcAft>
                <a:spcPts val="50"/>
              </a:spcAft>
              <a:buClr>
                <a:srgbClr val="000000"/>
              </a:buClr>
              <a:buSzPts val="1200"/>
              <a:buFont typeface="Arial" panose="020B0604020202020204" pitchFamily="34" charset="0"/>
              <a:buChar char="●"/>
            </a:pPr>
            <a:r>
              <a:rPr lang="en-US" sz="2000" b="1"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All the details of any car, or any customer is accessible quickly and easily through the ‘View all customers and ‘View all cars sections.</a:t>
            </a:r>
            <a:endParaRPr lang="en-IN" sz="2000" b="1"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r>
              <a:rPr lang="en-US" sz="2000" b="1" dirty="0">
                <a:effectLst/>
                <a:latin typeface="Arial" panose="020B0604020202020204" pitchFamily="34" charset="0"/>
                <a:ea typeface="Arial" panose="020B0604020202020204" pitchFamily="34" charset="0"/>
              </a:rPr>
              <a:t>The data is stored in a compact nature, by the use of vectors.</a:t>
            </a:r>
            <a:endParaRPr lang="en-IN" sz="2000" b="1" dirty="0"/>
          </a:p>
        </p:txBody>
      </p:sp>
    </p:spTree>
    <p:extLst>
      <p:ext uri="{BB962C8B-B14F-4D97-AF65-F5344CB8AC3E}">
        <p14:creationId xmlns:p14="http://schemas.microsoft.com/office/powerpoint/2010/main" val="3149004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E3DF-DC33-4C30-90FC-30DDE26D4D32}"/>
              </a:ext>
            </a:extLst>
          </p:cNvPr>
          <p:cNvSpPr>
            <a:spLocks noGrp="1"/>
          </p:cNvSpPr>
          <p:nvPr>
            <p:ph type="title"/>
          </p:nvPr>
        </p:nvSpPr>
        <p:spPr/>
        <p:txBody>
          <a:bodyPr>
            <a:normAutofit/>
          </a:bodyPr>
          <a:lstStyle/>
          <a:p>
            <a:r>
              <a:rPr lang="en-IN" sz="4400" b="1" dirty="0"/>
              <a:t>SHORTCOMINGS</a:t>
            </a:r>
          </a:p>
        </p:txBody>
      </p:sp>
      <p:sp>
        <p:nvSpPr>
          <p:cNvPr id="3" name="TextBox 2">
            <a:extLst>
              <a:ext uri="{FF2B5EF4-FFF2-40B4-BE49-F238E27FC236}">
                <a16:creationId xmlns:a16="http://schemas.microsoft.com/office/drawing/2014/main" id="{5019F252-6653-4D80-9EB5-CDE316A5481F}"/>
              </a:ext>
            </a:extLst>
          </p:cNvPr>
          <p:cNvSpPr txBox="1"/>
          <p:nvPr/>
        </p:nvSpPr>
        <p:spPr>
          <a:xfrm>
            <a:off x="449178" y="2439281"/>
            <a:ext cx="9613861" cy="2853089"/>
          </a:xfrm>
          <a:prstGeom prst="rect">
            <a:avLst/>
          </a:prstGeom>
          <a:noFill/>
        </p:spPr>
        <p:txBody>
          <a:bodyPr wrap="square" rtlCol="0">
            <a:spAutoFit/>
          </a:bodyPr>
          <a:lstStyle/>
          <a:p>
            <a:pPr marL="6350" indent="-6350">
              <a:lnSpc>
                <a:spcPct val="112000"/>
              </a:lnSpc>
              <a:spcAft>
                <a:spcPts val="50"/>
              </a:spcAft>
            </a:pPr>
            <a:r>
              <a:rPr lang="en-US" sz="2000" b="1" dirty="0">
                <a:uFill>
                  <a:solidFill>
                    <a:srgbClr val="000000"/>
                  </a:solidFill>
                </a:uFill>
                <a:latin typeface="Arial" panose="020B0604020202020204" pitchFamily="34" charset="0"/>
                <a:cs typeface="Arial" panose="020B0604020202020204" pitchFamily="34" charset="0"/>
              </a:rPr>
              <a:t>The program has the following shortcomings:</a:t>
            </a:r>
            <a:endParaRPr lang="en-IN" sz="2000" b="1" dirty="0">
              <a:uFill>
                <a:solidFill>
                  <a:srgbClr val="000000"/>
                </a:solidFill>
              </a:uFill>
              <a:latin typeface="Arial" panose="020B0604020202020204" pitchFamily="34" charset="0"/>
              <a:cs typeface="Arial" panose="020B0604020202020204" pitchFamily="34" charset="0"/>
            </a:endParaRPr>
          </a:p>
          <a:p>
            <a:pPr marL="342900" lvl="0" indent="-342900" fontAlgn="base">
              <a:lnSpc>
                <a:spcPct val="112000"/>
              </a:lnSpc>
              <a:spcAft>
                <a:spcPts val="50"/>
              </a:spcAft>
              <a:buClr>
                <a:srgbClr val="000000"/>
              </a:buClr>
              <a:buSzPts val="1200"/>
              <a:buFont typeface="Arial" panose="020B0604020202020204" pitchFamily="34" charset="0"/>
              <a:buChar char="●"/>
            </a:pPr>
            <a:r>
              <a:rPr lang="en-US" sz="2000" b="1" dirty="0">
                <a:uFill>
                  <a:solidFill>
                    <a:srgbClr val="000000"/>
                  </a:solidFill>
                </a:uFill>
                <a:latin typeface="Arial" panose="020B0604020202020204" pitchFamily="34" charset="0"/>
                <a:cs typeface="Arial" panose="020B0604020202020204" pitchFamily="34" charset="0"/>
              </a:rPr>
              <a:t>Doesn’t use file management, so the data that is input by the user isn’t stored after the application has been stopped, i.e. the data that was input in a previous runtime will not be stored for a later runtime.</a:t>
            </a:r>
            <a:endParaRPr lang="en-IN" sz="2000" b="1" dirty="0">
              <a:uFill>
                <a:solidFill>
                  <a:srgbClr val="000000"/>
                </a:solidFill>
              </a:uFill>
              <a:latin typeface="Arial" panose="020B0604020202020204" pitchFamily="34" charset="0"/>
              <a:cs typeface="Arial" panose="020B0604020202020204" pitchFamily="34" charset="0"/>
            </a:endParaRPr>
          </a:p>
          <a:p>
            <a:pPr marL="342900" lvl="0" indent="-342900" fontAlgn="base">
              <a:lnSpc>
                <a:spcPct val="112000"/>
              </a:lnSpc>
              <a:spcAft>
                <a:spcPts val="180"/>
              </a:spcAft>
              <a:buClr>
                <a:srgbClr val="000000"/>
              </a:buClr>
              <a:buSzPts val="1200"/>
              <a:buFont typeface="Arial" panose="020B0604020202020204" pitchFamily="34" charset="0"/>
              <a:buChar char="●"/>
            </a:pPr>
            <a:r>
              <a:rPr lang="en-US" sz="2000" b="1" dirty="0">
                <a:uFill>
                  <a:solidFill>
                    <a:srgbClr val="000000"/>
                  </a:solidFill>
                </a:uFill>
                <a:latin typeface="Arial" panose="020B0604020202020204" pitchFamily="34" charset="0"/>
                <a:cs typeface="Arial" panose="020B0604020202020204" pitchFamily="34" charset="0"/>
              </a:rPr>
              <a:t>The lack of a GUI results in a dull experience using the program.</a:t>
            </a:r>
            <a:endParaRPr lang="en-IN" sz="2000" b="1" dirty="0">
              <a:uFill>
                <a:solidFill>
                  <a:srgbClr val="000000"/>
                </a:solidFill>
              </a:uFill>
              <a:latin typeface="Arial" panose="020B0604020202020204" pitchFamily="34" charset="0"/>
              <a:cs typeface="Arial" panose="020B0604020202020204" pitchFamily="34" charset="0"/>
            </a:endParaRPr>
          </a:p>
          <a:p>
            <a:pPr marL="342900" lvl="0" indent="-342900" fontAlgn="base">
              <a:lnSpc>
                <a:spcPct val="112000"/>
              </a:lnSpc>
              <a:spcAft>
                <a:spcPts val="180"/>
              </a:spcAft>
              <a:buClr>
                <a:srgbClr val="000000"/>
              </a:buClr>
              <a:buSzPts val="1200"/>
              <a:buFont typeface="Arial" panose="020B0604020202020204" pitchFamily="34" charset="0"/>
              <a:buChar char="●"/>
            </a:pPr>
            <a:r>
              <a:rPr lang="en-US" sz="2000" b="1" dirty="0">
                <a:uFill>
                  <a:solidFill>
                    <a:srgbClr val="000000"/>
                  </a:solidFill>
                </a:uFill>
                <a:latin typeface="Arial" panose="020B0604020202020204" pitchFamily="34" charset="0"/>
                <a:cs typeface="Arial" panose="020B0604020202020204" pitchFamily="34" charset="0"/>
              </a:rPr>
              <a:t>Due to the use of vectors and matrices, the memory used isn’t optimal.</a:t>
            </a:r>
            <a:endParaRPr lang="en-IN" sz="2000" b="1" dirty="0">
              <a:uFill>
                <a:solidFill>
                  <a:srgbClr val="000000"/>
                </a:solidFill>
              </a:uFill>
              <a:latin typeface="Arial" panose="020B0604020202020204" pitchFamily="34" charset="0"/>
              <a:cs typeface="Arial" panose="020B0604020202020204" pitchFamily="34" charset="0"/>
            </a:endParaRPr>
          </a:p>
          <a:p>
            <a:r>
              <a:rPr lang="en-US" sz="2000" b="1" dirty="0">
                <a:uFill>
                  <a:solidFill>
                    <a:srgbClr val="000000"/>
                  </a:solidFill>
                </a:uFill>
                <a:latin typeface="Arial" panose="020B0604020202020204" pitchFamily="34" charset="0"/>
                <a:cs typeface="Arial" panose="020B0604020202020204" pitchFamily="34" charset="0"/>
              </a:rPr>
              <a:t>As the application isn’t password locked, there is no distinction between the users that run the program</a:t>
            </a:r>
            <a:endParaRPr lang="en-IN" sz="2000" b="1" dirty="0">
              <a:uFill>
                <a:solidFill>
                  <a:srgbClr val="000000"/>
                </a:solidFill>
              </a:u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740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11C1-DF24-4EF1-8BD5-F166D41E3380}"/>
              </a:ext>
            </a:extLst>
          </p:cNvPr>
          <p:cNvSpPr>
            <a:spLocks noGrp="1"/>
          </p:cNvSpPr>
          <p:nvPr>
            <p:ph type="title"/>
          </p:nvPr>
        </p:nvSpPr>
        <p:spPr/>
        <p:txBody>
          <a:bodyPr>
            <a:normAutofit/>
          </a:bodyPr>
          <a:lstStyle/>
          <a:p>
            <a:r>
              <a:rPr lang="en-IN" sz="4400" b="1" dirty="0"/>
              <a:t>ABSTRACT</a:t>
            </a:r>
          </a:p>
        </p:txBody>
      </p:sp>
      <p:sp>
        <p:nvSpPr>
          <p:cNvPr id="3" name="TextBox 2">
            <a:extLst>
              <a:ext uri="{FF2B5EF4-FFF2-40B4-BE49-F238E27FC236}">
                <a16:creationId xmlns:a16="http://schemas.microsoft.com/office/drawing/2014/main" id="{E8500565-5EF0-4C7A-8FF9-A02E8D27D3C8}"/>
              </a:ext>
            </a:extLst>
          </p:cNvPr>
          <p:cNvSpPr txBox="1"/>
          <p:nvPr/>
        </p:nvSpPr>
        <p:spPr>
          <a:xfrm>
            <a:off x="529389" y="2454442"/>
            <a:ext cx="10732169" cy="3949799"/>
          </a:xfrm>
          <a:prstGeom prst="rect">
            <a:avLst/>
          </a:prstGeom>
          <a:noFill/>
        </p:spPr>
        <p:txBody>
          <a:bodyPr wrap="square" rtlCol="0">
            <a:spAutoFit/>
          </a:bodyPr>
          <a:lstStyle/>
          <a:p>
            <a:pPr>
              <a:spcBef>
                <a:spcPts val="1000"/>
              </a:spcBef>
            </a:pPr>
            <a:r>
              <a:rPr lang="en-US" dirty="0">
                <a:effectLst/>
                <a:latin typeface="+mj-lt"/>
                <a:ea typeface="Times New Roman" panose="02020603050405020304" pitchFamily="18" charset="0"/>
              </a:rPr>
              <a:t>Car Rental System is based on a concept to rent cars and generate a rental invoice of a rental company. Before stepping into the main system a user has to pass through a login system to get access, then only the user can select cars with a different model and rent for certain days. This mini project contains limited features, but the essential one.</a:t>
            </a:r>
            <a:endParaRPr lang="en-IN" dirty="0">
              <a:effectLst/>
              <a:latin typeface="+mj-lt"/>
              <a:ea typeface="Times New Roman" panose="02020603050405020304" pitchFamily="18" charset="0"/>
            </a:endParaRPr>
          </a:p>
          <a:p>
            <a:pPr>
              <a:spcBef>
                <a:spcPts val="1000"/>
              </a:spcBef>
            </a:pPr>
            <a:r>
              <a:rPr lang="en-US" dirty="0">
                <a:effectLst/>
                <a:latin typeface="+mj-lt"/>
                <a:ea typeface="Times New Roman" panose="02020603050405020304" pitchFamily="18" charset="0"/>
              </a:rPr>
              <a:t>Talking about the features of the Car Rental System, after logging in as a user he/she has to provide a name then the user can select available cars. After selecting a car, the system displays selected car details which contain maximum power, mileage, and many more. Then the user has to provide information such as Car number and number of days to rent the car. After all these procedures, the system calculates rent and displays Customer Invoice presenting invoice number, customer’s name, car model, number, number of days, and total rental amount.</a:t>
            </a:r>
            <a:endParaRPr lang="en-IN" dirty="0">
              <a:effectLst/>
              <a:latin typeface="+mj-lt"/>
              <a:ea typeface="Times New Roman" panose="02020603050405020304" pitchFamily="18" charset="0"/>
            </a:endParaRPr>
          </a:p>
          <a:p>
            <a:pPr>
              <a:spcBef>
                <a:spcPts val="1000"/>
              </a:spcBef>
            </a:pPr>
            <a:r>
              <a:rPr lang="en-US" dirty="0">
                <a:effectLst/>
                <a:latin typeface="+mj-lt"/>
                <a:ea typeface="Times New Roman" panose="02020603050405020304" pitchFamily="18" charset="0"/>
              </a:rPr>
              <a:t> </a:t>
            </a:r>
            <a:endParaRPr lang="en-IN" dirty="0">
              <a:effectLst/>
              <a:latin typeface="+mj-lt"/>
              <a:ea typeface="Times New Roman" panose="02020603050405020304" pitchFamily="18" charset="0"/>
            </a:endParaRPr>
          </a:p>
          <a:p>
            <a:r>
              <a:rPr lang="en-US" dirty="0">
                <a:effectLst/>
                <a:latin typeface="+mj-lt"/>
                <a:ea typeface="Arial" panose="020B0604020202020204" pitchFamily="34" charset="0"/>
              </a:rPr>
              <a:t>Car Rental system is developed using JAVA Programming Language and different variables, strings have been used for the development of it. </a:t>
            </a:r>
            <a:endParaRPr lang="en-IN" dirty="0">
              <a:latin typeface="+mj-lt"/>
            </a:endParaRPr>
          </a:p>
        </p:txBody>
      </p:sp>
    </p:spTree>
    <p:extLst>
      <p:ext uri="{BB962C8B-B14F-4D97-AF65-F5344CB8AC3E}">
        <p14:creationId xmlns:p14="http://schemas.microsoft.com/office/powerpoint/2010/main" val="342197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4F4D-2344-423C-88B8-24540C4BC1FA}"/>
              </a:ext>
            </a:extLst>
          </p:cNvPr>
          <p:cNvSpPr>
            <a:spLocks noGrp="1"/>
          </p:cNvSpPr>
          <p:nvPr>
            <p:ph type="title"/>
          </p:nvPr>
        </p:nvSpPr>
        <p:spPr/>
        <p:txBody>
          <a:bodyPr>
            <a:normAutofit/>
          </a:bodyPr>
          <a:lstStyle/>
          <a:p>
            <a:r>
              <a:rPr lang="en-IN" sz="4000" b="1" dirty="0"/>
              <a:t>PROBLEM STATEMENT</a:t>
            </a:r>
          </a:p>
        </p:txBody>
      </p:sp>
      <p:sp>
        <p:nvSpPr>
          <p:cNvPr id="3" name="TextBox 2">
            <a:extLst>
              <a:ext uri="{FF2B5EF4-FFF2-40B4-BE49-F238E27FC236}">
                <a16:creationId xmlns:a16="http://schemas.microsoft.com/office/drawing/2014/main" id="{6C3A75FE-6E2A-4627-AAF1-19AF356453E5}"/>
              </a:ext>
            </a:extLst>
          </p:cNvPr>
          <p:cNvSpPr txBox="1"/>
          <p:nvPr/>
        </p:nvSpPr>
        <p:spPr>
          <a:xfrm>
            <a:off x="1010653" y="2679032"/>
            <a:ext cx="9613861" cy="2987356"/>
          </a:xfrm>
          <a:prstGeom prst="rect">
            <a:avLst/>
          </a:prstGeom>
          <a:noFill/>
        </p:spPr>
        <p:txBody>
          <a:bodyPr wrap="square" rtlCol="0">
            <a:spAutoFit/>
          </a:bodyPr>
          <a:lstStyle/>
          <a:p>
            <a:pPr>
              <a:lnSpc>
                <a:spcPct val="112000"/>
              </a:lnSpc>
              <a:spcAft>
                <a:spcPts val="50"/>
              </a:spcAft>
            </a:pPr>
            <a:r>
              <a:rPr lang="en-US" sz="2800" b="1" dirty="0">
                <a:effectLst/>
                <a:latin typeface="Arial" panose="020B0604020202020204" pitchFamily="34" charset="0"/>
                <a:ea typeface="Arial" panose="020B0604020202020204" pitchFamily="34" charset="0"/>
              </a:rPr>
              <a:t>The aim of our project is to create a Java Application which enables the administrator of to:</a:t>
            </a:r>
          </a:p>
          <a:p>
            <a:pPr>
              <a:lnSpc>
                <a:spcPct val="112000"/>
              </a:lnSpc>
              <a:spcAft>
                <a:spcPts val="50"/>
              </a:spcAft>
            </a:pPr>
            <a:endParaRPr lang="en-IN" sz="2800" b="1" dirty="0">
              <a:effectLst/>
              <a:latin typeface="Arial" panose="020B0604020202020204" pitchFamily="34" charset="0"/>
              <a:ea typeface="Arial" panose="020B0604020202020204" pitchFamily="34" charset="0"/>
            </a:endParaRPr>
          </a:p>
          <a:p>
            <a:pPr lvl="0" fontAlgn="base">
              <a:lnSpc>
                <a:spcPct val="112000"/>
              </a:lnSpc>
              <a:spcAft>
                <a:spcPts val="50"/>
              </a:spcAft>
              <a:buClr>
                <a:srgbClr val="000000"/>
              </a:buClr>
              <a:buSzPts val="1200"/>
            </a:pPr>
            <a:r>
              <a:rPr lang="en-US" sz="2800" b="1"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1. Add/Delete/Edit Cars and its details</a:t>
            </a:r>
            <a:endParaRPr lang="en-IN" sz="2800" b="1"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lvl="0" fontAlgn="base">
              <a:lnSpc>
                <a:spcPct val="112000"/>
              </a:lnSpc>
              <a:spcAft>
                <a:spcPts val="50"/>
              </a:spcAft>
              <a:buClr>
                <a:srgbClr val="000000"/>
              </a:buClr>
              <a:buSzPts val="1200"/>
            </a:pPr>
            <a:r>
              <a:rPr lang="en-US" sz="2800" b="1"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2. Add/Delete/Edit Customers and their details</a:t>
            </a:r>
            <a:endParaRPr lang="en-IN" sz="2800" b="1"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r>
              <a:rPr lang="en-US" sz="2800" b="1" dirty="0">
                <a:effectLst/>
                <a:latin typeface="Arial" panose="020B0604020202020204" pitchFamily="34" charset="0"/>
                <a:ea typeface="Arial" panose="020B0604020202020204" pitchFamily="34" charset="0"/>
              </a:rPr>
              <a:t>3. Add/Delete/Edit Car Bookings and its details</a:t>
            </a:r>
            <a:endParaRPr lang="en-IN" sz="2800" b="1" dirty="0"/>
          </a:p>
        </p:txBody>
      </p:sp>
    </p:spTree>
    <p:extLst>
      <p:ext uri="{BB962C8B-B14F-4D97-AF65-F5344CB8AC3E}">
        <p14:creationId xmlns:p14="http://schemas.microsoft.com/office/powerpoint/2010/main" val="377990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0D3C-E73B-4AC3-9BA5-A5466FE1A493}"/>
              </a:ext>
            </a:extLst>
          </p:cNvPr>
          <p:cNvSpPr>
            <a:spLocks noGrp="1"/>
          </p:cNvSpPr>
          <p:nvPr>
            <p:ph type="title"/>
          </p:nvPr>
        </p:nvSpPr>
        <p:spPr/>
        <p:txBody>
          <a:bodyPr>
            <a:normAutofit/>
          </a:bodyPr>
          <a:lstStyle/>
          <a:p>
            <a:r>
              <a:rPr lang="en-IN" sz="4400" b="1" dirty="0"/>
              <a:t>INTRODUCTION</a:t>
            </a:r>
          </a:p>
        </p:txBody>
      </p:sp>
      <p:sp>
        <p:nvSpPr>
          <p:cNvPr id="3" name="TextBox 2">
            <a:extLst>
              <a:ext uri="{FF2B5EF4-FFF2-40B4-BE49-F238E27FC236}">
                <a16:creationId xmlns:a16="http://schemas.microsoft.com/office/drawing/2014/main" id="{37379DE1-D560-4C66-94D3-D6ECF38CD27E}"/>
              </a:ext>
            </a:extLst>
          </p:cNvPr>
          <p:cNvSpPr txBox="1"/>
          <p:nvPr/>
        </p:nvSpPr>
        <p:spPr>
          <a:xfrm>
            <a:off x="359479" y="2454442"/>
            <a:ext cx="11036968" cy="4547399"/>
          </a:xfrm>
          <a:prstGeom prst="rect">
            <a:avLst/>
          </a:prstGeom>
          <a:noFill/>
        </p:spPr>
        <p:txBody>
          <a:bodyPr wrap="square" rtlCol="0">
            <a:spAutoFit/>
          </a:bodyPr>
          <a:lstStyle/>
          <a:p>
            <a:pPr>
              <a:spcBef>
                <a:spcPts val="1000"/>
              </a:spcBef>
            </a:pPr>
            <a:r>
              <a:rPr lang="en-US" dirty="0">
                <a:latin typeface="+mj-lt"/>
              </a:rPr>
              <a:t>Car Rental System is based on a concept to rent cars and generate a rental invoice of a rental company. Before stepping into the main system a user has to pass through a login system to get access, then only the user can select cars with a different model and rent for certain days. This mini project contains limited features, but the essential one.</a:t>
            </a:r>
            <a:endParaRPr lang="en-IN" dirty="0">
              <a:latin typeface="+mj-lt"/>
            </a:endParaRPr>
          </a:p>
          <a:p>
            <a:pPr>
              <a:spcBef>
                <a:spcPts val="1000"/>
              </a:spcBef>
            </a:pPr>
            <a:r>
              <a:rPr lang="en-US" dirty="0">
                <a:latin typeface="+mj-lt"/>
              </a:rPr>
              <a:t> </a:t>
            </a:r>
            <a:endParaRPr lang="en-IN" dirty="0">
              <a:latin typeface="+mj-lt"/>
            </a:endParaRPr>
          </a:p>
          <a:p>
            <a:pPr>
              <a:spcBef>
                <a:spcPts val="1000"/>
              </a:spcBef>
            </a:pPr>
            <a:r>
              <a:rPr lang="en-US" dirty="0">
                <a:latin typeface="+mj-lt"/>
              </a:rPr>
              <a:t>Talking about the features of the Car Rental System, after logging in as a user he/she has to provide a name then the user can select available cars. After selecting a car, the system displays selected car details which contain maximum power, mileage, and many more. Then the user has to provide information such as Car number and number of days to rent the car. After all these procedures, the system calculates rent and displays Customer Invoice presenting invoice number, customer’s name, car model, number, number of days, and total rental amount.</a:t>
            </a:r>
            <a:endParaRPr lang="en-IN" dirty="0">
              <a:latin typeface="+mj-lt"/>
            </a:endParaRPr>
          </a:p>
          <a:p>
            <a:pPr>
              <a:spcBef>
                <a:spcPts val="1000"/>
              </a:spcBef>
              <a:spcAft>
                <a:spcPts val="1500"/>
              </a:spcAft>
            </a:pPr>
            <a:r>
              <a:rPr lang="en-US" dirty="0">
                <a:latin typeface="+mj-lt"/>
              </a:rPr>
              <a:t>Car Rental system is developed using JAVA Programming Language and different variables, strings have been used for the development of it. </a:t>
            </a:r>
            <a:endParaRPr lang="en-IN" dirty="0">
              <a:latin typeface="+mj-lt"/>
            </a:endParaRPr>
          </a:p>
          <a:p>
            <a:endParaRPr lang="en-IN" dirty="0"/>
          </a:p>
        </p:txBody>
      </p:sp>
    </p:spTree>
    <p:extLst>
      <p:ext uri="{BB962C8B-B14F-4D97-AF65-F5344CB8AC3E}">
        <p14:creationId xmlns:p14="http://schemas.microsoft.com/office/powerpoint/2010/main" val="22454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0D3C-E73B-4AC3-9BA5-A5466FE1A493}"/>
              </a:ext>
            </a:extLst>
          </p:cNvPr>
          <p:cNvSpPr>
            <a:spLocks noGrp="1"/>
          </p:cNvSpPr>
          <p:nvPr>
            <p:ph type="title"/>
          </p:nvPr>
        </p:nvSpPr>
        <p:spPr/>
        <p:txBody>
          <a:bodyPr>
            <a:normAutofit/>
          </a:bodyPr>
          <a:lstStyle/>
          <a:p>
            <a:r>
              <a:rPr lang="en-IN" sz="4400" b="1" dirty="0"/>
              <a:t>INTRODUCTION</a:t>
            </a:r>
          </a:p>
        </p:txBody>
      </p:sp>
      <p:sp>
        <p:nvSpPr>
          <p:cNvPr id="3" name="TextBox 2">
            <a:extLst>
              <a:ext uri="{FF2B5EF4-FFF2-40B4-BE49-F238E27FC236}">
                <a16:creationId xmlns:a16="http://schemas.microsoft.com/office/drawing/2014/main" id="{37379DE1-D560-4C66-94D3-D6ECF38CD27E}"/>
              </a:ext>
            </a:extLst>
          </p:cNvPr>
          <p:cNvSpPr txBox="1"/>
          <p:nvPr/>
        </p:nvSpPr>
        <p:spPr>
          <a:xfrm>
            <a:off x="359479" y="2791326"/>
            <a:ext cx="11036968" cy="1754326"/>
          </a:xfrm>
          <a:prstGeom prst="rect">
            <a:avLst/>
          </a:prstGeom>
          <a:noFill/>
        </p:spPr>
        <p:txBody>
          <a:bodyPr wrap="square" rtlCol="0">
            <a:spAutoFit/>
          </a:bodyPr>
          <a:lstStyle/>
          <a:p>
            <a:r>
              <a:rPr lang="en-US" dirty="0">
                <a:latin typeface="+mj-lt"/>
              </a:rPr>
              <a:t>The main objective of the JAVA Project on the Car Rental System is to manage the details of Cars, Passenger Information's, Drivers, Car Bookings, and Invoices. It manages all the information about Cars, Car Routes and the time of rental. The project is totally built at the administrative end and thus only the administrator is guaranteed access. The purpose of the project is to build an application program to reduce the manual work for managing the Cars, Passenger Information's, Car Routes, Drivers, etc.</a:t>
            </a:r>
            <a:endParaRPr lang="en-IN" dirty="0">
              <a:latin typeface="+mj-lt"/>
            </a:endParaRPr>
          </a:p>
          <a:p>
            <a:endParaRPr lang="en-IN" dirty="0"/>
          </a:p>
        </p:txBody>
      </p:sp>
    </p:spTree>
    <p:extLst>
      <p:ext uri="{BB962C8B-B14F-4D97-AF65-F5344CB8AC3E}">
        <p14:creationId xmlns:p14="http://schemas.microsoft.com/office/powerpoint/2010/main" val="1243618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0E3612-F938-4D37-A80F-4E635526060E}"/>
              </a:ext>
            </a:extLst>
          </p:cNvPr>
          <p:cNvSpPr/>
          <p:nvPr/>
        </p:nvSpPr>
        <p:spPr>
          <a:xfrm>
            <a:off x="6946232" y="183550"/>
            <a:ext cx="4876800" cy="62172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2" name="Picture 1">
            <a:extLst>
              <a:ext uri="{FF2B5EF4-FFF2-40B4-BE49-F238E27FC236}">
                <a16:creationId xmlns:a16="http://schemas.microsoft.com/office/drawing/2014/main" id="{D8B59663-CB37-4642-B1C9-2D18290D65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69054" y="183550"/>
            <a:ext cx="4631155" cy="6217250"/>
          </a:xfrm>
          <a:prstGeom prst="rect">
            <a:avLst/>
          </a:prstGeom>
          <a:noFill/>
          <a:ln>
            <a:noFill/>
          </a:ln>
        </p:spPr>
      </p:pic>
      <p:sp>
        <p:nvSpPr>
          <p:cNvPr id="4" name="TextBox 3">
            <a:extLst>
              <a:ext uri="{FF2B5EF4-FFF2-40B4-BE49-F238E27FC236}">
                <a16:creationId xmlns:a16="http://schemas.microsoft.com/office/drawing/2014/main" id="{DED5B7AF-50D3-4233-9858-F4A975E4F031}"/>
              </a:ext>
            </a:extLst>
          </p:cNvPr>
          <p:cNvSpPr txBox="1"/>
          <p:nvPr/>
        </p:nvSpPr>
        <p:spPr>
          <a:xfrm>
            <a:off x="1203158" y="834189"/>
            <a:ext cx="4892842" cy="3139321"/>
          </a:xfrm>
          <a:prstGeom prst="rect">
            <a:avLst/>
          </a:prstGeom>
          <a:noFill/>
        </p:spPr>
        <p:txBody>
          <a:bodyPr wrap="square" rtlCol="0">
            <a:spAutoFit/>
          </a:bodyPr>
          <a:lstStyle/>
          <a:p>
            <a:r>
              <a:rPr lang="en-US" sz="6600" b="1" dirty="0">
                <a:effectLst/>
                <a:latin typeface="Arial Black" panose="020B0A04020102020204" pitchFamily="34" charset="0"/>
                <a:ea typeface="Arial" panose="020B0604020202020204" pitchFamily="34" charset="0"/>
              </a:rPr>
              <a:t>USE C­ASE DIAGRAM </a:t>
            </a:r>
            <a:endParaRPr lang="en-IN" sz="6600" b="1" dirty="0">
              <a:effectLst/>
              <a:latin typeface="Arial Black" panose="020B0A04020102020204" pitchFamily="34" charset="0"/>
              <a:ea typeface="Arial" panose="020B0604020202020204" pitchFamily="34" charset="0"/>
            </a:endParaRPr>
          </a:p>
          <a:p>
            <a:endParaRPr lang="en-IN" sz="6600" dirty="0">
              <a:latin typeface="Arial Black" panose="020B0A04020102020204" pitchFamily="34" charset="0"/>
            </a:endParaRPr>
          </a:p>
        </p:txBody>
      </p:sp>
    </p:spTree>
    <p:extLst>
      <p:ext uri="{BB962C8B-B14F-4D97-AF65-F5344CB8AC3E}">
        <p14:creationId xmlns:p14="http://schemas.microsoft.com/office/powerpoint/2010/main" val="397301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8E3E-238A-4D34-B42A-3110D25FA094}"/>
              </a:ext>
            </a:extLst>
          </p:cNvPr>
          <p:cNvSpPr>
            <a:spLocks noGrp="1"/>
          </p:cNvSpPr>
          <p:nvPr>
            <p:ph type="title"/>
          </p:nvPr>
        </p:nvSpPr>
        <p:spPr>
          <a:xfrm>
            <a:off x="0" y="497305"/>
            <a:ext cx="10459453" cy="4491789"/>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ctr"/>
            <a:r>
              <a:rPr lang="en-IN" sz="6600" dirty="0"/>
              <a:t>Screenshots of project functioning and outputs</a:t>
            </a:r>
          </a:p>
        </p:txBody>
      </p:sp>
    </p:spTree>
    <p:extLst>
      <p:ext uri="{BB962C8B-B14F-4D97-AF65-F5344CB8AC3E}">
        <p14:creationId xmlns:p14="http://schemas.microsoft.com/office/powerpoint/2010/main" val="260774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668EAA-E0A4-4D93-8480-F96A60B30242}"/>
              </a:ext>
            </a:extLst>
          </p:cNvPr>
          <p:cNvPicPr>
            <a:picLocks noChangeAspect="1"/>
          </p:cNvPicPr>
          <p:nvPr/>
        </p:nvPicPr>
        <p:blipFill rotWithShape="1">
          <a:blip r:embed="rId2"/>
          <a:srcRect t="16653"/>
          <a:stretch/>
        </p:blipFill>
        <p:spPr bwMode="auto">
          <a:xfrm>
            <a:off x="433138" y="284534"/>
            <a:ext cx="7106652" cy="62889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50542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56</TotalTime>
  <Words>1436</Words>
  <Application>Microsoft Office PowerPoint</Application>
  <PresentationFormat>Widescreen</PresentationFormat>
  <Paragraphs>114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Black</vt:lpstr>
      <vt:lpstr>Times New Roman</vt:lpstr>
      <vt:lpstr>Trebuchet MS</vt:lpstr>
      <vt:lpstr>Berlin</vt:lpstr>
      <vt:lpstr>Car Rental Management System </vt:lpstr>
      <vt:lpstr>INDEX </vt:lpstr>
      <vt:lpstr>ABSTRACT</vt:lpstr>
      <vt:lpstr>PROBLEM STATEMENT</vt:lpstr>
      <vt:lpstr>INTRODUCTION</vt:lpstr>
      <vt:lpstr>INTRODUCTION</vt:lpstr>
      <vt:lpstr>PowerPoint Presentation</vt:lpstr>
      <vt:lpstr>Screenshots of project functioning and 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 DONE </vt:lpstr>
      <vt:lpstr>WORK DONE </vt:lpstr>
      <vt:lpstr>PowerPoint Presentation</vt:lpstr>
      <vt:lpstr>ADVANTAGES </vt:lpstr>
      <vt:lpstr>SHORTCOMINGS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Management System </dc:title>
  <dc:creator>Madhur Jaiswal</dc:creator>
  <cp:lastModifiedBy>Madhur Jaiswal</cp:lastModifiedBy>
  <cp:revision>2</cp:revision>
  <dcterms:created xsi:type="dcterms:W3CDTF">2021-12-29T06:37:37Z</dcterms:created>
  <dcterms:modified xsi:type="dcterms:W3CDTF">2021-12-29T12:28:18Z</dcterms:modified>
</cp:coreProperties>
</file>