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BF1F7-71BE-42ED-9EDB-5246368C5F5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39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104819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198587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370394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BF1F7-71BE-42ED-9EDB-5246368C5F5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12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107024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372809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422273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246120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25348D-AC31-41C3-8852-ABD19F9138E1}" type="datetimeFigureOut">
              <a:rPr lang="en-IN" smtClean="0"/>
              <a:pPr/>
              <a:t>22-07-2023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4BF1F7-71BE-42ED-9EDB-5246368C5F53}" type="slidenum">
              <a:rPr lang="en-IN" smtClean="0"/>
              <a:pPr/>
              <a:t>‹#›</a:t>
            </a:fld>
            <a:endParaRPr lang="en-IN"/>
          </a:p>
        </p:txBody>
      </p:sp>
    </p:spTree>
    <p:extLst>
      <p:ext uri="{BB962C8B-B14F-4D97-AF65-F5344CB8AC3E}">
        <p14:creationId xmlns:p14="http://schemas.microsoft.com/office/powerpoint/2010/main" val="336494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5348D-AC31-41C3-8852-ABD19F9138E1}" type="datetimeFigureOut">
              <a:rPr lang="en-IN" smtClean="0"/>
              <a:pPr/>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BF1F7-71BE-42ED-9EDB-5246368C5F53}" type="slidenum">
              <a:rPr lang="en-IN" smtClean="0"/>
              <a:pPr/>
              <a:t>‹#›</a:t>
            </a:fld>
            <a:endParaRPr lang="en-IN"/>
          </a:p>
        </p:txBody>
      </p:sp>
    </p:spTree>
    <p:extLst>
      <p:ext uri="{BB962C8B-B14F-4D97-AF65-F5344CB8AC3E}">
        <p14:creationId xmlns:p14="http://schemas.microsoft.com/office/powerpoint/2010/main" val="7637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25348D-AC31-41C3-8852-ABD19F9138E1}" type="datetimeFigureOut">
              <a:rPr lang="en-IN" smtClean="0"/>
              <a:pPr/>
              <a:t>22-07-2023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4BF1F7-71BE-42ED-9EDB-5246368C5F53}"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04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271A-731F-17CA-4266-A7B910CA0771}"/>
              </a:ext>
            </a:extLst>
          </p:cNvPr>
          <p:cNvSpPr>
            <a:spLocks noGrp="1"/>
          </p:cNvSpPr>
          <p:nvPr>
            <p:ph type="ctrTitle"/>
          </p:nvPr>
        </p:nvSpPr>
        <p:spPr/>
        <p:txBody>
          <a:bodyPr/>
          <a:lstStyle/>
          <a:p>
            <a:r>
              <a:rPr lang="en-US" dirty="0"/>
              <a:t>Summer Training</a:t>
            </a:r>
            <a:endParaRPr lang="en-IN" dirty="0"/>
          </a:p>
        </p:txBody>
      </p:sp>
      <p:sp>
        <p:nvSpPr>
          <p:cNvPr id="3" name="Subtitle 2">
            <a:extLst>
              <a:ext uri="{FF2B5EF4-FFF2-40B4-BE49-F238E27FC236}">
                <a16:creationId xmlns:a16="http://schemas.microsoft.com/office/drawing/2014/main" id="{F4F45305-00FF-8EE5-15D5-0AFD523B9E32}"/>
              </a:ext>
            </a:extLst>
          </p:cNvPr>
          <p:cNvSpPr>
            <a:spLocks noGrp="1"/>
          </p:cNvSpPr>
          <p:nvPr>
            <p:ph type="subTitle" idx="1"/>
          </p:nvPr>
        </p:nvSpPr>
        <p:spPr/>
        <p:txBody>
          <a:bodyPr/>
          <a:lstStyle/>
          <a:p>
            <a:r>
              <a:rPr lang="en-US" dirty="0"/>
              <a:t>Devanshi Bhavsar</a:t>
            </a:r>
          </a:p>
          <a:p>
            <a:r>
              <a:rPr lang="en-US"/>
              <a:t>12002040701028</a:t>
            </a:r>
            <a:endParaRPr lang="en-US" dirty="0"/>
          </a:p>
          <a:p>
            <a:endParaRPr lang="en-IN" dirty="0"/>
          </a:p>
        </p:txBody>
      </p:sp>
    </p:spTree>
    <p:extLst>
      <p:ext uri="{BB962C8B-B14F-4D97-AF65-F5344CB8AC3E}">
        <p14:creationId xmlns:p14="http://schemas.microsoft.com/office/powerpoint/2010/main" val="298765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p:txBody>
          <a:bodyPr/>
          <a:lstStyle/>
          <a:p>
            <a:pPr algn="just">
              <a:buFont typeface="Wingdings" pitchFamily="2" charset="2"/>
              <a:buChar char="q"/>
            </a:pPr>
            <a:r>
              <a:rPr lang="en-US" dirty="0"/>
              <a:t> Indoor Air Quality Monitoring: It is used to monitor and assess the air quality in homes, offices, schools, and other indoor environments.</a:t>
            </a:r>
          </a:p>
          <a:p>
            <a:pPr algn="just">
              <a:buFont typeface="Wingdings" pitchFamily="2" charset="2"/>
              <a:buChar char="q"/>
            </a:pPr>
            <a:r>
              <a:rPr lang="en-US" dirty="0"/>
              <a:t> Gas Leakage Detection: The sensor can be utilized in gas detection systems to identify and alert against gas leaks in industrial settings or household gas supply systems.</a:t>
            </a:r>
          </a:p>
          <a:p>
            <a:pPr algn="just">
              <a:buFont typeface="Wingdings" pitchFamily="2" charset="2"/>
              <a:buChar char="q"/>
            </a:pPr>
            <a:r>
              <a:rPr lang="en-US" dirty="0"/>
              <a:t> Environmental Monitoring: It enables the measurement of air pollution levels in outdoor environments, contributing to environmental studies and research.</a:t>
            </a:r>
          </a:p>
          <a:p>
            <a:pPr algn="just">
              <a:buFont typeface="Wingdings" pitchFamily="2" charset="2"/>
              <a:buChar char="q"/>
            </a:pPr>
            <a:r>
              <a:rPr lang="en-US" dirty="0"/>
              <a:t> Safety Systems: The MQ-135 sensor can be integrated into safety systems to detect the presence of hazardous gases and trigger appropriate actions or alarms.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Font typeface="Wingdings" pitchFamily="2" charset="2"/>
              <a:buChar char="q"/>
            </a:pPr>
            <a:r>
              <a:rPr lang="en-US" dirty="0"/>
              <a:t> In conclusion, the developed system offers a cost-effective and reliable solution for monitoring air quality using readily available components. The combination of </a:t>
            </a:r>
            <a:r>
              <a:rPr lang="en-US" dirty="0" err="1"/>
              <a:t>NodeMCU</a:t>
            </a:r>
            <a:r>
              <a:rPr lang="en-US" dirty="0"/>
              <a:t>, MQ135 sensor, LCD display.</a:t>
            </a:r>
          </a:p>
          <a:p>
            <a:pPr>
              <a:buFont typeface="Wingdings" pitchFamily="2" charset="2"/>
              <a:buChar char="q"/>
            </a:pPr>
            <a:r>
              <a:rPr lang="en-US" dirty="0"/>
              <a:t> Blynk platform creates a comprehensive and user-friendly solution that can be scaled and adapted to suit various applications and environments.</a:t>
            </a:r>
          </a:p>
          <a:p>
            <a:pPr>
              <a:buFont typeface="Wingdings" pitchFamily="2" charset="2"/>
              <a:buChar char="q"/>
            </a:pPr>
            <a:r>
              <a:rPr lang="en-US" dirty="0"/>
              <a:t> The addition of an LCD display provided a convenient local interface, allowing users to view the real-time air quality information directly. </a:t>
            </a:r>
          </a:p>
          <a:p>
            <a:pPr>
              <a:buFont typeface="Wingdings" pitchFamily="2" charset="2"/>
              <a:buChar char="q"/>
            </a:pPr>
            <a:r>
              <a:rPr lang="en-US" dirty="0"/>
              <a:t> Users could conveniently monitor the air pollutant levels from anywhere, ensuring continuous awareness of the air quality situation in their surroundings.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a:t> Liu, J., Li, X., &amp; Cheng, X. (2020). "Design of air quality monitoring system based on NodeMCU and Blynk." 2020 International Conference on Information Technology and Internet of Things (ITIO). IEEE.</a:t>
            </a:r>
          </a:p>
          <a:p>
            <a:pPr>
              <a:buFont typeface="Wingdings" pitchFamily="2" charset="2"/>
              <a:buChar char="q"/>
            </a:pPr>
            <a:r>
              <a:rPr lang="en-US" dirty="0"/>
              <a:t>Kumar, A., &amp; Bhardwaj, A. (2018). "A review on air quality monitoring system using IoT-based sensors." International Journal of Scientific Research in Computer Science, Engineering, and Information Technology, 4(3), 383-388.</a:t>
            </a:r>
          </a:p>
          <a:p>
            <a:pPr>
              <a:buFont typeface="Wingdings" pitchFamily="2" charset="2"/>
              <a:buChar char="q"/>
            </a:pPr>
            <a:r>
              <a:rPr lang="en-US" dirty="0"/>
              <a:t>Chhaya, V., &amp; Patel, H. (2017). "IoT-based air quality index monitoring using MQ135 sensor and ESP8266 for indoor environment." 2017 International Conference on Trends in Electronics and Informatics (ICEI). IEEE.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E84E-2639-9704-4B18-EA8CDEB6F7AA}"/>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DEC0925D-9552-485F-7D2F-95214F05767E}"/>
              </a:ext>
            </a:extLst>
          </p:cNvPr>
          <p:cNvSpPr>
            <a:spLocks noGrp="1"/>
          </p:cNvSpPr>
          <p:nvPr>
            <p:ph idx="1"/>
          </p:nvPr>
        </p:nvSpPr>
        <p:spPr>
          <a:xfrm>
            <a:off x="1097280" y="1845734"/>
            <a:ext cx="10058400" cy="4023360"/>
          </a:xfrm>
        </p:spPr>
        <p:txBody>
          <a:bodyPr/>
          <a:lstStyle/>
          <a:p>
            <a:pPr>
              <a:buFont typeface="Wingdings" panose="05000000000000000000" pitchFamily="2" charset="2"/>
              <a:buChar char="q"/>
            </a:pPr>
            <a:r>
              <a:rPr lang="en-US" dirty="0"/>
              <a:t> Company profile</a:t>
            </a:r>
          </a:p>
          <a:p>
            <a:pPr>
              <a:buFont typeface="Wingdings" panose="05000000000000000000" pitchFamily="2" charset="2"/>
              <a:buChar char="q"/>
            </a:pPr>
            <a:r>
              <a:rPr lang="en-US" dirty="0"/>
              <a:t> Technology learned </a:t>
            </a:r>
          </a:p>
          <a:p>
            <a:pPr>
              <a:buFont typeface="Wingdings" panose="05000000000000000000" pitchFamily="2" charset="2"/>
              <a:buChar char="q"/>
            </a:pPr>
            <a:r>
              <a:rPr lang="en-US" dirty="0"/>
              <a:t> Mini project </a:t>
            </a:r>
          </a:p>
          <a:p>
            <a:pPr>
              <a:buFont typeface="Wingdings" panose="05000000000000000000" pitchFamily="2" charset="2"/>
              <a:buChar char="q"/>
            </a:pPr>
            <a:r>
              <a:rPr lang="en-US" dirty="0"/>
              <a:t> IOT devices and sensors used</a:t>
            </a:r>
          </a:p>
          <a:p>
            <a:pPr>
              <a:buFont typeface="Wingdings" panose="05000000000000000000" pitchFamily="2" charset="2"/>
              <a:buChar char="q"/>
            </a:pPr>
            <a:r>
              <a:rPr lang="en-US" dirty="0"/>
              <a:t> Circuit Diagram </a:t>
            </a:r>
          </a:p>
          <a:p>
            <a:pPr>
              <a:buFont typeface="Wingdings" panose="05000000000000000000" pitchFamily="2" charset="2"/>
              <a:buChar char="q"/>
            </a:pPr>
            <a:r>
              <a:rPr lang="en-US" dirty="0"/>
              <a:t> Working principle </a:t>
            </a:r>
          </a:p>
          <a:p>
            <a:pPr>
              <a:buFont typeface="Wingdings" panose="05000000000000000000" pitchFamily="2" charset="2"/>
              <a:buChar char="q"/>
            </a:pPr>
            <a:r>
              <a:rPr lang="en-US" dirty="0"/>
              <a:t> Result</a:t>
            </a:r>
          </a:p>
          <a:p>
            <a:pPr>
              <a:buFont typeface="Wingdings" panose="05000000000000000000" pitchFamily="2" charset="2"/>
              <a:buChar char="q"/>
            </a:pPr>
            <a:r>
              <a:rPr lang="en-US" dirty="0"/>
              <a:t> Applications</a:t>
            </a:r>
          </a:p>
          <a:p>
            <a:pPr>
              <a:buFont typeface="Wingdings" panose="05000000000000000000" pitchFamily="2" charset="2"/>
              <a:buChar char="q"/>
            </a:pPr>
            <a:r>
              <a:rPr lang="en-US" dirty="0"/>
              <a:t> Conclusion</a:t>
            </a:r>
            <a:endParaRPr lang="en-IN" dirty="0"/>
          </a:p>
        </p:txBody>
      </p:sp>
    </p:spTree>
    <p:extLst>
      <p:ext uri="{BB962C8B-B14F-4D97-AF65-F5344CB8AC3E}">
        <p14:creationId xmlns:p14="http://schemas.microsoft.com/office/powerpoint/2010/main" val="269340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02FC-E1DD-3A99-80ED-C79CDCBE0871}"/>
              </a:ext>
            </a:extLst>
          </p:cNvPr>
          <p:cNvSpPr>
            <a:spLocks noGrp="1"/>
          </p:cNvSpPr>
          <p:nvPr>
            <p:ph type="title"/>
          </p:nvPr>
        </p:nvSpPr>
        <p:spPr/>
        <p:txBody>
          <a:bodyPr/>
          <a:lstStyle/>
          <a:p>
            <a:r>
              <a:rPr lang="en-US" dirty="0"/>
              <a:t>Company profile</a:t>
            </a:r>
            <a:endParaRPr lang="en-IN" dirty="0"/>
          </a:p>
        </p:txBody>
      </p:sp>
      <p:sp>
        <p:nvSpPr>
          <p:cNvPr id="3" name="Content Placeholder 2">
            <a:extLst>
              <a:ext uri="{FF2B5EF4-FFF2-40B4-BE49-F238E27FC236}">
                <a16:creationId xmlns:a16="http://schemas.microsoft.com/office/drawing/2014/main" id="{B856A0D8-A2C0-72B8-7753-EC7F066D35D0}"/>
              </a:ext>
            </a:extLst>
          </p:cNvPr>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sz="2400" dirty="0"/>
              <a:t> Tech Elecon is the IT division of the Elecon group of companies and has an experience of more than 25 years in the field of hardware, software and networking solutions. Situated in the heart of Vitthal Udyognagar an Industrial Estate and in the proximity of the educational town of Vallabh Vidyanagar, Tech Elecon is all set to reach new heights in the field of IT solutions.</a:t>
            </a:r>
          </a:p>
          <a:p>
            <a:pPr algn="just">
              <a:buFont typeface="Wingdings" panose="05000000000000000000" pitchFamily="2" charset="2"/>
              <a:buChar char="q"/>
            </a:pPr>
            <a:r>
              <a:rPr lang="en-US" sz="2400" dirty="0"/>
              <a:t>It provides all sorts of solutions and deliver any application that is web based and further solutions are designed to adapt business.</a:t>
            </a:r>
          </a:p>
          <a:p>
            <a:pPr algn="just">
              <a:buFont typeface="Wingdings" panose="05000000000000000000" pitchFamily="2" charset="2"/>
              <a:buChar char="q"/>
            </a:pPr>
            <a:r>
              <a:rPr lang="en-US" sz="2400" dirty="0"/>
              <a:t> Their solutions are 100% fruitful and empower you to take control of business online and in real time.</a:t>
            </a:r>
          </a:p>
          <a:p>
            <a:pPr algn="just">
              <a:buFont typeface="Wingdings" panose="05000000000000000000" pitchFamily="2" charset="2"/>
              <a:buChar char="q"/>
            </a:pPr>
            <a:r>
              <a:rPr lang="en-US" sz="2400" dirty="0"/>
              <a:t>It provides OEM level products, packaged products, and ready to install systems for wireless Data and Voice for industrial, and military, and government clients. Also serve a variety of customers ranging from radio integrators to multibillion-dollar defense contractors.</a:t>
            </a:r>
            <a:endParaRPr lang="en-IN" sz="2400" dirty="0"/>
          </a:p>
        </p:txBody>
      </p:sp>
    </p:spTree>
    <p:extLst>
      <p:ext uri="{BB962C8B-B14F-4D97-AF65-F5344CB8AC3E}">
        <p14:creationId xmlns:p14="http://schemas.microsoft.com/office/powerpoint/2010/main" val="372010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629D-3431-1BC2-21CD-6E422FBCFFA7}"/>
              </a:ext>
            </a:extLst>
          </p:cNvPr>
          <p:cNvSpPr>
            <a:spLocks noGrp="1"/>
          </p:cNvSpPr>
          <p:nvPr>
            <p:ph type="title"/>
          </p:nvPr>
        </p:nvSpPr>
        <p:spPr/>
        <p:txBody>
          <a:bodyPr/>
          <a:lstStyle/>
          <a:p>
            <a:r>
              <a:rPr lang="en-US" dirty="0"/>
              <a:t>Technology Learned</a:t>
            </a:r>
            <a:endParaRPr lang="en-IN" dirty="0"/>
          </a:p>
        </p:txBody>
      </p:sp>
      <p:sp>
        <p:nvSpPr>
          <p:cNvPr id="3" name="Content Placeholder 2">
            <a:extLst>
              <a:ext uri="{FF2B5EF4-FFF2-40B4-BE49-F238E27FC236}">
                <a16:creationId xmlns:a16="http://schemas.microsoft.com/office/drawing/2014/main" id="{804050C4-F871-5C06-427A-5B12CD1607A4}"/>
              </a:ext>
            </a:extLst>
          </p:cNvPr>
          <p:cNvSpPr>
            <a:spLocks noGrp="1"/>
          </p:cNvSpPr>
          <p:nvPr>
            <p:ph idx="1"/>
          </p:nvPr>
        </p:nvSpPr>
        <p:spPr/>
        <p:txBody>
          <a:bodyPr>
            <a:normAutofit/>
          </a:bodyPr>
          <a:lstStyle/>
          <a:p>
            <a:pPr algn="just">
              <a:buFont typeface="Wingdings" panose="05000000000000000000" pitchFamily="2" charset="2"/>
              <a:buChar char="q"/>
            </a:pPr>
            <a:r>
              <a:rPr lang="en-US" sz="2400" dirty="0"/>
              <a:t> One of the most prominent technological revolutions of recent times is the Internet of Things (IoT). IoT refers to the network of interconnected devices that exchange data and enable automation and seamless communication between the physical and digital realms.</a:t>
            </a:r>
          </a:p>
          <a:p>
            <a:pPr algn="just">
              <a:buFont typeface="Wingdings" panose="05000000000000000000" pitchFamily="2" charset="2"/>
              <a:buChar char="q"/>
            </a:pPr>
            <a:r>
              <a:rPr lang="en-US" sz="2400" dirty="0"/>
              <a:t> Learned about different sensors like</a:t>
            </a:r>
            <a:endParaRPr lang="en-IN" sz="2400" dirty="0"/>
          </a:p>
          <a:p>
            <a:pPr marL="457200" indent="-457200" algn="just">
              <a:buFont typeface="+mj-lt"/>
              <a:buAutoNum type="arabicPeriod"/>
            </a:pPr>
            <a:r>
              <a:rPr lang="en-IN" sz="2400" dirty="0"/>
              <a:t>Vibration sensor</a:t>
            </a:r>
          </a:p>
          <a:p>
            <a:pPr marL="457200" indent="-457200" algn="just">
              <a:buFont typeface="+mj-lt"/>
              <a:buAutoNum type="arabicPeriod"/>
            </a:pPr>
            <a:r>
              <a:rPr lang="en-IN" sz="2400" dirty="0"/>
              <a:t>Noise sensor</a:t>
            </a:r>
          </a:p>
          <a:p>
            <a:pPr marL="457200" indent="-457200" algn="just">
              <a:buFont typeface="+mj-lt"/>
              <a:buAutoNum type="arabicPeriod"/>
            </a:pPr>
            <a:r>
              <a:rPr lang="en-IN" sz="2400" dirty="0"/>
              <a:t>Environmental sensor </a:t>
            </a:r>
            <a:endParaRPr lang="en-US" sz="2400" dirty="0"/>
          </a:p>
        </p:txBody>
      </p:sp>
    </p:spTree>
    <p:extLst>
      <p:ext uri="{BB962C8B-B14F-4D97-AF65-F5344CB8AC3E}">
        <p14:creationId xmlns:p14="http://schemas.microsoft.com/office/powerpoint/2010/main" val="171503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84D7-495A-666E-98C3-91F44CA90BD3}"/>
              </a:ext>
            </a:extLst>
          </p:cNvPr>
          <p:cNvSpPr>
            <a:spLocks noGrp="1"/>
          </p:cNvSpPr>
          <p:nvPr>
            <p:ph type="title"/>
          </p:nvPr>
        </p:nvSpPr>
        <p:spPr/>
        <p:txBody>
          <a:bodyPr/>
          <a:lstStyle/>
          <a:p>
            <a:r>
              <a:rPr lang="en-US" dirty="0"/>
              <a:t>Mini project</a:t>
            </a:r>
            <a:endParaRPr lang="en-IN" dirty="0"/>
          </a:p>
        </p:txBody>
      </p:sp>
      <p:sp>
        <p:nvSpPr>
          <p:cNvPr id="3" name="Content Placeholder 2">
            <a:extLst>
              <a:ext uri="{FF2B5EF4-FFF2-40B4-BE49-F238E27FC236}">
                <a16:creationId xmlns:a16="http://schemas.microsoft.com/office/drawing/2014/main" id="{2562C9AD-DDC1-7D44-70CD-C3340A7D8F22}"/>
              </a:ext>
            </a:extLst>
          </p:cNvPr>
          <p:cNvSpPr>
            <a:spLocks noGrp="1"/>
          </p:cNvSpPr>
          <p:nvPr>
            <p:ph idx="1"/>
          </p:nvPr>
        </p:nvSpPr>
        <p:spPr/>
        <p:txBody>
          <a:bodyPr/>
          <a:lstStyle/>
          <a:p>
            <a:pPr algn="just">
              <a:buFont typeface="Wingdings" panose="05000000000000000000" pitchFamily="2" charset="2"/>
              <a:buChar char="q"/>
            </a:pPr>
            <a:r>
              <a:rPr lang="en-US" sz="2400" dirty="0"/>
              <a:t> Project title: Air Quality Monitoring Device</a:t>
            </a:r>
          </a:p>
          <a:p>
            <a:pPr algn="just">
              <a:buFont typeface="Wingdings" panose="05000000000000000000" pitchFamily="2" charset="2"/>
              <a:buChar char="q"/>
            </a:pPr>
            <a:r>
              <a:rPr lang="en-US" sz="2400" dirty="0"/>
              <a:t>The Air Quality Monitoring System is designed to measure and monitor the air quality in a specific environment using the MQ-135 gas sensor.</a:t>
            </a:r>
          </a:p>
          <a:p>
            <a:pPr algn="just">
              <a:buFont typeface="Wingdings" panose="05000000000000000000" pitchFamily="2" charset="2"/>
              <a:buChar char="q"/>
            </a:pPr>
            <a:r>
              <a:rPr lang="en-US" sz="2400" dirty="0"/>
              <a:t> This project aims to provide real-time information about the concentration of various harmful gases present in the air, allowing users to take necessary actions to ensure a healthier living or working space.</a:t>
            </a:r>
          </a:p>
          <a:p>
            <a:pPr algn="just">
              <a:buFont typeface="Wingdings" panose="05000000000000000000" pitchFamily="2" charset="2"/>
              <a:buChar char="q"/>
            </a:pPr>
            <a:r>
              <a:rPr lang="en-US" sz="2400" dirty="0"/>
              <a:t> The MQ-135 gas sensor can detect various gases like </a:t>
            </a:r>
            <a:r>
              <a:rPr lang="en-IN" sz="2400" dirty="0"/>
              <a:t>carbon dioxide, ammonia, benzene, alcohol, smoke. </a:t>
            </a:r>
            <a:endParaRPr lang="en-US" sz="2400" dirty="0"/>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15065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07DF-0C03-A451-DB8A-81A043A51D90}"/>
              </a:ext>
            </a:extLst>
          </p:cNvPr>
          <p:cNvSpPr>
            <a:spLocks noGrp="1"/>
          </p:cNvSpPr>
          <p:nvPr>
            <p:ph type="title"/>
          </p:nvPr>
        </p:nvSpPr>
        <p:spPr/>
        <p:txBody>
          <a:bodyPr/>
          <a:lstStyle/>
          <a:p>
            <a:r>
              <a:rPr lang="en-US" dirty="0"/>
              <a:t>IOT devices and sensors used</a:t>
            </a:r>
            <a:endParaRPr lang="en-IN" dirty="0"/>
          </a:p>
        </p:txBody>
      </p:sp>
      <p:sp>
        <p:nvSpPr>
          <p:cNvPr id="3" name="Content Placeholder 2">
            <a:extLst>
              <a:ext uri="{FF2B5EF4-FFF2-40B4-BE49-F238E27FC236}">
                <a16:creationId xmlns:a16="http://schemas.microsoft.com/office/drawing/2014/main" id="{BBEB90F3-C982-E4B1-1671-90ED01F4BC78}"/>
              </a:ext>
            </a:extLst>
          </p:cNvPr>
          <p:cNvSpPr>
            <a:spLocks noGrp="1"/>
          </p:cNvSpPr>
          <p:nvPr>
            <p:ph idx="1"/>
          </p:nvPr>
        </p:nvSpPr>
        <p:spPr/>
        <p:txBody>
          <a:bodyPr/>
          <a:lstStyle/>
          <a:p>
            <a:pPr algn="just">
              <a:buFont typeface="Wingdings" panose="05000000000000000000" pitchFamily="2" charset="2"/>
              <a:buChar char="q"/>
            </a:pPr>
            <a:r>
              <a:rPr lang="en-US" dirty="0"/>
              <a:t> </a:t>
            </a:r>
            <a:r>
              <a:rPr lang="en-US" sz="2400" dirty="0"/>
              <a:t>Various IOT devices and sensors used are as follow:</a:t>
            </a:r>
            <a:endParaRPr lang="en-IN" sz="2400" dirty="0"/>
          </a:p>
          <a:p>
            <a:pPr marL="457200" indent="-457200" algn="just">
              <a:buFont typeface="+mj-lt"/>
              <a:buAutoNum type="arabicPeriod"/>
            </a:pPr>
            <a:r>
              <a:rPr lang="en-IN" sz="2400" dirty="0"/>
              <a:t>MQ135: </a:t>
            </a:r>
            <a:r>
              <a:rPr lang="en-US" sz="2400" dirty="0"/>
              <a:t>The MQ-135 gas sensor can detect various gases, including carbon dioxide (CO2).</a:t>
            </a:r>
          </a:p>
          <a:p>
            <a:pPr marL="457200" indent="-457200" algn="just">
              <a:buFont typeface="+mj-lt"/>
              <a:buAutoNum type="arabicPeriod"/>
            </a:pPr>
            <a:r>
              <a:rPr lang="en-US" sz="2400" dirty="0"/>
              <a:t>NodeMCU: The NodeMCU is a popular development board based on the ESP8266 microcontroller with built-in Wi-Fi capabilities.</a:t>
            </a:r>
          </a:p>
          <a:p>
            <a:pPr marL="457200" indent="-457200" algn="just">
              <a:buFont typeface="+mj-lt"/>
              <a:buAutoNum type="arabicPeriod"/>
            </a:pPr>
            <a:r>
              <a:rPr lang="en-US" sz="2400" dirty="0"/>
              <a:t>LCD display: An LCD (Liquid Crystal Display) is a visual output device that can be used to display information in text or graphical format.</a:t>
            </a:r>
          </a:p>
          <a:p>
            <a:pPr marL="457200" indent="-457200">
              <a:buFont typeface="+mj-lt"/>
              <a:buAutoNum type="arabicPeriod"/>
            </a:pPr>
            <a:endParaRPr lang="en-US" dirty="0"/>
          </a:p>
        </p:txBody>
      </p:sp>
    </p:spTree>
    <p:extLst>
      <p:ext uri="{BB962C8B-B14F-4D97-AF65-F5344CB8AC3E}">
        <p14:creationId xmlns:p14="http://schemas.microsoft.com/office/powerpoint/2010/main" val="56786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AF01-43FE-4824-BE0D-68587A25630B}"/>
              </a:ext>
            </a:extLst>
          </p:cNvPr>
          <p:cNvSpPr>
            <a:spLocks noGrp="1"/>
          </p:cNvSpPr>
          <p:nvPr>
            <p:ph type="title"/>
          </p:nvPr>
        </p:nvSpPr>
        <p:spPr/>
        <p:txBody>
          <a:bodyPr/>
          <a:lstStyle/>
          <a:p>
            <a:r>
              <a:rPr lang="en-US" dirty="0"/>
              <a:t>Circuit </a:t>
            </a:r>
            <a:r>
              <a:rPr lang="en-US" dirty="0" err="1"/>
              <a:t>Daigram</a:t>
            </a:r>
            <a:endParaRPr lang="en-IN" dirty="0"/>
          </a:p>
        </p:txBody>
      </p:sp>
      <p:pic>
        <p:nvPicPr>
          <p:cNvPr id="5" name="Picture 4">
            <a:extLst>
              <a:ext uri="{FF2B5EF4-FFF2-40B4-BE49-F238E27FC236}">
                <a16:creationId xmlns:a16="http://schemas.microsoft.com/office/drawing/2014/main" id="{A69BC7EE-3606-DB62-44F6-92A4E9D0F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7046" y="2015921"/>
            <a:ext cx="7680960" cy="4033520"/>
          </a:xfrm>
          <a:prstGeom prst="rect">
            <a:avLst/>
          </a:prstGeom>
        </p:spPr>
      </p:pic>
    </p:spTree>
    <p:extLst>
      <p:ext uri="{BB962C8B-B14F-4D97-AF65-F5344CB8AC3E}">
        <p14:creationId xmlns:p14="http://schemas.microsoft.com/office/powerpoint/2010/main" val="21113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A1FC-D525-7C82-A6CF-FC6E6E69AC5D}"/>
              </a:ext>
            </a:extLst>
          </p:cNvPr>
          <p:cNvSpPr>
            <a:spLocks noGrp="1"/>
          </p:cNvSpPr>
          <p:nvPr>
            <p:ph type="title"/>
          </p:nvPr>
        </p:nvSpPr>
        <p:spPr/>
        <p:txBody>
          <a:bodyPr/>
          <a:lstStyle/>
          <a:p>
            <a:r>
              <a:rPr lang="en-US" dirty="0"/>
              <a:t>Working principle</a:t>
            </a:r>
            <a:endParaRPr lang="en-IN" dirty="0"/>
          </a:p>
        </p:txBody>
      </p:sp>
      <p:sp>
        <p:nvSpPr>
          <p:cNvPr id="3" name="Content Placeholder 2">
            <a:extLst>
              <a:ext uri="{FF2B5EF4-FFF2-40B4-BE49-F238E27FC236}">
                <a16:creationId xmlns:a16="http://schemas.microsoft.com/office/drawing/2014/main" id="{7DF2AD68-016E-1C0A-5EB7-E84149689090}"/>
              </a:ext>
            </a:extLst>
          </p:cNvPr>
          <p:cNvSpPr>
            <a:spLocks noGrp="1"/>
          </p:cNvSpPr>
          <p:nvPr>
            <p:ph idx="1"/>
          </p:nvPr>
        </p:nvSpPr>
        <p:spPr/>
        <p:txBody>
          <a:bodyPr/>
          <a:lstStyle/>
          <a:p>
            <a:pPr>
              <a:buFont typeface="Wingdings" pitchFamily="2" charset="2"/>
              <a:buChar char="q"/>
            </a:pPr>
            <a:r>
              <a:rPr lang="en-IN" dirty="0"/>
              <a:t> </a:t>
            </a:r>
            <a:r>
              <a:rPr lang="en-US" dirty="0"/>
              <a:t>The MQ-135 sensor has a sensitive element that interacts with the target gas, in this case, carbon dioxide (CO2). The gas molecules come in contact with the sensor, causing a change in the electrical conductivity of the sensitive material.</a:t>
            </a:r>
          </a:p>
          <a:p>
            <a:pPr>
              <a:buFont typeface="Wingdings" pitchFamily="2" charset="2"/>
              <a:buChar char="q"/>
            </a:pPr>
            <a:r>
              <a:rPr lang="en-US" dirty="0"/>
              <a:t> Connect the MQ-135 sensor to a microcontroller, such as NodeMCU, to interface with it. The microcontroller reads the analog output of the MQ-135 sensor, which represents the concentration of carbon dioxide. The microcontroller converts this analog value into a digital format.</a:t>
            </a:r>
          </a:p>
          <a:p>
            <a:pPr>
              <a:buFont typeface="Wingdings" pitchFamily="2" charset="2"/>
              <a:buChar char="q"/>
            </a:pPr>
            <a:r>
              <a:rPr lang="en-US" dirty="0"/>
              <a:t> Use the Blynk application to create a user interface for monitoring and controlling the MQ-135 sensor remotely.</a:t>
            </a:r>
          </a:p>
          <a:p>
            <a:pPr>
              <a:buFont typeface="Wingdings" pitchFamily="2" charset="2"/>
              <a:buChar char="q"/>
            </a:pPr>
            <a:r>
              <a:rPr lang="en-US" dirty="0"/>
              <a:t> Connect the LCD display to the NodeMCU board. Most LCD displays utilize the I2C or parallel interface.</a:t>
            </a:r>
          </a:p>
          <a:p>
            <a:pPr>
              <a:buNone/>
            </a:pPr>
            <a:endParaRPr lang="en-US" dirty="0"/>
          </a:p>
          <a:p>
            <a:pPr>
              <a:buFont typeface="Wingdings" pitchFamily="2" charset="2"/>
              <a:buChar char="q"/>
            </a:pPr>
            <a:endParaRPr lang="en-IN" dirty="0"/>
          </a:p>
        </p:txBody>
      </p:sp>
    </p:spTree>
    <p:extLst>
      <p:ext uri="{BB962C8B-B14F-4D97-AF65-F5344CB8AC3E}">
        <p14:creationId xmlns:p14="http://schemas.microsoft.com/office/powerpoint/2010/main" val="368865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Result</a:t>
            </a:r>
          </a:p>
        </p:txBody>
      </p:sp>
      <p:pic>
        <p:nvPicPr>
          <p:cNvPr id="5" name="Picture 4" descr="PHOTO-2023-07-12-22-15-04.jpg"/>
          <p:cNvPicPr>
            <a:picLocks noChangeAspect="1"/>
          </p:cNvPicPr>
          <p:nvPr/>
        </p:nvPicPr>
        <p:blipFill>
          <a:blip r:embed="rId2"/>
          <a:stretch>
            <a:fillRect/>
          </a:stretch>
        </p:blipFill>
        <p:spPr>
          <a:xfrm>
            <a:off x="4300115" y="0"/>
            <a:ext cx="3166467" cy="6581553"/>
          </a:xfrm>
          <a:prstGeom prst="rect">
            <a:avLst/>
          </a:prstGeom>
        </p:spPr>
      </p:pic>
      <p:pic>
        <p:nvPicPr>
          <p:cNvPr id="6" name="Picture 5" descr="PHOTO-2023-07-12-22-16-57.jpg"/>
          <p:cNvPicPr>
            <a:picLocks noChangeAspect="1"/>
          </p:cNvPicPr>
          <p:nvPr/>
        </p:nvPicPr>
        <p:blipFill>
          <a:blip r:embed="rId3"/>
          <a:stretch>
            <a:fillRect/>
          </a:stretch>
        </p:blipFill>
        <p:spPr>
          <a:xfrm rot="5400000">
            <a:off x="8917766" y="2794246"/>
            <a:ext cx="1969377" cy="4068727"/>
          </a:xfrm>
          <a:prstGeom prst="rect">
            <a:avLst/>
          </a:prstGeom>
        </p:spPr>
      </p:pic>
      <p:pic>
        <p:nvPicPr>
          <p:cNvPr id="7" name="Picture 6" descr="c738d106-881a-412e-ace6-b839e7a52672.JPG"/>
          <p:cNvPicPr>
            <a:picLocks noChangeAspect="1"/>
          </p:cNvPicPr>
          <p:nvPr/>
        </p:nvPicPr>
        <p:blipFill>
          <a:blip r:embed="rId4"/>
          <a:stretch>
            <a:fillRect/>
          </a:stretch>
        </p:blipFill>
        <p:spPr>
          <a:xfrm rot="5400000">
            <a:off x="8973902" y="350902"/>
            <a:ext cx="1935129" cy="4040322"/>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373</TotalTime>
  <Words>902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Summer Training</vt:lpstr>
      <vt:lpstr>Content</vt:lpstr>
      <vt:lpstr>Company profile</vt:lpstr>
      <vt:lpstr>Technology Learned</vt:lpstr>
      <vt:lpstr>Mini project</vt:lpstr>
      <vt:lpstr>IOT devices and sensors used</vt:lpstr>
      <vt:lpstr>Circuit Daigram</vt:lpstr>
      <vt:lpstr>Working principle</vt:lpstr>
      <vt:lpstr>Result</vt:lpstr>
      <vt:lpstr>Application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dc:title>
  <dc:creator>12002040701028</dc:creator>
  <cp:lastModifiedBy>Nikhil Arora</cp:lastModifiedBy>
  <cp:revision>16</cp:revision>
  <dcterms:created xsi:type="dcterms:W3CDTF">2023-07-16T06:05:18Z</dcterms:created>
  <dcterms:modified xsi:type="dcterms:W3CDTF">2023-07-22T04:49:45Z</dcterms:modified>
</cp:coreProperties>
</file>