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LibreBaskerville-bold.fntdata"/><Relationship Id="rId16" Type="http://schemas.openxmlformats.org/officeDocument/2006/relationships/slide" Target="slides/slide11.xml"/><Relationship Id="rId38" Type="http://schemas.openxmlformats.org/officeDocument/2006/relationships/font" Target="fonts/LibreBaskervill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4337f0417_0_124:notes"/>
          <p:cNvSpPr/>
          <p:nvPr>
            <p:ph idx="2" type="sldImg"/>
          </p:nvPr>
        </p:nvSpPr>
        <p:spPr>
          <a:xfrm>
            <a:off x="381306"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4337f041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fb601a5c7_3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fb601a5c7_3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fb601a5c7_3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fb601a5c7_3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fb601a5c7_3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fb601a5c7_3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fb601a5c7_3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fb601a5c7_3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fb601a5c7_3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fb601a5c7_3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fb601a5c7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fb601a5c7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fb601a5c7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fb601a5c7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fb601a5c7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fb601a5c7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fb601a5c7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fb601a5c7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fb601a5c7_3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fb601a5c7_3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fb601a5c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fb601a5c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fb601a5c7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fb601a5c7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fb601a5c7_3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fb601a5c7_3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fb601a5c7_3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fb601a5c7_3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fb601a5c7_3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1fb601a5c7_3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4337f041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4337f041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4337f041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4337f041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40840b5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40840b5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fb601a5c7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fb601a5c7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fb601a5c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fb601a5c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fb601a5c7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fb601a5c7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fb601a5c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fb601a5c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fb601a5c7_3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fb601a5c7_3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39075" y="1132200"/>
            <a:ext cx="70173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0C343D"/>
                </a:solidFill>
              </a:rPr>
              <a:t>Using Data Mining to improve business in </a:t>
            </a:r>
            <a:endParaRPr sz="2600">
              <a:solidFill>
                <a:srgbClr val="0C343D"/>
              </a:solidFill>
            </a:endParaRPr>
          </a:p>
          <a:p>
            <a:pPr indent="0" lvl="0" marL="0" rtl="0" algn="ctr">
              <a:spcBef>
                <a:spcPts val="0"/>
              </a:spcBef>
              <a:spcAft>
                <a:spcPts val="0"/>
              </a:spcAft>
              <a:buNone/>
            </a:pPr>
            <a:r>
              <a:rPr lang="en" sz="2600">
                <a:solidFill>
                  <a:srgbClr val="0C343D"/>
                </a:solidFill>
              </a:rPr>
              <a:t>Car Rental chain</a:t>
            </a:r>
            <a:endParaRPr sz="2600">
              <a:solidFill>
                <a:srgbClr val="0C343D"/>
              </a:solidFill>
            </a:endParaRPr>
          </a:p>
        </p:txBody>
      </p:sp>
      <p:sp>
        <p:nvSpPr>
          <p:cNvPr id="129" name="Google Shape;129;p13"/>
          <p:cNvSpPr txBox="1"/>
          <p:nvPr/>
        </p:nvSpPr>
        <p:spPr>
          <a:xfrm>
            <a:off x="99350" y="462172"/>
            <a:ext cx="8738400" cy="794100"/>
          </a:xfrm>
          <a:prstGeom prst="rect">
            <a:avLst/>
          </a:prstGeom>
          <a:noFill/>
          <a:ln>
            <a:noFill/>
          </a:ln>
        </p:spPr>
        <p:txBody>
          <a:bodyPr anchorCtr="0" anchor="t" bIns="57775" lIns="57775" spcFirstLastPara="1" rIns="57775" wrap="square" tIns="57775">
            <a:spAutoFit/>
          </a:bodyPr>
          <a:lstStyle/>
          <a:p>
            <a:pPr indent="0" lvl="0" marL="0" rtl="0" algn="ctr">
              <a:spcBef>
                <a:spcPts val="0"/>
              </a:spcBef>
              <a:spcAft>
                <a:spcPts val="0"/>
              </a:spcAft>
              <a:buNone/>
            </a:pPr>
            <a:r>
              <a:rPr lang="en" sz="2200">
                <a:solidFill>
                  <a:srgbClr val="0C343D"/>
                </a:solidFill>
                <a:latin typeface="Nunito"/>
                <a:ea typeface="Nunito"/>
                <a:cs typeface="Nunito"/>
                <a:sym typeface="Nunito"/>
              </a:rPr>
              <a:t>CSN-515</a:t>
            </a:r>
            <a:r>
              <a:rPr lang="en" sz="2200">
                <a:solidFill>
                  <a:srgbClr val="0C343D"/>
                </a:solidFill>
                <a:latin typeface="Nunito"/>
                <a:ea typeface="Nunito"/>
                <a:cs typeface="Nunito"/>
                <a:sym typeface="Nunito"/>
              </a:rPr>
              <a:t>: Data Mining</a:t>
            </a:r>
            <a:endParaRPr sz="2200">
              <a:solidFill>
                <a:srgbClr val="0C343D"/>
              </a:solidFill>
              <a:latin typeface="Nunito"/>
              <a:ea typeface="Nunito"/>
              <a:cs typeface="Nunito"/>
              <a:sym typeface="Nunito"/>
            </a:endParaRPr>
          </a:p>
          <a:p>
            <a:pPr indent="0" lvl="0" marL="0" rtl="0" algn="l">
              <a:spcBef>
                <a:spcPts val="0"/>
              </a:spcBef>
              <a:spcAft>
                <a:spcPts val="0"/>
              </a:spcAft>
              <a:buNone/>
            </a:pPr>
            <a:r>
              <a:t/>
            </a:r>
            <a:endParaRPr sz="2200">
              <a:solidFill>
                <a:srgbClr val="0C343D"/>
              </a:solidFill>
              <a:latin typeface="Nunito"/>
              <a:ea typeface="Nunito"/>
              <a:cs typeface="Nunito"/>
              <a:sym typeface="Nunito"/>
            </a:endParaRPr>
          </a:p>
        </p:txBody>
      </p:sp>
      <p:sp>
        <p:nvSpPr>
          <p:cNvPr id="130" name="Google Shape;130;p13"/>
          <p:cNvSpPr txBox="1"/>
          <p:nvPr/>
        </p:nvSpPr>
        <p:spPr>
          <a:xfrm>
            <a:off x="5828650" y="2853100"/>
            <a:ext cx="4458000" cy="2579400"/>
          </a:xfrm>
          <a:prstGeom prst="rect">
            <a:avLst/>
          </a:prstGeom>
          <a:noFill/>
          <a:ln>
            <a:noFill/>
          </a:ln>
        </p:spPr>
        <p:txBody>
          <a:bodyPr anchorCtr="0" anchor="t" bIns="57775" lIns="57775" spcFirstLastPara="1" rIns="57775" wrap="square" tIns="57775">
            <a:spAutoFit/>
          </a:bodyPr>
          <a:lstStyle/>
          <a:p>
            <a:pPr indent="0" lvl="0" marL="0" rtl="0" algn="l">
              <a:spcBef>
                <a:spcPts val="0"/>
              </a:spcBef>
              <a:spcAft>
                <a:spcPts val="0"/>
              </a:spcAft>
              <a:buNone/>
            </a:pPr>
            <a:r>
              <a:rPr b="1" lang="en" sz="1800">
                <a:solidFill>
                  <a:srgbClr val="0C343D"/>
                </a:solidFill>
                <a:latin typeface="Nunito"/>
                <a:ea typeface="Nunito"/>
                <a:cs typeface="Nunito"/>
                <a:sym typeface="Nunito"/>
              </a:rPr>
              <a:t>Presented by-</a:t>
            </a:r>
            <a:endParaRPr b="1" sz="1800">
              <a:solidFill>
                <a:srgbClr val="0C343D"/>
              </a:solidFill>
              <a:latin typeface="Nunito"/>
              <a:ea typeface="Nunito"/>
              <a:cs typeface="Nunito"/>
              <a:sym typeface="Nunito"/>
            </a:endParaRPr>
          </a:p>
          <a:p>
            <a:pPr indent="0" lvl="0" marL="0" rtl="0" algn="l">
              <a:spcBef>
                <a:spcPts val="0"/>
              </a:spcBef>
              <a:spcAft>
                <a:spcPts val="0"/>
              </a:spcAft>
              <a:buNone/>
            </a:pPr>
            <a:r>
              <a:t/>
            </a:r>
            <a:endParaRPr b="1" sz="1800">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Devansh Joshi</a:t>
            </a:r>
            <a:endParaRPr b="1">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Divyansh Agarwal </a:t>
            </a:r>
            <a:endParaRPr b="1">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Aishwarya		            </a:t>
            </a:r>
            <a:endParaRPr b="1">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Aditya Rai </a:t>
            </a:r>
            <a:endParaRPr b="1">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Anikait Agrawal	</a:t>
            </a:r>
            <a:endParaRPr b="1">
              <a:solidFill>
                <a:srgbClr val="0C343D"/>
              </a:solidFill>
              <a:latin typeface="Nunito"/>
              <a:ea typeface="Nunito"/>
              <a:cs typeface="Nunito"/>
              <a:sym typeface="Nunito"/>
            </a:endParaRPr>
          </a:p>
          <a:p>
            <a:pPr indent="0" lvl="0" marL="0" rtl="0" algn="l">
              <a:spcBef>
                <a:spcPts val="0"/>
              </a:spcBef>
              <a:spcAft>
                <a:spcPts val="0"/>
              </a:spcAft>
              <a:buNone/>
            </a:pPr>
            <a:r>
              <a:rPr b="1" lang="en">
                <a:solidFill>
                  <a:srgbClr val="0C343D"/>
                </a:solidFill>
                <a:latin typeface="Nunito"/>
                <a:ea typeface="Nunito"/>
                <a:cs typeface="Nunito"/>
                <a:sym typeface="Nunito"/>
              </a:rPr>
              <a:t>Mayank Meena</a:t>
            </a:r>
            <a:r>
              <a:rPr b="1" lang="en" sz="1800">
                <a:solidFill>
                  <a:srgbClr val="0C343D"/>
                </a:solidFill>
                <a:latin typeface="Nunito"/>
                <a:ea typeface="Nunito"/>
                <a:cs typeface="Nunito"/>
                <a:sym typeface="Nunito"/>
              </a:rPr>
              <a:t> </a:t>
            </a:r>
            <a:endParaRPr b="1" sz="1800">
              <a:solidFill>
                <a:srgbClr val="0C343D"/>
              </a:solidFill>
              <a:latin typeface="Nunito"/>
              <a:ea typeface="Nunito"/>
              <a:cs typeface="Nunito"/>
              <a:sym typeface="Nunito"/>
            </a:endParaRPr>
          </a:p>
          <a:p>
            <a:pPr indent="0" lvl="0" marL="0" rtl="0" algn="l">
              <a:spcBef>
                <a:spcPts val="0"/>
              </a:spcBef>
              <a:spcAft>
                <a:spcPts val="0"/>
              </a:spcAft>
              <a:buNone/>
            </a:pPr>
            <a:r>
              <a:rPr b="1" lang="en" sz="1800">
                <a:solidFill>
                  <a:srgbClr val="0C343D"/>
                </a:solidFill>
                <a:latin typeface="Nunito"/>
                <a:ea typeface="Nunito"/>
                <a:cs typeface="Nunito"/>
                <a:sym typeface="Nunito"/>
              </a:rPr>
              <a:t>      </a:t>
            </a:r>
            <a:endParaRPr b="1" sz="1800">
              <a:solidFill>
                <a:srgbClr val="0C343D"/>
              </a:solidFill>
              <a:latin typeface="Nunito"/>
              <a:ea typeface="Nunito"/>
              <a:cs typeface="Nunito"/>
              <a:sym typeface="Nunito"/>
            </a:endParaRPr>
          </a:p>
          <a:p>
            <a:pPr indent="0" lvl="0" marL="0" rtl="0" algn="r">
              <a:spcBef>
                <a:spcPts val="0"/>
              </a:spcBef>
              <a:spcAft>
                <a:spcPts val="0"/>
              </a:spcAft>
              <a:buNone/>
            </a:pPr>
            <a:r>
              <a:t/>
            </a:r>
            <a:endParaRPr b="1" sz="1800">
              <a:solidFill>
                <a:srgbClr val="0C343D"/>
              </a:solidFill>
              <a:latin typeface="Nunito"/>
              <a:ea typeface="Nunito"/>
              <a:cs typeface="Nunito"/>
              <a:sym typeface="Nunito"/>
            </a:endParaRPr>
          </a:p>
        </p:txBody>
      </p:sp>
      <p:pic>
        <p:nvPicPr>
          <p:cNvPr id="131" name="Google Shape;131;p13"/>
          <p:cNvPicPr preferRelativeResize="0"/>
          <p:nvPr/>
        </p:nvPicPr>
        <p:blipFill>
          <a:blip r:embed="rId3">
            <a:alphaModFix/>
          </a:blip>
          <a:stretch>
            <a:fillRect/>
          </a:stretch>
        </p:blipFill>
        <p:spPr>
          <a:xfrm>
            <a:off x="214500" y="2333550"/>
            <a:ext cx="3783932" cy="2598300"/>
          </a:xfrm>
          <a:prstGeom prst="rect">
            <a:avLst/>
          </a:prstGeom>
          <a:noFill/>
          <a:ln>
            <a:noFill/>
          </a:ln>
        </p:spPr>
      </p:pic>
      <p:sp>
        <p:nvSpPr>
          <p:cNvPr id="132" name="Google Shape;132;p13"/>
          <p:cNvSpPr txBox="1"/>
          <p:nvPr/>
        </p:nvSpPr>
        <p:spPr>
          <a:xfrm>
            <a:off x="6951250" y="3389375"/>
            <a:ext cx="2455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343D"/>
                </a:solidFill>
                <a:latin typeface="Nunito"/>
                <a:ea typeface="Nunito"/>
                <a:cs typeface="Nunito"/>
                <a:sym typeface="Nunito"/>
              </a:rPr>
              <a:t>(19114026)</a:t>
            </a:r>
            <a:endParaRPr b="1">
              <a:solidFill>
                <a:srgbClr val="0C343D"/>
              </a:solidFill>
              <a:latin typeface="Nunito"/>
              <a:ea typeface="Nunito"/>
              <a:cs typeface="Nunito"/>
              <a:sym typeface="Nunito"/>
            </a:endParaRPr>
          </a:p>
          <a:p>
            <a:pPr indent="0" lvl="0" marL="0" rtl="0" algn="ctr">
              <a:spcBef>
                <a:spcPts val="0"/>
              </a:spcBef>
              <a:spcAft>
                <a:spcPts val="0"/>
              </a:spcAft>
              <a:buNone/>
            </a:pPr>
            <a:r>
              <a:rPr b="1" lang="en">
                <a:solidFill>
                  <a:srgbClr val="0C343D"/>
                </a:solidFill>
                <a:latin typeface="Nunito"/>
                <a:ea typeface="Nunito"/>
                <a:cs typeface="Nunito"/>
                <a:sym typeface="Nunito"/>
              </a:rPr>
              <a:t>(19115055)</a:t>
            </a:r>
            <a:endParaRPr b="1">
              <a:solidFill>
                <a:srgbClr val="0C343D"/>
              </a:solidFill>
              <a:latin typeface="Nunito"/>
              <a:ea typeface="Nunito"/>
              <a:cs typeface="Nunito"/>
              <a:sym typeface="Nunito"/>
            </a:endParaRPr>
          </a:p>
          <a:p>
            <a:pPr indent="0" lvl="0" marL="0" rtl="0" algn="ctr">
              <a:spcBef>
                <a:spcPts val="0"/>
              </a:spcBef>
              <a:spcAft>
                <a:spcPts val="0"/>
              </a:spcAft>
              <a:buNone/>
            </a:pPr>
            <a:r>
              <a:rPr b="1" lang="en">
                <a:solidFill>
                  <a:srgbClr val="0C343D"/>
                </a:solidFill>
                <a:latin typeface="Nunito"/>
                <a:ea typeface="Nunito"/>
                <a:cs typeface="Nunito"/>
                <a:sym typeface="Nunito"/>
              </a:rPr>
              <a:t>(19114005)</a:t>
            </a:r>
            <a:endParaRPr b="1">
              <a:solidFill>
                <a:srgbClr val="0C343D"/>
              </a:solidFill>
              <a:latin typeface="Nunito"/>
              <a:ea typeface="Nunito"/>
              <a:cs typeface="Nunito"/>
              <a:sym typeface="Nunito"/>
            </a:endParaRPr>
          </a:p>
          <a:p>
            <a:pPr indent="0" lvl="0" marL="0" rtl="0" algn="ctr">
              <a:spcBef>
                <a:spcPts val="0"/>
              </a:spcBef>
              <a:spcAft>
                <a:spcPts val="0"/>
              </a:spcAft>
              <a:buNone/>
            </a:pPr>
            <a:r>
              <a:rPr b="1" lang="en">
                <a:solidFill>
                  <a:srgbClr val="0C343D"/>
                </a:solidFill>
                <a:latin typeface="Nunito"/>
                <a:ea typeface="Nunito"/>
                <a:cs typeface="Nunito"/>
                <a:sym typeface="Nunito"/>
              </a:rPr>
              <a:t>(19114004)</a:t>
            </a:r>
            <a:endParaRPr b="1">
              <a:solidFill>
                <a:srgbClr val="0C343D"/>
              </a:solidFill>
              <a:latin typeface="Nunito"/>
              <a:ea typeface="Nunito"/>
              <a:cs typeface="Nunito"/>
              <a:sym typeface="Nunito"/>
            </a:endParaRPr>
          </a:p>
          <a:p>
            <a:pPr indent="0" lvl="0" marL="0" rtl="0" algn="ctr">
              <a:spcBef>
                <a:spcPts val="0"/>
              </a:spcBef>
              <a:spcAft>
                <a:spcPts val="0"/>
              </a:spcAft>
              <a:buNone/>
            </a:pPr>
            <a:r>
              <a:rPr b="1" lang="en">
                <a:solidFill>
                  <a:srgbClr val="0C343D"/>
                </a:solidFill>
                <a:latin typeface="Nunito"/>
                <a:ea typeface="Nunito"/>
                <a:cs typeface="Nunito"/>
                <a:sym typeface="Nunito"/>
              </a:rPr>
              <a:t>(19114008)</a:t>
            </a:r>
            <a:endParaRPr b="1">
              <a:solidFill>
                <a:srgbClr val="0C343D"/>
              </a:solidFill>
              <a:latin typeface="Nunito"/>
              <a:ea typeface="Nunito"/>
              <a:cs typeface="Nunito"/>
              <a:sym typeface="Nunito"/>
            </a:endParaRPr>
          </a:p>
          <a:p>
            <a:pPr indent="0" lvl="0" marL="0" rtl="0" algn="ctr">
              <a:spcBef>
                <a:spcPts val="0"/>
              </a:spcBef>
              <a:spcAft>
                <a:spcPts val="0"/>
              </a:spcAft>
              <a:buNone/>
            </a:pPr>
            <a:r>
              <a:rPr b="1" lang="en">
                <a:solidFill>
                  <a:srgbClr val="0C343D"/>
                </a:solidFill>
                <a:latin typeface="Nunito"/>
                <a:ea typeface="Nunito"/>
                <a:cs typeface="Nunito"/>
                <a:sym typeface="Nunito"/>
              </a:rPr>
              <a:t>(19114055)</a:t>
            </a:r>
            <a:endParaRPr b="1">
              <a:solidFill>
                <a:srgbClr val="0C343D"/>
              </a:solidFill>
              <a:latin typeface="Nunito"/>
              <a:ea typeface="Nunito"/>
              <a:cs typeface="Nunito"/>
              <a:sym typeface="Nunito"/>
            </a:endParaRPr>
          </a:p>
          <a:p>
            <a:pPr indent="0" lvl="0" marL="0" rtl="0" algn="ctr">
              <a:spcBef>
                <a:spcPts val="0"/>
              </a:spcBef>
              <a:spcAft>
                <a:spcPts val="0"/>
              </a:spcAft>
              <a:buNone/>
            </a:pPr>
            <a:r>
              <a:t/>
            </a:r>
            <a:endParaRPr b="1">
              <a:solidFill>
                <a:srgbClr val="0C343D"/>
              </a:solidFill>
              <a:latin typeface="Nunito"/>
              <a:ea typeface="Nunito"/>
              <a:cs typeface="Nunito"/>
              <a:sym typeface="Nunito"/>
            </a:endParaRPr>
          </a:p>
        </p:txBody>
      </p:sp>
      <p:pic>
        <p:nvPicPr>
          <p:cNvPr id="133" name="Google Shape;133;p13"/>
          <p:cNvPicPr preferRelativeResize="0"/>
          <p:nvPr/>
        </p:nvPicPr>
        <p:blipFill>
          <a:blip r:embed="rId4">
            <a:alphaModFix/>
          </a:blip>
          <a:stretch>
            <a:fillRect/>
          </a:stretch>
        </p:blipFill>
        <p:spPr>
          <a:xfrm>
            <a:off x="4066938" y="2853098"/>
            <a:ext cx="1693200" cy="169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764850" y="619363"/>
            <a:ext cx="7614301" cy="390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689326" y="599288"/>
            <a:ext cx="7765349" cy="39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659538" y="584163"/>
            <a:ext cx="7824926" cy="397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832913" y="648275"/>
            <a:ext cx="7478175" cy="384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246538" y="1773850"/>
            <a:ext cx="8650925" cy="133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rgbClr val="0C343D"/>
                </a:solidFill>
              </a:rPr>
              <a:t>Business Insights Obtained  </a:t>
            </a:r>
            <a:endParaRPr sz="3000">
              <a:solidFill>
                <a:srgbClr val="0C343D"/>
              </a:solidFill>
            </a:endParaRPr>
          </a:p>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700450" y="509300"/>
            <a:ext cx="75057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Insights u</a:t>
            </a:r>
            <a:r>
              <a:rPr lang="en">
                <a:solidFill>
                  <a:srgbClr val="0C343D"/>
                </a:solidFill>
              </a:rPr>
              <a:t>sing K-means clustering</a:t>
            </a:r>
            <a:endParaRPr>
              <a:solidFill>
                <a:srgbClr val="0C343D"/>
              </a:solidFill>
            </a:endParaRPr>
          </a:p>
        </p:txBody>
      </p:sp>
      <p:sp>
        <p:nvSpPr>
          <p:cNvPr id="219" name="Google Shape;219;p28"/>
          <p:cNvSpPr txBox="1"/>
          <p:nvPr>
            <p:ph idx="1" type="body"/>
          </p:nvPr>
        </p:nvSpPr>
        <p:spPr>
          <a:xfrm>
            <a:off x="700450" y="1463900"/>
            <a:ext cx="7505700" cy="297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Vehicles of one cluster found to be hired frequently leading to more number of trips taken</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Will lead to more number of reviews, creating an </a:t>
            </a:r>
            <a:r>
              <a:rPr lang="en" sz="1500">
                <a:latin typeface="Nunito"/>
                <a:ea typeface="Nunito"/>
                <a:cs typeface="Nunito"/>
                <a:sym typeface="Nunito"/>
              </a:rPr>
              <a:t>inequitable</a:t>
            </a:r>
            <a:r>
              <a:rPr lang="en" sz="1500">
                <a:latin typeface="Nunito"/>
                <a:ea typeface="Nunito"/>
                <a:cs typeface="Nunito"/>
                <a:sym typeface="Nunito"/>
              </a:rPr>
              <a:t> demand and supply of vehicles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Dynamic pricing approach can be used to prevent positive feedback loop</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Helps diversify the revenue generation from all types of vehicles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Vehicle type vs state plot can also help to optimize the inventory management </a:t>
            </a:r>
            <a:endParaRPr sz="15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Utilised to determine rule between rental location and vehicle type.</a:t>
            </a:r>
            <a:endParaRPr sz="1400"/>
          </a:p>
          <a:p>
            <a:pPr indent="-317500" lvl="0" marL="457200" rtl="0" algn="l">
              <a:spcBef>
                <a:spcPts val="0"/>
              </a:spcBef>
              <a:spcAft>
                <a:spcPts val="0"/>
              </a:spcAft>
              <a:buSzPts val="1400"/>
              <a:buChar char="●"/>
            </a:pPr>
            <a:r>
              <a:rPr lang="en" sz="1400"/>
              <a:t>Also discovered the rule with city as antecedents and vehicle model as consequents.</a:t>
            </a:r>
            <a:endParaRPr sz="1400"/>
          </a:p>
          <a:p>
            <a:pPr indent="-317500" lvl="0" marL="457200" rtl="0" algn="l">
              <a:spcBef>
                <a:spcPts val="0"/>
              </a:spcBef>
              <a:spcAft>
                <a:spcPts val="0"/>
              </a:spcAft>
              <a:buSzPts val="1400"/>
              <a:buChar char="●"/>
            </a:pPr>
            <a:r>
              <a:rPr lang="en" sz="1400"/>
              <a:t>The Apriori algorithm is employed.</a:t>
            </a:r>
            <a:endParaRPr sz="1400"/>
          </a:p>
          <a:p>
            <a:pPr indent="-317500" lvl="0" marL="457200" rtl="0" algn="l">
              <a:spcBef>
                <a:spcPts val="0"/>
              </a:spcBef>
              <a:spcAft>
                <a:spcPts val="0"/>
              </a:spcAft>
              <a:buSzPts val="1400"/>
              <a:buChar char="●"/>
            </a:pPr>
            <a:r>
              <a:rPr lang="en" sz="1400"/>
              <a:t>Used to make informed business judgements in the respective cities.</a:t>
            </a:r>
            <a:endParaRPr sz="1400"/>
          </a:p>
          <a:p>
            <a:pPr indent="0" lvl="0" marL="457200" rtl="0" algn="l">
              <a:lnSpc>
                <a:spcPct val="150000"/>
              </a:lnSpc>
              <a:spcBef>
                <a:spcPts val="0"/>
              </a:spcBef>
              <a:spcAft>
                <a:spcPts val="1000"/>
              </a:spcAft>
              <a:buNone/>
            </a:pPr>
            <a:r>
              <a:t/>
            </a:r>
            <a:endParaRPr sz="1400"/>
          </a:p>
        </p:txBody>
      </p:sp>
      <p:sp>
        <p:nvSpPr>
          <p:cNvPr id="225" name="Google Shape;2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Association Rule Mining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rgbClr val="0C343D"/>
                </a:solidFill>
              </a:rPr>
              <a:t>Business Insights Obtained  </a:t>
            </a:r>
            <a:endParaRPr sz="3000">
              <a:solidFill>
                <a:srgbClr val="0C343D"/>
              </a:solidFill>
            </a:endParaRPr>
          </a:p>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00450" y="509300"/>
            <a:ext cx="75057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Insights U</a:t>
            </a:r>
            <a:r>
              <a:rPr lang="en">
                <a:solidFill>
                  <a:srgbClr val="0C343D"/>
                </a:solidFill>
              </a:rPr>
              <a:t>sing Association Rule Mining</a:t>
            </a:r>
            <a:endParaRPr>
              <a:solidFill>
                <a:srgbClr val="0C343D"/>
              </a:solidFill>
            </a:endParaRPr>
          </a:p>
        </p:txBody>
      </p:sp>
      <p:sp>
        <p:nvSpPr>
          <p:cNvPr id="236" name="Google Shape;236;p31"/>
          <p:cNvSpPr txBox="1"/>
          <p:nvPr>
            <p:ph idx="1" type="body"/>
          </p:nvPr>
        </p:nvSpPr>
        <p:spPr>
          <a:xfrm>
            <a:off x="700450" y="1463900"/>
            <a:ext cx="7505700" cy="29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Nunito"/>
                <a:ea typeface="Nunito"/>
                <a:cs typeface="Nunito"/>
                <a:sym typeface="Nunito"/>
              </a:rPr>
              <a:t>Dataset’s association rules produced can help in enhancing business operations such as - </a:t>
            </a:r>
            <a:endParaRPr sz="1500">
              <a:latin typeface="Nunito"/>
              <a:ea typeface="Nunito"/>
              <a:cs typeface="Nunito"/>
              <a:sym typeface="Nunito"/>
            </a:endParaRPr>
          </a:p>
          <a:p>
            <a:pPr indent="-323850" lvl="0" marL="457200" rtl="0" algn="l">
              <a:spcBef>
                <a:spcPts val="1200"/>
              </a:spcBef>
              <a:spcAft>
                <a:spcPts val="0"/>
              </a:spcAft>
              <a:buSzPts val="1500"/>
              <a:buFont typeface="Nunito"/>
              <a:buChar char="●"/>
            </a:pPr>
            <a:r>
              <a:rPr lang="en" sz="1500">
                <a:latin typeface="Nunito"/>
                <a:ea typeface="Nunito"/>
                <a:cs typeface="Nunito"/>
                <a:sym typeface="Nunito"/>
              </a:rPr>
              <a:t>Marketing and advertising </a:t>
            </a:r>
            <a:r>
              <a:rPr lang="en" sz="1500">
                <a:latin typeface="Nunito"/>
                <a:ea typeface="Nunito"/>
                <a:cs typeface="Nunito"/>
                <a:sym typeface="Nunito"/>
              </a:rPr>
              <a:t>using</a:t>
            </a:r>
            <a:r>
              <a:rPr lang="en" sz="1500">
                <a:latin typeface="Nunito"/>
                <a:ea typeface="Nunito"/>
                <a:cs typeface="Nunito"/>
                <a:sym typeface="Nunito"/>
              </a:rPr>
              <a:t> the relationship between city and brand of vehicles hired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Price and Revenue management</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Fleet management</a:t>
            </a:r>
            <a:endParaRPr sz="15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idx="1" type="body"/>
          </p:nvPr>
        </p:nvSpPr>
        <p:spPr>
          <a:xfrm>
            <a:off x="553825" y="992875"/>
            <a:ext cx="8241600" cy="3946500"/>
          </a:xfrm>
          <a:prstGeom prst="rect">
            <a:avLst/>
          </a:prstGeom>
        </p:spPr>
        <p:txBody>
          <a:bodyPr anchorCtr="0" anchor="t" bIns="91425" lIns="91425" spcFirstLastPara="1" rIns="91425" wrap="square" tIns="91425">
            <a:normAutofit/>
          </a:bodyPr>
          <a:lstStyle/>
          <a:p>
            <a:pPr indent="-323850" lvl="0" marL="457200" rtl="0" algn="l">
              <a:spcBef>
                <a:spcPts val="600"/>
              </a:spcBef>
              <a:spcAft>
                <a:spcPts val="0"/>
              </a:spcAft>
              <a:buSzPts val="1500"/>
              <a:buFont typeface="Nunito"/>
              <a:buAutoNum type="arabicPeriod"/>
            </a:pPr>
            <a:r>
              <a:rPr lang="en" sz="1500">
                <a:latin typeface="Nunito"/>
                <a:ea typeface="Nunito"/>
                <a:cs typeface="Nunito"/>
                <a:sym typeface="Nunito"/>
              </a:rPr>
              <a:t>Problem Statement ………………………………………………………………………………. 3</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Dataset …………………………………………………………………………………………………… 4</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Data Preparation …………………………………………………………………………………… 6</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Data Mining Techniques used ………………………………………………………………. 7</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K-Means Clustering Analysis ………………………………………………………………. 8</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Association Rule Mining ………………………………………………………………………. 16</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Regression ……………………………………………………………………………………………… 18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Conclusion ……………………………………………………………………………………………….23</a:t>
            </a:r>
            <a:endParaRPr sz="1500">
              <a:latin typeface="Nunito"/>
              <a:ea typeface="Nunito"/>
              <a:cs typeface="Nunito"/>
              <a:sym typeface="Nunito"/>
            </a:endParaRPr>
          </a:p>
        </p:txBody>
      </p:sp>
      <p:sp>
        <p:nvSpPr>
          <p:cNvPr id="139" name="Google Shape;139;p14"/>
          <p:cNvSpPr txBox="1"/>
          <p:nvPr>
            <p:ph type="title"/>
          </p:nvPr>
        </p:nvSpPr>
        <p:spPr>
          <a:xfrm>
            <a:off x="374550" y="273181"/>
            <a:ext cx="7950300" cy="719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700">
                <a:solidFill>
                  <a:srgbClr val="000000"/>
                </a:solidFill>
                <a:latin typeface="Libre Baskerville"/>
                <a:ea typeface="Libre Baskerville"/>
                <a:cs typeface="Libre Baskerville"/>
                <a:sym typeface="Libre Baskerville"/>
              </a:rPr>
              <a:t>Table of Contents</a:t>
            </a:r>
            <a:endParaRPr b="1" sz="2700">
              <a:solidFill>
                <a:srgbClr val="000000"/>
              </a:solidFill>
              <a:latin typeface="Libre Baskerville"/>
              <a:ea typeface="Libre Baskerville"/>
              <a:cs typeface="Libre Baskerville"/>
              <a:sym typeface="Libre Baskerville"/>
            </a:endParaRPr>
          </a:p>
          <a:p>
            <a:pPr indent="0" lvl="0" marL="0" rtl="0" algn="l">
              <a:spcBef>
                <a:spcPts val="1000"/>
              </a:spcBef>
              <a:spcAft>
                <a:spcPts val="0"/>
              </a:spcAft>
              <a:buNone/>
            </a:pPr>
            <a:r>
              <a:t/>
            </a:r>
            <a:endParaRPr>
              <a:solidFill>
                <a:srgbClr val="0C343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Linear Regression model was trained to predict rental costs. </a:t>
            </a:r>
            <a:endParaRPr sz="1400"/>
          </a:p>
          <a:p>
            <a:pPr indent="-317500" lvl="0" marL="457200" rtl="0" algn="l">
              <a:spcBef>
                <a:spcPts val="0"/>
              </a:spcBef>
              <a:spcAft>
                <a:spcPts val="0"/>
              </a:spcAft>
              <a:buSzPts val="1400"/>
              <a:buChar char="●"/>
            </a:pPr>
            <a:r>
              <a:rPr lang="en" sz="1400"/>
              <a:t>The attributes are vehicle type, fuel type, rating, location, review count, and renter trip history. </a:t>
            </a:r>
            <a:endParaRPr sz="1400"/>
          </a:p>
          <a:p>
            <a:pPr indent="-317500" lvl="0" marL="457200" rtl="0" algn="l">
              <a:spcBef>
                <a:spcPts val="0"/>
              </a:spcBef>
              <a:spcAft>
                <a:spcPts val="0"/>
              </a:spcAft>
              <a:buSzPts val="1400"/>
              <a:buChar char="●"/>
            </a:pPr>
            <a:r>
              <a:rPr lang="en" sz="1400"/>
              <a:t>Achieved msme of  4150.</a:t>
            </a:r>
            <a:endParaRPr sz="1400"/>
          </a:p>
          <a:p>
            <a:pPr indent="0" lvl="0" marL="457200" rtl="0" algn="l">
              <a:lnSpc>
                <a:spcPct val="150000"/>
              </a:lnSpc>
              <a:spcBef>
                <a:spcPts val="0"/>
              </a:spcBef>
              <a:spcAft>
                <a:spcPts val="1000"/>
              </a:spcAft>
              <a:buNone/>
            </a:pPr>
            <a:r>
              <a:t/>
            </a:r>
            <a:endParaRPr sz="1400"/>
          </a:p>
        </p:txBody>
      </p:sp>
      <p:sp>
        <p:nvSpPr>
          <p:cNvPr id="242" name="Google Shape;24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solidFill>
                  <a:srgbClr val="0C343D"/>
                </a:solidFill>
              </a:rPr>
              <a:t>Business Insights Obtained  </a:t>
            </a:r>
            <a:endParaRPr sz="3000">
              <a:solidFill>
                <a:srgbClr val="0C343D"/>
              </a:solidFill>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00450" y="509300"/>
            <a:ext cx="75057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Insights u</a:t>
            </a:r>
            <a:r>
              <a:rPr lang="en">
                <a:solidFill>
                  <a:srgbClr val="0C343D"/>
                </a:solidFill>
              </a:rPr>
              <a:t>sing Regression Analysis</a:t>
            </a:r>
            <a:endParaRPr>
              <a:solidFill>
                <a:srgbClr val="0C343D"/>
              </a:solidFill>
            </a:endParaRPr>
          </a:p>
        </p:txBody>
      </p:sp>
      <p:sp>
        <p:nvSpPr>
          <p:cNvPr id="253" name="Google Shape;253;p34"/>
          <p:cNvSpPr txBox="1"/>
          <p:nvPr>
            <p:ph idx="1" type="body"/>
          </p:nvPr>
        </p:nvSpPr>
        <p:spPr>
          <a:xfrm>
            <a:off x="700450" y="1463900"/>
            <a:ext cx="7505700" cy="297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Best rental fares for different kinds of car can be found using the different attributes.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Effect of different individual attributes on the rental rates can be determined by examining their coefficients.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This information can help to determine optimal pricing of the cars accordingly.</a:t>
            </a:r>
            <a:endParaRPr sz="15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00450" y="509300"/>
            <a:ext cx="75057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Conclusion</a:t>
            </a:r>
            <a:endParaRPr>
              <a:solidFill>
                <a:srgbClr val="0C343D"/>
              </a:solidFill>
            </a:endParaRPr>
          </a:p>
        </p:txBody>
      </p:sp>
      <p:sp>
        <p:nvSpPr>
          <p:cNvPr id="259" name="Google Shape;259;p35"/>
          <p:cNvSpPr txBox="1"/>
          <p:nvPr>
            <p:ph idx="1" type="body"/>
          </p:nvPr>
        </p:nvSpPr>
        <p:spPr>
          <a:xfrm>
            <a:off x="700450" y="1463900"/>
            <a:ext cx="7505700" cy="297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Insights</a:t>
            </a:r>
            <a:r>
              <a:rPr lang="en" sz="1500">
                <a:latin typeface="Nunito"/>
                <a:ea typeface="Nunito"/>
                <a:cs typeface="Nunito"/>
                <a:sym typeface="Nunito"/>
              </a:rPr>
              <a:t> obtained via data mining can help to make more informed decisions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Helps in improving business operations, such as optimizing prices, managing inventory and anticipating business problems.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Can lead to a boost in their profitability and can help them to stay competitive in the market too</a:t>
            </a:r>
            <a:endParaRPr sz="15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2418750" y="1935200"/>
            <a:ext cx="43065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C343D"/>
                </a:solidFill>
                <a:latin typeface="Nunito"/>
                <a:ea typeface="Nunito"/>
                <a:cs typeface="Nunito"/>
                <a:sym typeface="Nunito"/>
              </a:rPr>
              <a:t>Thank You</a:t>
            </a:r>
            <a:endParaRPr sz="4000">
              <a:solidFill>
                <a:srgbClr val="0C343D"/>
              </a:solidFill>
              <a:latin typeface="Nunito"/>
              <a:ea typeface="Nunito"/>
              <a:cs typeface="Nunito"/>
              <a:sym typeface="Nunito"/>
            </a:endParaRPr>
          </a:p>
          <a:p>
            <a:pPr indent="0" lvl="0" marL="0" rtl="0" algn="l">
              <a:spcBef>
                <a:spcPts val="0"/>
              </a:spcBef>
              <a:spcAft>
                <a:spcPts val="0"/>
              </a:spcAft>
              <a:buNone/>
            </a:pPr>
            <a:r>
              <a:t/>
            </a:r>
            <a:endParaRPr sz="4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553825" y="992875"/>
            <a:ext cx="8241600" cy="3946500"/>
          </a:xfrm>
          <a:prstGeom prst="rect">
            <a:avLst/>
          </a:prstGeom>
        </p:spPr>
        <p:txBody>
          <a:bodyPr anchorCtr="0" anchor="t" bIns="91425" lIns="91425" spcFirstLastPara="1" rIns="91425" wrap="square" tIns="91425">
            <a:normAutofit/>
          </a:bodyPr>
          <a:lstStyle/>
          <a:p>
            <a:pPr indent="-323850" lvl="0" marL="457200" rtl="0" algn="l">
              <a:spcBef>
                <a:spcPts val="600"/>
              </a:spcBef>
              <a:spcAft>
                <a:spcPts val="0"/>
              </a:spcAft>
              <a:buSzPts val="1500"/>
              <a:buFont typeface="Nunito"/>
              <a:buChar char="●"/>
            </a:pPr>
            <a:r>
              <a:rPr lang="en" sz="1500">
                <a:latin typeface="Nunito"/>
                <a:ea typeface="Nunito"/>
                <a:cs typeface="Nunito"/>
                <a:sym typeface="Nunito"/>
              </a:rPr>
              <a:t>Car rental chains rent fleet of vehicles to consumers for a set amount of time depending on their needs</a:t>
            </a:r>
            <a:endParaRPr sz="1500">
              <a:latin typeface="Nunito"/>
              <a:ea typeface="Nunito"/>
              <a:cs typeface="Nunito"/>
              <a:sym typeface="Nunito"/>
            </a:endParaRPr>
          </a:p>
          <a:p>
            <a:pPr indent="-323850" lvl="0" marL="457200" rtl="0" algn="l">
              <a:spcBef>
                <a:spcPts val="1000"/>
              </a:spcBef>
              <a:spcAft>
                <a:spcPts val="0"/>
              </a:spcAft>
              <a:buSzPts val="1500"/>
              <a:buFont typeface="Nunito"/>
              <a:buChar char="●"/>
            </a:pPr>
            <a:r>
              <a:rPr lang="en" sz="1500">
                <a:latin typeface="Nunito"/>
                <a:ea typeface="Nunito"/>
                <a:cs typeface="Nunito"/>
                <a:sym typeface="Nunito"/>
              </a:rPr>
              <a:t>Car rental industry - highly competitive</a:t>
            </a:r>
            <a:endParaRPr sz="1500">
              <a:latin typeface="Nunito"/>
              <a:ea typeface="Nunito"/>
              <a:cs typeface="Nunito"/>
              <a:sym typeface="Nunito"/>
            </a:endParaRPr>
          </a:p>
          <a:p>
            <a:pPr indent="-323850" lvl="0" marL="457200" rtl="0" algn="l">
              <a:spcBef>
                <a:spcPts val="1000"/>
              </a:spcBef>
              <a:spcAft>
                <a:spcPts val="0"/>
              </a:spcAft>
              <a:buSzPts val="1500"/>
              <a:buFont typeface="Nunito"/>
              <a:buChar char="●"/>
            </a:pPr>
            <a:r>
              <a:rPr lang="en" sz="1500">
                <a:latin typeface="Nunito"/>
                <a:ea typeface="Nunito"/>
                <a:cs typeface="Nunito"/>
                <a:sym typeface="Nunito"/>
              </a:rPr>
              <a:t>Need to focus on inventory management, cost optimization, customer insights,</a:t>
            </a:r>
            <a:endParaRPr sz="1500">
              <a:latin typeface="Nunito"/>
              <a:ea typeface="Nunito"/>
              <a:cs typeface="Nunito"/>
              <a:sym typeface="Nunito"/>
            </a:endParaRPr>
          </a:p>
          <a:p>
            <a:pPr indent="0" lvl="0" marL="457200" rtl="0" algn="l">
              <a:spcBef>
                <a:spcPts val="1000"/>
              </a:spcBef>
              <a:spcAft>
                <a:spcPts val="0"/>
              </a:spcAft>
              <a:buNone/>
            </a:pPr>
            <a:r>
              <a:t/>
            </a:r>
            <a:endParaRPr sz="1500">
              <a:latin typeface="Nunito"/>
              <a:ea typeface="Nunito"/>
              <a:cs typeface="Nunito"/>
              <a:sym typeface="Nunito"/>
            </a:endParaRPr>
          </a:p>
          <a:p>
            <a:pPr indent="0" lvl="0" marL="0" rtl="0" algn="l">
              <a:spcBef>
                <a:spcPts val="1000"/>
              </a:spcBef>
              <a:spcAft>
                <a:spcPts val="0"/>
              </a:spcAft>
              <a:buNone/>
            </a:pPr>
            <a:r>
              <a:rPr lang="en" sz="1500">
                <a:latin typeface="Nunito"/>
                <a:ea typeface="Nunito"/>
                <a:cs typeface="Nunito"/>
                <a:sym typeface="Nunito"/>
              </a:rPr>
              <a:t>Role of Data Mining - </a:t>
            </a:r>
            <a:endParaRPr sz="1500">
              <a:latin typeface="Nunito"/>
              <a:ea typeface="Nunito"/>
              <a:cs typeface="Nunito"/>
              <a:sym typeface="Nunito"/>
            </a:endParaRPr>
          </a:p>
          <a:p>
            <a:pPr indent="0" lvl="0" marL="457200" rtl="0" algn="l">
              <a:spcBef>
                <a:spcPts val="1000"/>
              </a:spcBef>
              <a:spcAft>
                <a:spcPts val="0"/>
              </a:spcAft>
              <a:buNone/>
            </a:pPr>
            <a:r>
              <a:rPr lang="en" sz="1500">
                <a:latin typeface="Nunito"/>
                <a:ea typeface="Nunito"/>
                <a:cs typeface="Nunito"/>
                <a:sym typeface="Nunito"/>
              </a:rPr>
              <a:t>Analyze customer data 		Identify Relationships and Patterns affecting rental rates</a:t>
            </a:r>
            <a:endParaRPr sz="1500">
              <a:latin typeface="Nunito"/>
              <a:ea typeface="Nunito"/>
              <a:cs typeface="Nunito"/>
              <a:sym typeface="Nunito"/>
            </a:endParaRPr>
          </a:p>
          <a:p>
            <a:pPr indent="0" lvl="0" marL="457200" rtl="0" algn="l">
              <a:spcBef>
                <a:spcPts val="1000"/>
              </a:spcBef>
              <a:spcAft>
                <a:spcPts val="0"/>
              </a:spcAft>
              <a:buNone/>
            </a:pPr>
            <a:r>
              <a:t/>
            </a:r>
            <a:endParaRPr sz="1500">
              <a:latin typeface="Nunito"/>
              <a:ea typeface="Nunito"/>
              <a:cs typeface="Nunito"/>
              <a:sym typeface="Nunito"/>
            </a:endParaRPr>
          </a:p>
          <a:p>
            <a:pPr indent="0" lvl="0" marL="457200" rtl="0" algn="l">
              <a:spcBef>
                <a:spcPts val="1000"/>
              </a:spcBef>
              <a:spcAft>
                <a:spcPts val="1000"/>
              </a:spcAft>
              <a:buNone/>
            </a:pPr>
            <a:r>
              <a:rPr lang="en" sz="1500">
                <a:latin typeface="Nunito"/>
                <a:ea typeface="Nunito"/>
                <a:cs typeface="Nunito"/>
                <a:sym typeface="Nunito"/>
              </a:rPr>
              <a:t>Generate recommendation to improve business process (optimizing cost management etc)</a:t>
            </a:r>
            <a:endParaRPr sz="1500">
              <a:latin typeface="Nunito"/>
              <a:ea typeface="Nunito"/>
              <a:cs typeface="Nunito"/>
              <a:sym typeface="Nunito"/>
            </a:endParaRPr>
          </a:p>
        </p:txBody>
      </p:sp>
      <p:sp>
        <p:nvSpPr>
          <p:cNvPr id="145" name="Google Shape;145;p15"/>
          <p:cNvSpPr txBox="1"/>
          <p:nvPr>
            <p:ph type="title"/>
          </p:nvPr>
        </p:nvSpPr>
        <p:spPr>
          <a:xfrm>
            <a:off x="374550" y="273181"/>
            <a:ext cx="7950300" cy="7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Problem Statement</a:t>
            </a:r>
            <a:endParaRPr>
              <a:solidFill>
                <a:srgbClr val="0C343D"/>
              </a:solidFill>
            </a:endParaRPr>
          </a:p>
        </p:txBody>
      </p:sp>
      <p:sp>
        <p:nvSpPr>
          <p:cNvPr id="146" name="Google Shape;146;p15"/>
          <p:cNvSpPr/>
          <p:nvPr/>
        </p:nvSpPr>
        <p:spPr>
          <a:xfrm>
            <a:off x="6381900" y="3606300"/>
            <a:ext cx="247200" cy="40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226575" y="3299750"/>
            <a:ext cx="425400" cy="23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553825" y="992875"/>
            <a:ext cx="7770900" cy="3336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1000"/>
              </a:spcAft>
              <a:buClr>
                <a:srgbClr val="374151"/>
              </a:buClr>
              <a:buSzPts val="1200"/>
              <a:buFont typeface="Roboto"/>
              <a:buChar char="●"/>
            </a:pPr>
            <a:r>
              <a:t/>
            </a:r>
            <a:endParaRPr sz="1200">
              <a:solidFill>
                <a:srgbClr val="374151"/>
              </a:solidFill>
              <a:highlight>
                <a:schemeClr val="dk1"/>
              </a:highlight>
              <a:latin typeface="Roboto"/>
              <a:ea typeface="Roboto"/>
              <a:cs typeface="Roboto"/>
              <a:sym typeface="Roboto"/>
            </a:endParaRPr>
          </a:p>
        </p:txBody>
      </p:sp>
      <p:sp>
        <p:nvSpPr>
          <p:cNvPr id="153" name="Google Shape;153;p16"/>
          <p:cNvSpPr txBox="1"/>
          <p:nvPr>
            <p:ph type="title"/>
          </p:nvPr>
        </p:nvSpPr>
        <p:spPr>
          <a:xfrm>
            <a:off x="374550" y="273181"/>
            <a:ext cx="7950300" cy="71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343D"/>
                </a:solidFill>
              </a:rPr>
              <a:t>Dataset: </a:t>
            </a:r>
            <a:r>
              <a:rPr b="1" lang="en" sz="2700">
                <a:solidFill>
                  <a:srgbClr val="202124"/>
                </a:solidFill>
                <a:highlight>
                  <a:srgbClr val="FFFFFF"/>
                </a:highlight>
              </a:rPr>
              <a:t>Cornell Car Rental Dataset</a:t>
            </a:r>
            <a:endParaRPr b="1" sz="2700">
              <a:solidFill>
                <a:srgbClr val="202124"/>
              </a:solidFill>
              <a:highlight>
                <a:srgbClr val="FFFFFF"/>
              </a:highlight>
            </a:endParaRPr>
          </a:p>
          <a:p>
            <a:pPr indent="0" lvl="0" marL="0" rtl="0" algn="l">
              <a:spcBef>
                <a:spcPts val="0"/>
              </a:spcBef>
              <a:spcAft>
                <a:spcPts val="0"/>
              </a:spcAft>
              <a:buNone/>
            </a:pPr>
            <a:r>
              <a:t/>
            </a:r>
            <a:endParaRPr>
              <a:solidFill>
                <a:srgbClr val="0C343D"/>
              </a:solidFill>
            </a:endParaRPr>
          </a:p>
        </p:txBody>
      </p:sp>
      <p:pic>
        <p:nvPicPr>
          <p:cNvPr id="154" name="Google Shape;154;p16"/>
          <p:cNvPicPr preferRelativeResize="0"/>
          <p:nvPr/>
        </p:nvPicPr>
        <p:blipFill>
          <a:blip r:embed="rId3">
            <a:alphaModFix/>
          </a:blip>
          <a:stretch>
            <a:fillRect/>
          </a:stretch>
        </p:blipFill>
        <p:spPr>
          <a:xfrm>
            <a:off x="370437" y="992875"/>
            <a:ext cx="8403123" cy="364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553825" y="992875"/>
            <a:ext cx="7770900" cy="36129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None/>
            </a:pPr>
            <a:r>
              <a:t/>
            </a:r>
            <a:endParaRPr sz="1600">
              <a:highlight>
                <a:schemeClr val="dk1"/>
              </a:highlight>
              <a:latin typeface="Nunito"/>
              <a:ea typeface="Nunito"/>
              <a:cs typeface="Nunito"/>
              <a:sym typeface="Nunito"/>
            </a:endParaRPr>
          </a:p>
          <a:p>
            <a:pPr indent="-323850" lvl="0" marL="457200" rtl="0" algn="l">
              <a:lnSpc>
                <a:spcPct val="95000"/>
              </a:lnSpc>
              <a:spcBef>
                <a:spcPts val="1000"/>
              </a:spcBef>
              <a:spcAft>
                <a:spcPts val="0"/>
              </a:spcAft>
              <a:buClr>
                <a:srgbClr val="374151"/>
              </a:buClr>
              <a:buSzPts val="1500"/>
              <a:buFont typeface="Nunito"/>
              <a:buChar char="●"/>
            </a:pPr>
            <a:r>
              <a:rPr lang="en" sz="1500">
                <a:solidFill>
                  <a:srgbClr val="374151"/>
                </a:solidFill>
                <a:highlight>
                  <a:schemeClr val="dk1"/>
                </a:highlight>
                <a:latin typeface="Nunito"/>
                <a:ea typeface="Nunito"/>
                <a:cs typeface="Nunito"/>
                <a:sym typeface="Nunito"/>
              </a:rPr>
              <a:t>The "Cornell Car Rental Dataset" created by Kushlesh Kumar is a dataset on Kaggle that contains information on car rentals from a car rental company based in New York City. The dataset includes data on the rental reservation, the customer, the car rented, and the rental period.</a:t>
            </a:r>
            <a:endParaRPr sz="1500">
              <a:solidFill>
                <a:srgbClr val="374151"/>
              </a:solidFill>
              <a:highlight>
                <a:schemeClr val="dk1"/>
              </a:highlight>
              <a:latin typeface="Nunito"/>
              <a:ea typeface="Nunito"/>
              <a:cs typeface="Nunito"/>
              <a:sym typeface="Nunito"/>
            </a:endParaRPr>
          </a:p>
          <a:p>
            <a:pPr indent="-336550" lvl="0" marL="457200" rtl="0" algn="l">
              <a:lnSpc>
                <a:spcPct val="95000"/>
              </a:lnSpc>
              <a:spcBef>
                <a:spcPts val="600"/>
              </a:spcBef>
              <a:spcAft>
                <a:spcPts val="0"/>
              </a:spcAft>
              <a:buClr>
                <a:srgbClr val="374151"/>
              </a:buClr>
              <a:buSzPts val="1700"/>
              <a:buFont typeface="Nunito"/>
              <a:buChar char="●"/>
            </a:pPr>
            <a:r>
              <a:rPr lang="en" sz="1500">
                <a:solidFill>
                  <a:srgbClr val="374151"/>
                </a:solidFill>
                <a:highlight>
                  <a:schemeClr val="dk1"/>
                </a:highlight>
                <a:latin typeface="Nunito"/>
                <a:ea typeface="Nunito"/>
                <a:cs typeface="Nunito"/>
                <a:sym typeface="Nunito"/>
              </a:rPr>
              <a:t>The dataset provides information on the rental reservation, such as the Reservation ID, Rental Company, Rental City, and Rental State. Additionally, it contains information on the car rented, such as the Car Model, Car Make, Car Type, and Rental Price. </a:t>
            </a:r>
            <a:endParaRPr sz="1500">
              <a:solidFill>
                <a:srgbClr val="374151"/>
              </a:solidFill>
              <a:highlight>
                <a:schemeClr val="dk1"/>
              </a:highlight>
              <a:latin typeface="Nunito"/>
              <a:ea typeface="Nunito"/>
              <a:cs typeface="Nunito"/>
              <a:sym typeface="Nunito"/>
            </a:endParaRPr>
          </a:p>
          <a:p>
            <a:pPr indent="-336550" lvl="0" marL="457200" rtl="0" algn="l">
              <a:lnSpc>
                <a:spcPct val="95000"/>
              </a:lnSpc>
              <a:spcBef>
                <a:spcPts val="1000"/>
              </a:spcBef>
              <a:spcAft>
                <a:spcPts val="0"/>
              </a:spcAft>
              <a:buClr>
                <a:srgbClr val="374151"/>
              </a:buClr>
              <a:buSzPts val="1700"/>
              <a:buFont typeface="Nunito"/>
              <a:buChar char="●"/>
            </a:pPr>
            <a:r>
              <a:rPr lang="en" sz="1500">
                <a:solidFill>
                  <a:srgbClr val="374151"/>
                </a:solidFill>
                <a:highlight>
                  <a:schemeClr val="dk1"/>
                </a:highlight>
                <a:latin typeface="Nunito"/>
                <a:ea typeface="Nunito"/>
                <a:cs typeface="Nunito"/>
                <a:sym typeface="Nunito"/>
              </a:rPr>
              <a:t>The "Cornell Car Rental Dataset" can be used for various purposes, including analyzing car rental trends, customer behavior, and pricing strategies. It can also be used to develop machine learning models to predict rental demand, customer preferences, or rental costs.</a:t>
            </a:r>
            <a:endParaRPr sz="1700">
              <a:solidFill>
                <a:srgbClr val="374151"/>
              </a:solidFill>
              <a:highlight>
                <a:schemeClr val="dk1"/>
              </a:highlight>
              <a:latin typeface="Nunito"/>
              <a:ea typeface="Nunito"/>
              <a:cs typeface="Nunito"/>
              <a:sym typeface="Nunito"/>
            </a:endParaRPr>
          </a:p>
          <a:p>
            <a:pPr indent="0" lvl="0" marL="457200" rtl="0" algn="l">
              <a:lnSpc>
                <a:spcPct val="95000"/>
              </a:lnSpc>
              <a:spcBef>
                <a:spcPts val="1000"/>
              </a:spcBef>
              <a:spcAft>
                <a:spcPts val="1000"/>
              </a:spcAft>
              <a:buNone/>
            </a:pPr>
            <a:r>
              <a:t/>
            </a:r>
            <a:endParaRPr>
              <a:solidFill>
                <a:srgbClr val="374151"/>
              </a:solidFill>
              <a:highlight>
                <a:schemeClr val="dk1"/>
              </a:highlight>
              <a:latin typeface="Nunito"/>
              <a:ea typeface="Nunito"/>
              <a:cs typeface="Nunito"/>
              <a:sym typeface="Nunito"/>
            </a:endParaRPr>
          </a:p>
        </p:txBody>
      </p:sp>
      <p:sp>
        <p:nvSpPr>
          <p:cNvPr id="160" name="Google Shape;160;p17"/>
          <p:cNvSpPr txBox="1"/>
          <p:nvPr>
            <p:ph type="title"/>
          </p:nvPr>
        </p:nvSpPr>
        <p:spPr>
          <a:xfrm>
            <a:off x="374550" y="273181"/>
            <a:ext cx="7950300" cy="71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343D"/>
                </a:solidFill>
              </a:rPr>
              <a:t>Dataset: </a:t>
            </a:r>
            <a:r>
              <a:rPr b="1" lang="en" sz="2700">
                <a:solidFill>
                  <a:srgbClr val="202124"/>
                </a:solidFill>
                <a:highlight>
                  <a:srgbClr val="FFFFFF"/>
                </a:highlight>
              </a:rPr>
              <a:t>Cornell Car Rental Dataset</a:t>
            </a:r>
            <a:endParaRPr b="1" sz="2700">
              <a:solidFill>
                <a:srgbClr val="202124"/>
              </a:solidFill>
              <a:highlight>
                <a:srgbClr val="FFFFFF"/>
              </a:highlight>
            </a:endParaRPr>
          </a:p>
          <a:p>
            <a:pPr indent="0" lvl="0" marL="0" rtl="0" algn="l">
              <a:spcBef>
                <a:spcPts val="0"/>
              </a:spcBef>
              <a:spcAft>
                <a:spcPts val="0"/>
              </a:spcAft>
              <a:buNone/>
            </a:pPr>
            <a:r>
              <a:t/>
            </a:r>
            <a:endParaRPr>
              <a:solidFill>
                <a:srgbClr val="0C343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Data </a:t>
            </a:r>
            <a:r>
              <a:rPr lang="en">
                <a:solidFill>
                  <a:srgbClr val="0C343D"/>
                </a:solidFill>
              </a:rPr>
              <a:t>preparation</a:t>
            </a:r>
            <a:endParaRPr>
              <a:solidFill>
                <a:srgbClr val="0C343D"/>
              </a:solidFill>
            </a:endParaRPr>
          </a:p>
        </p:txBody>
      </p:sp>
      <p:sp>
        <p:nvSpPr>
          <p:cNvPr id="166" name="Google Shape;166;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Data Cleaning and preprocessing.</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Handling missing data:-  dropping the </a:t>
            </a:r>
            <a:r>
              <a:rPr lang="en" sz="1500">
                <a:latin typeface="Nunito"/>
                <a:ea typeface="Nunito"/>
                <a:cs typeface="Nunito"/>
                <a:sym typeface="Nunito"/>
              </a:rPr>
              <a:t>missing</a:t>
            </a:r>
            <a:r>
              <a:rPr lang="en" sz="1500">
                <a:latin typeface="Nunito"/>
                <a:ea typeface="Nunito"/>
                <a:cs typeface="Nunito"/>
                <a:sym typeface="Nunito"/>
              </a:rPr>
              <a:t> data/ taking mean.</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Feature selection ( Attribute Subset Selection)</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latin typeface="Nunito"/>
                <a:ea typeface="Nunito"/>
                <a:cs typeface="Nunito"/>
                <a:sym typeface="Nunito"/>
              </a:rPr>
              <a:t>Transformation / Normalization .</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390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C343D"/>
                </a:solidFill>
              </a:rPr>
              <a:t>Data mining techniques used</a:t>
            </a:r>
            <a:endParaRPr>
              <a:solidFill>
                <a:srgbClr val="0C343D"/>
              </a:solidFill>
            </a:endParaRPr>
          </a:p>
        </p:txBody>
      </p:sp>
      <p:sp>
        <p:nvSpPr>
          <p:cNvPr id="172" name="Google Shape;172;p19"/>
          <p:cNvSpPr txBox="1"/>
          <p:nvPr>
            <p:ph idx="1" type="body"/>
          </p:nvPr>
        </p:nvSpPr>
        <p:spPr>
          <a:xfrm>
            <a:off x="819150" y="1506350"/>
            <a:ext cx="7505700" cy="3099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K-means clustering</a:t>
            </a:r>
            <a:endParaRPr sz="1500">
              <a:latin typeface="Nunito"/>
              <a:ea typeface="Nunito"/>
              <a:cs typeface="Nunito"/>
              <a:sym typeface="Nunito"/>
            </a:endParaRPr>
          </a:p>
          <a:p>
            <a:pPr indent="0" lvl="0" marL="457200" rtl="0" algn="l">
              <a:spcBef>
                <a:spcPts val="1200"/>
              </a:spcBef>
              <a:spcAft>
                <a:spcPts val="0"/>
              </a:spcAft>
              <a:buNone/>
            </a:pPr>
            <a:r>
              <a:t/>
            </a:r>
            <a:endParaRPr sz="1500">
              <a:latin typeface="Nunito"/>
              <a:ea typeface="Nunito"/>
              <a:cs typeface="Nunito"/>
              <a:sym typeface="Nunito"/>
            </a:endParaRPr>
          </a:p>
          <a:p>
            <a:pPr indent="-323850" lvl="0" marL="457200" rtl="0" algn="l">
              <a:spcBef>
                <a:spcPts val="1200"/>
              </a:spcBef>
              <a:spcAft>
                <a:spcPts val="0"/>
              </a:spcAft>
              <a:buSzPts val="1500"/>
              <a:buFont typeface="Nunito"/>
              <a:buChar char="●"/>
            </a:pPr>
            <a:r>
              <a:rPr lang="en" sz="1500">
                <a:latin typeface="Nunito"/>
                <a:ea typeface="Nunito"/>
                <a:cs typeface="Nunito"/>
                <a:sym typeface="Nunito"/>
              </a:rPr>
              <a:t>Association Rule Mining</a:t>
            </a:r>
            <a:endParaRPr sz="1500">
              <a:latin typeface="Nunito"/>
              <a:ea typeface="Nunito"/>
              <a:cs typeface="Nunito"/>
              <a:sym typeface="Nunito"/>
            </a:endParaRPr>
          </a:p>
          <a:p>
            <a:pPr indent="0" lvl="0" marL="457200" rtl="0" algn="l">
              <a:spcBef>
                <a:spcPts val="1200"/>
              </a:spcBef>
              <a:spcAft>
                <a:spcPts val="0"/>
              </a:spcAft>
              <a:buNone/>
            </a:pPr>
            <a:r>
              <a:t/>
            </a:r>
            <a:endParaRPr sz="1500">
              <a:latin typeface="Nunito"/>
              <a:ea typeface="Nunito"/>
              <a:cs typeface="Nunito"/>
              <a:sym typeface="Nunito"/>
            </a:endParaRPr>
          </a:p>
          <a:p>
            <a:pPr indent="-323850" lvl="0" marL="457200" rtl="0" algn="l">
              <a:spcBef>
                <a:spcPts val="1200"/>
              </a:spcBef>
              <a:spcAft>
                <a:spcPts val="0"/>
              </a:spcAft>
              <a:buSzPts val="1500"/>
              <a:buChar char="●"/>
            </a:pPr>
            <a:r>
              <a:rPr lang="en" sz="1500">
                <a:latin typeface="Nunito"/>
                <a:ea typeface="Nunito"/>
                <a:cs typeface="Nunito"/>
                <a:sym typeface="Nunito"/>
              </a:rPr>
              <a:t>Regression analysis</a:t>
            </a:r>
            <a:endParaRPr sz="1500">
              <a:solidFill>
                <a:srgbClr val="374151"/>
              </a:solidFill>
              <a:highlight>
                <a:schemeClr val="dk1"/>
              </a:highlight>
              <a:latin typeface="Nunito"/>
              <a:ea typeface="Nunito"/>
              <a:cs typeface="Nunito"/>
              <a:sym typeface="Nunito"/>
            </a:endParaRPr>
          </a:p>
          <a:p>
            <a:pPr indent="0" lvl="0" marL="457200" rtl="0" algn="l">
              <a:spcBef>
                <a:spcPts val="1200"/>
              </a:spcBef>
              <a:spcAft>
                <a:spcPts val="1200"/>
              </a:spcAft>
              <a:buNone/>
            </a:pPr>
            <a:r>
              <a:t/>
            </a:r>
            <a:endParaRPr sz="1500">
              <a:solidFill>
                <a:srgbClr val="374151"/>
              </a:solidFill>
              <a:highlight>
                <a:schemeClr val="dk1"/>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 Analysis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attributes "rating," "rate.daily," "renterTripsTaken," "reviewCount," "vehicleTypeNormalized," "fuelNormalized," and "locationNormalized" have been used to cluster the dataset.</a:t>
            </a:r>
            <a:endParaRPr sz="1400"/>
          </a:p>
          <a:p>
            <a:pPr indent="-317500" lvl="0" marL="457200" rtl="0" algn="l">
              <a:spcBef>
                <a:spcPts val="0"/>
              </a:spcBef>
              <a:spcAft>
                <a:spcPts val="0"/>
              </a:spcAft>
              <a:buSzPts val="1400"/>
              <a:buChar char="●"/>
            </a:pPr>
            <a:r>
              <a:rPr lang="en" sz="1400"/>
              <a:t>Grouped the information into three clusters:  </a:t>
            </a:r>
            <a:endParaRPr sz="1400"/>
          </a:p>
          <a:p>
            <a:pPr indent="-317500" lvl="0" marL="457200" rtl="0" algn="l">
              <a:spcBef>
                <a:spcPts val="0"/>
              </a:spcBef>
              <a:spcAft>
                <a:spcPts val="0"/>
              </a:spcAft>
              <a:buSzPts val="1400"/>
              <a:buChar char="●"/>
            </a:pPr>
            <a:r>
              <a:rPr lang="en" sz="1400"/>
              <a:t>Cluster 0 : 4212 vehic</a:t>
            </a:r>
            <a:r>
              <a:rPr lang="en" sz="1400"/>
              <a:t>les, Cluster 1: 799 vehicles, Cluster 2 : 840 vehicles</a:t>
            </a:r>
            <a:endParaRPr sz="1400"/>
          </a:p>
          <a:p>
            <a:pPr indent="-317500" lvl="0" marL="457200" rtl="0" algn="l">
              <a:spcBef>
                <a:spcPts val="0"/>
              </a:spcBef>
              <a:spcAft>
                <a:spcPts val="0"/>
              </a:spcAft>
              <a:buSzPts val="1400"/>
              <a:buChar char="●"/>
            </a:pPr>
            <a:r>
              <a:rPr lang="en" sz="1400"/>
              <a:t>Vehicles of cluster 2 gets rented out more frequently compared to others.</a:t>
            </a:r>
            <a:endParaRPr sz="1400"/>
          </a:p>
          <a:p>
            <a:pPr indent="0" lvl="0" marL="457200" rtl="0" algn="l">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781500" y="597883"/>
            <a:ext cx="7770900" cy="39477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