
<file path=[Content_Types].xml><?xml version="1.0" encoding="utf-8"?>
<Types xmlns="http://schemas.openxmlformats.org/package/2006/content-types">
  <Override PartName="/_rels/.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97"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98"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99"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200" name="PlaceHolder 5"/>
          <p:cNvSpPr>
            <a:spLocks noGrp="1"/>
          </p:cNvSpPr>
          <p:nvPr>
            <p:ph type="sldNum"/>
          </p:nvPr>
        </p:nvSpPr>
        <p:spPr>
          <a:xfrm>
            <a:off x="4278960" y="10157400"/>
            <a:ext cx="3280680" cy="534240"/>
          </a:xfrm>
          <a:prstGeom prst="rect">
            <a:avLst/>
          </a:prstGeom>
        </p:spPr>
        <p:txBody>
          <a:bodyPr lIns="0" rIns="0" tIns="0" bIns="0" anchor="b"/>
          <a:p>
            <a:pPr algn="r"/>
            <a:fld id="{D94B42F7-06BB-4D6F-83D5-AFB2E5B644B8}"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423" name="TextShape 2"/>
          <p:cNvSpPr txBox="1"/>
          <p:nvPr/>
        </p:nvSpPr>
        <p:spPr>
          <a:xfrm>
            <a:off x="3884760" y="8685360"/>
            <a:ext cx="2971440" cy="456840"/>
          </a:xfrm>
          <a:prstGeom prst="rect">
            <a:avLst/>
          </a:prstGeom>
          <a:noFill/>
          <a:ln w="9360">
            <a:noFill/>
          </a:ln>
        </p:spPr>
        <p:txBody>
          <a:bodyPr anchor="b"/>
          <a:p>
            <a:pPr algn="r">
              <a:lnSpc>
                <a:spcPct val="100000"/>
              </a:lnSpc>
            </a:pPr>
            <a:fld id="{B0FF694D-2486-4134-8177-A4FA3896404F}" type="slidenum">
              <a:rPr b="0" lang="en-IN" sz="1200" spc="-1" strike="noStrike">
                <a:solidFill>
                  <a:srgbClr val="000000"/>
                </a:solidFill>
                <a:uFill>
                  <a:solidFill>
                    <a:srgbClr val="ffffff"/>
                  </a:solidFill>
                </a:uFill>
                <a:latin typeface="Arial"/>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3884760" y="8685360"/>
            <a:ext cx="2971440" cy="456840"/>
          </a:xfrm>
          <a:prstGeom prst="rect">
            <a:avLst/>
          </a:prstGeom>
          <a:noFill/>
          <a:ln w="9360">
            <a:noFill/>
          </a:ln>
        </p:spPr>
        <p:txBody>
          <a:bodyPr anchor="b"/>
          <a:p>
            <a:pPr algn="r">
              <a:lnSpc>
                <a:spcPct val="100000"/>
              </a:lnSpc>
            </a:pPr>
            <a:fld id="{9EC22742-3EB4-4014-B009-CEB4D6FE9D66}"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67" name="CustomShape 2"/>
          <p:cNvSpPr/>
          <p:nvPr/>
        </p:nvSpPr>
        <p:spPr>
          <a:xfrm>
            <a:off x="3886200" y="0"/>
            <a:ext cx="2971440" cy="456840"/>
          </a:xfrm>
          <a:prstGeom prst="rect">
            <a:avLst/>
          </a:prstGeom>
          <a:noFill/>
          <a:ln w="9360">
            <a:noFill/>
          </a:ln>
        </p:spPr>
        <p:style>
          <a:lnRef idx="0"/>
          <a:fillRef idx="0"/>
          <a:effectRef idx="0"/>
          <a:fontRef idx="minor"/>
        </p:style>
      </p:sp>
      <p:sp>
        <p:nvSpPr>
          <p:cNvPr id="46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469" name="CustomShape 4"/>
          <p:cNvSpPr/>
          <p:nvPr/>
        </p:nvSpPr>
        <p:spPr>
          <a:xfrm>
            <a:off x="0" y="8686800"/>
            <a:ext cx="2971440" cy="456840"/>
          </a:xfrm>
          <a:prstGeom prst="rect">
            <a:avLst/>
          </a:prstGeom>
          <a:noFill/>
          <a:ln w="9360">
            <a:noFill/>
          </a:ln>
        </p:spPr>
        <p:style>
          <a:lnRef idx="0"/>
          <a:fillRef idx="0"/>
          <a:effectRef idx="0"/>
          <a:fontRef idx="minor"/>
        </p:style>
      </p:sp>
      <p:sp>
        <p:nvSpPr>
          <p:cNvPr id="470" name="CustomShape 5"/>
          <p:cNvSpPr/>
          <p:nvPr/>
        </p:nvSpPr>
        <p:spPr>
          <a:xfrm>
            <a:off x="0" y="0"/>
            <a:ext cx="2971440" cy="456840"/>
          </a:xfrm>
          <a:prstGeom prst="rect">
            <a:avLst/>
          </a:prstGeom>
          <a:noFill/>
          <a:ln w="9360">
            <a:noFill/>
          </a:ln>
        </p:spPr>
        <p:style>
          <a:lnRef idx="0"/>
          <a:fillRef idx="0"/>
          <a:effectRef idx="0"/>
          <a:fontRef idx="minor"/>
        </p:style>
      </p:sp>
      <p:sp>
        <p:nvSpPr>
          <p:cNvPr id="471" name="CustomShape 6"/>
          <p:cNvSpPr/>
          <p:nvPr/>
        </p:nvSpPr>
        <p:spPr>
          <a:xfrm>
            <a:off x="3884760" y="0"/>
            <a:ext cx="2972880" cy="455400"/>
          </a:xfrm>
          <a:prstGeom prst="rect">
            <a:avLst/>
          </a:prstGeom>
          <a:noFill/>
          <a:ln w="9360">
            <a:noFill/>
          </a:ln>
        </p:spPr>
        <p:style>
          <a:lnRef idx="0"/>
          <a:fillRef idx="0"/>
          <a:effectRef idx="0"/>
          <a:fontRef idx="minor"/>
        </p:style>
      </p:sp>
      <p:sp>
        <p:nvSpPr>
          <p:cNvPr id="47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7</a:t>
            </a:r>
            <a:endParaRPr b="0" lang="en-IN" sz="1800" spc="-1" strike="noStrike">
              <a:solidFill>
                <a:srgbClr val="000000"/>
              </a:solidFill>
              <a:uFill>
                <a:solidFill>
                  <a:srgbClr val="ffffff"/>
                </a:solidFill>
              </a:uFill>
              <a:latin typeface="Arial"/>
            </a:endParaRPr>
          </a:p>
        </p:txBody>
      </p:sp>
      <p:sp>
        <p:nvSpPr>
          <p:cNvPr id="473" name="CustomShape 8"/>
          <p:cNvSpPr/>
          <p:nvPr/>
        </p:nvSpPr>
        <p:spPr>
          <a:xfrm>
            <a:off x="-1440" y="8685360"/>
            <a:ext cx="2971440" cy="458280"/>
          </a:xfrm>
          <a:prstGeom prst="rect">
            <a:avLst/>
          </a:prstGeom>
          <a:noFill/>
          <a:ln w="9360">
            <a:noFill/>
          </a:ln>
        </p:spPr>
        <p:style>
          <a:lnRef idx="0"/>
          <a:fillRef idx="0"/>
          <a:effectRef idx="0"/>
          <a:fontRef idx="minor"/>
        </p:style>
      </p:sp>
      <p:sp>
        <p:nvSpPr>
          <p:cNvPr id="474" name="CustomShape 9"/>
          <p:cNvSpPr/>
          <p:nvPr/>
        </p:nvSpPr>
        <p:spPr>
          <a:xfrm>
            <a:off x="-1440" y="0"/>
            <a:ext cx="2971440" cy="455400"/>
          </a:xfrm>
          <a:prstGeom prst="rect">
            <a:avLst/>
          </a:prstGeom>
          <a:noFill/>
          <a:ln w="9360">
            <a:noFill/>
          </a:ln>
        </p:spPr>
        <p:style>
          <a:lnRef idx="0"/>
          <a:fillRef idx="0"/>
          <a:effectRef idx="0"/>
          <a:fontRef idx="minor"/>
        </p:style>
      </p:sp>
      <p:sp>
        <p:nvSpPr>
          <p:cNvPr id="47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3884760" y="8685360"/>
            <a:ext cx="2971440" cy="456840"/>
          </a:xfrm>
          <a:prstGeom prst="rect">
            <a:avLst/>
          </a:prstGeom>
          <a:noFill/>
          <a:ln w="9360">
            <a:noFill/>
          </a:ln>
        </p:spPr>
        <p:txBody>
          <a:bodyPr anchor="b"/>
          <a:p>
            <a:pPr algn="r">
              <a:lnSpc>
                <a:spcPct val="100000"/>
              </a:lnSpc>
            </a:pPr>
            <a:fld id="{34CA480C-94BC-4C06-B813-7FAB9F08878B}"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77" name="CustomShape 2"/>
          <p:cNvSpPr/>
          <p:nvPr/>
        </p:nvSpPr>
        <p:spPr>
          <a:xfrm>
            <a:off x="3886200" y="0"/>
            <a:ext cx="2971440" cy="456840"/>
          </a:xfrm>
          <a:prstGeom prst="rect">
            <a:avLst/>
          </a:prstGeom>
          <a:noFill/>
          <a:ln w="9360">
            <a:noFill/>
          </a:ln>
        </p:spPr>
        <p:style>
          <a:lnRef idx="0"/>
          <a:fillRef idx="0"/>
          <a:effectRef idx="0"/>
          <a:fontRef idx="minor"/>
        </p:style>
      </p:sp>
      <p:sp>
        <p:nvSpPr>
          <p:cNvPr id="47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479" name="CustomShape 4"/>
          <p:cNvSpPr/>
          <p:nvPr/>
        </p:nvSpPr>
        <p:spPr>
          <a:xfrm>
            <a:off x="0" y="8686800"/>
            <a:ext cx="2971440" cy="456840"/>
          </a:xfrm>
          <a:prstGeom prst="rect">
            <a:avLst/>
          </a:prstGeom>
          <a:noFill/>
          <a:ln w="9360">
            <a:noFill/>
          </a:ln>
        </p:spPr>
        <p:style>
          <a:lnRef idx="0"/>
          <a:fillRef idx="0"/>
          <a:effectRef idx="0"/>
          <a:fontRef idx="minor"/>
        </p:style>
      </p:sp>
      <p:sp>
        <p:nvSpPr>
          <p:cNvPr id="480" name="CustomShape 5"/>
          <p:cNvSpPr/>
          <p:nvPr/>
        </p:nvSpPr>
        <p:spPr>
          <a:xfrm>
            <a:off x="0" y="0"/>
            <a:ext cx="2971440" cy="456840"/>
          </a:xfrm>
          <a:prstGeom prst="rect">
            <a:avLst/>
          </a:prstGeom>
          <a:noFill/>
          <a:ln w="9360">
            <a:noFill/>
          </a:ln>
        </p:spPr>
        <p:style>
          <a:lnRef idx="0"/>
          <a:fillRef idx="0"/>
          <a:effectRef idx="0"/>
          <a:fontRef idx="minor"/>
        </p:style>
      </p:sp>
      <p:sp>
        <p:nvSpPr>
          <p:cNvPr id="481" name="CustomShape 6"/>
          <p:cNvSpPr/>
          <p:nvPr/>
        </p:nvSpPr>
        <p:spPr>
          <a:xfrm>
            <a:off x="3884760" y="0"/>
            <a:ext cx="2972880" cy="455400"/>
          </a:xfrm>
          <a:prstGeom prst="rect">
            <a:avLst/>
          </a:prstGeom>
          <a:noFill/>
          <a:ln w="9360">
            <a:noFill/>
          </a:ln>
        </p:spPr>
        <p:style>
          <a:lnRef idx="0"/>
          <a:fillRef idx="0"/>
          <a:effectRef idx="0"/>
          <a:fontRef idx="minor"/>
        </p:style>
      </p:sp>
      <p:sp>
        <p:nvSpPr>
          <p:cNvPr id="48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7</a:t>
            </a:r>
            <a:endParaRPr b="0" lang="en-IN" sz="1800" spc="-1" strike="noStrike">
              <a:solidFill>
                <a:srgbClr val="000000"/>
              </a:solidFill>
              <a:uFill>
                <a:solidFill>
                  <a:srgbClr val="ffffff"/>
                </a:solidFill>
              </a:uFill>
              <a:latin typeface="Arial"/>
            </a:endParaRPr>
          </a:p>
        </p:txBody>
      </p:sp>
      <p:sp>
        <p:nvSpPr>
          <p:cNvPr id="483" name="CustomShape 8"/>
          <p:cNvSpPr/>
          <p:nvPr/>
        </p:nvSpPr>
        <p:spPr>
          <a:xfrm>
            <a:off x="-1440" y="8685360"/>
            <a:ext cx="2971440" cy="458280"/>
          </a:xfrm>
          <a:prstGeom prst="rect">
            <a:avLst/>
          </a:prstGeom>
          <a:noFill/>
          <a:ln w="9360">
            <a:noFill/>
          </a:ln>
        </p:spPr>
        <p:style>
          <a:lnRef idx="0"/>
          <a:fillRef idx="0"/>
          <a:effectRef idx="0"/>
          <a:fontRef idx="minor"/>
        </p:style>
      </p:sp>
      <p:sp>
        <p:nvSpPr>
          <p:cNvPr id="484" name="CustomShape 9"/>
          <p:cNvSpPr/>
          <p:nvPr/>
        </p:nvSpPr>
        <p:spPr>
          <a:xfrm>
            <a:off x="-1440" y="0"/>
            <a:ext cx="2971440" cy="455400"/>
          </a:xfrm>
          <a:prstGeom prst="rect">
            <a:avLst/>
          </a:prstGeom>
          <a:noFill/>
          <a:ln w="9360">
            <a:noFill/>
          </a:ln>
        </p:spPr>
        <p:style>
          <a:lnRef idx="0"/>
          <a:fillRef idx="0"/>
          <a:effectRef idx="0"/>
          <a:fontRef idx="minor"/>
        </p:style>
      </p:sp>
      <p:sp>
        <p:nvSpPr>
          <p:cNvPr id="48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3884760" y="8685360"/>
            <a:ext cx="2971440" cy="456840"/>
          </a:xfrm>
          <a:prstGeom prst="rect">
            <a:avLst/>
          </a:prstGeom>
          <a:noFill/>
          <a:ln w="9360">
            <a:noFill/>
          </a:ln>
        </p:spPr>
        <p:txBody>
          <a:bodyPr anchor="b"/>
          <a:p>
            <a:pPr algn="r">
              <a:lnSpc>
                <a:spcPct val="100000"/>
              </a:lnSpc>
            </a:pPr>
            <a:fld id="{D1D91BBE-457D-4D2B-A605-ECE3C74C181C}"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87" name="CustomShape 2"/>
          <p:cNvSpPr/>
          <p:nvPr/>
        </p:nvSpPr>
        <p:spPr>
          <a:xfrm>
            <a:off x="3886200" y="0"/>
            <a:ext cx="2971440" cy="456840"/>
          </a:xfrm>
          <a:prstGeom prst="rect">
            <a:avLst/>
          </a:prstGeom>
          <a:noFill/>
          <a:ln w="9360">
            <a:noFill/>
          </a:ln>
        </p:spPr>
        <p:style>
          <a:lnRef idx="0"/>
          <a:fillRef idx="0"/>
          <a:effectRef idx="0"/>
          <a:fontRef idx="minor"/>
        </p:style>
      </p:sp>
      <p:sp>
        <p:nvSpPr>
          <p:cNvPr id="48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489" name="CustomShape 4"/>
          <p:cNvSpPr/>
          <p:nvPr/>
        </p:nvSpPr>
        <p:spPr>
          <a:xfrm>
            <a:off x="0" y="8686800"/>
            <a:ext cx="2971440" cy="456840"/>
          </a:xfrm>
          <a:prstGeom prst="rect">
            <a:avLst/>
          </a:prstGeom>
          <a:noFill/>
          <a:ln w="9360">
            <a:noFill/>
          </a:ln>
        </p:spPr>
        <p:style>
          <a:lnRef idx="0"/>
          <a:fillRef idx="0"/>
          <a:effectRef idx="0"/>
          <a:fontRef idx="minor"/>
        </p:style>
      </p:sp>
      <p:sp>
        <p:nvSpPr>
          <p:cNvPr id="490" name="CustomShape 5"/>
          <p:cNvSpPr/>
          <p:nvPr/>
        </p:nvSpPr>
        <p:spPr>
          <a:xfrm>
            <a:off x="0" y="0"/>
            <a:ext cx="2971440" cy="456840"/>
          </a:xfrm>
          <a:prstGeom prst="rect">
            <a:avLst/>
          </a:prstGeom>
          <a:noFill/>
          <a:ln w="9360">
            <a:noFill/>
          </a:ln>
        </p:spPr>
        <p:style>
          <a:lnRef idx="0"/>
          <a:fillRef idx="0"/>
          <a:effectRef idx="0"/>
          <a:fontRef idx="minor"/>
        </p:style>
      </p:sp>
      <p:sp>
        <p:nvSpPr>
          <p:cNvPr id="491" name="CustomShape 6"/>
          <p:cNvSpPr/>
          <p:nvPr/>
        </p:nvSpPr>
        <p:spPr>
          <a:xfrm>
            <a:off x="3884760" y="0"/>
            <a:ext cx="2972880" cy="455400"/>
          </a:xfrm>
          <a:prstGeom prst="rect">
            <a:avLst/>
          </a:prstGeom>
          <a:noFill/>
          <a:ln w="9360">
            <a:noFill/>
          </a:ln>
        </p:spPr>
        <p:style>
          <a:lnRef idx="0"/>
          <a:fillRef idx="0"/>
          <a:effectRef idx="0"/>
          <a:fontRef idx="minor"/>
        </p:style>
      </p:sp>
      <p:sp>
        <p:nvSpPr>
          <p:cNvPr id="49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7</a:t>
            </a:r>
            <a:endParaRPr b="0" lang="en-IN" sz="1800" spc="-1" strike="noStrike">
              <a:solidFill>
                <a:srgbClr val="000000"/>
              </a:solidFill>
              <a:uFill>
                <a:solidFill>
                  <a:srgbClr val="ffffff"/>
                </a:solidFill>
              </a:uFill>
              <a:latin typeface="Arial"/>
            </a:endParaRPr>
          </a:p>
        </p:txBody>
      </p:sp>
      <p:sp>
        <p:nvSpPr>
          <p:cNvPr id="493" name="CustomShape 8"/>
          <p:cNvSpPr/>
          <p:nvPr/>
        </p:nvSpPr>
        <p:spPr>
          <a:xfrm>
            <a:off x="-1440" y="8685360"/>
            <a:ext cx="2971440" cy="458280"/>
          </a:xfrm>
          <a:prstGeom prst="rect">
            <a:avLst/>
          </a:prstGeom>
          <a:noFill/>
          <a:ln w="9360">
            <a:noFill/>
          </a:ln>
        </p:spPr>
        <p:style>
          <a:lnRef idx="0"/>
          <a:fillRef idx="0"/>
          <a:effectRef idx="0"/>
          <a:fontRef idx="minor"/>
        </p:style>
      </p:sp>
      <p:sp>
        <p:nvSpPr>
          <p:cNvPr id="494" name="CustomShape 9"/>
          <p:cNvSpPr/>
          <p:nvPr/>
        </p:nvSpPr>
        <p:spPr>
          <a:xfrm>
            <a:off x="-1440" y="0"/>
            <a:ext cx="2971440" cy="455400"/>
          </a:xfrm>
          <a:prstGeom prst="rect">
            <a:avLst/>
          </a:prstGeom>
          <a:noFill/>
          <a:ln w="9360">
            <a:noFill/>
          </a:ln>
        </p:spPr>
        <p:style>
          <a:lnRef idx="0"/>
          <a:fillRef idx="0"/>
          <a:effectRef idx="0"/>
          <a:fontRef idx="minor"/>
        </p:style>
      </p:sp>
      <p:sp>
        <p:nvSpPr>
          <p:cNvPr id="49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3884760" y="8685360"/>
            <a:ext cx="2971440" cy="456840"/>
          </a:xfrm>
          <a:prstGeom prst="rect">
            <a:avLst/>
          </a:prstGeom>
          <a:noFill/>
          <a:ln w="9360">
            <a:noFill/>
          </a:ln>
        </p:spPr>
        <p:txBody>
          <a:bodyPr anchor="b"/>
          <a:p>
            <a:pPr algn="r">
              <a:lnSpc>
                <a:spcPct val="100000"/>
              </a:lnSpc>
            </a:pPr>
            <a:fld id="{3BB918DA-1AE3-4AC0-82D1-6A5BF7429DDE}"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97" name="PlaceHolder 2"/>
          <p:cNvSpPr>
            <a:spLocks noGrp="1"/>
          </p:cNvSpPr>
          <p:nvPr>
            <p:ph type="body"/>
          </p:nvPr>
        </p:nvSpPr>
        <p:spPr>
          <a:xfrm>
            <a:off x="914400" y="4343400"/>
            <a:ext cx="5028840" cy="411444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3884760" y="8685360"/>
            <a:ext cx="2971440" cy="456840"/>
          </a:xfrm>
          <a:prstGeom prst="rect">
            <a:avLst/>
          </a:prstGeom>
          <a:noFill/>
          <a:ln w="9360">
            <a:noFill/>
          </a:ln>
        </p:spPr>
        <p:txBody>
          <a:bodyPr anchor="b"/>
          <a:p>
            <a:pPr algn="r">
              <a:lnSpc>
                <a:spcPct val="100000"/>
              </a:lnSpc>
            </a:pPr>
            <a:fld id="{8E1D4798-7F96-4E30-B95B-48F44B6D7227}"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99" name="CustomShape 2"/>
          <p:cNvSpPr/>
          <p:nvPr/>
        </p:nvSpPr>
        <p:spPr>
          <a:xfrm>
            <a:off x="3886200" y="0"/>
            <a:ext cx="2971440" cy="456840"/>
          </a:xfrm>
          <a:prstGeom prst="rect">
            <a:avLst/>
          </a:prstGeom>
          <a:noFill/>
          <a:ln w="9360">
            <a:noFill/>
          </a:ln>
        </p:spPr>
        <p:style>
          <a:lnRef idx="0"/>
          <a:fillRef idx="0"/>
          <a:effectRef idx="0"/>
          <a:fontRef idx="minor"/>
        </p:style>
      </p:sp>
      <p:sp>
        <p:nvSpPr>
          <p:cNvPr id="500"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13</a:t>
            </a:r>
            <a:endParaRPr b="0" lang="en-IN" sz="1800" spc="-1" strike="noStrike">
              <a:solidFill>
                <a:srgbClr val="000000"/>
              </a:solidFill>
              <a:uFill>
                <a:solidFill>
                  <a:srgbClr val="ffffff"/>
                </a:solidFill>
              </a:uFill>
              <a:latin typeface="Arial"/>
            </a:endParaRPr>
          </a:p>
        </p:txBody>
      </p:sp>
      <p:sp>
        <p:nvSpPr>
          <p:cNvPr id="501" name="CustomShape 4"/>
          <p:cNvSpPr/>
          <p:nvPr/>
        </p:nvSpPr>
        <p:spPr>
          <a:xfrm>
            <a:off x="0" y="8686800"/>
            <a:ext cx="2971440" cy="456840"/>
          </a:xfrm>
          <a:prstGeom prst="rect">
            <a:avLst/>
          </a:prstGeom>
          <a:noFill/>
          <a:ln w="9360">
            <a:noFill/>
          </a:ln>
        </p:spPr>
        <p:style>
          <a:lnRef idx="0"/>
          <a:fillRef idx="0"/>
          <a:effectRef idx="0"/>
          <a:fontRef idx="minor"/>
        </p:style>
      </p:sp>
      <p:sp>
        <p:nvSpPr>
          <p:cNvPr id="502" name="CustomShape 5"/>
          <p:cNvSpPr/>
          <p:nvPr/>
        </p:nvSpPr>
        <p:spPr>
          <a:xfrm>
            <a:off x="0" y="0"/>
            <a:ext cx="2971440" cy="456840"/>
          </a:xfrm>
          <a:prstGeom prst="rect">
            <a:avLst/>
          </a:prstGeom>
          <a:noFill/>
          <a:ln w="9360">
            <a:noFill/>
          </a:ln>
        </p:spPr>
        <p:style>
          <a:lnRef idx="0"/>
          <a:fillRef idx="0"/>
          <a:effectRef idx="0"/>
          <a:fontRef idx="minor"/>
        </p:style>
      </p:sp>
      <p:sp>
        <p:nvSpPr>
          <p:cNvPr id="503" name="CustomShape 6"/>
          <p:cNvSpPr/>
          <p:nvPr/>
        </p:nvSpPr>
        <p:spPr>
          <a:xfrm>
            <a:off x="3884760" y="0"/>
            <a:ext cx="2972880" cy="455400"/>
          </a:xfrm>
          <a:prstGeom prst="rect">
            <a:avLst/>
          </a:prstGeom>
          <a:noFill/>
          <a:ln w="9360">
            <a:noFill/>
          </a:ln>
        </p:spPr>
        <p:style>
          <a:lnRef idx="0"/>
          <a:fillRef idx="0"/>
          <a:effectRef idx="0"/>
          <a:fontRef idx="minor"/>
        </p:style>
      </p:sp>
      <p:sp>
        <p:nvSpPr>
          <p:cNvPr id="504"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505" name="CustomShape 8"/>
          <p:cNvSpPr/>
          <p:nvPr/>
        </p:nvSpPr>
        <p:spPr>
          <a:xfrm>
            <a:off x="-1440" y="8685360"/>
            <a:ext cx="2971440" cy="458280"/>
          </a:xfrm>
          <a:prstGeom prst="rect">
            <a:avLst/>
          </a:prstGeom>
          <a:noFill/>
          <a:ln w="9360">
            <a:noFill/>
          </a:ln>
        </p:spPr>
        <p:style>
          <a:lnRef idx="0"/>
          <a:fillRef idx="0"/>
          <a:effectRef idx="0"/>
          <a:fontRef idx="minor"/>
        </p:style>
      </p:sp>
      <p:sp>
        <p:nvSpPr>
          <p:cNvPr id="506" name="CustomShape 9"/>
          <p:cNvSpPr/>
          <p:nvPr/>
        </p:nvSpPr>
        <p:spPr>
          <a:xfrm>
            <a:off x="-1440" y="0"/>
            <a:ext cx="2971440" cy="455400"/>
          </a:xfrm>
          <a:prstGeom prst="rect">
            <a:avLst/>
          </a:prstGeom>
          <a:noFill/>
          <a:ln w="9360">
            <a:noFill/>
          </a:ln>
        </p:spPr>
        <p:style>
          <a:lnRef idx="0"/>
          <a:fillRef idx="0"/>
          <a:effectRef idx="0"/>
          <a:fontRef idx="minor"/>
        </p:style>
      </p:sp>
      <p:sp>
        <p:nvSpPr>
          <p:cNvPr id="507"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3884760" y="8685360"/>
            <a:ext cx="2971440" cy="456840"/>
          </a:xfrm>
          <a:prstGeom prst="rect">
            <a:avLst/>
          </a:prstGeom>
          <a:noFill/>
          <a:ln w="9360">
            <a:noFill/>
          </a:ln>
        </p:spPr>
        <p:txBody>
          <a:bodyPr anchor="b"/>
          <a:p>
            <a:pPr algn="r">
              <a:lnSpc>
                <a:spcPct val="100000"/>
              </a:lnSpc>
            </a:pPr>
            <a:fld id="{464AE9C6-7D5B-4F24-ABA2-D3757308C811}"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09" name="CustomShape 2"/>
          <p:cNvSpPr/>
          <p:nvPr/>
        </p:nvSpPr>
        <p:spPr>
          <a:xfrm>
            <a:off x="3886200" y="0"/>
            <a:ext cx="2971440" cy="456840"/>
          </a:xfrm>
          <a:prstGeom prst="rect">
            <a:avLst/>
          </a:prstGeom>
          <a:noFill/>
          <a:ln w="9360">
            <a:noFill/>
          </a:ln>
        </p:spPr>
        <p:style>
          <a:lnRef idx="0"/>
          <a:fillRef idx="0"/>
          <a:effectRef idx="0"/>
          <a:fontRef idx="minor"/>
        </p:style>
      </p:sp>
      <p:sp>
        <p:nvSpPr>
          <p:cNvPr id="510"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29</a:t>
            </a:r>
            <a:endParaRPr b="0" lang="en-IN" sz="1800" spc="-1" strike="noStrike">
              <a:solidFill>
                <a:srgbClr val="000000"/>
              </a:solidFill>
              <a:uFill>
                <a:solidFill>
                  <a:srgbClr val="ffffff"/>
                </a:solidFill>
              </a:uFill>
              <a:latin typeface="Arial"/>
            </a:endParaRPr>
          </a:p>
        </p:txBody>
      </p:sp>
      <p:sp>
        <p:nvSpPr>
          <p:cNvPr id="511" name="CustomShape 4"/>
          <p:cNvSpPr/>
          <p:nvPr/>
        </p:nvSpPr>
        <p:spPr>
          <a:xfrm>
            <a:off x="0" y="8686800"/>
            <a:ext cx="2971440" cy="456840"/>
          </a:xfrm>
          <a:prstGeom prst="rect">
            <a:avLst/>
          </a:prstGeom>
          <a:noFill/>
          <a:ln w="9360">
            <a:noFill/>
          </a:ln>
        </p:spPr>
        <p:style>
          <a:lnRef idx="0"/>
          <a:fillRef idx="0"/>
          <a:effectRef idx="0"/>
          <a:fontRef idx="minor"/>
        </p:style>
      </p:sp>
      <p:sp>
        <p:nvSpPr>
          <p:cNvPr id="512" name="CustomShape 5"/>
          <p:cNvSpPr/>
          <p:nvPr/>
        </p:nvSpPr>
        <p:spPr>
          <a:xfrm>
            <a:off x="0" y="0"/>
            <a:ext cx="2971440" cy="456840"/>
          </a:xfrm>
          <a:prstGeom prst="rect">
            <a:avLst/>
          </a:prstGeom>
          <a:noFill/>
          <a:ln w="9360">
            <a:noFill/>
          </a:ln>
        </p:spPr>
        <p:style>
          <a:lnRef idx="0"/>
          <a:fillRef idx="0"/>
          <a:effectRef idx="0"/>
          <a:fontRef idx="minor"/>
        </p:style>
      </p:sp>
      <p:sp>
        <p:nvSpPr>
          <p:cNvPr id="513" name="CustomShape 6"/>
          <p:cNvSpPr/>
          <p:nvPr/>
        </p:nvSpPr>
        <p:spPr>
          <a:xfrm>
            <a:off x="3884760" y="0"/>
            <a:ext cx="2972880" cy="455400"/>
          </a:xfrm>
          <a:prstGeom prst="rect">
            <a:avLst/>
          </a:prstGeom>
          <a:noFill/>
          <a:ln w="9360">
            <a:noFill/>
          </a:ln>
        </p:spPr>
        <p:style>
          <a:lnRef idx="0"/>
          <a:fillRef idx="0"/>
          <a:effectRef idx="0"/>
          <a:fontRef idx="minor"/>
        </p:style>
      </p:sp>
      <p:sp>
        <p:nvSpPr>
          <p:cNvPr id="514"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19</a:t>
            </a:r>
            <a:endParaRPr b="0" lang="en-IN" sz="1800" spc="-1" strike="noStrike">
              <a:solidFill>
                <a:srgbClr val="000000"/>
              </a:solidFill>
              <a:uFill>
                <a:solidFill>
                  <a:srgbClr val="ffffff"/>
                </a:solidFill>
              </a:uFill>
              <a:latin typeface="Arial"/>
            </a:endParaRPr>
          </a:p>
        </p:txBody>
      </p:sp>
      <p:sp>
        <p:nvSpPr>
          <p:cNvPr id="515" name="CustomShape 8"/>
          <p:cNvSpPr/>
          <p:nvPr/>
        </p:nvSpPr>
        <p:spPr>
          <a:xfrm>
            <a:off x="-1440" y="8685360"/>
            <a:ext cx="2971440" cy="458280"/>
          </a:xfrm>
          <a:prstGeom prst="rect">
            <a:avLst/>
          </a:prstGeom>
          <a:noFill/>
          <a:ln w="9360">
            <a:noFill/>
          </a:ln>
        </p:spPr>
        <p:style>
          <a:lnRef idx="0"/>
          <a:fillRef idx="0"/>
          <a:effectRef idx="0"/>
          <a:fontRef idx="minor"/>
        </p:style>
      </p:sp>
      <p:sp>
        <p:nvSpPr>
          <p:cNvPr id="516" name="CustomShape 9"/>
          <p:cNvSpPr/>
          <p:nvPr/>
        </p:nvSpPr>
        <p:spPr>
          <a:xfrm>
            <a:off x="-1440" y="0"/>
            <a:ext cx="2971440" cy="455400"/>
          </a:xfrm>
          <a:prstGeom prst="rect">
            <a:avLst/>
          </a:prstGeom>
          <a:noFill/>
          <a:ln w="9360">
            <a:noFill/>
          </a:ln>
        </p:spPr>
        <p:style>
          <a:lnRef idx="0"/>
          <a:fillRef idx="0"/>
          <a:effectRef idx="0"/>
          <a:fontRef idx="minor"/>
        </p:style>
      </p:sp>
      <p:sp>
        <p:nvSpPr>
          <p:cNvPr id="517"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3884760" y="8685360"/>
            <a:ext cx="2971440" cy="456840"/>
          </a:xfrm>
          <a:prstGeom prst="rect">
            <a:avLst/>
          </a:prstGeom>
          <a:noFill/>
          <a:ln w="9360">
            <a:noFill/>
          </a:ln>
        </p:spPr>
        <p:txBody>
          <a:bodyPr anchor="b"/>
          <a:p>
            <a:pPr algn="r">
              <a:lnSpc>
                <a:spcPct val="100000"/>
              </a:lnSpc>
            </a:pPr>
            <a:fld id="{F50A02F5-DE0E-427B-93BB-3486C00EE45B}"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19" name="CustomShape 2"/>
          <p:cNvSpPr/>
          <p:nvPr/>
        </p:nvSpPr>
        <p:spPr>
          <a:xfrm>
            <a:off x="3886200" y="0"/>
            <a:ext cx="2971440" cy="456840"/>
          </a:xfrm>
          <a:prstGeom prst="rect">
            <a:avLst/>
          </a:prstGeom>
          <a:noFill/>
          <a:ln w="9360">
            <a:noFill/>
          </a:ln>
        </p:spPr>
        <p:style>
          <a:lnRef idx="0"/>
          <a:fillRef idx="0"/>
          <a:effectRef idx="0"/>
          <a:fontRef idx="minor"/>
        </p:style>
      </p:sp>
      <p:sp>
        <p:nvSpPr>
          <p:cNvPr id="520"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31</a:t>
            </a:r>
            <a:endParaRPr b="0" lang="en-IN" sz="1800" spc="-1" strike="noStrike">
              <a:solidFill>
                <a:srgbClr val="000000"/>
              </a:solidFill>
              <a:uFill>
                <a:solidFill>
                  <a:srgbClr val="ffffff"/>
                </a:solidFill>
              </a:uFill>
              <a:latin typeface="Arial"/>
            </a:endParaRPr>
          </a:p>
        </p:txBody>
      </p:sp>
      <p:sp>
        <p:nvSpPr>
          <p:cNvPr id="521" name="CustomShape 4"/>
          <p:cNvSpPr/>
          <p:nvPr/>
        </p:nvSpPr>
        <p:spPr>
          <a:xfrm>
            <a:off x="0" y="8686800"/>
            <a:ext cx="2971440" cy="456840"/>
          </a:xfrm>
          <a:prstGeom prst="rect">
            <a:avLst/>
          </a:prstGeom>
          <a:noFill/>
          <a:ln w="9360">
            <a:noFill/>
          </a:ln>
        </p:spPr>
        <p:style>
          <a:lnRef idx="0"/>
          <a:fillRef idx="0"/>
          <a:effectRef idx="0"/>
          <a:fontRef idx="minor"/>
        </p:style>
      </p:sp>
      <p:sp>
        <p:nvSpPr>
          <p:cNvPr id="522" name="CustomShape 5"/>
          <p:cNvSpPr/>
          <p:nvPr/>
        </p:nvSpPr>
        <p:spPr>
          <a:xfrm>
            <a:off x="0" y="0"/>
            <a:ext cx="2971440" cy="456840"/>
          </a:xfrm>
          <a:prstGeom prst="rect">
            <a:avLst/>
          </a:prstGeom>
          <a:noFill/>
          <a:ln w="9360">
            <a:noFill/>
          </a:ln>
        </p:spPr>
        <p:style>
          <a:lnRef idx="0"/>
          <a:fillRef idx="0"/>
          <a:effectRef idx="0"/>
          <a:fontRef idx="minor"/>
        </p:style>
      </p:sp>
      <p:sp>
        <p:nvSpPr>
          <p:cNvPr id="523" name="CustomShape 6"/>
          <p:cNvSpPr/>
          <p:nvPr/>
        </p:nvSpPr>
        <p:spPr>
          <a:xfrm>
            <a:off x="3884760" y="0"/>
            <a:ext cx="2972880" cy="455400"/>
          </a:xfrm>
          <a:prstGeom prst="rect">
            <a:avLst/>
          </a:prstGeom>
          <a:noFill/>
          <a:ln w="9360">
            <a:noFill/>
          </a:ln>
        </p:spPr>
        <p:style>
          <a:lnRef idx="0"/>
          <a:fillRef idx="0"/>
          <a:effectRef idx="0"/>
          <a:fontRef idx="minor"/>
        </p:style>
      </p:sp>
      <p:sp>
        <p:nvSpPr>
          <p:cNvPr id="524"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20</a:t>
            </a:r>
            <a:endParaRPr b="0" lang="en-IN" sz="1800" spc="-1" strike="noStrike">
              <a:solidFill>
                <a:srgbClr val="000000"/>
              </a:solidFill>
              <a:uFill>
                <a:solidFill>
                  <a:srgbClr val="ffffff"/>
                </a:solidFill>
              </a:uFill>
              <a:latin typeface="Arial"/>
            </a:endParaRPr>
          </a:p>
        </p:txBody>
      </p:sp>
      <p:sp>
        <p:nvSpPr>
          <p:cNvPr id="525" name="CustomShape 8"/>
          <p:cNvSpPr/>
          <p:nvPr/>
        </p:nvSpPr>
        <p:spPr>
          <a:xfrm>
            <a:off x="-1440" y="8685360"/>
            <a:ext cx="2971440" cy="458280"/>
          </a:xfrm>
          <a:prstGeom prst="rect">
            <a:avLst/>
          </a:prstGeom>
          <a:noFill/>
          <a:ln w="9360">
            <a:noFill/>
          </a:ln>
        </p:spPr>
        <p:style>
          <a:lnRef idx="0"/>
          <a:fillRef idx="0"/>
          <a:effectRef idx="0"/>
          <a:fontRef idx="minor"/>
        </p:style>
      </p:sp>
      <p:sp>
        <p:nvSpPr>
          <p:cNvPr id="526" name="CustomShape 9"/>
          <p:cNvSpPr/>
          <p:nvPr/>
        </p:nvSpPr>
        <p:spPr>
          <a:xfrm>
            <a:off x="-1440" y="0"/>
            <a:ext cx="2971440" cy="455400"/>
          </a:xfrm>
          <a:prstGeom prst="rect">
            <a:avLst/>
          </a:prstGeom>
          <a:noFill/>
          <a:ln w="9360">
            <a:noFill/>
          </a:ln>
        </p:spPr>
        <p:style>
          <a:lnRef idx="0"/>
          <a:fillRef idx="0"/>
          <a:effectRef idx="0"/>
          <a:fontRef idx="minor"/>
        </p:style>
      </p:sp>
      <p:sp>
        <p:nvSpPr>
          <p:cNvPr id="527"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425" name="TextShape 2"/>
          <p:cNvSpPr txBox="1"/>
          <p:nvPr/>
        </p:nvSpPr>
        <p:spPr>
          <a:xfrm>
            <a:off x="3884760" y="8685360"/>
            <a:ext cx="2971440" cy="456840"/>
          </a:xfrm>
          <a:prstGeom prst="rect">
            <a:avLst/>
          </a:prstGeom>
          <a:noFill/>
          <a:ln w="9360">
            <a:noFill/>
          </a:ln>
        </p:spPr>
        <p:txBody>
          <a:bodyPr anchor="b"/>
          <a:p>
            <a:pPr algn="r">
              <a:lnSpc>
                <a:spcPct val="100000"/>
              </a:lnSpc>
            </a:pPr>
            <a:fld id="{69921FB0-F1D6-4F7C-8926-F40F617888C4}" type="slidenum">
              <a:rPr b="0" lang="en-IN" sz="1200" spc="-1" strike="noStrike">
                <a:solidFill>
                  <a:srgbClr val="000000"/>
                </a:solidFill>
                <a:uFill>
                  <a:solidFill>
                    <a:srgbClr val="ffffff"/>
                  </a:solidFill>
                </a:uFill>
                <a:latin typeface="Arial"/>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3884760" y="8685360"/>
            <a:ext cx="2971440" cy="456840"/>
          </a:xfrm>
          <a:prstGeom prst="rect">
            <a:avLst/>
          </a:prstGeom>
          <a:noFill/>
          <a:ln w="9360">
            <a:noFill/>
          </a:ln>
        </p:spPr>
        <p:txBody>
          <a:bodyPr anchor="b"/>
          <a:p>
            <a:pPr algn="r">
              <a:lnSpc>
                <a:spcPct val="100000"/>
              </a:lnSpc>
            </a:pPr>
            <a:fld id="{ECD5A3E4-2A0B-4254-881E-1735A2CB0B13}"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29" name="PlaceHolder 2"/>
          <p:cNvSpPr>
            <a:spLocks noGrp="1"/>
          </p:cNvSpPr>
          <p:nvPr>
            <p:ph type="body"/>
          </p:nvPr>
        </p:nvSpPr>
        <p:spPr>
          <a:xfrm>
            <a:off x="914400" y="4343400"/>
            <a:ext cx="5028840" cy="411444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TextShape 1"/>
          <p:cNvSpPr txBox="1"/>
          <p:nvPr/>
        </p:nvSpPr>
        <p:spPr>
          <a:xfrm>
            <a:off x="3884760" y="8685360"/>
            <a:ext cx="2971440" cy="456840"/>
          </a:xfrm>
          <a:prstGeom prst="rect">
            <a:avLst/>
          </a:prstGeom>
          <a:noFill/>
          <a:ln w="9360">
            <a:noFill/>
          </a:ln>
        </p:spPr>
        <p:txBody>
          <a:bodyPr anchor="b"/>
          <a:p>
            <a:pPr algn="r">
              <a:lnSpc>
                <a:spcPct val="100000"/>
              </a:lnSpc>
            </a:pPr>
            <a:fld id="{844499AF-EEB2-4718-92BB-9685D1BE8193}"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31" name="PlaceHolder 2"/>
          <p:cNvSpPr>
            <a:spLocks noGrp="1"/>
          </p:cNvSpPr>
          <p:nvPr>
            <p:ph type="body"/>
          </p:nvPr>
        </p:nvSpPr>
        <p:spPr>
          <a:xfrm>
            <a:off x="914400" y="4343400"/>
            <a:ext cx="5028840" cy="4113000"/>
          </a:xfrm>
          <a:prstGeom prst="rect">
            <a:avLst/>
          </a:prstGeom>
        </p:spPr>
        <p:txBody>
          <a:bodyPr lIns="92160" rIns="92160" tIns="46800" bIns="46800"/>
          <a:p>
            <a:endParaRPr b="0" lang="en-IN"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3884760" y="8685360"/>
            <a:ext cx="2971440" cy="456840"/>
          </a:xfrm>
          <a:prstGeom prst="rect">
            <a:avLst/>
          </a:prstGeom>
          <a:noFill/>
          <a:ln w="9360">
            <a:noFill/>
          </a:ln>
        </p:spPr>
        <p:txBody>
          <a:bodyPr anchor="b"/>
          <a:p>
            <a:pPr algn="r">
              <a:lnSpc>
                <a:spcPct val="100000"/>
              </a:lnSpc>
            </a:pPr>
            <a:fld id="{7E5F269E-4307-43E7-9969-0DFE9200EB5B}"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33" name="PlaceHolder 2"/>
          <p:cNvSpPr>
            <a:spLocks noGrp="1"/>
          </p:cNvSpPr>
          <p:nvPr>
            <p:ph type="body"/>
          </p:nvPr>
        </p:nvSpPr>
        <p:spPr>
          <a:xfrm>
            <a:off x="914400" y="4343400"/>
            <a:ext cx="5028840" cy="4113000"/>
          </a:xfrm>
          <a:prstGeom prst="rect">
            <a:avLst/>
          </a:prstGeom>
        </p:spPr>
        <p:txBody>
          <a:bodyPr lIns="92160" rIns="92160" tIns="46800" bIns="46800"/>
          <a:p>
            <a:endParaRPr b="0" lang="en-IN"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3884760" y="8685360"/>
            <a:ext cx="2971440" cy="456840"/>
          </a:xfrm>
          <a:prstGeom prst="rect">
            <a:avLst/>
          </a:prstGeom>
          <a:noFill/>
          <a:ln w="9360">
            <a:noFill/>
          </a:ln>
        </p:spPr>
        <p:txBody>
          <a:bodyPr anchor="b"/>
          <a:p>
            <a:pPr algn="r">
              <a:lnSpc>
                <a:spcPct val="100000"/>
              </a:lnSpc>
            </a:pPr>
            <a:fld id="{72D1D055-E8FA-4D86-B2A5-9A5986479BF2}"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535" name="PlaceHolder 2"/>
          <p:cNvSpPr>
            <a:spLocks noGrp="1"/>
          </p:cNvSpPr>
          <p:nvPr>
            <p:ph type="body"/>
          </p:nvPr>
        </p:nvSpPr>
        <p:spPr>
          <a:xfrm>
            <a:off x="914400" y="4343400"/>
            <a:ext cx="5028840" cy="411444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3884760" y="8685360"/>
            <a:ext cx="2971440" cy="456840"/>
          </a:xfrm>
          <a:prstGeom prst="rect">
            <a:avLst/>
          </a:prstGeom>
          <a:noFill/>
          <a:ln w="9360">
            <a:noFill/>
          </a:ln>
        </p:spPr>
        <p:txBody>
          <a:bodyPr anchor="b"/>
          <a:p>
            <a:pPr algn="r">
              <a:lnSpc>
                <a:spcPct val="100000"/>
              </a:lnSpc>
            </a:pPr>
            <a:fld id="{6077E517-F071-47BD-B867-5E8A9C268FB7}"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27" name="CustomShape 2"/>
          <p:cNvSpPr/>
          <p:nvPr/>
        </p:nvSpPr>
        <p:spPr>
          <a:xfrm>
            <a:off x="3886200" y="0"/>
            <a:ext cx="2971440" cy="456840"/>
          </a:xfrm>
          <a:prstGeom prst="rect">
            <a:avLst/>
          </a:prstGeom>
          <a:noFill/>
          <a:ln w="9360">
            <a:noFill/>
          </a:ln>
        </p:spPr>
        <p:style>
          <a:lnRef idx="0"/>
          <a:fillRef idx="0"/>
          <a:effectRef idx="0"/>
          <a:fontRef idx="minor"/>
        </p:style>
      </p:sp>
      <p:sp>
        <p:nvSpPr>
          <p:cNvPr id="42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4</a:t>
            </a:r>
            <a:endParaRPr b="0" lang="en-IN" sz="1800" spc="-1" strike="noStrike">
              <a:solidFill>
                <a:srgbClr val="000000"/>
              </a:solidFill>
              <a:uFill>
                <a:solidFill>
                  <a:srgbClr val="ffffff"/>
                </a:solidFill>
              </a:uFill>
              <a:latin typeface="Arial"/>
            </a:endParaRPr>
          </a:p>
        </p:txBody>
      </p:sp>
      <p:sp>
        <p:nvSpPr>
          <p:cNvPr id="429" name="CustomShape 4"/>
          <p:cNvSpPr/>
          <p:nvPr/>
        </p:nvSpPr>
        <p:spPr>
          <a:xfrm>
            <a:off x="0" y="8686800"/>
            <a:ext cx="2971440" cy="456840"/>
          </a:xfrm>
          <a:prstGeom prst="rect">
            <a:avLst/>
          </a:prstGeom>
          <a:noFill/>
          <a:ln w="9360">
            <a:noFill/>
          </a:ln>
        </p:spPr>
        <p:style>
          <a:lnRef idx="0"/>
          <a:fillRef idx="0"/>
          <a:effectRef idx="0"/>
          <a:fontRef idx="minor"/>
        </p:style>
      </p:sp>
      <p:sp>
        <p:nvSpPr>
          <p:cNvPr id="430" name="CustomShape 5"/>
          <p:cNvSpPr/>
          <p:nvPr/>
        </p:nvSpPr>
        <p:spPr>
          <a:xfrm>
            <a:off x="0" y="0"/>
            <a:ext cx="2971440" cy="456840"/>
          </a:xfrm>
          <a:prstGeom prst="rect">
            <a:avLst/>
          </a:prstGeom>
          <a:noFill/>
          <a:ln w="9360">
            <a:noFill/>
          </a:ln>
        </p:spPr>
        <p:style>
          <a:lnRef idx="0"/>
          <a:fillRef idx="0"/>
          <a:effectRef idx="0"/>
          <a:fontRef idx="minor"/>
        </p:style>
      </p:sp>
      <p:sp>
        <p:nvSpPr>
          <p:cNvPr id="431" name="CustomShape 6"/>
          <p:cNvSpPr/>
          <p:nvPr/>
        </p:nvSpPr>
        <p:spPr>
          <a:xfrm>
            <a:off x="3884760" y="0"/>
            <a:ext cx="2972880" cy="455400"/>
          </a:xfrm>
          <a:prstGeom prst="rect">
            <a:avLst/>
          </a:prstGeom>
          <a:noFill/>
          <a:ln w="9360">
            <a:noFill/>
          </a:ln>
        </p:spPr>
        <p:style>
          <a:lnRef idx="0"/>
          <a:fillRef idx="0"/>
          <a:effectRef idx="0"/>
          <a:fontRef idx="minor"/>
        </p:style>
      </p:sp>
      <p:sp>
        <p:nvSpPr>
          <p:cNvPr id="43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5</a:t>
            </a:r>
            <a:endParaRPr b="0" lang="en-IN" sz="1800" spc="-1" strike="noStrike">
              <a:solidFill>
                <a:srgbClr val="000000"/>
              </a:solidFill>
              <a:uFill>
                <a:solidFill>
                  <a:srgbClr val="ffffff"/>
                </a:solidFill>
              </a:uFill>
              <a:latin typeface="Arial"/>
            </a:endParaRPr>
          </a:p>
        </p:txBody>
      </p:sp>
      <p:sp>
        <p:nvSpPr>
          <p:cNvPr id="433" name="CustomShape 8"/>
          <p:cNvSpPr/>
          <p:nvPr/>
        </p:nvSpPr>
        <p:spPr>
          <a:xfrm>
            <a:off x="-1440" y="8685360"/>
            <a:ext cx="2971440" cy="458280"/>
          </a:xfrm>
          <a:prstGeom prst="rect">
            <a:avLst/>
          </a:prstGeom>
          <a:noFill/>
          <a:ln w="9360">
            <a:noFill/>
          </a:ln>
        </p:spPr>
        <p:style>
          <a:lnRef idx="0"/>
          <a:fillRef idx="0"/>
          <a:effectRef idx="0"/>
          <a:fontRef idx="minor"/>
        </p:style>
      </p:sp>
      <p:sp>
        <p:nvSpPr>
          <p:cNvPr id="434" name="CustomShape 9"/>
          <p:cNvSpPr/>
          <p:nvPr/>
        </p:nvSpPr>
        <p:spPr>
          <a:xfrm>
            <a:off x="-1440" y="0"/>
            <a:ext cx="2971440" cy="455400"/>
          </a:xfrm>
          <a:prstGeom prst="rect">
            <a:avLst/>
          </a:prstGeom>
          <a:noFill/>
          <a:ln w="9360">
            <a:noFill/>
          </a:ln>
        </p:spPr>
        <p:style>
          <a:lnRef idx="0"/>
          <a:fillRef idx="0"/>
          <a:effectRef idx="0"/>
          <a:fontRef idx="minor"/>
        </p:style>
      </p:sp>
      <p:sp>
        <p:nvSpPr>
          <p:cNvPr id="43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884760" y="8685360"/>
            <a:ext cx="2971440" cy="456840"/>
          </a:xfrm>
          <a:prstGeom prst="rect">
            <a:avLst/>
          </a:prstGeom>
          <a:noFill/>
          <a:ln w="9360">
            <a:noFill/>
          </a:ln>
        </p:spPr>
        <p:txBody>
          <a:bodyPr anchor="b"/>
          <a:p>
            <a:pPr algn="r">
              <a:lnSpc>
                <a:spcPct val="100000"/>
              </a:lnSpc>
            </a:pPr>
            <a:fld id="{441F7560-4DCF-4079-859E-4B8FC56AB742}"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37" name="CustomShape 2"/>
          <p:cNvSpPr/>
          <p:nvPr/>
        </p:nvSpPr>
        <p:spPr>
          <a:xfrm>
            <a:off x="3886200" y="0"/>
            <a:ext cx="2971440" cy="456840"/>
          </a:xfrm>
          <a:prstGeom prst="rect">
            <a:avLst/>
          </a:prstGeom>
          <a:noFill/>
          <a:ln w="9360">
            <a:noFill/>
          </a:ln>
        </p:spPr>
        <p:style>
          <a:lnRef idx="0"/>
          <a:fillRef idx="0"/>
          <a:effectRef idx="0"/>
          <a:fontRef idx="minor"/>
        </p:style>
      </p:sp>
      <p:sp>
        <p:nvSpPr>
          <p:cNvPr id="43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16</a:t>
            </a:r>
            <a:endParaRPr b="0" lang="en-IN" sz="1800" spc="-1" strike="noStrike">
              <a:solidFill>
                <a:srgbClr val="000000"/>
              </a:solidFill>
              <a:uFill>
                <a:solidFill>
                  <a:srgbClr val="ffffff"/>
                </a:solidFill>
              </a:uFill>
              <a:latin typeface="Arial"/>
            </a:endParaRPr>
          </a:p>
        </p:txBody>
      </p:sp>
      <p:sp>
        <p:nvSpPr>
          <p:cNvPr id="439" name="CustomShape 4"/>
          <p:cNvSpPr/>
          <p:nvPr/>
        </p:nvSpPr>
        <p:spPr>
          <a:xfrm>
            <a:off x="0" y="8686800"/>
            <a:ext cx="2971440" cy="456840"/>
          </a:xfrm>
          <a:prstGeom prst="rect">
            <a:avLst/>
          </a:prstGeom>
          <a:noFill/>
          <a:ln w="9360">
            <a:noFill/>
          </a:ln>
        </p:spPr>
        <p:style>
          <a:lnRef idx="0"/>
          <a:fillRef idx="0"/>
          <a:effectRef idx="0"/>
          <a:fontRef idx="minor"/>
        </p:style>
      </p:sp>
      <p:sp>
        <p:nvSpPr>
          <p:cNvPr id="440" name="CustomShape 5"/>
          <p:cNvSpPr/>
          <p:nvPr/>
        </p:nvSpPr>
        <p:spPr>
          <a:xfrm>
            <a:off x="0" y="0"/>
            <a:ext cx="2971440" cy="456840"/>
          </a:xfrm>
          <a:prstGeom prst="rect">
            <a:avLst/>
          </a:prstGeom>
          <a:noFill/>
          <a:ln w="9360">
            <a:noFill/>
          </a:ln>
        </p:spPr>
        <p:style>
          <a:lnRef idx="0"/>
          <a:fillRef idx="0"/>
          <a:effectRef idx="0"/>
          <a:fontRef idx="minor"/>
        </p:style>
      </p:sp>
      <p:sp>
        <p:nvSpPr>
          <p:cNvPr id="441" name="CustomShape 6"/>
          <p:cNvSpPr/>
          <p:nvPr/>
        </p:nvSpPr>
        <p:spPr>
          <a:xfrm>
            <a:off x="3884760" y="0"/>
            <a:ext cx="2972880" cy="455400"/>
          </a:xfrm>
          <a:prstGeom prst="rect">
            <a:avLst/>
          </a:prstGeom>
          <a:noFill/>
          <a:ln w="9360">
            <a:noFill/>
          </a:ln>
        </p:spPr>
        <p:style>
          <a:lnRef idx="0"/>
          <a:fillRef idx="0"/>
          <a:effectRef idx="0"/>
          <a:fontRef idx="minor"/>
        </p:style>
      </p:sp>
      <p:sp>
        <p:nvSpPr>
          <p:cNvPr id="44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10</a:t>
            </a:r>
            <a:endParaRPr b="0" lang="en-IN" sz="1800" spc="-1" strike="noStrike">
              <a:solidFill>
                <a:srgbClr val="000000"/>
              </a:solidFill>
              <a:uFill>
                <a:solidFill>
                  <a:srgbClr val="ffffff"/>
                </a:solidFill>
              </a:uFill>
              <a:latin typeface="Arial"/>
            </a:endParaRPr>
          </a:p>
        </p:txBody>
      </p:sp>
      <p:sp>
        <p:nvSpPr>
          <p:cNvPr id="443" name="CustomShape 8"/>
          <p:cNvSpPr/>
          <p:nvPr/>
        </p:nvSpPr>
        <p:spPr>
          <a:xfrm>
            <a:off x="-1440" y="8685360"/>
            <a:ext cx="2971440" cy="458280"/>
          </a:xfrm>
          <a:prstGeom prst="rect">
            <a:avLst/>
          </a:prstGeom>
          <a:noFill/>
          <a:ln w="9360">
            <a:noFill/>
          </a:ln>
        </p:spPr>
        <p:style>
          <a:lnRef idx="0"/>
          <a:fillRef idx="0"/>
          <a:effectRef idx="0"/>
          <a:fontRef idx="minor"/>
        </p:style>
      </p:sp>
      <p:sp>
        <p:nvSpPr>
          <p:cNvPr id="444" name="CustomShape 9"/>
          <p:cNvSpPr/>
          <p:nvPr/>
        </p:nvSpPr>
        <p:spPr>
          <a:xfrm>
            <a:off x="-1440" y="0"/>
            <a:ext cx="2971440" cy="455400"/>
          </a:xfrm>
          <a:prstGeom prst="rect">
            <a:avLst/>
          </a:prstGeom>
          <a:noFill/>
          <a:ln w="9360">
            <a:noFill/>
          </a:ln>
        </p:spPr>
        <p:style>
          <a:lnRef idx="0"/>
          <a:fillRef idx="0"/>
          <a:effectRef idx="0"/>
          <a:fontRef idx="minor"/>
        </p:style>
      </p:sp>
      <p:sp>
        <p:nvSpPr>
          <p:cNvPr id="44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3884760" y="8685360"/>
            <a:ext cx="2971440" cy="456840"/>
          </a:xfrm>
          <a:prstGeom prst="rect">
            <a:avLst/>
          </a:prstGeom>
          <a:noFill/>
          <a:ln w="9360">
            <a:noFill/>
          </a:ln>
        </p:spPr>
        <p:txBody>
          <a:bodyPr anchor="b"/>
          <a:p>
            <a:pPr algn="r">
              <a:lnSpc>
                <a:spcPct val="100000"/>
              </a:lnSpc>
            </a:pPr>
            <a:fld id="{5BDEC87F-5A60-4E6C-B4A8-66CD48AA6172}"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47" name="CustomShape 2"/>
          <p:cNvSpPr/>
          <p:nvPr/>
        </p:nvSpPr>
        <p:spPr>
          <a:xfrm>
            <a:off x="3886200" y="0"/>
            <a:ext cx="2971440" cy="456840"/>
          </a:xfrm>
          <a:prstGeom prst="rect">
            <a:avLst/>
          </a:prstGeom>
          <a:noFill/>
          <a:ln w="9360">
            <a:noFill/>
          </a:ln>
        </p:spPr>
        <p:style>
          <a:lnRef idx="0"/>
          <a:fillRef idx="0"/>
          <a:effectRef idx="0"/>
          <a:fontRef idx="minor"/>
        </p:style>
      </p:sp>
      <p:sp>
        <p:nvSpPr>
          <p:cNvPr id="44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449" name="CustomShape 4"/>
          <p:cNvSpPr/>
          <p:nvPr/>
        </p:nvSpPr>
        <p:spPr>
          <a:xfrm>
            <a:off x="0" y="8686800"/>
            <a:ext cx="2971440" cy="456840"/>
          </a:xfrm>
          <a:prstGeom prst="rect">
            <a:avLst/>
          </a:prstGeom>
          <a:noFill/>
          <a:ln w="9360">
            <a:noFill/>
          </a:ln>
        </p:spPr>
        <p:style>
          <a:lnRef idx="0"/>
          <a:fillRef idx="0"/>
          <a:effectRef idx="0"/>
          <a:fontRef idx="minor"/>
        </p:style>
      </p:sp>
      <p:sp>
        <p:nvSpPr>
          <p:cNvPr id="450" name="CustomShape 5"/>
          <p:cNvSpPr/>
          <p:nvPr/>
        </p:nvSpPr>
        <p:spPr>
          <a:xfrm>
            <a:off x="0" y="0"/>
            <a:ext cx="2971440" cy="456840"/>
          </a:xfrm>
          <a:prstGeom prst="rect">
            <a:avLst/>
          </a:prstGeom>
          <a:noFill/>
          <a:ln w="9360">
            <a:noFill/>
          </a:ln>
        </p:spPr>
        <p:style>
          <a:lnRef idx="0"/>
          <a:fillRef idx="0"/>
          <a:effectRef idx="0"/>
          <a:fontRef idx="minor"/>
        </p:style>
      </p:sp>
      <p:sp>
        <p:nvSpPr>
          <p:cNvPr id="451" name="CustomShape 6"/>
          <p:cNvSpPr/>
          <p:nvPr/>
        </p:nvSpPr>
        <p:spPr>
          <a:xfrm>
            <a:off x="3884760" y="0"/>
            <a:ext cx="2972880" cy="455400"/>
          </a:xfrm>
          <a:prstGeom prst="rect">
            <a:avLst/>
          </a:prstGeom>
          <a:noFill/>
          <a:ln w="9360">
            <a:noFill/>
          </a:ln>
        </p:spPr>
        <p:style>
          <a:lnRef idx="0"/>
          <a:fillRef idx="0"/>
          <a:effectRef idx="0"/>
          <a:fontRef idx="minor"/>
        </p:style>
      </p:sp>
      <p:sp>
        <p:nvSpPr>
          <p:cNvPr id="45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7</a:t>
            </a:r>
            <a:endParaRPr b="0" lang="en-IN" sz="1800" spc="-1" strike="noStrike">
              <a:solidFill>
                <a:srgbClr val="000000"/>
              </a:solidFill>
              <a:uFill>
                <a:solidFill>
                  <a:srgbClr val="ffffff"/>
                </a:solidFill>
              </a:uFill>
              <a:latin typeface="Arial"/>
            </a:endParaRPr>
          </a:p>
        </p:txBody>
      </p:sp>
      <p:sp>
        <p:nvSpPr>
          <p:cNvPr id="453" name="CustomShape 8"/>
          <p:cNvSpPr/>
          <p:nvPr/>
        </p:nvSpPr>
        <p:spPr>
          <a:xfrm>
            <a:off x="-1440" y="8685360"/>
            <a:ext cx="2971440" cy="458280"/>
          </a:xfrm>
          <a:prstGeom prst="rect">
            <a:avLst/>
          </a:prstGeom>
          <a:noFill/>
          <a:ln w="9360">
            <a:noFill/>
          </a:ln>
        </p:spPr>
        <p:style>
          <a:lnRef idx="0"/>
          <a:fillRef idx="0"/>
          <a:effectRef idx="0"/>
          <a:fontRef idx="minor"/>
        </p:style>
      </p:sp>
      <p:sp>
        <p:nvSpPr>
          <p:cNvPr id="454" name="CustomShape 9"/>
          <p:cNvSpPr/>
          <p:nvPr/>
        </p:nvSpPr>
        <p:spPr>
          <a:xfrm>
            <a:off x="-1440" y="0"/>
            <a:ext cx="2971440" cy="455400"/>
          </a:xfrm>
          <a:prstGeom prst="rect">
            <a:avLst/>
          </a:prstGeom>
          <a:noFill/>
          <a:ln w="9360">
            <a:noFill/>
          </a:ln>
        </p:spPr>
        <p:style>
          <a:lnRef idx="0"/>
          <a:fillRef idx="0"/>
          <a:effectRef idx="0"/>
          <a:fontRef idx="minor"/>
        </p:style>
      </p:sp>
      <p:sp>
        <p:nvSpPr>
          <p:cNvPr id="45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3884760" y="8685360"/>
            <a:ext cx="2971440" cy="456840"/>
          </a:xfrm>
          <a:prstGeom prst="rect">
            <a:avLst/>
          </a:prstGeom>
          <a:noFill/>
          <a:ln w="9360">
            <a:noFill/>
          </a:ln>
        </p:spPr>
        <p:txBody>
          <a:bodyPr anchor="b"/>
          <a:p>
            <a:pPr algn="r">
              <a:lnSpc>
                <a:spcPct val="100000"/>
              </a:lnSpc>
            </a:pPr>
            <a:fld id="{593548B1-FC3D-461A-8432-E26681BA6A68}" type="slidenum">
              <a:rPr b="0" lang="en-IN" sz="12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57" name="CustomShape 2"/>
          <p:cNvSpPr/>
          <p:nvPr/>
        </p:nvSpPr>
        <p:spPr>
          <a:xfrm>
            <a:off x="3886200" y="0"/>
            <a:ext cx="2971440" cy="456840"/>
          </a:xfrm>
          <a:prstGeom prst="rect">
            <a:avLst/>
          </a:prstGeom>
          <a:noFill/>
          <a:ln w="9360">
            <a:noFill/>
          </a:ln>
        </p:spPr>
        <p:style>
          <a:lnRef idx="0"/>
          <a:fillRef idx="0"/>
          <a:effectRef idx="0"/>
          <a:fontRef idx="minor"/>
        </p:style>
      </p:sp>
      <p:sp>
        <p:nvSpPr>
          <p:cNvPr id="458" name="CustomShape 3"/>
          <p:cNvSpPr/>
          <p:nvPr/>
        </p:nvSpPr>
        <p:spPr>
          <a:xfrm>
            <a:off x="3886200" y="8686800"/>
            <a:ext cx="2971440" cy="45684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8</a:t>
            </a:r>
            <a:endParaRPr b="0" lang="en-IN" sz="1800" spc="-1" strike="noStrike">
              <a:solidFill>
                <a:srgbClr val="000000"/>
              </a:solidFill>
              <a:uFill>
                <a:solidFill>
                  <a:srgbClr val="ffffff"/>
                </a:solidFill>
              </a:uFill>
              <a:latin typeface="Arial"/>
            </a:endParaRPr>
          </a:p>
        </p:txBody>
      </p:sp>
      <p:sp>
        <p:nvSpPr>
          <p:cNvPr id="459" name="CustomShape 4"/>
          <p:cNvSpPr/>
          <p:nvPr/>
        </p:nvSpPr>
        <p:spPr>
          <a:xfrm>
            <a:off x="0" y="8686800"/>
            <a:ext cx="2971440" cy="456840"/>
          </a:xfrm>
          <a:prstGeom prst="rect">
            <a:avLst/>
          </a:prstGeom>
          <a:noFill/>
          <a:ln w="9360">
            <a:noFill/>
          </a:ln>
        </p:spPr>
        <p:style>
          <a:lnRef idx="0"/>
          <a:fillRef idx="0"/>
          <a:effectRef idx="0"/>
          <a:fontRef idx="minor"/>
        </p:style>
      </p:sp>
      <p:sp>
        <p:nvSpPr>
          <p:cNvPr id="460" name="CustomShape 5"/>
          <p:cNvSpPr/>
          <p:nvPr/>
        </p:nvSpPr>
        <p:spPr>
          <a:xfrm>
            <a:off x="0" y="0"/>
            <a:ext cx="2971440" cy="456840"/>
          </a:xfrm>
          <a:prstGeom prst="rect">
            <a:avLst/>
          </a:prstGeom>
          <a:noFill/>
          <a:ln w="9360">
            <a:noFill/>
          </a:ln>
        </p:spPr>
        <p:style>
          <a:lnRef idx="0"/>
          <a:fillRef idx="0"/>
          <a:effectRef idx="0"/>
          <a:fontRef idx="minor"/>
        </p:style>
      </p:sp>
      <p:sp>
        <p:nvSpPr>
          <p:cNvPr id="461" name="CustomShape 6"/>
          <p:cNvSpPr/>
          <p:nvPr/>
        </p:nvSpPr>
        <p:spPr>
          <a:xfrm>
            <a:off x="3884760" y="0"/>
            <a:ext cx="2972880" cy="455400"/>
          </a:xfrm>
          <a:prstGeom prst="rect">
            <a:avLst/>
          </a:prstGeom>
          <a:noFill/>
          <a:ln w="9360">
            <a:noFill/>
          </a:ln>
        </p:spPr>
        <p:style>
          <a:lnRef idx="0"/>
          <a:fillRef idx="0"/>
          <a:effectRef idx="0"/>
          <a:fontRef idx="minor"/>
        </p:style>
      </p:sp>
      <p:sp>
        <p:nvSpPr>
          <p:cNvPr id="462" name="CustomShape 7"/>
          <p:cNvSpPr/>
          <p:nvPr/>
        </p:nvSpPr>
        <p:spPr>
          <a:xfrm>
            <a:off x="3884760" y="8685360"/>
            <a:ext cx="2972880" cy="458280"/>
          </a:xfrm>
          <a:prstGeom prst="rect">
            <a:avLst/>
          </a:prstGeom>
          <a:noFill/>
          <a:ln w="9360">
            <a:noFill/>
          </a:ln>
        </p:spPr>
        <p:style>
          <a:lnRef idx="0"/>
          <a:fillRef idx="0"/>
          <a:effectRef idx="0"/>
          <a:fontRef idx="minor"/>
        </p:style>
        <p:txBody>
          <a:bodyPr lIns="19080" rIns="19080" tIns="0" bIns="0" anchor="b"/>
          <a:p>
            <a:pPr algn="r">
              <a:lnSpc>
                <a:spcPct val="100000"/>
              </a:lnSpc>
            </a:pPr>
            <a:r>
              <a:rPr b="0" i="1" lang="en-IN" sz="1000" spc="-1" strike="noStrike">
                <a:solidFill>
                  <a:srgbClr val="000000"/>
                </a:solidFill>
                <a:uFill>
                  <a:solidFill>
                    <a:srgbClr val="ffffff"/>
                  </a:solidFill>
                </a:uFill>
                <a:latin typeface="Times New Roman"/>
                <a:ea typeface="+mn-ea"/>
              </a:rPr>
              <a:t>7</a:t>
            </a:r>
            <a:endParaRPr b="0" lang="en-IN" sz="1800" spc="-1" strike="noStrike">
              <a:solidFill>
                <a:srgbClr val="000000"/>
              </a:solidFill>
              <a:uFill>
                <a:solidFill>
                  <a:srgbClr val="ffffff"/>
                </a:solidFill>
              </a:uFill>
              <a:latin typeface="Arial"/>
            </a:endParaRPr>
          </a:p>
        </p:txBody>
      </p:sp>
      <p:sp>
        <p:nvSpPr>
          <p:cNvPr id="463" name="CustomShape 8"/>
          <p:cNvSpPr/>
          <p:nvPr/>
        </p:nvSpPr>
        <p:spPr>
          <a:xfrm>
            <a:off x="-1440" y="8685360"/>
            <a:ext cx="2971440" cy="458280"/>
          </a:xfrm>
          <a:prstGeom prst="rect">
            <a:avLst/>
          </a:prstGeom>
          <a:noFill/>
          <a:ln w="9360">
            <a:noFill/>
          </a:ln>
        </p:spPr>
        <p:style>
          <a:lnRef idx="0"/>
          <a:fillRef idx="0"/>
          <a:effectRef idx="0"/>
          <a:fontRef idx="minor"/>
        </p:style>
      </p:sp>
      <p:sp>
        <p:nvSpPr>
          <p:cNvPr id="464" name="CustomShape 9"/>
          <p:cNvSpPr/>
          <p:nvPr/>
        </p:nvSpPr>
        <p:spPr>
          <a:xfrm>
            <a:off x="-1440" y="0"/>
            <a:ext cx="2971440" cy="455400"/>
          </a:xfrm>
          <a:prstGeom prst="rect">
            <a:avLst/>
          </a:prstGeom>
          <a:noFill/>
          <a:ln w="9360">
            <a:noFill/>
          </a:ln>
        </p:spPr>
        <p:style>
          <a:lnRef idx="0"/>
          <a:fillRef idx="0"/>
          <a:effectRef idx="0"/>
          <a:fontRef idx="minor"/>
        </p:style>
      </p:sp>
      <p:sp>
        <p:nvSpPr>
          <p:cNvPr id="465" name="PlaceHolder 10"/>
          <p:cNvSpPr>
            <a:spLocks noGrp="1"/>
          </p:cNvSpPr>
          <p:nvPr>
            <p:ph type="body"/>
          </p:nvPr>
        </p:nvSpPr>
        <p:spPr>
          <a:xfrm>
            <a:off x="914400" y="4343400"/>
            <a:ext cx="5028840" cy="4114440"/>
          </a:xfrm>
          <a:prstGeom prst="rect">
            <a:avLst/>
          </a:prstGeom>
        </p:spPr>
        <p:txBody>
          <a:bodyPr lIns="92160" rIns="92160" tIns="46080" bIns="46080"/>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1136880" y="1599840"/>
            <a:ext cx="6107760" cy="4873320"/>
          </a:xfrm>
          <a:prstGeom prst="rect">
            <a:avLst/>
          </a:prstGeom>
          <a:ln>
            <a:noFill/>
          </a:ln>
        </p:spPr>
      </p:pic>
      <p:pic>
        <p:nvPicPr>
          <p:cNvPr id="60" name="" descr=""/>
          <p:cNvPicPr/>
          <p:nvPr/>
        </p:nvPicPr>
        <p:blipFill>
          <a:blip r:embed="rId3"/>
          <a:stretch/>
        </p:blipFill>
        <p:spPr>
          <a:xfrm>
            <a:off x="1136880" y="1599840"/>
            <a:ext cx="6107760" cy="487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1136880" y="1599840"/>
            <a:ext cx="6107760" cy="4873320"/>
          </a:xfrm>
          <a:prstGeom prst="rect">
            <a:avLst/>
          </a:prstGeom>
          <a:ln>
            <a:noFill/>
          </a:ln>
        </p:spPr>
      </p:pic>
      <p:pic>
        <p:nvPicPr>
          <p:cNvPr id="105" name="" descr=""/>
          <p:cNvPicPr/>
          <p:nvPr/>
        </p:nvPicPr>
        <p:blipFill>
          <a:blip r:embed="rId3"/>
          <a:stretch/>
        </p:blipFill>
        <p:spPr>
          <a:xfrm>
            <a:off x="1136880" y="1599840"/>
            <a:ext cx="6107760" cy="4873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1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49" name="" descr=""/>
          <p:cNvPicPr/>
          <p:nvPr/>
        </p:nvPicPr>
        <p:blipFill>
          <a:blip r:embed="rId2"/>
          <a:stretch/>
        </p:blipFill>
        <p:spPr>
          <a:xfrm>
            <a:off x="1136880" y="1599840"/>
            <a:ext cx="6107760" cy="4873320"/>
          </a:xfrm>
          <a:prstGeom prst="rect">
            <a:avLst/>
          </a:prstGeom>
          <a:ln>
            <a:noFill/>
          </a:ln>
        </p:spPr>
      </p:pic>
      <p:pic>
        <p:nvPicPr>
          <p:cNvPr id="150" name="" descr=""/>
          <p:cNvPicPr/>
          <p:nvPr/>
        </p:nvPicPr>
        <p:blipFill>
          <a:blip r:embed="rId3"/>
          <a:stretch/>
        </p:blipFill>
        <p:spPr>
          <a:xfrm>
            <a:off x="1136880" y="1599840"/>
            <a:ext cx="6107760" cy="48733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6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7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8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9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9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94" name="" descr=""/>
          <p:cNvPicPr/>
          <p:nvPr/>
        </p:nvPicPr>
        <p:blipFill>
          <a:blip r:embed="rId2"/>
          <a:stretch/>
        </p:blipFill>
        <p:spPr>
          <a:xfrm>
            <a:off x="1136880" y="1599840"/>
            <a:ext cx="6107760" cy="4873320"/>
          </a:xfrm>
          <a:prstGeom prst="rect">
            <a:avLst/>
          </a:prstGeom>
          <a:ln>
            <a:noFill/>
          </a:ln>
        </p:spPr>
      </p:pic>
      <p:pic>
        <p:nvPicPr>
          <p:cNvPr id="195" name="" descr=""/>
          <p:cNvPicPr/>
          <p:nvPr/>
        </p:nvPicPr>
        <p:blipFill>
          <a:blip r:embed="rId3"/>
          <a:stretch/>
        </p:blipFill>
        <p:spPr>
          <a:xfrm>
            <a:off x="1136880" y="1599840"/>
            <a:ext cx="6107760" cy="48733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9000" cy="54900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27612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90720" y="0"/>
            <a:ext cx="18216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1141560" y="0"/>
            <a:ext cx="22968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1" name="Line 12"/>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2" name="Line 13"/>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3" name="Line 14"/>
          <p:cNvSpPr/>
          <p:nvPr/>
        </p:nvSpPr>
        <p:spPr>
          <a:xfrm>
            <a:off x="172692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4" name="Line 15"/>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5" name="Line 16"/>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6" name="CustomShape 17"/>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1309680" y="486720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1090440" y="5500800"/>
            <a:ext cx="137880" cy="13608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1663560" y="5788080"/>
            <a:ext cx="274320" cy="27432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905120" y="4495680"/>
            <a:ext cx="364680" cy="36468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PlaceHolder 23"/>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Cl</a:t>
            </a:r>
            <a:r>
              <a:rPr b="1" lang="en-US" sz="3000" spc="-1" strike="noStrike" cap="small">
                <a:solidFill>
                  <a:srgbClr val="575f6d"/>
                </a:solidFill>
                <a:uFill>
                  <a:solidFill>
                    <a:srgbClr val="ffffff"/>
                  </a:solidFill>
                </a:uFill>
                <a:latin typeface="Century Schoolbook"/>
              </a:rPr>
              <a:t>ic</a:t>
            </a:r>
            <a:r>
              <a:rPr b="1" lang="en-US" sz="3000" spc="-1" strike="noStrike" cap="small">
                <a:solidFill>
                  <a:srgbClr val="575f6d"/>
                </a:solidFill>
                <a:uFill>
                  <a:solidFill>
                    <a:srgbClr val="ffffff"/>
                  </a:solidFill>
                </a:uFill>
                <a:latin typeface="Century Schoolbook"/>
              </a:rPr>
              <a:t>k </a:t>
            </a:r>
            <a:r>
              <a:rPr b="1" lang="en-US" sz="3000" spc="-1" strike="noStrike" cap="small">
                <a:solidFill>
                  <a:srgbClr val="575f6d"/>
                </a:solidFill>
                <a:uFill>
                  <a:solidFill>
                    <a:srgbClr val="ffffff"/>
                  </a:solidFill>
                </a:uFill>
                <a:latin typeface="Century Schoolbook"/>
              </a:rPr>
              <a:t>to </a:t>
            </a:r>
            <a:r>
              <a:rPr b="1" lang="en-US" sz="3000" spc="-1" strike="noStrike" cap="small">
                <a:solidFill>
                  <a:srgbClr val="575f6d"/>
                </a:solidFill>
                <a:uFill>
                  <a:solidFill>
                    <a:srgbClr val="ffffff"/>
                  </a:solidFill>
                </a:uFill>
                <a:latin typeface="Century Schoolbook"/>
              </a:rPr>
              <a:t>ed</a:t>
            </a:r>
            <a:r>
              <a:rPr b="1" lang="en-US" sz="3000" spc="-1" strike="noStrike" cap="small">
                <a:solidFill>
                  <a:srgbClr val="575f6d"/>
                </a:solidFill>
                <a:uFill>
                  <a:solidFill>
                    <a:srgbClr val="ffffff"/>
                  </a:solidFill>
                </a:uFill>
                <a:latin typeface="Century Schoolbook"/>
              </a:rPr>
              <a:t>it </a:t>
            </a:r>
            <a:r>
              <a:rPr b="1" lang="en-US" sz="3000" spc="-1" strike="noStrike" cap="small">
                <a:solidFill>
                  <a:srgbClr val="575f6d"/>
                </a:solidFill>
                <a:uFill>
                  <a:solidFill>
                    <a:srgbClr val="ffffff"/>
                  </a:solidFill>
                </a:uFill>
                <a:latin typeface="Century Schoolbook"/>
              </a:rPr>
              <a:t>M</a:t>
            </a:r>
            <a:r>
              <a:rPr b="1" lang="en-US" sz="3000" spc="-1" strike="noStrike" cap="small">
                <a:solidFill>
                  <a:srgbClr val="575f6d"/>
                </a:solidFill>
                <a:uFill>
                  <a:solidFill>
                    <a:srgbClr val="ffffff"/>
                  </a:solidFill>
                </a:uFill>
                <a:latin typeface="Century Schoolbook"/>
              </a:rPr>
              <a:t>as</a:t>
            </a:r>
            <a:r>
              <a:rPr b="1" lang="en-US" sz="3000" spc="-1" strike="noStrike" cap="small">
                <a:solidFill>
                  <a:srgbClr val="575f6d"/>
                </a:solidFill>
                <a:uFill>
                  <a:solidFill>
                    <a:srgbClr val="ffffff"/>
                  </a:solidFill>
                </a:uFill>
                <a:latin typeface="Century Schoolbook"/>
              </a:rPr>
              <a:t>te</a:t>
            </a:r>
            <a:r>
              <a:rPr b="1" lang="en-US" sz="3000" spc="-1" strike="noStrike" cap="small">
                <a:solidFill>
                  <a:srgbClr val="575f6d"/>
                </a:solidFill>
                <a:uFill>
                  <a:solidFill>
                    <a:srgbClr val="ffffff"/>
                  </a:solidFill>
                </a:uFill>
                <a:latin typeface="Century Schoolbook"/>
              </a:rPr>
              <a:t>r </a:t>
            </a:r>
            <a:r>
              <a:rPr b="1" lang="en-US" sz="3000" spc="-1" strike="noStrike" cap="small">
                <a:solidFill>
                  <a:srgbClr val="575f6d"/>
                </a:solidFill>
                <a:uFill>
                  <a:solidFill>
                    <a:srgbClr val="ffffff"/>
                  </a:solidFill>
                </a:uFill>
                <a:latin typeface="Century Schoolbook"/>
              </a:rPr>
              <a:t>ti</a:t>
            </a:r>
            <a:r>
              <a:rPr b="1" lang="en-US" sz="3000" spc="-1" strike="noStrike" cap="small">
                <a:solidFill>
                  <a:srgbClr val="575f6d"/>
                </a:solidFill>
                <a:uFill>
                  <a:solidFill>
                    <a:srgbClr val="ffffff"/>
                  </a:solidFill>
                </a:uFill>
                <a:latin typeface="Century Schoolbook"/>
              </a:rPr>
              <a:t>tl</a:t>
            </a:r>
            <a:r>
              <a:rPr b="1" lang="en-US" sz="3000" spc="-1" strike="noStrike" cap="small">
                <a:solidFill>
                  <a:srgbClr val="575f6d"/>
                </a:solidFill>
                <a:uFill>
                  <a:solidFill>
                    <a:srgbClr val="ffffff"/>
                  </a:solidFill>
                </a:uFill>
                <a:latin typeface="Century Schoolbook"/>
              </a:rPr>
              <a:t>e </a:t>
            </a:r>
            <a:r>
              <a:rPr b="1" lang="en-US" sz="3000" spc="-1" strike="noStrike" cap="small">
                <a:solidFill>
                  <a:srgbClr val="575f6d"/>
                </a:solidFill>
                <a:uFill>
                  <a:solidFill>
                    <a:srgbClr val="ffffff"/>
                  </a:solidFill>
                </a:uFill>
                <a:latin typeface="Century Schoolbook"/>
              </a:rPr>
              <a:t>st</a:t>
            </a:r>
            <a:r>
              <a:rPr b="1" lang="en-US" sz="3000" spc="-1" strike="noStrike" cap="small">
                <a:solidFill>
                  <a:srgbClr val="575f6d"/>
                </a:solidFill>
                <a:uFill>
                  <a:solidFill>
                    <a:srgbClr val="ffffff"/>
                  </a:solidFill>
                </a:uFill>
                <a:latin typeface="Century Schoolbook"/>
              </a:rPr>
              <a:t>yl</a:t>
            </a:r>
            <a:r>
              <a:rPr b="1" lang="en-US" sz="3000" spc="-1" strike="noStrike" cap="small">
                <a:solidFill>
                  <a:srgbClr val="575f6d"/>
                </a:solidFill>
                <a:uFill>
                  <a:solidFill>
                    <a:srgbClr val="ffffff"/>
                  </a:solidFill>
                </a:uFill>
                <a:latin typeface="Century Schoolbook"/>
              </a:rPr>
              <a:t>e</a:t>
            </a:r>
            <a:endParaRPr b="0" lang="en-US" sz="3000" spc="-1" strike="noStrike">
              <a:solidFill>
                <a:srgbClr val="000000"/>
              </a:solidFill>
              <a:uFill>
                <a:solidFill>
                  <a:srgbClr val="ffffff"/>
                </a:solidFill>
              </a:uFill>
              <a:latin typeface="Arial"/>
            </a:endParaRPr>
          </a:p>
        </p:txBody>
      </p:sp>
      <p:sp>
        <p:nvSpPr>
          <p:cNvPr id="23" name="PlaceHolder 24"/>
          <p:cNvSpPr>
            <a:spLocks noGrp="1"/>
          </p:cNvSpPr>
          <p:nvPr>
            <p:ph type="dt"/>
          </p:nvPr>
        </p:nvSpPr>
        <p:spPr>
          <a:xfrm rot="5400000">
            <a:off x="7764840" y="1174680"/>
            <a:ext cx="2285640" cy="38052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24" name="PlaceHolder 25"/>
          <p:cNvSpPr>
            <a:spLocks noGrp="1"/>
          </p:cNvSpPr>
          <p:nvPr>
            <p:ph type="ftr"/>
          </p:nvPr>
        </p:nvSpPr>
        <p:spPr>
          <a:xfrm rot="5400000">
            <a:off x="7077240" y="4181400"/>
            <a:ext cx="3657240" cy="38376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a:t>
            </a:r>
            <a:r>
              <a:rPr b="0" lang="en-IN" sz="1200" spc="-1" strike="noStrike">
                <a:solidFill>
                  <a:srgbClr val="575f6d"/>
                </a:solidFill>
                <a:uFill>
                  <a:solidFill>
                    <a:srgbClr val="ffffff"/>
                  </a:solidFill>
                </a:uFill>
                <a:latin typeface="Arial"/>
              </a:rPr>
              <a:t>NEHRA </a:t>
            </a:r>
            <a:r>
              <a:rPr b="0" lang="en-IN" sz="1200" spc="-1" strike="noStrike">
                <a:solidFill>
                  <a:srgbClr val="575f6d"/>
                </a:solidFill>
                <a:uFill>
                  <a:solidFill>
                    <a:srgbClr val="ffffff"/>
                  </a:solidFill>
                </a:uFill>
                <a:latin typeface="Arial"/>
              </a:rPr>
              <a:t>EFE </a:t>
            </a:r>
            <a:r>
              <a:rPr b="0" lang="en-IN" sz="1200" spc="-1" strike="noStrike">
                <a:solidFill>
                  <a:srgbClr val="575f6d"/>
                </a:solidFill>
                <a:uFill>
                  <a:solidFill>
                    <a:srgbClr val="ffffff"/>
                  </a:solidFill>
                </a:uFill>
                <a:latin typeface="Arial"/>
              </a:rPr>
              <a:t>UNIT II </a:t>
            </a:r>
            <a:r>
              <a:rPr b="0" lang="en-IN" sz="1200" spc="-1" strike="noStrike">
                <a:solidFill>
                  <a:srgbClr val="575f6d"/>
                </a:solidFill>
                <a:uFill>
                  <a:solidFill>
                    <a:srgbClr val="ffffff"/>
                  </a:solidFill>
                </a:uFill>
                <a:latin typeface="Arial"/>
              </a:rPr>
              <a:t>2.1</a:t>
            </a:r>
            <a:endParaRPr b="0" lang="en-IN" sz="1400" spc="-1" strike="noStrike">
              <a:solidFill>
                <a:srgbClr val="000000"/>
              </a:solidFill>
              <a:uFill>
                <a:solidFill>
                  <a:srgbClr val="ffffff"/>
                </a:solidFill>
              </a:uFill>
              <a:latin typeface="Times New Roman"/>
            </a:endParaRPr>
          </a:p>
        </p:txBody>
      </p:sp>
      <p:sp>
        <p:nvSpPr>
          <p:cNvPr id="25" name="PlaceHolder 26"/>
          <p:cNvSpPr>
            <a:spLocks noGrp="1"/>
          </p:cNvSpPr>
          <p:nvPr>
            <p:ph type="sldNum"/>
          </p:nvPr>
        </p:nvSpPr>
        <p:spPr>
          <a:xfrm>
            <a:off x="1325520" y="4929120"/>
            <a:ext cx="609120" cy="517320"/>
          </a:xfrm>
          <a:prstGeom prst="rect">
            <a:avLst/>
          </a:prstGeom>
        </p:spPr>
        <p:txBody>
          <a:bodyPr lIns="90000" rIns="90000" tIns="45000" bIns="45000" anchor="ctr"/>
          <a:p>
            <a:pPr algn="ctr">
              <a:lnSpc>
                <a:spcPct val="100000"/>
              </a:lnSpc>
            </a:pPr>
            <a:fld id="{143CCEEA-8B1D-4220-B925-2EA8A18FD557}"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6" name="CustomShape 6"/>
          <p:cNvSpPr/>
          <p:nvPr/>
        </p:nvSpPr>
        <p:spPr>
          <a:xfrm>
            <a:off x="8156520" y="5715000"/>
            <a:ext cx="549000" cy="54900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68" name="PlaceHolder 8"/>
          <p:cNvSpPr>
            <a:spLocks noGrp="1"/>
          </p:cNvSpPr>
          <p:nvPr>
            <p:ph type="body"/>
          </p:nvPr>
        </p:nvSpPr>
        <p:spPr>
          <a:xfrm>
            <a:off x="457200" y="1600200"/>
            <a:ext cx="7467120" cy="487332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160">
              <a:lnSpc>
                <a:spcPct val="100000"/>
              </a:lnSpc>
              <a:buClr>
                <a:srgbClr val="e0752f"/>
              </a:buClr>
              <a:buSzPct val="60000"/>
              <a:buFont typeface="Wingdings" charset="2"/>
              <a:buChar char=""/>
            </a:pPr>
            <a:r>
              <a:rPr b="0" lang="en-US" sz="2400" spc="-1" strike="noStrike">
                <a:solidFill>
                  <a:srgbClr val="000000"/>
                </a:solidFill>
                <a:uFill>
                  <a:solidFill>
                    <a:srgbClr val="ffffff"/>
                  </a:solidFill>
                </a:uFill>
                <a:latin typeface="Century Schoolbook"/>
              </a:rPr>
              <a:t>Third level</a:t>
            </a:r>
            <a:endParaRPr b="0" lang="en-US" sz="2400" spc="-1" strike="noStrike">
              <a:solidFill>
                <a:srgbClr val="000000"/>
              </a:solidFill>
              <a:uFill>
                <a:solidFill>
                  <a:srgbClr val="ffffff"/>
                </a:solidFill>
              </a:uFill>
              <a:latin typeface="Century Schoolbook"/>
            </a:endParaRPr>
          </a:p>
          <a:p>
            <a:pPr lvl="3" marL="1187280" indent="-182160">
              <a:lnSpc>
                <a:spcPct val="100000"/>
              </a:lnSpc>
              <a:buClr>
                <a:srgbClr val="fec3ae"/>
              </a:buClr>
              <a:buSzPct val="60000"/>
              <a:buFont typeface="Wingdings" charset="2"/>
              <a:buChar char=""/>
            </a:pPr>
            <a:r>
              <a:rPr b="0" lang="en-US" sz="2000" spc="-1" strike="noStrike">
                <a:solidFill>
                  <a:srgbClr val="000000"/>
                </a:solidFill>
                <a:uFill>
                  <a:solidFill>
                    <a:srgbClr val="ffffff"/>
                  </a:solidFill>
                </a:uFill>
                <a:latin typeface="Century Schoolbook"/>
              </a:rPr>
              <a:t>Fourth level</a:t>
            </a:r>
            <a:endParaRPr b="0" lang="en-US" sz="2400" spc="-1" strike="noStrike">
              <a:solidFill>
                <a:srgbClr val="000000"/>
              </a:solidFill>
              <a:uFill>
                <a:solidFill>
                  <a:srgbClr val="ffffff"/>
                </a:solidFill>
              </a:uFill>
              <a:latin typeface="Century Schoolbook"/>
            </a:endParaRPr>
          </a:p>
          <a:p>
            <a:pPr lvl="4" marL="1461960" indent="-182160">
              <a:lnSpc>
                <a:spcPct val="100000"/>
              </a:lnSpc>
              <a:buClr>
                <a:srgbClr val="bdca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4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55EC9B34-856F-44B5-BB44-A4A7BC02CB99}"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07"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08"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09"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0"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11" name="CustomShape 6"/>
          <p:cNvSpPr/>
          <p:nvPr/>
        </p:nvSpPr>
        <p:spPr>
          <a:xfrm>
            <a:off x="8156520" y="5715000"/>
            <a:ext cx="549000" cy="54900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2"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3000" spc="-1" strike="noStrike">
              <a:solidFill>
                <a:srgbClr val="000000"/>
              </a:solidFill>
              <a:uFill>
                <a:solidFill>
                  <a:srgbClr val="ffffff"/>
                </a:solidFill>
              </a:uFill>
              <a:latin typeface="Arial"/>
            </a:endParaRPr>
          </a:p>
        </p:txBody>
      </p:sp>
      <p:sp>
        <p:nvSpPr>
          <p:cNvPr id="113" name="PlaceHolder 8"/>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114" name="PlaceHolder 9"/>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8114613F-0176-4BFD-942B-2ADC8AEF2564}"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115" name="PlaceHolder 10"/>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a:t>
            </a:r>
            <a:r>
              <a:rPr b="0" lang="en-IN" sz="1200" spc="-1" strike="noStrike">
                <a:solidFill>
                  <a:srgbClr val="575f6d"/>
                </a:solidFill>
                <a:uFill>
                  <a:solidFill>
                    <a:srgbClr val="ffffff"/>
                  </a:solidFill>
                </a:uFill>
                <a:latin typeface="Arial"/>
              </a:rPr>
              <a:t>NEH</a:t>
            </a:r>
            <a:r>
              <a:rPr b="0" lang="en-IN" sz="1200" spc="-1" strike="noStrike">
                <a:solidFill>
                  <a:srgbClr val="575f6d"/>
                </a:solidFill>
                <a:uFill>
                  <a:solidFill>
                    <a:srgbClr val="ffffff"/>
                  </a:solidFill>
                </a:uFill>
                <a:latin typeface="Arial"/>
              </a:rPr>
              <a:t>RA </a:t>
            </a:r>
            <a:r>
              <a:rPr b="0" lang="en-IN" sz="1200" spc="-1" strike="noStrike">
                <a:solidFill>
                  <a:srgbClr val="575f6d"/>
                </a:solidFill>
                <a:uFill>
                  <a:solidFill>
                    <a:srgbClr val="ffffff"/>
                  </a:solidFill>
                </a:uFill>
                <a:latin typeface="Arial"/>
              </a:rPr>
              <a:t>EFE </a:t>
            </a:r>
            <a:r>
              <a:rPr b="0" lang="en-IN" sz="1200" spc="-1" strike="noStrike">
                <a:solidFill>
                  <a:srgbClr val="575f6d"/>
                </a:solidFill>
                <a:uFill>
                  <a:solidFill>
                    <a:srgbClr val="ffffff"/>
                  </a:solidFill>
                </a:uFill>
                <a:latin typeface="Arial"/>
              </a:rPr>
              <a:t>UNIT </a:t>
            </a:r>
            <a:r>
              <a:rPr b="0" lang="en-IN" sz="1200" spc="-1" strike="noStrike">
                <a:solidFill>
                  <a:srgbClr val="575f6d"/>
                </a:solidFill>
                <a:uFill>
                  <a:solidFill>
                    <a:srgbClr val="ffffff"/>
                  </a:solidFill>
                </a:uFill>
                <a:latin typeface="Arial"/>
              </a:rPr>
              <a:t>II 2.1</a:t>
            </a:r>
            <a:endParaRPr b="0" lang="en-IN" sz="1400" spc="-1" strike="noStrike">
              <a:solidFill>
                <a:srgbClr val="000000"/>
              </a:solidFill>
              <a:uFill>
                <a:solidFill>
                  <a:srgbClr val="ffffff"/>
                </a:solidFill>
              </a:uFill>
              <a:latin typeface="Times New Roman"/>
            </a:endParaRPr>
          </a:p>
        </p:txBody>
      </p:sp>
      <p:sp>
        <p:nvSpPr>
          <p:cNvPr id="116"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5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5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5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5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56" name="CustomShape 6"/>
          <p:cNvSpPr/>
          <p:nvPr/>
        </p:nvSpPr>
        <p:spPr>
          <a:xfrm>
            <a:off x="8156520" y="5715000"/>
            <a:ext cx="549000" cy="54900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57" name="PlaceHolder 7"/>
          <p:cNvSpPr>
            <a:spLocks noGrp="1"/>
          </p:cNvSpPr>
          <p:nvPr>
            <p:ph type="dt"/>
          </p:nvPr>
        </p:nvSpPr>
        <p:spPr>
          <a:xfrm rot="5400000">
            <a:off x="7589520" y="1081800"/>
            <a:ext cx="201096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158" name="PlaceHolder 8"/>
          <p:cNvSpPr>
            <a:spLocks noGrp="1"/>
          </p:cNvSpPr>
          <p:nvPr>
            <p:ph type="ftr"/>
          </p:nvPr>
        </p:nvSpPr>
        <p:spPr>
          <a:xfrm rot="5400000">
            <a:off x="6990120" y="3737160"/>
            <a:ext cx="3200040" cy="36468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159" name="PlaceHolder 9"/>
          <p:cNvSpPr>
            <a:spLocks noGrp="1"/>
          </p:cNvSpPr>
          <p:nvPr>
            <p:ph type="sldNum"/>
          </p:nvPr>
        </p:nvSpPr>
        <p:spPr>
          <a:xfrm>
            <a:off x="8129520" y="5734080"/>
            <a:ext cx="609120" cy="520200"/>
          </a:xfrm>
          <a:prstGeom prst="rect">
            <a:avLst/>
          </a:prstGeom>
        </p:spPr>
        <p:txBody>
          <a:bodyPr lIns="90000" rIns="90000" tIns="45000" bIns="45000" anchor="ctr"/>
          <a:p>
            <a:pPr algn="ctr">
              <a:lnSpc>
                <a:spcPct val="100000"/>
              </a:lnSpc>
            </a:pPr>
            <a:fld id="{E972B2F7-1B60-443F-80DF-13C6A11C6DDF}"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160" name="PlaceHolder 10"/>
          <p:cNvSpPr>
            <a:spLocks noGrp="1"/>
          </p:cNvSpPr>
          <p:nvPr>
            <p:ph type="title"/>
          </p:nvPr>
        </p:nvSpPr>
        <p:spPr>
          <a:xfrm>
            <a:off x="457200" y="273600"/>
            <a:ext cx="8229240" cy="1144800"/>
          </a:xfrm>
          <a:prstGeom prst="rect">
            <a:avLst/>
          </a:prstGeom>
        </p:spPr>
        <p:txBody>
          <a:bodyPr lIns="0" rIns="0" tIns="0" bIns="0" anchor="ctr"/>
          <a:p>
            <a:r>
              <a:rPr b="0" lang="en-US" sz="3000" spc="-1" strike="noStrike">
                <a:solidFill>
                  <a:srgbClr val="000000"/>
                </a:solidFill>
                <a:uFill>
                  <a:solidFill>
                    <a:srgbClr val="ffffff"/>
                  </a:solidFill>
                </a:uFill>
                <a:latin typeface="Arial"/>
              </a:rPr>
              <a:t>Click to edit the title text format</a:t>
            </a:r>
            <a:endParaRPr b="0" lang="en-US" sz="3000" spc="-1" strike="noStrike">
              <a:solidFill>
                <a:srgbClr val="000000"/>
              </a:solidFill>
              <a:uFill>
                <a:solidFill>
                  <a:srgbClr val="ffffff"/>
                </a:solidFill>
              </a:uFill>
              <a:latin typeface="Arial"/>
            </a:endParaRPr>
          </a:p>
        </p:txBody>
      </p:sp>
      <p:sp>
        <p:nvSpPr>
          <p:cNvPr id="161"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Third Outline Level</a:t>
            </a:r>
            <a:endParaRPr b="0" lang="en-US" sz="20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286000" y="3124080"/>
            <a:ext cx="6171840" cy="1893960"/>
          </a:xfrm>
          <a:prstGeom prst="rect">
            <a:avLst/>
          </a:prstGeom>
          <a:noFill/>
          <a:ln>
            <a:noFill/>
          </a:ln>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Unit – ii</a:t>
            </a:r>
            <a:endParaRPr b="0" lang="en-US" sz="3000" spc="-1" strike="noStrike">
              <a:solidFill>
                <a:srgbClr val="000000"/>
              </a:solidFill>
              <a:uFill>
                <a:solidFill>
                  <a:srgbClr val="ffffff"/>
                </a:solidFill>
              </a:uFill>
              <a:latin typeface="Arial"/>
            </a:endParaRPr>
          </a:p>
        </p:txBody>
      </p:sp>
      <p:sp>
        <p:nvSpPr>
          <p:cNvPr id="202" name="TextShape 2"/>
          <p:cNvSpPr txBox="1"/>
          <p:nvPr/>
        </p:nvSpPr>
        <p:spPr>
          <a:xfrm>
            <a:off x="2286000" y="5003280"/>
            <a:ext cx="6171840" cy="1371240"/>
          </a:xfrm>
          <a:prstGeom prst="rect">
            <a:avLst/>
          </a:prstGeom>
          <a:noFill/>
          <a:ln>
            <a:noFill/>
          </a:ln>
        </p:spPr>
        <p:txBody>
          <a:bodyPr/>
          <a:p>
            <a:pPr>
              <a:lnSpc>
                <a:spcPct val="100000"/>
              </a:lnSpc>
            </a:pPr>
            <a:r>
              <a:rPr b="1" lang="en-IN" sz="1800" spc="-1" strike="noStrike">
                <a:solidFill>
                  <a:srgbClr val="575f6d"/>
                </a:solidFill>
                <a:uFill>
                  <a:solidFill>
                    <a:srgbClr val="ffffff"/>
                  </a:solidFill>
                </a:uFill>
                <a:latin typeface="Century Schoolbook"/>
              </a:rPr>
              <a:t>2.1 Elasticity of Demand</a:t>
            </a:r>
            <a:endParaRPr b="0" lang="en-IN" sz="3200" spc="-1" strike="noStrike">
              <a:solidFill>
                <a:srgbClr val="000000"/>
              </a:solidFill>
              <a:uFill>
                <a:solidFill>
                  <a:srgbClr val="ffffff"/>
                </a:solidFill>
              </a:uFill>
              <a:latin typeface="Arial"/>
            </a:endParaRPr>
          </a:p>
        </p:txBody>
      </p:sp>
      <p:sp>
        <p:nvSpPr>
          <p:cNvPr id="203" name="TextShape 3"/>
          <p:cNvSpPr txBox="1"/>
          <p:nvPr/>
        </p:nvSpPr>
        <p:spPr>
          <a:xfrm>
            <a:off x="7704360" y="6048000"/>
            <a:ext cx="1727640" cy="744840"/>
          </a:xfrm>
          <a:prstGeom prst="rect">
            <a:avLst/>
          </a:prstGeom>
          <a:noFill/>
          <a:ln>
            <a:noFill/>
          </a:ln>
        </p:spPr>
        <p:txBody>
          <a:bodyPr lIns="90000" rIns="90000" tIns="45000" bIns="45000"/>
          <a:p>
            <a:r>
              <a:rPr b="0" i="1" lang="en-IN" sz="1800" spc="-1" strike="noStrike">
                <a:solidFill>
                  <a:srgbClr val="000000"/>
                </a:solidFill>
                <a:uFill>
                  <a:solidFill>
                    <a:srgbClr val="ffffff"/>
                  </a:solidFill>
                </a:uFill>
                <a:latin typeface="Arial"/>
              </a:rPr>
              <a:t>Edited by </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Arial"/>
              </a:rPr>
              <a:t>Parul</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04920" y="457200"/>
            <a:ext cx="8381520" cy="106632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Unit Elastic Demand - Elasticity equals 1</a:t>
            </a:r>
            <a:endParaRPr b="0" lang="en-US" sz="3000" spc="-1" strike="noStrike">
              <a:solidFill>
                <a:srgbClr val="000000"/>
              </a:solidFill>
              <a:uFill>
                <a:solidFill>
                  <a:srgbClr val="ffffff"/>
                </a:solidFill>
              </a:uFill>
              <a:latin typeface="Arial"/>
            </a:endParaRPr>
          </a:p>
        </p:txBody>
      </p:sp>
      <p:sp>
        <p:nvSpPr>
          <p:cNvPr id="269" name="TextShape 2"/>
          <p:cNvSpPr txBox="1"/>
          <p:nvPr/>
        </p:nvSpPr>
        <p:spPr>
          <a:xfrm>
            <a:off x="8129520" y="5734080"/>
            <a:ext cx="609120" cy="520200"/>
          </a:xfrm>
          <a:prstGeom prst="rect">
            <a:avLst/>
          </a:prstGeom>
          <a:noFill/>
          <a:ln>
            <a:noFill/>
          </a:ln>
        </p:spPr>
        <p:txBody>
          <a:bodyPr anchor="ctr"/>
          <a:p>
            <a:pPr algn="ctr">
              <a:lnSpc>
                <a:spcPct val="100000"/>
              </a:lnSpc>
            </a:pPr>
            <a:fld id="{237B5E3B-5A50-4BE2-B866-D3194DA49A6D}"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70"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271" name="Line 4"/>
          <p:cNvSpPr/>
          <p:nvPr/>
        </p:nvSpPr>
        <p:spPr>
          <a:xfrm>
            <a:off x="1904760" y="1904760"/>
            <a:ext cx="360" cy="3810240"/>
          </a:xfrm>
          <a:prstGeom prst="line">
            <a:avLst/>
          </a:prstGeom>
          <a:ln w="28440">
            <a:solidFill>
              <a:schemeClr val="tx1"/>
            </a:solidFill>
            <a:round/>
          </a:ln>
        </p:spPr>
        <p:style>
          <a:lnRef idx="0"/>
          <a:fillRef idx="0"/>
          <a:effectRef idx="0"/>
          <a:fontRef idx="minor"/>
        </p:style>
      </p:sp>
      <p:sp>
        <p:nvSpPr>
          <p:cNvPr id="272" name="Line 5"/>
          <p:cNvSpPr/>
          <p:nvPr/>
        </p:nvSpPr>
        <p:spPr>
          <a:xfrm>
            <a:off x="1904760" y="5715000"/>
            <a:ext cx="5181840" cy="360"/>
          </a:xfrm>
          <a:prstGeom prst="line">
            <a:avLst/>
          </a:prstGeom>
          <a:ln w="28440">
            <a:solidFill>
              <a:schemeClr val="tx1"/>
            </a:solidFill>
            <a:round/>
          </a:ln>
        </p:spPr>
        <p:style>
          <a:lnRef idx="0"/>
          <a:fillRef idx="0"/>
          <a:effectRef idx="0"/>
          <a:fontRef idx="minor"/>
        </p:style>
      </p:sp>
      <p:sp>
        <p:nvSpPr>
          <p:cNvPr id="273" name="CustomShape 6"/>
          <p:cNvSpPr/>
          <p:nvPr/>
        </p:nvSpPr>
        <p:spPr>
          <a:xfrm>
            <a:off x="6858000" y="5638680"/>
            <a:ext cx="11548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Quantity</a:t>
            </a:r>
            <a:endParaRPr b="0" lang="en-IN" sz="1800" spc="-1" strike="noStrike">
              <a:solidFill>
                <a:srgbClr val="000000"/>
              </a:solidFill>
              <a:uFill>
                <a:solidFill>
                  <a:srgbClr val="ffffff"/>
                </a:solidFill>
              </a:uFill>
              <a:latin typeface="Arial"/>
            </a:endParaRPr>
          </a:p>
        </p:txBody>
      </p:sp>
      <p:sp>
        <p:nvSpPr>
          <p:cNvPr id="274" name="CustomShape 7"/>
          <p:cNvSpPr/>
          <p:nvPr/>
        </p:nvSpPr>
        <p:spPr>
          <a:xfrm>
            <a:off x="1066680" y="1752480"/>
            <a:ext cx="769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Price</a:t>
            </a:r>
            <a:endParaRPr b="0" lang="en-IN" sz="1800" spc="-1" strike="noStrike">
              <a:solidFill>
                <a:srgbClr val="000000"/>
              </a:solidFill>
              <a:uFill>
                <a:solidFill>
                  <a:srgbClr val="ffffff"/>
                </a:solidFill>
              </a:uFill>
              <a:latin typeface="Arial"/>
            </a:endParaRPr>
          </a:p>
        </p:txBody>
      </p:sp>
      <p:sp>
        <p:nvSpPr>
          <p:cNvPr id="275" name="CustomShape 8"/>
          <p:cNvSpPr/>
          <p:nvPr/>
        </p:nvSpPr>
        <p:spPr>
          <a:xfrm>
            <a:off x="1600920" y="3581280"/>
            <a:ext cx="3153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4</a:t>
            </a:r>
            <a:endParaRPr b="0" lang="en-IN" sz="1800" spc="-1" strike="noStrike">
              <a:solidFill>
                <a:srgbClr val="000000"/>
              </a:solidFill>
              <a:uFill>
                <a:solidFill>
                  <a:srgbClr val="ffffff"/>
                </a:solidFill>
              </a:uFill>
              <a:latin typeface="Arial"/>
            </a:endParaRPr>
          </a:p>
        </p:txBody>
      </p:sp>
      <p:sp>
        <p:nvSpPr>
          <p:cNvPr id="276" name="Line 9"/>
          <p:cNvSpPr/>
          <p:nvPr/>
        </p:nvSpPr>
        <p:spPr>
          <a:xfrm>
            <a:off x="1904760" y="3809880"/>
            <a:ext cx="3276720" cy="360"/>
          </a:xfrm>
          <a:prstGeom prst="line">
            <a:avLst/>
          </a:prstGeom>
          <a:ln cap="rnd" w="28440">
            <a:solidFill>
              <a:srgbClr val="fc0128"/>
            </a:solidFill>
            <a:custDash>
              <a:ds d="100000" sp="100000"/>
            </a:custDash>
            <a:round/>
          </a:ln>
        </p:spPr>
        <p:style>
          <a:lnRef idx="0"/>
          <a:fillRef idx="0"/>
          <a:effectRef idx="0"/>
          <a:fontRef idx="minor"/>
        </p:style>
      </p:sp>
      <p:sp>
        <p:nvSpPr>
          <p:cNvPr id="277" name="CustomShape 10"/>
          <p:cNvSpPr/>
          <p:nvPr/>
        </p:nvSpPr>
        <p:spPr>
          <a:xfrm>
            <a:off x="1448280" y="2895480"/>
            <a:ext cx="4496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  </a:t>
            </a:r>
            <a:r>
              <a:rPr b="1" lang="en-IN" sz="2300" spc="-1" strike="noStrike">
                <a:solidFill>
                  <a:srgbClr val="000000"/>
                </a:solidFill>
                <a:uFill>
                  <a:solidFill>
                    <a:srgbClr val="ffffff"/>
                  </a:solidFill>
                </a:uFill>
                <a:latin typeface="Arial Narrow"/>
              </a:rPr>
              <a:t>5</a:t>
            </a:r>
            <a:endParaRPr b="0" lang="en-IN" sz="1800" spc="-1" strike="noStrike">
              <a:solidFill>
                <a:srgbClr val="000000"/>
              </a:solidFill>
              <a:uFill>
                <a:solidFill>
                  <a:srgbClr val="ffffff"/>
                </a:solidFill>
              </a:uFill>
              <a:latin typeface="Arial"/>
            </a:endParaRPr>
          </a:p>
        </p:txBody>
      </p:sp>
      <p:sp>
        <p:nvSpPr>
          <p:cNvPr id="278" name="Line 11"/>
          <p:cNvSpPr/>
          <p:nvPr/>
        </p:nvSpPr>
        <p:spPr>
          <a:xfrm>
            <a:off x="1904760" y="3124080"/>
            <a:ext cx="2362320" cy="360"/>
          </a:xfrm>
          <a:prstGeom prst="line">
            <a:avLst/>
          </a:prstGeom>
          <a:ln cap="rnd" w="28440">
            <a:solidFill>
              <a:srgbClr val="fc0128"/>
            </a:solidFill>
            <a:custDash>
              <a:ds d="100000" sp="100000"/>
            </a:custDash>
            <a:round/>
          </a:ln>
        </p:spPr>
        <p:style>
          <a:lnRef idx="0"/>
          <a:fillRef idx="0"/>
          <a:effectRef idx="0"/>
          <a:fontRef idx="minor"/>
        </p:style>
      </p:sp>
      <p:sp>
        <p:nvSpPr>
          <p:cNvPr id="279" name="CustomShape 12"/>
          <p:cNvSpPr/>
          <p:nvPr/>
        </p:nvSpPr>
        <p:spPr>
          <a:xfrm>
            <a:off x="304920" y="2971800"/>
            <a:ext cx="1236240" cy="1035360"/>
          </a:xfrm>
          <a:prstGeom prst="rect">
            <a:avLst/>
          </a:prstGeom>
          <a:no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1. A 25%</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increase</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 price...</a:t>
            </a:r>
            <a:endParaRPr b="0" lang="en-IN" sz="1800" spc="-1" strike="noStrike">
              <a:solidFill>
                <a:srgbClr val="000000"/>
              </a:solidFill>
              <a:uFill>
                <a:solidFill>
                  <a:srgbClr val="ffffff"/>
                </a:solidFill>
              </a:uFill>
              <a:latin typeface="Arial"/>
            </a:endParaRPr>
          </a:p>
        </p:txBody>
      </p:sp>
      <p:sp>
        <p:nvSpPr>
          <p:cNvPr id="280" name="CustomShape 13"/>
          <p:cNvSpPr/>
          <p:nvPr/>
        </p:nvSpPr>
        <p:spPr>
          <a:xfrm>
            <a:off x="2133720" y="3200400"/>
            <a:ext cx="228240" cy="533160"/>
          </a:xfrm>
          <a:prstGeom prst="upArrow">
            <a:avLst>
              <a:gd name="adj1" fmla="val 50000"/>
              <a:gd name="adj2" fmla="val 58333"/>
            </a:avLst>
          </a:prstGeom>
          <a:solidFill>
            <a:srgbClr val="fc0128"/>
          </a:solidFill>
          <a:ln w="12600">
            <a:solidFill>
              <a:srgbClr val="fc0128"/>
            </a:solidFill>
            <a:miter/>
          </a:ln>
        </p:spPr>
        <p:style>
          <a:lnRef idx="0"/>
          <a:fillRef idx="0"/>
          <a:effectRef idx="0"/>
          <a:fontRef idx="minor"/>
        </p:style>
      </p:sp>
      <p:sp>
        <p:nvSpPr>
          <p:cNvPr id="281" name="CustomShape 14"/>
          <p:cNvSpPr/>
          <p:nvPr/>
        </p:nvSpPr>
        <p:spPr>
          <a:xfrm>
            <a:off x="6781680" y="4191120"/>
            <a:ext cx="11282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Demand</a:t>
            </a:r>
            <a:endParaRPr b="0" lang="en-IN" sz="1800" spc="-1" strike="noStrike">
              <a:solidFill>
                <a:srgbClr val="000000"/>
              </a:solidFill>
              <a:uFill>
                <a:solidFill>
                  <a:srgbClr val="ffffff"/>
                </a:solidFill>
              </a:uFill>
              <a:latin typeface="Arial"/>
            </a:endParaRPr>
          </a:p>
        </p:txBody>
      </p:sp>
      <p:sp>
        <p:nvSpPr>
          <p:cNvPr id="282" name="CustomShape 15"/>
          <p:cNvSpPr/>
          <p:nvPr/>
        </p:nvSpPr>
        <p:spPr>
          <a:xfrm>
            <a:off x="3962520" y="2514600"/>
            <a:ext cx="2514240" cy="1828440"/>
          </a:xfrm>
          <a:custGeom>
            <a:avLst/>
            <a:gdLst/>
            <a:ahLst/>
            <a:rect l="l" t="t"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240">
            <a:solidFill>
              <a:srgbClr val="000099"/>
            </a:solidFill>
            <a:round/>
          </a:ln>
        </p:spPr>
        <p:style>
          <a:lnRef idx="0"/>
          <a:fillRef idx="0"/>
          <a:effectRef idx="0"/>
          <a:fontRef idx="minor"/>
        </p:style>
      </p:sp>
      <p:sp>
        <p:nvSpPr>
          <p:cNvPr id="283" name="CustomShape 16"/>
          <p:cNvSpPr/>
          <p:nvPr/>
        </p:nvSpPr>
        <p:spPr>
          <a:xfrm>
            <a:off x="5029200" y="5715000"/>
            <a:ext cx="5835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100</a:t>
            </a:r>
            <a:endParaRPr b="0" lang="en-IN" sz="1800" spc="-1" strike="noStrike">
              <a:solidFill>
                <a:srgbClr val="000000"/>
              </a:solidFill>
              <a:uFill>
                <a:solidFill>
                  <a:srgbClr val="ffffff"/>
                </a:solidFill>
              </a:uFill>
              <a:latin typeface="Arial"/>
            </a:endParaRPr>
          </a:p>
        </p:txBody>
      </p:sp>
      <p:sp>
        <p:nvSpPr>
          <p:cNvPr id="284" name="Line 17"/>
          <p:cNvSpPr/>
          <p:nvPr/>
        </p:nvSpPr>
        <p:spPr>
          <a:xfrm>
            <a:off x="5257800" y="3809880"/>
            <a:ext cx="360" cy="1905120"/>
          </a:xfrm>
          <a:prstGeom prst="line">
            <a:avLst/>
          </a:prstGeom>
          <a:ln cap="rnd" w="28440">
            <a:solidFill>
              <a:srgbClr val="fc0128"/>
            </a:solidFill>
            <a:custDash>
              <a:ds d="100000" sp="100000"/>
            </a:custDash>
            <a:round/>
          </a:ln>
        </p:spPr>
        <p:style>
          <a:lnRef idx="0"/>
          <a:fillRef idx="0"/>
          <a:effectRef idx="0"/>
          <a:fontRef idx="minor"/>
        </p:style>
      </p:sp>
      <p:sp>
        <p:nvSpPr>
          <p:cNvPr id="285" name="Line 18"/>
          <p:cNvSpPr/>
          <p:nvPr/>
        </p:nvSpPr>
        <p:spPr>
          <a:xfrm>
            <a:off x="4267080" y="3124080"/>
            <a:ext cx="360" cy="2590920"/>
          </a:xfrm>
          <a:prstGeom prst="line">
            <a:avLst/>
          </a:prstGeom>
          <a:ln cap="rnd" w="28440">
            <a:solidFill>
              <a:srgbClr val="fc0128"/>
            </a:solidFill>
            <a:custDash>
              <a:ds d="100000" sp="100000"/>
            </a:custDash>
            <a:round/>
          </a:ln>
        </p:spPr>
        <p:style>
          <a:lnRef idx="0"/>
          <a:fillRef idx="0"/>
          <a:effectRef idx="0"/>
          <a:fontRef idx="minor"/>
        </p:style>
      </p:sp>
      <p:sp>
        <p:nvSpPr>
          <p:cNvPr id="286" name="CustomShape 19"/>
          <p:cNvSpPr/>
          <p:nvPr/>
        </p:nvSpPr>
        <p:spPr>
          <a:xfrm>
            <a:off x="3962880" y="5715000"/>
            <a:ext cx="4492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75</a:t>
            </a:r>
            <a:endParaRPr b="0" lang="en-IN" sz="1800" spc="-1" strike="noStrike">
              <a:solidFill>
                <a:srgbClr val="000000"/>
              </a:solidFill>
              <a:uFill>
                <a:solidFill>
                  <a:srgbClr val="ffffff"/>
                </a:solidFill>
              </a:uFill>
              <a:latin typeface="Arial"/>
            </a:endParaRPr>
          </a:p>
        </p:txBody>
      </p:sp>
      <p:sp>
        <p:nvSpPr>
          <p:cNvPr id="287" name="CustomShape 20"/>
          <p:cNvSpPr/>
          <p:nvPr/>
        </p:nvSpPr>
        <p:spPr>
          <a:xfrm>
            <a:off x="2134800" y="6019920"/>
            <a:ext cx="474840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2. ...leads to a 25% decrease in quantity.</a:t>
            </a:r>
            <a:endParaRPr b="0" lang="en-IN" sz="1800" spc="-1" strike="noStrike">
              <a:solidFill>
                <a:srgbClr val="000000"/>
              </a:solidFill>
              <a:uFill>
                <a:solidFill>
                  <a:srgbClr val="ffffff"/>
                </a:solidFill>
              </a:uFill>
              <a:latin typeface="Arial"/>
            </a:endParaRPr>
          </a:p>
        </p:txBody>
      </p:sp>
      <p:sp>
        <p:nvSpPr>
          <p:cNvPr id="288" name="CustomShape 21"/>
          <p:cNvSpPr/>
          <p:nvPr/>
        </p:nvSpPr>
        <p:spPr>
          <a:xfrm>
            <a:off x="4267080" y="5410080"/>
            <a:ext cx="914040" cy="228240"/>
          </a:xfrm>
          <a:prstGeom prst="leftArrow">
            <a:avLst>
              <a:gd name="adj1" fmla="val 50000"/>
              <a:gd name="adj2" fmla="val 100000"/>
            </a:avLst>
          </a:prstGeom>
          <a:solidFill>
            <a:srgbClr val="fc0128"/>
          </a:solidFill>
          <a:ln w="12600">
            <a:solidFill>
              <a:srgbClr val="fc0128"/>
            </a:solidFill>
            <a:miter/>
          </a:ln>
        </p:spPr>
        <p:style>
          <a:lnRef idx="0"/>
          <a:fillRef idx="0"/>
          <a:effectRef idx="0"/>
          <a:fontRef idx="minor"/>
        </p:style>
      </p:sp>
    </p:spTree>
  </p:cSld>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22" presetSubtype="8">
                                  <p:stCondLst>
                                    <p:cond delay="0"/>
                                  </p:stCondLst>
                                  <p:childTnLst>
                                    <p:set>
                                      <p:cBhvr>
                                        <p:cTn id="84" dur="1" fill="hold">
                                          <p:stCondLst>
                                            <p:cond delay="0"/>
                                          </p:stCondLst>
                                        </p:cTn>
                                        <p:tgtEl>
                                          <p:spTgt spid="-1"/>
                                        </p:tgtEl>
                                        <p:attrNameLst>
                                          <p:attrName>style.visibility</p:attrName>
                                        </p:attrNameLst>
                                      </p:cBhvr>
                                      <p:to>
                                        <p:strVal val="visible"/>
                                      </p:to>
                                    </p:set>
                                    <p:animEffect filter="wipe(left)" transition="in">
                                      <p:cBhvr additive="repl">
                                        <p:cTn id="85" dur="500"/>
                                        <p:tgtEl>
                                          <p:spTgt spid="-1"/>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22" presetSubtype="8">
                                  <p:stCondLst>
                                    <p:cond delay="0"/>
                                  </p:stCondLst>
                                  <p:childTnLst>
                                    <p:set>
                                      <p:cBhvr>
                                        <p:cTn id="89" dur="1" fill="hold">
                                          <p:stCondLst>
                                            <p:cond delay="0"/>
                                          </p:stCondLst>
                                        </p:cTn>
                                        <p:tgtEl>
                                          <p:spTgt spid="-1"/>
                                        </p:tgtEl>
                                        <p:attrNameLst>
                                          <p:attrName>style.visibility</p:attrName>
                                        </p:attrNameLst>
                                      </p:cBhvr>
                                      <p:to>
                                        <p:strVal val="visible"/>
                                      </p:to>
                                    </p:set>
                                    <p:animEffect filter="wipe(left)" transition="in">
                                      <p:cBhvr additive="repl">
                                        <p:cTn id="90" dur="500"/>
                                        <p:tgtEl>
                                          <p:spTgt spid="-1"/>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22" presetSubtype="1">
                                  <p:stCondLst>
                                    <p:cond delay="0"/>
                                  </p:stCondLst>
                                  <p:childTnLst>
                                    <p:set>
                                      <p:cBhvr>
                                        <p:cTn id="94" dur="1" fill="hold">
                                          <p:stCondLst>
                                            <p:cond delay="0"/>
                                          </p:stCondLst>
                                        </p:cTn>
                                        <p:tgtEl>
                                          <p:spTgt spid="-1"/>
                                        </p:tgtEl>
                                        <p:attrNameLst>
                                          <p:attrName>style.visibility</p:attrName>
                                        </p:attrNameLst>
                                      </p:cBhvr>
                                      <p:to>
                                        <p:strVal val="visible"/>
                                      </p:to>
                                    </p:set>
                                    <p:animEffect filter="wipe(up)" transition="in">
                                      <p:cBhvr additive="repl">
                                        <p:cTn id="95" dur="500"/>
                                        <p:tgtEl>
                                          <p:spTgt spid="-1"/>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22" presetSubtype="8">
                                  <p:stCondLst>
                                    <p:cond delay="0"/>
                                  </p:stCondLst>
                                  <p:childTnLst>
                                    <p:set>
                                      <p:cBhvr>
                                        <p:cTn id="99" dur="1" fill="hold">
                                          <p:stCondLst>
                                            <p:cond delay="0"/>
                                          </p:stCondLst>
                                        </p:cTn>
                                        <p:tgtEl>
                                          <p:spTgt spid="-1"/>
                                        </p:tgtEl>
                                        <p:attrNameLst>
                                          <p:attrName>style.visibility</p:attrName>
                                        </p:attrNameLst>
                                      </p:cBhvr>
                                      <p:to>
                                        <p:strVal val="visible"/>
                                      </p:to>
                                    </p:set>
                                    <p:animEffect filter="wipe(left)" transition="in">
                                      <p:cBhvr additive="repl">
                                        <p:cTn id="100" dur="500"/>
                                        <p:tgtEl>
                                          <p:spTgt spid="-1"/>
                                        </p:tgtEl>
                                      </p:cBhvr>
                                    </p:animEffec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2" presetSubtype="1">
                                  <p:stCondLst>
                                    <p:cond delay="0"/>
                                  </p:stCondLst>
                                  <p:childTnLst>
                                    <p:set>
                                      <p:cBhvr>
                                        <p:cTn id="104" dur="1" fill="hold">
                                          <p:stCondLst>
                                            <p:cond delay="0"/>
                                          </p:stCondLst>
                                        </p:cTn>
                                        <p:tgtEl>
                                          <p:spTgt spid="-1"/>
                                        </p:tgtEl>
                                        <p:attrNameLst>
                                          <p:attrName>style.visibility</p:attrName>
                                        </p:attrNameLst>
                                      </p:cBhvr>
                                      <p:to>
                                        <p:strVal val="visible"/>
                                      </p:to>
                                    </p:set>
                                    <p:animEffect filter="wipe(up)" transition="in">
                                      <p:cBhvr additive="repl">
                                        <p:cTn id="105" dur="500"/>
                                        <p:tgtEl>
                                          <p:spTgt spid="-1"/>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22" presetSubtype="4">
                                  <p:stCondLst>
                                    <p:cond delay="0"/>
                                  </p:stCondLst>
                                  <p:childTnLst>
                                    <p:set>
                                      <p:cBhvr>
                                        <p:cTn id="109" dur="1" fill="hold">
                                          <p:stCondLst>
                                            <p:cond delay="0"/>
                                          </p:stCondLst>
                                        </p:cTn>
                                        <p:tgtEl>
                                          <p:spTgt spid="-1"/>
                                        </p:tgtEl>
                                        <p:attrNameLst>
                                          <p:attrName>style.visibility</p:attrName>
                                        </p:attrNameLst>
                                      </p:cBhvr>
                                      <p:to>
                                        <p:strVal val="visible"/>
                                      </p:to>
                                    </p:set>
                                    <p:animEffect filter="wipe(down)" transition="out">
                                      <p:cBhvr additive="repl">
                                        <p:cTn id="110" dur="500"/>
                                        <p:tgtEl>
                                          <p:spTgt spid="-1"/>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22" presetSubtype="2">
                                  <p:stCondLst>
                                    <p:cond delay="0"/>
                                  </p:stCondLst>
                                  <p:childTnLst>
                                    <p:set>
                                      <p:cBhvr>
                                        <p:cTn id="114" dur="1" fill="hold">
                                          <p:stCondLst>
                                            <p:cond delay="0"/>
                                          </p:stCondLst>
                                        </p:cTn>
                                        <p:tgtEl>
                                          <p:spTgt spid="-1"/>
                                        </p:tgtEl>
                                        <p:attrNameLst>
                                          <p:attrName>style.visibility</p:attrName>
                                        </p:attrNameLst>
                                      </p:cBhvr>
                                      <p:to>
                                        <p:strVal val="visible"/>
                                      </p:to>
                                    </p:set>
                                    <p:animEffect filter="wipe(right)" transition="out">
                                      <p:cBhvr additive="repl">
                                        <p:cTn id="115"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04920" y="228600"/>
            <a:ext cx="8381520" cy="120456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E</a:t>
            </a:r>
            <a:r>
              <a:rPr b="0" lang="en-US" sz="3000" spc="-1" strike="noStrike" cap="small">
                <a:solidFill>
                  <a:srgbClr val="575f6d"/>
                </a:solidFill>
                <a:uFill>
                  <a:solidFill>
                    <a:srgbClr val="ffffff"/>
                  </a:solidFill>
                </a:uFill>
                <a:latin typeface="Century Schoolbook"/>
              </a:rPr>
              <a:t>l</a:t>
            </a:r>
            <a:r>
              <a:rPr b="0" lang="en-US" sz="3000" spc="-1" strike="noStrike" cap="small">
                <a:solidFill>
                  <a:srgbClr val="575f6d"/>
                </a:solidFill>
                <a:uFill>
                  <a:solidFill>
                    <a:srgbClr val="ffffff"/>
                  </a:solidFill>
                </a:uFill>
                <a:latin typeface="Century Schoolbook"/>
              </a:rPr>
              <a:t>a</a:t>
            </a:r>
            <a:r>
              <a:rPr b="0" lang="en-US" sz="3000" spc="-1" strike="noStrike" cap="small">
                <a:solidFill>
                  <a:srgbClr val="575f6d"/>
                </a:solidFill>
                <a:uFill>
                  <a:solidFill>
                    <a:srgbClr val="ffffff"/>
                  </a:solidFill>
                </a:uFill>
                <a:latin typeface="Century Schoolbook"/>
              </a:rPr>
              <a:t>s</a:t>
            </a:r>
            <a:r>
              <a:rPr b="0" lang="en-US" sz="3000" spc="-1" strike="noStrike" cap="small">
                <a:solidFill>
                  <a:srgbClr val="575f6d"/>
                </a:solidFill>
                <a:uFill>
                  <a:solidFill>
                    <a:srgbClr val="ffffff"/>
                  </a:solidFill>
                </a:uFill>
                <a:latin typeface="Century Schoolbook"/>
              </a:rPr>
              <a:t>ti</a:t>
            </a:r>
            <a:r>
              <a:rPr b="0" lang="en-US" sz="3000" spc="-1" strike="noStrike" cap="small">
                <a:solidFill>
                  <a:srgbClr val="575f6d"/>
                </a:solidFill>
                <a:uFill>
                  <a:solidFill>
                    <a:srgbClr val="ffffff"/>
                  </a:solidFill>
                </a:uFill>
                <a:latin typeface="Century Schoolbook"/>
              </a:rPr>
              <a:t>c </a:t>
            </a:r>
            <a:r>
              <a:rPr b="0" lang="en-US" sz="3000" spc="-1" strike="noStrike" cap="small">
                <a:solidFill>
                  <a:srgbClr val="575f6d"/>
                </a:solidFill>
                <a:uFill>
                  <a:solidFill>
                    <a:srgbClr val="ffffff"/>
                  </a:solidFill>
                </a:uFill>
                <a:latin typeface="Century Schoolbook"/>
              </a:rPr>
              <a:t>D</a:t>
            </a:r>
            <a:r>
              <a:rPr b="0" lang="en-US" sz="3000" spc="-1" strike="noStrike" cap="small">
                <a:solidFill>
                  <a:srgbClr val="575f6d"/>
                </a:solidFill>
                <a:uFill>
                  <a:solidFill>
                    <a:srgbClr val="ffffff"/>
                  </a:solidFill>
                </a:uFill>
                <a:latin typeface="Century Schoolbook"/>
              </a:rPr>
              <a:t>e</a:t>
            </a:r>
            <a:r>
              <a:rPr b="0" lang="en-US" sz="3000" spc="-1" strike="noStrike" cap="small">
                <a:solidFill>
                  <a:srgbClr val="575f6d"/>
                </a:solidFill>
                <a:uFill>
                  <a:solidFill>
                    <a:srgbClr val="ffffff"/>
                  </a:solidFill>
                </a:uFill>
                <a:latin typeface="Century Schoolbook"/>
              </a:rPr>
              <a:t>m</a:t>
            </a:r>
            <a:r>
              <a:rPr b="0" lang="en-US" sz="3000" spc="-1" strike="noStrike" cap="small">
                <a:solidFill>
                  <a:srgbClr val="575f6d"/>
                </a:solidFill>
                <a:uFill>
                  <a:solidFill>
                    <a:srgbClr val="ffffff"/>
                  </a:solidFill>
                </a:uFill>
                <a:latin typeface="Century Schoolbook"/>
              </a:rPr>
              <a:t>a</a:t>
            </a:r>
            <a:r>
              <a:rPr b="0" lang="en-US" sz="3000" spc="-1" strike="noStrike" cap="small">
                <a:solidFill>
                  <a:srgbClr val="575f6d"/>
                </a:solidFill>
                <a:uFill>
                  <a:solidFill>
                    <a:srgbClr val="ffffff"/>
                  </a:solidFill>
                </a:uFill>
                <a:latin typeface="Century Schoolbook"/>
              </a:rPr>
              <a:t>n</a:t>
            </a:r>
            <a:r>
              <a:rPr b="0" lang="en-US" sz="3000" spc="-1" strike="noStrike" cap="small">
                <a:solidFill>
                  <a:srgbClr val="575f6d"/>
                </a:solidFill>
                <a:uFill>
                  <a:solidFill>
                    <a:srgbClr val="ffffff"/>
                  </a:solidFill>
                </a:uFill>
                <a:latin typeface="Century Schoolbook"/>
              </a:rPr>
              <a:t>d </a:t>
            </a:r>
            <a:r>
              <a:rPr b="0" lang="en-US" sz="3000" spc="-1" strike="noStrike" cap="small">
                <a:solidFill>
                  <a:srgbClr val="575f6d"/>
                </a:solidFill>
                <a:uFill>
                  <a:solidFill>
                    <a:srgbClr val="ffffff"/>
                  </a:solidFill>
                </a:uFill>
                <a:latin typeface="Century Schoolbook"/>
              </a:rPr>
              <a:t>- </a:t>
            </a:r>
            <a:r>
              <a:rPr b="0" lang="en-US" sz="3000" spc="-1" strike="noStrike" cap="small">
                <a:solidFill>
                  <a:srgbClr val="575f6d"/>
                </a:solidFill>
                <a:uFill>
                  <a:solidFill>
                    <a:srgbClr val="ffffff"/>
                  </a:solidFill>
                </a:uFill>
                <a:latin typeface="Century Schoolbook"/>
              </a:rPr>
              <a:t>E</a:t>
            </a:r>
            <a:r>
              <a:rPr b="0" lang="en-US" sz="3000" spc="-1" strike="noStrike" cap="small">
                <a:solidFill>
                  <a:srgbClr val="575f6d"/>
                </a:solidFill>
                <a:uFill>
                  <a:solidFill>
                    <a:srgbClr val="ffffff"/>
                  </a:solidFill>
                </a:uFill>
                <a:latin typeface="Century Schoolbook"/>
              </a:rPr>
              <a:t>l</a:t>
            </a:r>
            <a:r>
              <a:rPr b="0" lang="en-US" sz="3000" spc="-1" strike="noStrike" cap="small">
                <a:solidFill>
                  <a:srgbClr val="575f6d"/>
                </a:solidFill>
                <a:uFill>
                  <a:solidFill>
                    <a:srgbClr val="ffffff"/>
                  </a:solidFill>
                </a:uFill>
                <a:latin typeface="Century Schoolbook"/>
              </a:rPr>
              <a:t>a</a:t>
            </a:r>
            <a:r>
              <a:rPr b="0" lang="en-US" sz="3000" spc="-1" strike="noStrike" cap="small">
                <a:solidFill>
                  <a:srgbClr val="575f6d"/>
                </a:solidFill>
                <a:uFill>
                  <a:solidFill>
                    <a:srgbClr val="ffffff"/>
                  </a:solidFill>
                </a:uFill>
                <a:latin typeface="Century Schoolbook"/>
              </a:rPr>
              <a:t>s</a:t>
            </a:r>
            <a:r>
              <a:rPr b="0" lang="en-US" sz="3000" spc="-1" strike="noStrike" cap="small">
                <a:solidFill>
                  <a:srgbClr val="575f6d"/>
                </a:solidFill>
                <a:uFill>
                  <a:solidFill>
                    <a:srgbClr val="ffffff"/>
                  </a:solidFill>
                </a:uFill>
                <a:latin typeface="Century Schoolbook"/>
              </a:rPr>
              <a:t>ti</a:t>
            </a:r>
            <a:r>
              <a:rPr b="0" lang="en-US" sz="3000" spc="-1" strike="noStrike" cap="small">
                <a:solidFill>
                  <a:srgbClr val="575f6d"/>
                </a:solidFill>
                <a:uFill>
                  <a:solidFill>
                    <a:srgbClr val="ffffff"/>
                  </a:solidFill>
                </a:uFill>
                <a:latin typeface="Century Schoolbook"/>
              </a:rPr>
              <a:t>c</a:t>
            </a:r>
            <a:r>
              <a:rPr b="0" lang="en-US" sz="3000" spc="-1" strike="noStrike" cap="small">
                <a:solidFill>
                  <a:srgbClr val="575f6d"/>
                </a:solidFill>
                <a:uFill>
                  <a:solidFill>
                    <a:srgbClr val="ffffff"/>
                  </a:solidFill>
                </a:uFill>
                <a:latin typeface="Century Schoolbook"/>
              </a:rPr>
              <a:t>it</a:t>
            </a:r>
            <a:r>
              <a:rPr b="0" lang="en-US" sz="3000" spc="-1" strike="noStrike" cap="small">
                <a:solidFill>
                  <a:srgbClr val="575f6d"/>
                </a:solidFill>
                <a:uFill>
                  <a:solidFill>
                    <a:srgbClr val="ffffff"/>
                  </a:solidFill>
                </a:uFill>
                <a:latin typeface="Century Schoolbook"/>
              </a:rPr>
              <a:t>y </a:t>
            </a:r>
            <a:r>
              <a:rPr b="0" lang="en-US" sz="3000" spc="-1" strike="noStrike" cap="small">
                <a:solidFill>
                  <a:srgbClr val="575f6d"/>
                </a:solidFill>
                <a:uFill>
                  <a:solidFill>
                    <a:srgbClr val="ffffff"/>
                  </a:solidFill>
                </a:uFill>
                <a:latin typeface="Century Schoolbook"/>
              </a:rPr>
              <a:t>is </a:t>
            </a:r>
            <a:r>
              <a:rPr b="0" lang="en-US" sz="3000" spc="-1" strike="noStrike" cap="small">
                <a:solidFill>
                  <a:srgbClr val="575f6d"/>
                </a:solidFill>
                <a:uFill>
                  <a:solidFill>
                    <a:srgbClr val="ffffff"/>
                  </a:solidFill>
                </a:uFill>
                <a:latin typeface="Century Schoolbook"/>
              </a:rPr>
              <a:t>g</a:t>
            </a:r>
            <a:r>
              <a:rPr b="0" lang="en-US" sz="3000" spc="-1" strike="noStrike" cap="small">
                <a:solidFill>
                  <a:srgbClr val="575f6d"/>
                </a:solidFill>
                <a:uFill>
                  <a:solidFill>
                    <a:srgbClr val="ffffff"/>
                  </a:solidFill>
                </a:uFill>
                <a:latin typeface="Century Schoolbook"/>
              </a:rPr>
              <a:t>r</a:t>
            </a:r>
            <a:r>
              <a:rPr b="0" lang="en-US" sz="3000" spc="-1" strike="noStrike" cap="small">
                <a:solidFill>
                  <a:srgbClr val="575f6d"/>
                </a:solidFill>
                <a:uFill>
                  <a:solidFill>
                    <a:srgbClr val="ffffff"/>
                  </a:solidFill>
                </a:uFill>
                <a:latin typeface="Century Schoolbook"/>
              </a:rPr>
              <a:t>e</a:t>
            </a:r>
            <a:r>
              <a:rPr b="0" lang="en-US" sz="3000" spc="-1" strike="noStrike" cap="small">
                <a:solidFill>
                  <a:srgbClr val="575f6d"/>
                </a:solidFill>
                <a:uFill>
                  <a:solidFill>
                    <a:srgbClr val="ffffff"/>
                  </a:solidFill>
                </a:uFill>
                <a:latin typeface="Century Schoolbook"/>
              </a:rPr>
              <a:t>a</a:t>
            </a:r>
            <a:r>
              <a:rPr b="0" lang="en-US" sz="3000" spc="-1" strike="noStrike" cap="small">
                <a:solidFill>
                  <a:srgbClr val="575f6d"/>
                </a:solidFill>
                <a:uFill>
                  <a:solidFill>
                    <a:srgbClr val="ffffff"/>
                  </a:solidFill>
                </a:uFill>
                <a:latin typeface="Century Schoolbook"/>
              </a:rPr>
              <a:t>t</a:t>
            </a:r>
            <a:r>
              <a:rPr b="0" lang="en-US" sz="3000" spc="-1" strike="noStrike" cap="small">
                <a:solidFill>
                  <a:srgbClr val="575f6d"/>
                </a:solidFill>
                <a:uFill>
                  <a:solidFill>
                    <a:srgbClr val="ffffff"/>
                  </a:solidFill>
                </a:uFill>
                <a:latin typeface="Century Schoolbook"/>
              </a:rPr>
              <a:t>e</a:t>
            </a:r>
            <a:r>
              <a:rPr b="0" lang="en-US" sz="3000" spc="-1" strike="noStrike" cap="small">
                <a:solidFill>
                  <a:srgbClr val="575f6d"/>
                </a:solidFill>
                <a:uFill>
                  <a:solidFill>
                    <a:srgbClr val="ffffff"/>
                  </a:solidFill>
                </a:uFill>
                <a:latin typeface="Century Schoolbook"/>
              </a:rPr>
              <a:t>r </a:t>
            </a:r>
            <a:r>
              <a:rPr b="0" lang="en-US" sz="3000" spc="-1" strike="noStrike" cap="small">
                <a:solidFill>
                  <a:srgbClr val="575f6d"/>
                </a:solidFill>
                <a:uFill>
                  <a:solidFill>
                    <a:srgbClr val="ffffff"/>
                  </a:solidFill>
                </a:uFill>
                <a:latin typeface="Century Schoolbook"/>
              </a:rPr>
              <a:t>t</a:t>
            </a:r>
            <a:r>
              <a:rPr b="0" lang="en-US" sz="3000" spc="-1" strike="noStrike" cap="small">
                <a:solidFill>
                  <a:srgbClr val="575f6d"/>
                </a:solidFill>
                <a:uFill>
                  <a:solidFill>
                    <a:srgbClr val="ffffff"/>
                  </a:solidFill>
                </a:uFill>
                <a:latin typeface="Century Schoolbook"/>
              </a:rPr>
              <a:t>h</a:t>
            </a:r>
            <a:r>
              <a:rPr b="0" lang="en-US" sz="3000" spc="-1" strike="noStrike" cap="small">
                <a:solidFill>
                  <a:srgbClr val="575f6d"/>
                </a:solidFill>
                <a:uFill>
                  <a:solidFill>
                    <a:srgbClr val="ffffff"/>
                  </a:solidFill>
                </a:uFill>
                <a:latin typeface="Century Schoolbook"/>
              </a:rPr>
              <a:t>a</a:t>
            </a:r>
            <a:r>
              <a:rPr b="0" lang="en-US" sz="3000" spc="-1" strike="noStrike" cap="small">
                <a:solidFill>
                  <a:srgbClr val="575f6d"/>
                </a:solidFill>
                <a:uFill>
                  <a:solidFill>
                    <a:srgbClr val="ffffff"/>
                  </a:solidFill>
                </a:uFill>
                <a:latin typeface="Century Schoolbook"/>
              </a:rPr>
              <a:t>n </a:t>
            </a:r>
            <a:r>
              <a:rPr b="0" lang="en-US" sz="3000" spc="-1" strike="noStrike" cap="small">
                <a:solidFill>
                  <a:srgbClr val="575f6d"/>
                </a:solidFill>
                <a:uFill>
                  <a:solidFill>
                    <a:srgbClr val="ffffff"/>
                  </a:solidFill>
                </a:uFill>
                <a:latin typeface="Century Schoolbook"/>
              </a:rPr>
              <a:t>1</a:t>
            </a:r>
            <a:endParaRPr b="0" lang="en-US" sz="3000" spc="-1" strike="noStrike">
              <a:solidFill>
                <a:srgbClr val="000000"/>
              </a:solidFill>
              <a:uFill>
                <a:solidFill>
                  <a:srgbClr val="ffffff"/>
                </a:solidFill>
              </a:uFill>
              <a:latin typeface="Arial"/>
            </a:endParaRPr>
          </a:p>
        </p:txBody>
      </p:sp>
      <p:sp>
        <p:nvSpPr>
          <p:cNvPr id="290" name="TextShape 2"/>
          <p:cNvSpPr txBox="1"/>
          <p:nvPr/>
        </p:nvSpPr>
        <p:spPr>
          <a:xfrm>
            <a:off x="8129520" y="5734080"/>
            <a:ext cx="609120" cy="520200"/>
          </a:xfrm>
          <a:prstGeom prst="rect">
            <a:avLst/>
          </a:prstGeom>
          <a:noFill/>
          <a:ln>
            <a:noFill/>
          </a:ln>
        </p:spPr>
        <p:txBody>
          <a:bodyPr anchor="ctr"/>
          <a:p>
            <a:pPr algn="ctr">
              <a:lnSpc>
                <a:spcPct val="100000"/>
              </a:lnSpc>
            </a:pPr>
            <a:fld id="{A2BD8E39-2167-45CF-80B0-3B0AC606BD41}"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91"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292" name="Line 4"/>
          <p:cNvSpPr/>
          <p:nvPr/>
        </p:nvSpPr>
        <p:spPr>
          <a:xfrm>
            <a:off x="1904760" y="1904760"/>
            <a:ext cx="360" cy="3810240"/>
          </a:xfrm>
          <a:prstGeom prst="line">
            <a:avLst/>
          </a:prstGeom>
          <a:ln w="28440">
            <a:solidFill>
              <a:schemeClr val="tx1"/>
            </a:solidFill>
            <a:round/>
          </a:ln>
        </p:spPr>
        <p:style>
          <a:lnRef idx="0"/>
          <a:fillRef idx="0"/>
          <a:effectRef idx="0"/>
          <a:fontRef idx="minor"/>
        </p:style>
      </p:sp>
      <p:sp>
        <p:nvSpPr>
          <p:cNvPr id="293" name="Line 5"/>
          <p:cNvSpPr/>
          <p:nvPr/>
        </p:nvSpPr>
        <p:spPr>
          <a:xfrm>
            <a:off x="1904760" y="5715000"/>
            <a:ext cx="5181840" cy="360"/>
          </a:xfrm>
          <a:prstGeom prst="line">
            <a:avLst/>
          </a:prstGeom>
          <a:ln w="28440">
            <a:solidFill>
              <a:schemeClr val="tx1"/>
            </a:solidFill>
            <a:round/>
          </a:ln>
        </p:spPr>
        <p:style>
          <a:lnRef idx="0"/>
          <a:fillRef idx="0"/>
          <a:effectRef idx="0"/>
          <a:fontRef idx="minor"/>
        </p:style>
      </p:sp>
      <p:sp>
        <p:nvSpPr>
          <p:cNvPr id="294" name="CustomShape 6"/>
          <p:cNvSpPr/>
          <p:nvPr/>
        </p:nvSpPr>
        <p:spPr>
          <a:xfrm>
            <a:off x="6858000" y="5638680"/>
            <a:ext cx="11548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Quantity</a:t>
            </a:r>
            <a:endParaRPr b="0" lang="en-IN" sz="1800" spc="-1" strike="noStrike">
              <a:solidFill>
                <a:srgbClr val="000000"/>
              </a:solidFill>
              <a:uFill>
                <a:solidFill>
                  <a:srgbClr val="ffffff"/>
                </a:solidFill>
              </a:uFill>
              <a:latin typeface="Arial"/>
            </a:endParaRPr>
          </a:p>
        </p:txBody>
      </p:sp>
      <p:sp>
        <p:nvSpPr>
          <p:cNvPr id="295" name="CustomShape 7"/>
          <p:cNvSpPr/>
          <p:nvPr/>
        </p:nvSpPr>
        <p:spPr>
          <a:xfrm>
            <a:off x="1066680" y="1752480"/>
            <a:ext cx="769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Price</a:t>
            </a:r>
            <a:endParaRPr b="0" lang="en-IN" sz="1800" spc="-1" strike="noStrike">
              <a:solidFill>
                <a:srgbClr val="000000"/>
              </a:solidFill>
              <a:uFill>
                <a:solidFill>
                  <a:srgbClr val="ffffff"/>
                </a:solidFill>
              </a:uFill>
              <a:latin typeface="Arial"/>
            </a:endParaRPr>
          </a:p>
        </p:txBody>
      </p:sp>
      <p:sp>
        <p:nvSpPr>
          <p:cNvPr id="296" name="CustomShape 8"/>
          <p:cNvSpPr/>
          <p:nvPr/>
        </p:nvSpPr>
        <p:spPr>
          <a:xfrm>
            <a:off x="1600920" y="3657600"/>
            <a:ext cx="3153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4</a:t>
            </a:r>
            <a:endParaRPr b="0" lang="en-IN" sz="1800" spc="-1" strike="noStrike">
              <a:solidFill>
                <a:srgbClr val="000000"/>
              </a:solidFill>
              <a:uFill>
                <a:solidFill>
                  <a:srgbClr val="ffffff"/>
                </a:solidFill>
              </a:uFill>
              <a:latin typeface="Arial"/>
            </a:endParaRPr>
          </a:p>
        </p:txBody>
      </p:sp>
      <p:sp>
        <p:nvSpPr>
          <p:cNvPr id="297" name="Line 9"/>
          <p:cNvSpPr/>
          <p:nvPr/>
        </p:nvSpPr>
        <p:spPr>
          <a:xfrm>
            <a:off x="1904760" y="3886200"/>
            <a:ext cx="3962520" cy="360"/>
          </a:xfrm>
          <a:prstGeom prst="line">
            <a:avLst/>
          </a:prstGeom>
          <a:ln cap="rnd" w="28440">
            <a:solidFill>
              <a:srgbClr val="fc0128"/>
            </a:solidFill>
            <a:custDash>
              <a:ds d="100000" sp="100000"/>
            </a:custDash>
            <a:round/>
          </a:ln>
        </p:spPr>
        <p:style>
          <a:lnRef idx="0"/>
          <a:fillRef idx="0"/>
          <a:effectRef idx="0"/>
          <a:fontRef idx="minor"/>
        </p:style>
      </p:sp>
      <p:sp>
        <p:nvSpPr>
          <p:cNvPr id="298" name="CustomShape 10"/>
          <p:cNvSpPr/>
          <p:nvPr/>
        </p:nvSpPr>
        <p:spPr>
          <a:xfrm>
            <a:off x="1447920" y="2819520"/>
            <a:ext cx="450360" cy="440640"/>
          </a:xfrm>
          <a:prstGeom prst="rect">
            <a:avLst/>
          </a:prstGeom>
          <a:noFill/>
          <a:ln w="12600">
            <a:noFill/>
          </a:ln>
        </p:spPr>
        <p:style>
          <a:lnRef idx="0"/>
          <a:fillRef idx="0"/>
          <a:effectRef idx="0"/>
          <a:fontRef idx="minor"/>
        </p:style>
        <p:txBody>
          <a:bodyPr lIns="90000" rIns="90000" tIns="45000" bIns="45000"/>
          <a:p>
            <a:pPr>
              <a:lnSpc>
                <a:spcPct val="100000"/>
              </a:lnSpc>
            </a:pPr>
            <a:r>
              <a:rPr b="1" lang="en-IN" sz="2300" spc="-1" strike="noStrike">
                <a:solidFill>
                  <a:srgbClr val="000000"/>
                </a:solidFill>
                <a:uFill>
                  <a:solidFill>
                    <a:srgbClr val="ffffff"/>
                  </a:solidFill>
                </a:uFill>
                <a:latin typeface="Arial Narrow"/>
              </a:rPr>
              <a:t>  </a:t>
            </a:r>
            <a:r>
              <a:rPr b="1" lang="en-IN" sz="2300" spc="-1" strike="noStrike">
                <a:solidFill>
                  <a:srgbClr val="000000"/>
                </a:solidFill>
                <a:uFill>
                  <a:solidFill>
                    <a:srgbClr val="ffffff"/>
                  </a:solidFill>
                </a:uFill>
                <a:latin typeface="Arial Narrow"/>
              </a:rPr>
              <a:t>5</a:t>
            </a:r>
            <a:endParaRPr b="0" lang="en-IN" sz="1800" spc="-1" strike="noStrike">
              <a:solidFill>
                <a:srgbClr val="000000"/>
              </a:solidFill>
              <a:uFill>
                <a:solidFill>
                  <a:srgbClr val="ffffff"/>
                </a:solidFill>
              </a:uFill>
              <a:latin typeface="Arial"/>
            </a:endParaRPr>
          </a:p>
        </p:txBody>
      </p:sp>
      <p:sp>
        <p:nvSpPr>
          <p:cNvPr id="299" name="Line 11"/>
          <p:cNvSpPr/>
          <p:nvPr/>
        </p:nvSpPr>
        <p:spPr>
          <a:xfrm>
            <a:off x="1904760" y="2971800"/>
            <a:ext cx="2362320" cy="360"/>
          </a:xfrm>
          <a:prstGeom prst="line">
            <a:avLst/>
          </a:prstGeom>
          <a:ln cap="rnd" w="28440">
            <a:solidFill>
              <a:srgbClr val="fc0128"/>
            </a:solidFill>
            <a:custDash>
              <a:ds d="100000" sp="100000"/>
            </a:custDash>
            <a:round/>
          </a:ln>
        </p:spPr>
        <p:style>
          <a:lnRef idx="0"/>
          <a:fillRef idx="0"/>
          <a:effectRef idx="0"/>
          <a:fontRef idx="minor"/>
        </p:style>
      </p:sp>
      <p:sp>
        <p:nvSpPr>
          <p:cNvPr id="300" name="CustomShape 12"/>
          <p:cNvSpPr/>
          <p:nvPr/>
        </p:nvSpPr>
        <p:spPr>
          <a:xfrm>
            <a:off x="304920" y="2971800"/>
            <a:ext cx="1236240" cy="1035360"/>
          </a:xfrm>
          <a:prstGeom prst="rect">
            <a:avLst/>
          </a:prstGeom>
          <a:no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1. A 25%</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increase</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 price...</a:t>
            </a:r>
            <a:endParaRPr b="0" lang="en-IN" sz="1800" spc="-1" strike="noStrike">
              <a:solidFill>
                <a:srgbClr val="000000"/>
              </a:solidFill>
              <a:uFill>
                <a:solidFill>
                  <a:srgbClr val="ffffff"/>
                </a:solidFill>
              </a:uFill>
              <a:latin typeface="Arial"/>
            </a:endParaRPr>
          </a:p>
        </p:txBody>
      </p:sp>
      <p:sp>
        <p:nvSpPr>
          <p:cNvPr id="301" name="CustomShape 13"/>
          <p:cNvSpPr/>
          <p:nvPr/>
        </p:nvSpPr>
        <p:spPr>
          <a:xfrm>
            <a:off x="2133720" y="3200400"/>
            <a:ext cx="228240" cy="533160"/>
          </a:xfrm>
          <a:prstGeom prst="upArrow">
            <a:avLst>
              <a:gd name="adj1" fmla="val 50000"/>
              <a:gd name="adj2" fmla="val 58333"/>
            </a:avLst>
          </a:prstGeom>
          <a:solidFill>
            <a:srgbClr val="fc0128"/>
          </a:solidFill>
          <a:ln w="12600">
            <a:solidFill>
              <a:srgbClr val="fc0128"/>
            </a:solidFill>
            <a:miter/>
          </a:ln>
        </p:spPr>
        <p:style>
          <a:lnRef idx="0"/>
          <a:fillRef idx="0"/>
          <a:effectRef idx="0"/>
          <a:fontRef idx="minor"/>
        </p:style>
      </p:sp>
      <p:sp>
        <p:nvSpPr>
          <p:cNvPr id="302" name="CustomShape 14"/>
          <p:cNvSpPr/>
          <p:nvPr/>
        </p:nvSpPr>
        <p:spPr>
          <a:xfrm>
            <a:off x="7543800" y="4114800"/>
            <a:ext cx="11282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Demand</a:t>
            </a:r>
            <a:endParaRPr b="0" lang="en-IN" sz="1800" spc="-1" strike="noStrike">
              <a:solidFill>
                <a:srgbClr val="000000"/>
              </a:solidFill>
              <a:uFill>
                <a:solidFill>
                  <a:srgbClr val="ffffff"/>
                </a:solidFill>
              </a:uFill>
              <a:latin typeface="Arial"/>
            </a:endParaRPr>
          </a:p>
        </p:txBody>
      </p:sp>
      <p:sp>
        <p:nvSpPr>
          <p:cNvPr id="303" name="CustomShape 15"/>
          <p:cNvSpPr/>
          <p:nvPr/>
        </p:nvSpPr>
        <p:spPr>
          <a:xfrm>
            <a:off x="3962520" y="2514600"/>
            <a:ext cx="3428640" cy="1828440"/>
          </a:xfrm>
          <a:custGeom>
            <a:avLst/>
            <a:gdLst/>
            <a:ahLst/>
            <a:rect l="l" t="t"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240">
            <a:solidFill>
              <a:srgbClr val="000099"/>
            </a:solidFill>
            <a:round/>
          </a:ln>
        </p:spPr>
        <p:style>
          <a:lnRef idx="0"/>
          <a:fillRef idx="0"/>
          <a:effectRef idx="0"/>
          <a:fontRef idx="minor"/>
        </p:style>
      </p:sp>
      <p:sp>
        <p:nvSpPr>
          <p:cNvPr id="304" name="CustomShape 16"/>
          <p:cNvSpPr/>
          <p:nvPr/>
        </p:nvSpPr>
        <p:spPr>
          <a:xfrm>
            <a:off x="5638680" y="5715000"/>
            <a:ext cx="5835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100</a:t>
            </a:r>
            <a:endParaRPr b="0" lang="en-IN" sz="1800" spc="-1" strike="noStrike">
              <a:solidFill>
                <a:srgbClr val="000000"/>
              </a:solidFill>
              <a:uFill>
                <a:solidFill>
                  <a:srgbClr val="ffffff"/>
                </a:solidFill>
              </a:uFill>
              <a:latin typeface="Arial"/>
            </a:endParaRPr>
          </a:p>
        </p:txBody>
      </p:sp>
      <p:sp>
        <p:nvSpPr>
          <p:cNvPr id="305" name="Line 17"/>
          <p:cNvSpPr/>
          <p:nvPr/>
        </p:nvSpPr>
        <p:spPr>
          <a:xfrm>
            <a:off x="5867280" y="3886200"/>
            <a:ext cx="360" cy="1828800"/>
          </a:xfrm>
          <a:prstGeom prst="line">
            <a:avLst/>
          </a:prstGeom>
          <a:ln cap="rnd" w="28440">
            <a:solidFill>
              <a:srgbClr val="fc0128"/>
            </a:solidFill>
            <a:custDash>
              <a:ds d="100000" sp="100000"/>
            </a:custDash>
            <a:round/>
          </a:ln>
        </p:spPr>
        <p:style>
          <a:lnRef idx="0"/>
          <a:fillRef idx="0"/>
          <a:effectRef idx="0"/>
          <a:fontRef idx="minor"/>
        </p:style>
      </p:sp>
      <p:sp>
        <p:nvSpPr>
          <p:cNvPr id="306" name="Line 18"/>
          <p:cNvSpPr/>
          <p:nvPr/>
        </p:nvSpPr>
        <p:spPr>
          <a:xfrm>
            <a:off x="4190760" y="2971800"/>
            <a:ext cx="360" cy="2743200"/>
          </a:xfrm>
          <a:prstGeom prst="line">
            <a:avLst/>
          </a:prstGeom>
          <a:ln cap="rnd" w="28440">
            <a:solidFill>
              <a:srgbClr val="fc0128"/>
            </a:solidFill>
            <a:custDash>
              <a:ds d="100000" sp="100000"/>
            </a:custDash>
            <a:round/>
          </a:ln>
        </p:spPr>
        <p:style>
          <a:lnRef idx="0"/>
          <a:fillRef idx="0"/>
          <a:effectRef idx="0"/>
          <a:fontRef idx="minor"/>
        </p:style>
      </p:sp>
      <p:sp>
        <p:nvSpPr>
          <p:cNvPr id="307" name="CustomShape 19"/>
          <p:cNvSpPr/>
          <p:nvPr/>
        </p:nvSpPr>
        <p:spPr>
          <a:xfrm>
            <a:off x="3962520" y="5715000"/>
            <a:ext cx="603000" cy="440640"/>
          </a:xfrm>
          <a:prstGeom prst="rect">
            <a:avLst/>
          </a:prstGeom>
          <a:noFill/>
          <a:ln w="12600">
            <a:noFill/>
          </a:ln>
        </p:spPr>
        <p:style>
          <a:lnRef idx="0"/>
          <a:fillRef idx="0"/>
          <a:effectRef idx="0"/>
          <a:fontRef idx="minor"/>
        </p:style>
        <p:txBody>
          <a:bodyPr lIns="90000" rIns="90000" tIns="45000" bIns="45000"/>
          <a:p>
            <a:pPr>
              <a:lnSpc>
                <a:spcPct val="100000"/>
              </a:lnSpc>
            </a:pPr>
            <a:r>
              <a:rPr b="1" lang="en-IN" sz="2300" spc="-1" strike="noStrike">
                <a:solidFill>
                  <a:srgbClr val="000000"/>
                </a:solidFill>
                <a:uFill>
                  <a:solidFill>
                    <a:srgbClr val="ffffff"/>
                  </a:solidFill>
                </a:uFill>
                <a:latin typeface="Arial Narrow"/>
              </a:rPr>
              <a:t>50</a:t>
            </a:r>
            <a:endParaRPr b="0" lang="en-IN" sz="1800" spc="-1" strike="noStrike">
              <a:solidFill>
                <a:srgbClr val="000000"/>
              </a:solidFill>
              <a:uFill>
                <a:solidFill>
                  <a:srgbClr val="ffffff"/>
                </a:solidFill>
              </a:uFill>
              <a:latin typeface="Arial"/>
            </a:endParaRPr>
          </a:p>
        </p:txBody>
      </p:sp>
      <p:sp>
        <p:nvSpPr>
          <p:cNvPr id="308" name="CustomShape 20"/>
          <p:cNvSpPr/>
          <p:nvPr/>
        </p:nvSpPr>
        <p:spPr>
          <a:xfrm>
            <a:off x="2210760" y="6019920"/>
            <a:ext cx="474840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2. ...leads to a 50% decrease in quantity.</a:t>
            </a:r>
            <a:endParaRPr b="0" lang="en-IN" sz="1800" spc="-1" strike="noStrike">
              <a:solidFill>
                <a:srgbClr val="000000"/>
              </a:solidFill>
              <a:uFill>
                <a:solidFill>
                  <a:srgbClr val="ffffff"/>
                </a:solidFill>
              </a:uFill>
              <a:latin typeface="Arial"/>
            </a:endParaRPr>
          </a:p>
        </p:txBody>
      </p:sp>
      <p:sp>
        <p:nvSpPr>
          <p:cNvPr id="309" name="CustomShape 21"/>
          <p:cNvSpPr/>
          <p:nvPr/>
        </p:nvSpPr>
        <p:spPr>
          <a:xfrm>
            <a:off x="4419720" y="5410080"/>
            <a:ext cx="1218960" cy="228240"/>
          </a:xfrm>
          <a:prstGeom prst="leftArrow">
            <a:avLst>
              <a:gd name="adj1" fmla="val 50000"/>
              <a:gd name="adj2" fmla="val 133333"/>
            </a:avLst>
          </a:prstGeom>
          <a:solidFill>
            <a:srgbClr val="fc0128"/>
          </a:solidFill>
          <a:ln w="12600">
            <a:solidFill>
              <a:srgbClr val="fc0128"/>
            </a:solidFill>
            <a:miter/>
          </a:ln>
        </p:spPr>
        <p:style>
          <a:lnRef idx="0"/>
          <a:fillRef idx="0"/>
          <a:effectRef idx="0"/>
          <a:fontRef idx="minor"/>
        </p:style>
      </p:sp>
      <p:sp>
        <p:nvSpPr>
          <p:cNvPr id="310" name="CustomShape 22"/>
          <p:cNvSpPr/>
          <p:nvPr/>
        </p:nvSpPr>
        <p:spPr>
          <a:xfrm>
            <a:off x="3390840" y="1415520"/>
            <a:ext cx="4571640" cy="100512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ff0000"/>
                </a:solidFill>
                <a:uFill>
                  <a:solidFill>
                    <a:srgbClr val="ffffff"/>
                  </a:solidFill>
                </a:uFill>
                <a:latin typeface="Times New Roman"/>
              </a:rPr>
              <a:t>Luxury goods; close substitutes of the commodity are large; the commodity has many uses</a:t>
            </a:r>
            <a:endParaRPr b="0" lang="en-IN" sz="1800" spc="-1" strike="noStrike">
              <a:solidFill>
                <a:srgbClr val="000000"/>
              </a:solidFill>
              <a:uFill>
                <a:solidFill>
                  <a:srgbClr val="ffffff"/>
                </a:solidFill>
              </a:uFill>
              <a:latin typeface="Arial"/>
            </a:endParaRPr>
          </a:p>
        </p:txBody>
      </p:sp>
    </p:spTree>
  </p:cSld>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22" presetSubtype="8">
                                  <p:stCondLst>
                                    <p:cond delay="0"/>
                                  </p:stCondLst>
                                  <p:childTnLst>
                                    <p:set>
                                      <p:cBhvr>
                                        <p:cTn id="121" dur="1" fill="hold">
                                          <p:stCondLst>
                                            <p:cond delay="0"/>
                                          </p:stCondLst>
                                        </p:cTn>
                                        <p:tgtEl>
                                          <p:spTgt spid="-1"/>
                                        </p:tgtEl>
                                        <p:attrNameLst>
                                          <p:attrName>style.visibility</p:attrName>
                                        </p:attrNameLst>
                                      </p:cBhvr>
                                      <p:to>
                                        <p:strVal val="visible"/>
                                      </p:to>
                                    </p:set>
                                    <p:animEffect filter="wipe(left)" transition="in">
                                      <p:cBhvr additive="repl">
                                        <p:cTn id="122" dur="500"/>
                                        <p:tgtEl>
                                          <p:spTgt spid="-1"/>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22" presetSubtype="8">
                                  <p:stCondLst>
                                    <p:cond delay="0"/>
                                  </p:stCondLst>
                                  <p:childTnLst>
                                    <p:set>
                                      <p:cBhvr>
                                        <p:cTn id="126" dur="1" fill="hold">
                                          <p:stCondLst>
                                            <p:cond delay="0"/>
                                          </p:stCondLst>
                                        </p:cTn>
                                        <p:tgtEl>
                                          <p:spTgt spid="-1"/>
                                        </p:tgtEl>
                                        <p:attrNameLst>
                                          <p:attrName>style.visibility</p:attrName>
                                        </p:attrNameLst>
                                      </p:cBhvr>
                                      <p:to>
                                        <p:strVal val="visible"/>
                                      </p:to>
                                    </p:set>
                                    <p:animEffect filter="wipe(left)" transition="in">
                                      <p:cBhvr additive="repl">
                                        <p:cTn id="127" dur="500"/>
                                        <p:tgtEl>
                                          <p:spTgt spid="-1"/>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22" presetSubtype="1">
                                  <p:stCondLst>
                                    <p:cond delay="0"/>
                                  </p:stCondLst>
                                  <p:childTnLst>
                                    <p:set>
                                      <p:cBhvr>
                                        <p:cTn id="131" dur="1" fill="hold">
                                          <p:stCondLst>
                                            <p:cond delay="0"/>
                                          </p:stCondLst>
                                        </p:cTn>
                                        <p:tgtEl>
                                          <p:spTgt spid="-1"/>
                                        </p:tgtEl>
                                        <p:attrNameLst>
                                          <p:attrName>style.visibility</p:attrName>
                                        </p:attrNameLst>
                                      </p:cBhvr>
                                      <p:to>
                                        <p:strVal val="visible"/>
                                      </p:to>
                                    </p:set>
                                    <p:animEffect filter="wipe(up)" transition="in">
                                      <p:cBhvr additive="repl">
                                        <p:cTn id="132" dur="500"/>
                                        <p:tgtEl>
                                          <p:spTgt spid="-1"/>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22" presetSubtype="8">
                                  <p:stCondLst>
                                    <p:cond delay="0"/>
                                  </p:stCondLst>
                                  <p:childTnLst>
                                    <p:set>
                                      <p:cBhvr>
                                        <p:cTn id="136" dur="1" fill="hold">
                                          <p:stCondLst>
                                            <p:cond delay="0"/>
                                          </p:stCondLst>
                                        </p:cTn>
                                        <p:tgtEl>
                                          <p:spTgt spid="-1"/>
                                        </p:tgtEl>
                                        <p:attrNameLst>
                                          <p:attrName>style.visibility</p:attrName>
                                        </p:attrNameLst>
                                      </p:cBhvr>
                                      <p:to>
                                        <p:strVal val="visible"/>
                                      </p:to>
                                    </p:set>
                                    <p:animEffect filter="wipe(left)" transition="in">
                                      <p:cBhvr additive="repl">
                                        <p:cTn id="137" dur="500"/>
                                        <p:tgtEl>
                                          <p:spTgt spid="-1"/>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22" presetSubtype="1">
                                  <p:stCondLst>
                                    <p:cond delay="0"/>
                                  </p:stCondLst>
                                  <p:childTnLst>
                                    <p:set>
                                      <p:cBhvr>
                                        <p:cTn id="141" dur="1" fill="hold">
                                          <p:stCondLst>
                                            <p:cond delay="0"/>
                                          </p:stCondLst>
                                        </p:cTn>
                                        <p:tgtEl>
                                          <p:spTgt spid="-1"/>
                                        </p:tgtEl>
                                        <p:attrNameLst>
                                          <p:attrName>style.visibility</p:attrName>
                                        </p:attrNameLst>
                                      </p:cBhvr>
                                      <p:to>
                                        <p:strVal val="visible"/>
                                      </p:to>
                                    </p:set>
                                    <p:animEffect filter="wipe(up)" transition="in">
                                      <p:cBhvr additive="repl">
                                        <p:cTn id="142" dur="500"/>
                                        <p:tgtEl>
                                          <p:spTgt spid="-1"/>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2" presetSubtype="4">
                                  <p:stCondLst>
                                    <p:cond delay="0"/>
                                  </p:stCondLst>
                                  <p:childTnLst>
                                    <p:set>
                                      <p:cBhvr>
                                        <p:cTn id="146" dur="1" fill="hold">
                                          <p:stCondLst>
                                            <p:cond delay="0"/>
                                          </p:stCondLst>
                                        </p:cTn>
                                        <p:tgtEl>
                                          <p:spTgt spid="-1"/>
                                        </p:tgtEl>
                                        <p:attrNameLst>
                                          <p:attrName>style.visibility</p:attrName>
                                        </p:attrNameLst>
                                      </p:cBhvr>
                                      <p:to>
                                        <p:strVal val="visible"/>
                                      </p:to>
                                    </p:set>
                                    <p:animEffect filter="wipe(down)" transition="out">
                                      <p:cBhvr additive="repl">
                                        <p:cTn id="147" dur="500"/>
                                        <p:tgtEl>
                                          <p:spTgt spid="-1"/>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22" presetSubtype="2">
                                  <p:stCondLst>
                                    <p:cond delay="0"/>
                                  </p:stCondLst>
                                  <p:childTnLst>
                                    <p:set>
                                      <p:cBhvr>
                                        <p:cTn id="151" dur="1" fill="hold">
                                          <p:stCondLst>
                                            <p:cond delay="0"/>
                                          </p:stCondLst>
                                        </p:cTn>
                                        <p:tgtEl>
                                          <p:spTgt spid="-1"/>
                                        </p:tgtEl>
                                        <p:attrNameLst>
                                          <p:attrName>style.visibility</p:attrName>
                                        </p:attrNameLst>
                                      </p:cBhvr>
                                      <p:to>
                                        <p:strVal val="visible"/>
                                      </p:to>
                                    </p:set>
                                    <p:animEffect filter="wipe(right)" transition="out">
                                      <p:cBhvr additive="repl">
                                        <p:cTn id="152"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03120" y="382320"/>
            <a:ext cx="7772040" cy="121896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Perfectly Elastic Demand -Elasticity equals infinity</a:t>
            </a:r>
            <a:endParaRPr b="0" lang="en-US" sz="3000" spc="-1" strike="noStrike">
              <a:solidFill>
                <a:srgbClr val="000000"/>
              </a:solidFill>
              <a:uFill>
                <a:solidFill>
                  <a:srgbClr val="ffffff"/>
                </a:solidFill>
              </a:uFill>
              <a:latin typeface="Arial"/>
            </a:endParaRPr>
          </a:p>
        </p:txBody>
      </p:sp>
      <p:sp>
        <p:nvSpPr>
          <p:cNvPr id="312" name="TextShape 2"/>
          <p:cNvSpPr txBox="1"/>
          <p:nvPr/>
        </p:nvSpPr>
        <p:spPr>
          <a:xfrm>
            <a:off x="8129520" y="5734080"/>
            <a:ext cx="609120" cy="520200"/>
          </a:xfrm>
          <a:prstGeom prst="rect">
            <a:avLst/>
          </a:prstGeom>
          <a:noFill/>
          <a:ln>
            <a:noFill/>
          </a:ln>
        </p:spPr>
        <p:txBody>
          <a:bodyPr anchor="ctr"/>
          <a:p>
            <a:pPr algn="ctr">
              <a:lnSpc>
                <a:spcPct val="100000"/>
              </a:lnSpc>
            </a:pPr>
            <a:fld id="{3E7C0561-2426-4E2E-A9C4-011533435C77}"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13"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314" name="Line 4"/>
          <p:cNvSpPr/>
          <p:nvPr/>
        </p:nvSpPr>
        <p:spPr>
          <a:xfrm>
            <a:off x="1904760" y="1904760"/>
            <a:ext cx="360" cy="3810240"/>
          </a:xfrm>
          <a:prstGeom prst="line">
            <a:avLst/>
          </a:prstGeom>
          <a:ln w="28440">
            <a:solidFill>
              <a:schemeClr val="tx1"/>
            </a:solidFill>
            <a:round/>
          </a:ln>
        </p:spPr>
        <p:style>
          <a:lnRef idx="0"/>
          <a:fillRef idx="0"/>
          <a:effectRef idx="0"/>
          <a:fontRef idx="minor"/>
        </p:style>
      </p:sp>
      <p:sp>
        <p:nvSpPr>
          <p:cNvPr id="315" name="Line 5"/>
          <p:cNvSpPr/>
          <p:nvPr/>
        </p:nvSpPr>
        <p:spPr>
          <a:xfrm>
            <a:off x="1904760" y="5715000"/>
            <a:ext cx="5181840" cy="360"/>
          </a:xfrm>
          <a:prstGeom prst="line">
            <a:avLst/>
          </a:prstGeom>
          <a:ln w="28440">
            <a:solidFill>
              <a:schemeClr val="tx1"/>
            </a:solidFill>
            <a:round/>
          </a:ln>
        </p:spPr>
        <p:style>
          <a:lnRef idx="0"/>
          <a:fillRef idx="0"/>
          <a:effectRef idx="0"/>
          <a:fontRef idx="minor"/>
        </p:style>
      </p:sp>
      <p:sp>
        <p:nvSpPr>
          <p:cNvPr id="316" name="CustomShape 6"/>
          <p:cNvSpPr/>
          <p:nvPr/>
        </p:nvSpPr>
        <p:spPr>
          <a:xfrm>
            <a:off x="6858000" y="5638680"/>
            <a:ext cx="11548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Quantity</a:t>
            </a:r>
            <a:endParaRPr b="0" lang="en-IN" sz="1800" spc="-1" strike="noStrike">
              <a:solidFill>
                <a:srgbClr val="000000"/>
              </a:solidFill>
              <a:uFill>
                <a:solidFill>
                  <a:srgbClr val="ffffff"/>
                </a:solidFill>
              </a:uFill>
              <a:latin typeface="Arial"/>
            </a:endParaRPr>
          </a:p>
        </p:txBody>
      </p:sp>
      <p:sp>
        <p:nvSpPr>
          <p:cNvPr id="317" name="CustomShape 7"/>
          <p:cNvSpPr/>
          <p:nvPr/>
        </p:nvSpPr>
        <p:spPr>
          <a:xfrm>
            <a:off x="1066680" y="1752480"/>
            <a:ext cx="769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Price</a:t>
            </a:r>
            <a:endParaRPr b="0" lang="en-IN" sz="1800" spc="-1" strike="noStrike">
              <a:solidFill>
                <a:srgbClr val="000000"/>
              </a:solidFill>
              <a:uFill>
                <a:solidFill>
                  <a:srgbClr val="ffffff"/>
                </a:solidFill>
              </a:uFill>
              <a:latin typeface="Arial"/>
            </a:endParaRPr>
          </a:p>
        </p:txBody>
      </p:sp>
      <p:sp>
        <p:nvSpPr>
          <p:cNvPr id="318" name="CustomShape 8"/>
          <p:cNvSpPr/>
          <p:nvPr/>
        </p:nvSpPr>
        <p:spPr>
          <a:xfrm>
            <a:off x="7086600" y="3505320"/>
            <a:ext cx="11282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Demand</a:t>
            </a:r>
            <a:endParaRPr b="0" lang="en-IN" sz="1800" spc="-1" strike="noStrike">
              <a:solidFill>
                <a:srgbClr val="000000"/>
              </a:solidFill>
              <a:uFill>
                <a:solidFill>
                  <a:srgbClr val="ffffff"/>
                </a:solidFill>
              </a:uFill>
              <a:latin typeface="Arial"/>
            </a:endParaRPr>
          </a:p>
        </p:txBody>
      </p:sp>
      <p:sp>
        <p:nvSpPr>
          <p:cNvPr id="319" name="CustomShape 9"/>
          <p:cNvSpPr/>
          <p:nvPr/>
        </p:nvSpPr>
        <p:spPr>
          <a:xfrm>
            <a:off x="1448640" y="3581280"/>
            <a:ext cx="382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 </a:t>
            </a:r>
            <a:r>
              <a:rPr b="1" lang="en-IN" sz="2300" spc="-1" strike="noStrike">
                <a:solidFill>
                  <a:srgbClr val="000000"/>
                </a:solidFill>
                <a:uFill>
                  <a:solidFill>
                    <a:srgbClr val="ffffff"/>
                  </a:solidFill>
                </a:uFill>
                <a:latin typeface="Arial Narrow"/>
              </a:rPr>
              <a:t>4</a:t>
            </a:r>
            <a:endParaRPr b="0" lang="en-IN" sz="1800" spc="-1" strike="noStrike">
              <a:solidFill>
                <a:srgbClr val="000000"/>
              </a:solidFill>
              <a:uFill>
                <a:solidFill>
                  <a:srgbClr val="ffffff"/>
                </a:solidFill>
              </a:uFill>
              <a:latin typeface="Arial"/>
            </a:endParaRPr>
          </a:p>
        </p:txBody>
      </p:sp>
      <p:sp>
        <p:nvSpPr>
          <p:cNvPr id="320" name="Line 10"/>
          <p:cNvSpPr/>
          <p:nvPr/>
        </p:nvSpPr>
        <p:spPr>
          <a:xfrm>
            <a:off x="1904760" y="3809880"/>
            <a:ext cx="4953240" cy="360"/>
          </a:xfrm>
          <a:prstGeom prst="line">
            <a:avLst/>
          </a:prstGeom>
          <a:ln w="57240">
            <a:solidFill>
              <a:srgbClr val="000099"/>
            </a:solidFill>
            <a:round/>
          </a:ln>
        </p:spPr>
        <p:style>
          <a:lnRef idx="0"/>
          <a:fillRef idx="0"/>
          <a:effectRef idx="0"/>
          <a:fontRef idx="minor"/>
        </p:style>
      </p:sp>
      <p:sp>
        <p:nvSpPr>
          <p:cNvPr id="321" name="CustomShape 11"/>
          <p:cNvSpPr/>
          <p:nvPr/>
        </p:nvSpPr>
        <p:spPr>
          <a:xfrm>
            <a:off x="2437200" y="2362320"/>
            <a:ext cx="2276640" cy="1035360"/>
          </a:xfrm>
          <a:prstGeom prst="rect">
            <a:avLst/>
          </a:prstGeom>
          <a:solidFill>
            <a:schemeClr val="bg1"/>
          </a:solid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1. At any price</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above 4, quantity</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demanded is zero.</a:t>
            </a:r>
            <a:endParaRPr b="0" lang="en-IN" sz="1800" spc="-1" strike="noStrike">
              <a:solidFill>
                <a:srgbClr val="000000"/>
              </a:solidFill>
              <a:uFill>
                <a:solidFill>
                  <a:srgbClr val="ffffff"/>
                </a:solidFill>
              </a:uFill>
              <a:latin typeface="Arial"/>
            </a:endParaRPr>
          </a:p>
        </p:txBody>
      </p:sp>
      <p:sp>
        <p:nvSpPr>
          <p:cNvPr id="322" name="Line 12"/>
          <p:cNvSpPr/>
          <p:nvPr/>
        </p:nvSpPr>
        <p:spPr>
          <a:xfrm flipV="1">
            <a:off x="1904760" y="2819160"/>
            <a:ext cx="533520" cy="228600"/>
          </a:xfrm>
          <a:prstGeom prst="line">
            <a:avLst/>
          </a:prstGeom>
          <a:ln w="28440">
            <a:solidFill>
              <a:schemeClr val="tx1"/>
            </a:solidFill>
            <a:round/>
          </a:ln>
        </p:spPr>
        <p:style>
          <a:lnRef idx="0"/>
          <a:fillRef idx="0"/>
          <a:effectRef idx="0"/>
          <a:fontRef idx="minor"/>
        </p:style>
      </p:sp>
      <p:sp>
        <p:nvSpPr>
          <p:cNvPr id="323" name="CustomShape 13"/>
          <p:cNvSpPr/>
          <p:nvPr/>
        </p:nvSpPr>
        <p:spPr>
          <a:xfrm>
            <a:off x="3589200" y="4343400"/>
            <a:ext cx="2138040" cy="1035360"/>
          </a:xfrm>
          <a:prstGeom prst="rect">
            <a:avLst/>
          </a:prstGeom>
          <a:solidFill>
            <a:schemeClr val="bg1"/>
          </a:solid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2. At exactly 4,</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consumers will</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buy any quantity.</a:t>
            </a:r>
            <a:endParaRPr b="0" lang="en-IN" sz="1800" spc="-1" strike="noStrike">
              <a:solidFill>
                <a:srgbClr val="000000"/>
              </a:solidFill>
              <a:uFill>
                <a:solidFill>
                  <a:srgbClr val="ffffff"/>
                </a:solidFill>
              </a:uFill>
              <a:latin typeface="Arial"/>
            </a:endParaRPr>
          </a:p>
        </p:txBody>
      </p:sp>
      <p:sp>
        <p:nvSpPr>
          <p:cNvPr id="324" name="Line 14"/>
          <p:cNvSpPr/>
          <p:nvPr/>
        </p:nvSpPr>
        <p:spPr>
          <a:xfrm>
            <a:off x="4190760" y="3809880"/>
            <a:ext cx="152640" cy="533160"/>
          </a:xfrm>
          <a:prstGeom prst="line">
            <a:avLst/>
          </a:prstGeom>
          <a:ln w="28440">
            <a:solidFill>
              <a:schemeClr val="tx1"/>
            </a:solidFill>
            <a:round/>
          </a:ln>
        </p:spPr>
        <p:style>
          <a:lnRef idx="0"/>
          <a:fillRef idx="0"/>
          <a:effectRef idx="0"/>
          <a:fontRef idx="minor"/>
        </p:style>
      </p:sp>
      <p:sp>
        <p:nvSpPr>
          <p:cNvPr id="325" name="CustomShape 15"/>
          <p:cNvSpPr/>
          <p:nvPr/>
        </p:nvSpPr>
        <p:spPr>
          <a:xfrm>
            <a:off x="682200" y="5791320"/>
            <a:ext cx="3569040" cy="737640"/>
          </a:xfrm>
          <a:prstGeom prst="rect">
            <a:avLst/>
          </a:prstGeom>
          <a:solidFill>
            <a:schemeClr val="bg1"/>
          </a:solid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3. At a price below 4,</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quantity demanded is infinite.</a:t>
            </a:r>
            <a:endParaRPr b="0" lang="en-IN" sz="1800" spc="-1" strike="noStrike">
              <a:solidFill>
                <a:srgbClr val="000000"/>
              </a:solidFill>
              <a:uFill>
                <a:solidFill>
                  <a:srgbClr val="ffffff"/>
                </a:solidFill>
              </a:uFill>
              <a:latin typeface="Arial"/>
            </a:endParaRPr>
          </a:p>
        </p:txBody>
      </p:sp>
      <p:sp>
        <p:nvSpPr>
          <p:cNvPr id="326" name="Line 16"/>
          <p:cNvSpPr/>
          <p:nvPr/>
        </p:nvSpPr>
        <p:spPr>
          <a:xfrm flipV="1">
            <a:off x="1218960" y="4419360"/>
            <a:ext cx="685800" cy="1371600"/>
          </a:xfrm>
          <a:prstGeom prst="line">
            <a:avLst/>
          </a:prstGeom>
          <a:ln w="28440">
            <a:solidFill>
              <a:schemeClr val="tx1"/>
            </a:solidFill>
            <a:round/>
          </a:ln>
        </p:spPr>
        <p:style>
          <a:lnRef idx="0"/>
          <a:fillRef idx="0"/>
          <a:effectRef idx="0"/>
          <a:fontRef idx="minor"/>
        </p:style>
      </p:sp>
      <p:sp>
        <p:nvSpPr>
          <p:cNvPr id="327" name="CustomShape 17"/>
          <p:cNvSpPr/>
          <p:nvPr/>
        </p:nvSpPr>
        <p:spPr>
          <a:xfrm>
            <a:off x="3089520" y="1559520"/>
            <a:ext cx="5216040" cy="70020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ff0000"/>
                </a:solidFill>
                <a:uFill>
                  <a:solidFill>
                    <a:srgbClr val="ffffff"/>
                  </a:solidFill>
                </a:uFill>
                <a:latin typeface="Times New Roman"/>
              </a:rPr>
              <a:t>In our real life, we do not have any such commodity having perfectly elastic demand </a:t>
            </a:r>
            <a:endParaRPr b="0" lang="en-IN" sz="1800" spc="-1" strike="noStrike">
              <a:solidFill>
                <a:srgbClr val="000000"/>
              </a:solidFill>
              <a:uFill>
                <a:solidFill>
                  <a:srgbClr val="ffffff"/>
                </a:solidFill>
              </a:uFill>
              <a:latin typeface="Arial"/>
            </a:endParaRPr>
          </a:p>
        </p:txBody>
      </p:sp>
    </p:spTree>
  </p:cSld>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22" presetSubtype="8">
                                  <p:stCondLst>
                                    <p:cond delay="0"/>
                                  </p:stCondLst>
                                  <p:childTnLst>
                                    <p:set>
                                      <p:cBhvr>
                                        <p:cTn id="158" dur="1" fill="hold">
                                          <p:stCondLst>
                                            <p:cond delay="0"/>
                                          </p:stCondLst>
                                        </p:cTn>
                                        <p:tgtEl>
                                          <p:spTgt spid="-1"/>
                                        </p:tgtEl>
                                        <p:attrNameLst>
                                          <p:attrName>style.visibility</p:attrName>
                                        </p:attrNameLst>
                                      </p:cBhvr>
                                      <p:to>
                                        <p:strVal val="visible"/>
                                      </p:to>
                                    </p:set>
                                    <p:animEffect filter="wipe(left)" transition="in">
                                      <p:cBhvr additive="repl">
                                        <p:cTn id="159" dur="500"/>
                                        <p:tgtEl>
                                          <p:spTgt spid="-1"/>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22" presetSubtype="8">
                                  <p:stCondLst>
                                    <p:cond delay="0"/>
                                  </p:stCondLst>
                                  <p:childTnLst>
                                    <p:set>
                                      <p:cBhvr>
                                        <p:cTn id="163" dur="1" fill="hold">
                                          <p:stCondLst>
                                            <p:cond delay="0"/>
                                          </p:stCondLst>
                                        </p:cTn>
                                        <p:tgtEl>
                                          <p:spTgt spid="-1"/>
                                        </p:tgtEl>
                                        <p:attrNameLst>
                                          <p:attrName>style.visibility</p:attrName>
                                        </p:attrNameLst>
                                      </p:cBhvr>
                                      <p:to>
                                        <p:strVal val="visible"/>
                                      </p:to>
                                    </p:set>
                                    <p:animEffect filter="wipe(left)" transition="in">
                                      <p:cBhvr additive="repl">
                                        <p:cTn id="164" dur="500"/>
                                        <p:tgtEl>
                                          <p:spTgt spid="-1"/>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22" presetSubtype="1">
                                  <p:stCondLst>
                                    <p:cond delay="0"/>
                                  </p:stCondLst>
                                  <p:childTnLst>
                                    <p:set>
                                      <p:cBhvr>
                                        <p:cTn id="168" dur="1" fill="hold">
                                          <p:stCondLst>
                                            <p:cond delay="0"/>
                                          </p:stCondLst>
                                        </p:cTn>
                                        <p:tgtEl>
                                          <p:spTgt spid="-1"/>
                                        </p:tgtEl>
                                        <p:attrNameLst>
                                          <p:attrName>style.visibility</p:attrName>
                                        </p:attrNameLst>
                                      </p:cBhvr>
                                      <p:to>
                                        <p:strVal val="visible"/>
                                      </p:to>
                                    </p:set>
                                    <p:animEffect filter="wipe(up)" transition="in">
                                      <p:cBhvr additive="repl">
                                        <p:cTn id="169" dur="500"/>
                                        <p:tgtEl>
                                          <p:spTgt spid="-1"/>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22" presetSubtype="4">
                                  <p:stCondLst>
                                    <p:cond delay="0"/>
                                  </p:stCondLst>
                                  <p:childTnLst>
                                    <p:set>
                                      <p:cBhvr>
                                        <p:cTn id="173" dur="1" fill="hold">
                                          <p:stCondLst>
                                            <p:cond delay="0"/>
                                          </p:stCondLst>
                                        </p:cTn>
                                        <p:tgtEl>
                                          <p:spTgt spid="-1"/>
                                        </p:tgtEl>
                                        <p:attrNameLst>
                                          <p:attrName>style.visibility</p:attrName>
                                        </p:attrNameLst>
                                      </p:cBhvr>
                                      <p:to>
                                        <p:strVal val="visible"/>
                                      </p:to>
                                    </p:set>
                                    <p:animEffect filter="wipe(down)" transition="out">
                                      <p:cBhvr additive="repl">
                                        <p:cTn id="174"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Determinants of Price Elasticity of Demand</a:t>
            </a:r>
            <a:endParaRPr b="0" lang="en-US" sz="3000" spc="-1" strike="noStrike">
              <a:solidFill>
                <a:srgbClr val="000000"/>
              </a:solidFill>
              <a:uFill>
                <a:solidFill>
                  <a:srgbClr val="ffffff"/>
                </a:solidFill>
              </a:uFill>
              <a:latin typeface="Arial"/>
            </a:endParaRPr>
          </a:p>
        </p:txBody>
      </p:sp>
      <p:sp>
        <p:nvSpPr>
          <p:cNvPr id="329" name="TextShape 2"/>
          <p:cNvSpPr txBox="1"/>
          <p:nvPr/>
        </p:nvSpPr>
        <p:spPr>
          <a:xfrm>
            <a:off x="457200" y="1600200"/>
            <a:ext cx="7467120" cy="4873320"/>
          </a:xfrm>
          <a:prstGeom prst="rect">
            <a:avLst/>
          </a:prstGeom>
          <a:noFill/>
          <a:ln>
            <a:noFill/>
          </a:ln>
        </p:spPr>
        <p:txBody>
          <a:bodyPr/>
          <a:p>
            <a:pPr marL="272880" indent="-272520" algn="ctr">
              <a:lnSpc>
                <a:spcPct val="100000"/>
              </a:lnSpc>
            </a:pPr>
            <a:r>
              <a:rPr b="0" lang="en-US" sz="2400" spc="-1" strike="noStrike">
                <a:solidFill>
                  <a:srgbClr val="000000"/>
                </a:solidFill>
                <a:uFill>
                  <a:solidFill>
                    <a:srgbClr val="ffffff"/>
                  </a:solidFill>
                </a:uFill>
                <a:latin typeface="Century Schoolbook"/>
              </a:rPr>
              <a:t>Demand tends to be </a:t>
            </a:r>
            <a:r>
              <a:rPr b="0" lang="en-US" sz="2400" spc="-1" strike="noStrike">
                <a:solidFill>
                  <a:srgbClr val="ff0000"/>
                </a:solidFill>
                <a:uFill>
                  <a:solidFill>
                    <a:srgbClr val="ffffff"/>
                  </a:solidFill>
                </a:uFill>
                <a:latin typeface="Century Schoolbook"/>
              </a:rPr>
              <a:t>more inelastic:</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If the good is a necessity.</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If the time period is shorter.</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smaller the number of close substitutes.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Cannot be postponed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Little income is spent on the goods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Price level – High &amp; low</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Joint goods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If have less uses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Habits</a:t>
            </a:r>
            <a:endParaRPr b="0" lang="en-US" sz="24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p:txBody>
      </p:sp>
      <p:sp>
        <p:nvSpPr>
          <p:cNvPr id="330" name="TextShape 3"/>
          <p:cNvSpPr txBox="1"/>
          <p:nvPr/>
        </p:nvSpPr>
        <p:spPr>
          <a:xfrm>
            <a:off x="8129520" y="5734080"/>
            <a:ext cx="609120" cy="520200"/>
          </a:xfrm>
          <a:prstGeom prst="rect">
            <a:avLst/>
          </a:prstGeom>
          <a:noFill/>
          <a:ln>
            <a:noFill/>
          </a:ln>
        </p:spPr>
        <p:txBody>
          <a:bodyPr anchor="ctr"/>
          <a:p>
            <a:pPr algn="ctr">
              <a:lnSpc>
                <a:spcPct val="100000"/>
              </a:lnSpc>
            </a:pPr>
            <a:fld id="{E6513C03-4415-4355-BB16-971E6F91AF31}"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31"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609480" y="277920"/>
            <a:ext cx="7772040" cy="94896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Determinants of Price Elasticity of Demand</a:t>
            </a:r>
            <a:endParaRPr b="0" lang="en-US" sz="3000" spc="-1" strike="noStrike">
              <a:solidFill>
                <a:srgbClr val="000000"/>
              </a:solidFill>
              <a:uFill>
                <a:solidFill>
                  <a:srgbClr val="ffffff"/>
                </a:solidFill>
              </a:uFill>
              <a:latin typeface="Arial"/>
            </a:endParaRPr>
          </a:p>
        </p:txBody>
      </p:sp>
      <p:sp>
        <p:nvSpPr>
          <p:cNvPr id="333" name="TextShape 2"/>
          <p:cNvSpPr txBox="1"/>
          <p:nvPr/>
        </p:nvSpPr>
        <p:spPr>
          <a:xfrm>
            <a:off x="685800" y="1371600"/>
            <a:ext cx="7772040" cy="5105160"/>
          </a:xfrm>
          <a:prstGeom prst="rect">
            <a:avLst/>
          </a:prstGeom>
          <a:noFill/>
          <a:ln>
            <a:noFill/>
          </a:ln>
        </p:spPr>
        <p:txBody>
          <a:bodyPr lIns="92160" rIns="92160" tIns="46080" bIns="46080"/>
          <a:p>
            <a:pPr marL="272880" indent="-272520" algn="ctr">
              <a:lnSpc>
                <a:spcPct val="100000"/>
              </a:lnSpc>
            </a:pPr>
            <a:r>
              <a:rPr b="0" i="1" lang="en-US" sz="2600" spc="-1" strike="noStrike">
                <a:solidFill>
                  <a:srgbClr val="000000"/>
                </a:solidFill>
                <a:uFill>
                  <a:solidFill>
                    <a:srgbClr val="ffffff"/>
                  </a:solidFill>
                </a:uFill>
                <a:latin typeface="Century Schoolbook"/>
              </a:rPr>
              <a:t>Demand tends to be </a:t>
            </a:r>
            <a:r>
              <a:rPr b="0" i="1" lang="en-US" sz="2600" spc="-1" strike="noStrike">
                <a:solidFill>
                  <a:srgbClr val="ff0000"/>
                </a:solidFill>
                <a:uFill>
                  <a:solidFill>
                    <a:srgbClr val="ffffff"/>
                  </a:solidFill>
                </a:uFill>
                <a:latin typeface="Century Schoolbook"/>
              </a:rPr>
              <a:t>more elastic </a:t>
            </a:r>
            <a:r>
              <a:rPr b="0" i="1" lang="en-US" sz="2600" spc="-1" strike="noStrike">
                <a:solidFill>
                  <a:srgbClr val="000000"/>
                </a:solidFill>
                <a:uFill>
                  <a:solidFill>
                    <a:srgbClr val="ffffff"/>
                  </a:solidFill>
                </a:uFill>
                <a:latin typeface="Century Schoolbook"/>
              </a:rPr>
              <a:t>:</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09a0e"/>
              </a:buClr>
              <a:buSzPct val="70000"/>
              <a:buFont typeface="Wingdings" charset="2"/>
              <a:buChar char=""/>
            </a:pPr>
            <a:r>
              <a:rPr b="0" lang="en-US" sz="2600" spc="-1" strike="noStrike">
                <a:solidFill>
                  <a:srgbClr val="000000"/>
                </a:solidFill>
                <a:uFill>
                  <a:solidFill>
                    <a:srgbClr val="ffffff"/>
                  </a:solidFill>
                </a:uFill>
                <a:latin typeface="Century Schoolbook"/>
              </a:rPr>
              <a:t>If the good is a luxury.</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09a0e"/>
              </a:buClr>
              <a:buSzPct val="70000"/>
              <a:buFont typeface="Wingdings" charset="2"/>
              <a:buChar char=""/>
            </a:pPr>
            <a:r>
              <a:rPr b="0" lang="en-US" sz="2600" spc="-1" strike="noStrike">
                <a:solidFill>
                  <a:srgbClr val="000000"/>
                </a:solidFill>
                <a:uFill>
                  <a:solidFill>
                    <a:srgbClr val="ffffff"/>
                  </a:solidFill>
                </a:uFill>
                <a:latin typeface="Century Schoolbook"/>
              </a:rPr>
              <a:t>The longer the time period.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09a0e"/>
              </a:buClr>
              <a:buSzPct val="70000"/>
              <a:buFont typeface="Wingdings" charset="2"/>
              <a:buChar char=""/>
            </a:pPr>
            <a:r>
              <a:rPr b="0" lang="en-US" sz="2600" spc="-1" strike="noStrike">
                <a:solidFill>
                  <a:srgbClr val="000000"/>
                </a:solidFill>
                <a:uFill>
                  <a:solidFill>
                    <a:srgbClr val="ffffff"/>
                  </a:solidFill>
                </a:uFill>
                <a:latin typeface="Century Schoolbook"/>
              </a:rPr>
              <a:t>The larger the number of close substitutes</a:t>
            </a:r>
            <a:r>
              <a:rPr b="0" lang="en-US" sz="2600" spc="-1" strike="noStrike">
                <a:solidFill>
                  <a:srgbClr val="474a81"/>
                </a:solidFill>
                <a:uFill>
                  <a:solidFill>
                    <a:srgbClr val="ffffff"/>
                  </a:solidFill>
                </a:uFill>
                <a:latin typeface="Century Schoolbook"/>
              </a:rPr>
              <a:t>.</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Can be postponed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More income is spent on the goods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Price level – Moderate</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Not a Joint good</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If have more uses</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Habits</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334" name="TextShape 3"/>
          <p:cNvSpPr txBox="1"/>
          <p:nvPr/>
        </p:nvSpPr>
        <p:spPr>
          <a:xfrm>
            <a:off x="8129520" y="5734080"/>
            <a:ext cx="609120" cy="520200"/>
          </a:xfrm>
          <a:prstGeom prst="rect">
            <a:avLst/>
          </a:prstGeom>
          <a:noFill/>
          <a:ln>
            <a:noFill/>
          </a:ln>
        </p:spPr>
        <p:txBody>
          <a:bodyPr anchor="ctr"/>
          <a:p>
            <a:pPr algn="ctr">
              <a:lnSpc>
                <a:spcPct val="100000"/>
              </a:lnSpc>
            </a:pPr>
            <a:fld id="{A09FF76C-7AC4-4E1C-BAFC-59D4705A1612}"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35"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57200" y="304920"/>
            <a:ext cx="7467120" cy="1142640"/>
          </a:xfrm>
          <a:prstGeom prst="rect">
            <a:avLst/>
          </a:prstGeom>
          <a:noFill/>
          <a:ln>
            <a:noFill/>
          </a:ln>
        </p:spPr>
        <p:txBody>
          <a:bodyPr lIns="90000" rIns="90000" tIns="45000" bIns="45000" anchor="b"/>
          <a:p>
            <a:pPr>
              <a:lnSpc>
                <a:spcPct val="100000"/>
              </a:lnSpc>
            </a:pPr>
            <a:r>
              <a:rPr b="0" lang="en-US" sz="3800" spc="-1" strike="noStrike" cap="small">
                <a:solidFill>
                  <a:srgbClr val="575f6d"/>
                </a:solidFill>
                <a:uFill>
                  <a:solidFill>
                    <a:srgbClr val="ffffff"/>
                  </a:solidFill>
                </a:uFill>
                <a:latin typeface="Century Schoolbook"/>
              </a:rPr>
              <a:t>Review question</a:t>
            </a:r>
            <a:r>
              <a:rPr b="0" lang="en-US" sz="3800" spc="-1" strike="noStrike" cap="small">
                <a:solidFill>
                  <a:srgbClr val="575f6d"/>
                </a:solidFill>
                <a:uFill>
                  <a:solidFill>
                    <a:srgbClr val="ffffff"/>
                  </a:solidFill>
                </a:uFill>
                <a:latin typeface="Century Schoolbook"/>
              </a:rPr>
              <a:t>
</a:t>
            </a:r>
            <a:endParaRPr b="0" lang="en-US" sz="3000" spc="-1" strike="noStrike">
              <a:solidFill>
                <a:srgbClr val="000000"/>
              </a:solidFill>
              <a:uFill>
                <a:solidFill>
                  <a:srgbClr val="ffffff"/>
                </a:solidFill>
              </a:uFill>
              <a:latin typeface="Arial"/>
            </a:endParaRPr>
          </a:p>
        </p:txBody>
      </p:sp>
      <p:sp>
        <p:nvSpPr>
          <p:cNvPr id="337" name="TextShape 2"/>
          <p:cNvSpPr txBox="1"/>
          <p:nvPr/>
        </p:nvSpPr>
        <p:spPr>
          <a:xfrm>
            <a:off x="457200" y="1600200"/>
            <a:ext cx="7467120" cy="4873320"/>
          </a:xfrm>
          <a:prstGeom prst="rect">
            <a:avLst/>
          </a:prstGeom>
          <a:noFill/>
          <a:ln>
            <a:noFill/>
          </a:ln>
        </p:spPr>
        <p:txBody>
          <a:bodyPr/>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Will the demand be – Elastic or inelastic for the following products and why?</a:t>
            </a:r>
            <a:endParaRPr b="0" lang="en-US" sz="2400" spc="-1" strike="noStrike">
              <a:solidFill>
                <a:srgbClr val="000000"/>
              </a:solidFill>
              <a:uFill>
                <a:solidFill>
                  <a:srgbClr val="ffffff"/>
                </a:solidFill>
              </a:uFill>
              <a:latin typeface="Century Schoolbook"/>
            </a:endParaRPr>
          </a:p>
          <a:p>
            <a:pPr lvl="1" marL="898560" indent="-5713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Cooking gas</a:t>
            </a:r>
            <a:endParaRPr b="0" lang="en-US" sz="2400" spc="-1" strike="noStrike">
              <a:solidFill>
                <a:srgbClr val="000000"/>
              </a:solidFill>
              <a:uFill>
                <a:solidFill>
                  <a:srgbClr val="ffffff"/>
                </a:solidFill>
              </a:uFill>
              <a:latin typeface="Century Schoolbook"/>
            </a:endParaRPr>
          </a:p>
          <a:p>
            <a:pPr lvl="1" marL="898560" indent="-5713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Cigarettes</a:t>
            </a:r>
            <a:endParaRPr b="0" lang="en-US" sz="2400" spc="-1" strike="noStrike">
              <a:solidFill>
                <a:srgbClr val="000000"/>
              </a:solidFill>
              <a:uFill>
                <a:solidFill>
                  <a:srgbClr val="ffffff"/>
                </a:solidFill>
              </a:uFill>
              <a:latin typeface="Century Schoolbook"/>
            </a:endParaRPr>
          </a:p>
          <a:p>
            <a:pPr lvl="1" marL="898560" indent="-5713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T.V.</a:t>
            </a:r>
            <a:endParaRPr b="0" lang="en-US" sz="2400" spc="-1" strike="noStrike">
              <a:solidFill>
                <a:srgbClr val="000000"/>
              </a:solidFill>
              <a:uFill>
                <a:solidFill>
                  <a:srgbClr val="ffffff"/>
                </a:solidFill>
              </a:uFill>
              <a:latin typeface="Century Schoolbook"/>
            </a:endParaRPr>
          </a:p>
          <a:p>
            <a:pPr lvl="1" marL="898560" indent="-5713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Diamonds</a:t>
            </a:r>
            <a:endParaRPr b="0" lang="en-US" sz="2400" spc="-1" strike="noStrike">
              <a:solidFill>
                <a:srgbClr val="000000"/>
              </a:solidFill>
              <a:uFill>
                <a:solidFill>
                  <a:srgbClr val="ffffff"/>
                </a:solidFill>
              </a:uFill>
              <a:latin typeface="Century Schoolbook"/>
            </a:endParaRPr>
          </a:p>
          <a:p>
            <a:pPr lvl="1" marL="898560" indent="-5713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Washing Machines</a:t>
            </a:r>
            <a:endParaRPr b="0" lang="en-US" sz="2400" spc="-1" strike="noStrike">
              <a:solidFill>
                <a:srgbClr val="000000"/>
              </a:solidFill>
              <a:uFill>
                <a:solidFill>
                  <a:srgbClr val="ffffff"/>
                </a:solidFill>
              </a:uFill>
              <a:latin typeface="Century Schoolbook"/>
            </a:endParaRPr>
          </a:p>
        </p:txBody>
      </p:sp>
      <p:sp>
        <p:nvSpPr>
          <p:cNvPr id="338" name="TextShape 3"/>
          <p:cNvSpPr txBox="1"/>
          <p:nvPr/>
        </p:nvSpPr>
        <p:spPr>
          <a:xfrm>
            <a:off x="8129520" y="5734080"/>
            <a:ext cx="609120" cy="520200"/>
          </a:xfrm>
          <a:prstGeom prst="rect">
            <a:avLst/>
          </a:prstGeom>
          <a:noFill/>
          <a:ln>
            <a:noFill/>
          </a:ln>
        </p:spPr>
        <p:txBody>
          <a:bodyPr anchor="ctr"/>
          <a:p>
            <a:pPr algn="ctr">
              <a:lnSpc>
                <a:spcPct val="100000"/>
              </a:lnSpc>
            </a:pPr>
            <a:fld id="{3F5A5AD2-120D-4139-8794-A567D845E204}"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39"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152000" y="648000"/>
            <a:ext cx="129636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p:txBody>
      </p:sp>
      <p:sp>
        <p:nvSpPr>
          <p:cNvPr id="341" name="TextShape 2"/>
          <p:cNvSpPr txBox="1"/>
          <p:nvPr/>
        </p:nvSpPr>
        <p:spPr>
          <a:xfrm>
            <a:off x="1152000" y="1512000"/>
            <a:ext cx="3109680" cy="137016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Inelastic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inelastic, ( its a habit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elastic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inelastic (rich can still buy)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elastic</a:t>
            </a:r>
            <a:endParaRPr b="0" lang="en-IN" sz="1800" spc="-1" strike="noStrike">
              <a:solidFill>
                <a:srgbClr val="000000"/>
              </a:solidFill>
              <a:uFill>
                <a:solidFill>
                  <a:srgbClr val="ffffff"/>
                </a:solidFill>
              </a:uFill>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457200" y="274680"/>
            <a:ext cx="7467120" cy="1142640"/>
          </a:xfrm>
          <a:prstGeom prst="rect">
            <a:avLst/>
          </a:prstGeom>
          <a:noFill/>
          <a:ln>
            <a:noFill/>
          </a:ln>
        </p:spPr>
        <p:txBody>
          <a:bodyPr lIns="92160" rIns="92160" tIns="46080" bIns="46080" anchor="ctr"/>
          <a:p>
            <a:pPr algn="ctr">
              <a:lnSpc>
                <a:spcPct val="100000"/>
              </a:lnSpc>
            </a:pPr>
            <a:r>
              <a:rPr b="0" lang="en-US" sz="3400" spc="-1" strike="noStrike" cap="small">
                <a:solidFill>
                  <a:srgbClr val="575f6d"/>
                </a:solidFill>
                <a:uFill>
                  <a:solidFill>
                    <a:srgbClr val="ffffff"/>
                  </a:solidFill>
                </a:uFill>
                <a:latin typeface="Century Schoolbook"/>
              </a:rPr>
              <a:t>Income Elasticity of Demand</a:t>
            </a:r>
            <a:endParaRPr b="0" lang="en-US" sz="3000" spc="-1" strike="noStrike">
              <a:solidFill>
                <a:srgbClr val="000000"/>
              </a:solidFill>
              <a:uFill>
                <a:solidFill>
                  <a:srgbClr val="ffffff"/>
                </a:solidFill>
              </a:uFill>
              <a:latin typeface="Arial"/>
            </a:endParaRPr>
          </a:p>
        </p:txBody>
      </p:sp>
      <p:sp>
        <p:nvSpPr>
          <p:cNvPr id="343" name="TextShape 2"/>
          <p:cNvSpPr txBox="1"/>
          <p:nvPr/>
        </p:nvSpPr>
        <p:spPr>
          <a:xfrm>
            <a:off x="457200" y="1600200"/>
            <a:ext cx="7467120" cy="4873320"/>
          </a:xfrm>
          <a:prstGeom prst="rect">
            <a:avLst/>
          </a:prstGeom>
          <a:noFill/>
          <a:ln>
            <a:noFill/>
          </a:ln>
        </p:spPr>
        <p:txBody>
          <a:bodyPr lIns="92160" rIns="92160" tIns="46080" bIns="46080"/>
          <a:p>
            <a:pPr marL="272880" indent="-272520">
              <a:lnSpc>
                <a:spcPct val="100000"/>
              </a:lnSpc>
              <a:buClr>
                <a:srgbClr val="f09a0e"/>
              </a:buClr>
              <a:buSzPct val="70000"/>
              <a:buFont typeface="Courier New"/>
              <a:buChar char="o"/>
            </a:pPr>
            <a:r>
              <a:rPr b="0" lang="en-US" sz="2600" spc="-1" strike="noStrike">
                <a:solidFill>
                  <a:srgbClr val="000000"/>
                </a:solidFill>
                <a:uFill>
                  <a:solidFill>
                    <a:srgbClr val="ffffff"/>
                  </a:solidFill>
                </a:uFill>
                <a:latin typeface="Century Schoolbook"/>
              </a:rPr>
              <a:t>Income elasticity of demand measures how much the quantity demanded of a good responds to a change in consumers’ income.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09a0e"/>
              </a:buClr>
              <a:buSzPct val="70000"/>
              <a:buFont typeface="Courier New"/>
              <a:buChar char="o"/>
            </a:pPr>
            <a:r>
              <a:rPr b="0" lang="en-US" sz="2600" spc="-1" strike="noStrike">
                <a:solidFill>
                  <a:srgbClr val="000000"/>
                </a:solidFill>
                <a:uFill>
                  <a:solidFill>
                    <a:srgbClr val="ffffff"/>
                  </a:solidFill>
                </a:uFill>
                <a:latin typeface="Century Schoolbook"/>
              </a:rPr>
              <a:t>It is computed as the percentage change in the quantity demanded divided by the percentage change in income</a:t>
            </a:r>
            <a:r>
              <a:rPr b="0" lang="en-US" sz="2400" spc="-1" strike="noStrike">
                <a:solidFill>
                  <a:srgbClr val="000000"/>
                </a:solidFill>
                <a:uFill>
                  <a:solidFill>
                    <a:srgbClr val="ffffff"/>
                  </a:solidFill>
                </a:uFill>
                <a:latin typeface="Century Schoolbook"/>
              </a:rPr>
              <a:t>.</a:t>
            </a:r>
            <a:endParaRPr b="0" lang="en-US" sz="2400" spc="-1" strike="noStrike">
              <a:solidFill>
                <a:srgbClr val="000000"/>
              </a:solidFill>
              <a:uFill>
                <a:solidFill>
                  <a:srgbClr val="ffffff"/>
                </a:solidFill>
              </a:uFill>
              <a:latin typeface="Century Schoolbook"/>
            </a:endParaRPr>
          </a:p>
        </p:txBody>
      </p:sp>
      <p:sp>
        <p:nvSpPr>
          <p:cNvPr id="344" name="TextShape 3"/>
          <p:cNvSpPr txBox="1"/>
          <p:nvPr/>
        </p:nvSpPr>
        <p:spPr>
          <a:xfrm>
            <a:off x="8129520" y="5734080"/>
            <a:ext cx="609120" cy="520200"/>
          </a:xfrm>
          <a:prstGeom prst="rect">
            <a:avLst/>
          </a:prstGeom>
          <a:noFill/>
          <a:ln>
            <a:noFill/>
          </a:ln>
        </p:spPr>
        <p:txBody>
          <a:bodyPr anchor="ctr"/>
          <a:p>
            <a:pPr algn="ctr">
              <a:lnSpc>
                <a:spcPct val="100000"/>
              </a:lnSpc>
            </a:pPr>
            <a:fld id="{73F5DBD5-A321-430D-AA62-63E302BB0F76}"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45"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152280" y="228600"/>
            <a:ext cx="8076960" cy="1147320"/>
          </a:xfrm>
          <a:prstGeom prst="rect">
            <a:avLst/>
          </a:prstGeom>
          <a:noFill/>
          <a:ln>
            <a:noFill/>
          </a:ln>
        </p:spPr>
        <p:txBody>
          <a:bodyPr lIns="92160" rIns="92160" tIns="46080" bIns="46080" anchor="ctr"/>
          <a:p>
            <a:pPr algn="ctr">
              <a:lnSpc>
                <a:spcPct val="100000"/>
              </a:lnSpc>
            </a:pPr>
            <a:r>
              <a:rPr b="0" lang="en-US" sz="3400" spc="-1" strike="noStrike" cap="small">
                <a:solidFill>
                  <a:srgbClr val="575f6d"/>
                </a:solidFill>
                <a:uFill>
                  <a:solidFill>
                    <a:srgbClr val="ffffff"/>
                  </a:solidFill>
                </a:uFill>
                <a:latin typeface="Century Schoolbook"/>
              </a:rPr>
              <a:t> </a:t>
            </a:r>
            <a:r>
              <a:rPr b="0" lang="en-US" sz="3400" spc="-1" strike="noStrike" cap="small">
                <a:solidFill>
                  <a:srgbClr val="575f6d"/>
                </a:solidFill>
                <a:uFill>
                  <a:solidFill>
                    <a:srgbClr val="ffffff"/>
                  </a:solidFill>
                </a:uFill>
                <a:latin typeface="Century Schoolbook"/>
              </a:rPr>
              <a:t>Computing Income Elasticity</a:t>
            </a:r>
            <a:endParaRPr b="0" lang="en-US" sz="3000" spc="-1" strike="noStrike">
              <a:solidFill>
                <a:srgbClr val="000000"/>
              </a:solidFill>
              <a:uFill>
                <a:solidFill>
                  <a:srgbClr val="ffffff"/>
                </a:solidFill>
              </a:uFill>
              <a:latin typeface="Arial"/>
            </a:endParaRPr>
          </a:p>
        </p:txBody>
      </p:sp>
      <p:sp>
        <p:nvSpPr>
          <p:cNvPr id="347" name="TextShape 2"/>
          <p:cNvSpPr txBox="1"/>
          <p:nvPr/>
        </p:nvSpPr>
        <p:spPr>
          <a:xfrm>
            <a:off x="8129520" y="5734080"/>
            <a:ext cx="609120" cy="520200"/>
          </a:xfrm>
          <a:prstGeom prst="rect">
            <a:avLst/>
          </a:prstGeom>
          <a:noFill/>
          <a:ln>
            <a:noFill/>
          </a:ln>
        </p:spPr>
        <p:txBody>
          <a:bodyPr anchor="ctr"/>
          <a:p>
            <a:pPr algn="ctr">
              <a:lnSpc>
                <a:spcPct val="100000"/>
              </a:lnSpc>
            </a:pPr>
            <a:fld id="{EBA53A3E-88CB-4E6F-937B-15C894CE65C1}"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48"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349" name="CustomShape 4"/>
          <p:cNvSpPr/>
          <p:nvPr/>
        </p:nvSpPr>
        <p:spPr>
          <a:xfrm>
            <a:off x="0" y="2590920"/>
            <a:ext cx="3830040" cy="966960"/>
          </a:xfrm>
          <a:prstGeom prst="rect">
            <a:avLst/>
          </a:prstGeom>
          <a:noFill/>
          <a:ln w="12600">
            <a:noFill/>
          </a:ln>
        </p:spPr>
        <p:style>
          <a:lnRef idx="0"/>
          <a:fillRef idx="0"/>
          <a:effectRef idx="0"/>
          <a:fontRef idx="minor"/>
        </p:style>
        <p:txBody>
          <a:bodyPr lIns="90000" rIns="90000" tIns="45000" bIns="45000"/>
          <a:p>
            <a:pPr algn="ctr">
              <a:lnSpc>
                <a:spcPct val="80000"/>
              </a:lnSpc>
            </a:pPr>
            <a:r>
              <a:rPr b="0" lang="en-IN" sz="3200" spc="-1" strike="noStrike">
                <a:solidFill>
                  <a:srgbClr val="000000"/>
                </a:solidFill>
                <a:uFill>
                  <a:solidFill>
                    <a:srgbClr val="ffffff"/>
                  </a:solidFill>
                </a:uFill>
                <a:latin typeface="Century Schoolbook"/>
              </a:rPr>
              <a:t>Income Elasticity</a:t>
            </a:r>
            <a:endParaRPr b="0" lang="en-IN" sz="1800" spc="-1" strike="noStrike">
              <a:solidFill>
                <a:srgbClr val="000000"/>
              </a:solidFill>
              <a:uFill>
                <a:solidFill>
                  <a:srgbClr val="ffffff"/>
                </a:solidFill>
              </a:uFill>
              <a:latin typeface="Arial"/>
            </a:endParaRPr>
          </a:p>
          <a:p>
            <a:pPr algn="ctr">
              <a:lnSpc>
                <a:spcPct val="80000"/>
              </a:lnSpc>
            </a:pPr>
            <a:r>
              <a:rPr b="0" lang="en-IN" sz="3200" spc="-1" strike="noStrike">
                <a:solidFill>
                  <a:srgbClr val="000000"/>
                </a:solidFill>
                <a:uFill>
                  <a:solidFill>
                    <a:srgbClr val="ffffff"/>
                  </a:solidFill>
                </a:uFill>
                <a:latin typeface="Century Schoolbook"/>
              </a:rPr>
              <a:t>of Demand</a:t>
            </a:r>
            <a:endParaRPr b="0" lang="en-IN" sz="1800" spc="-1" strike="noStrike">
              <a:solidFill>
                <a:srgbClr val="000000"/>
              </a:solidFill>
              <a:uFill>
                <a:solidFill>
                  <a:srgbClr val="ffffff"/>
                </a:solidFill>
              </a:uFill>
              <a:latin typeface="Arial"/>
            </a:endParaRPr>
          </a:p>
        </p:txBody>
      </p:sp>
      <p:sp>
        <p:nvSpPr>
          <p:cNvPr id="350" name="CustomShape 5"/>
          <p:cNvSpPr/>
          <p:nvPr/>
        </p:nvSpPr>
        <p:spPr>
          <a:xfrm>
            <a:off x="4345920" y="2209680"/>
            <a:ext cx="4492800" cy="857520"/>
          </a:xfrm>
          <a:prstGeom prst="rect">
            <a:avLst/>
          </a:prstGeom>
          <a:noFill/>
          <a:ln w="12600">
            <a:noFill/>
          </a:ln>
        </p:spPr>
        <p:style>
          <a:lnRef idx="0"/>
          <a:fillRef idx="0"/>
          <a:effectRef idx="0"/>
          <a:fontRef idx="minor"/>
        </p:style>
        <p:txBody>
          <a:bodyPr lIns="90000" rIns="90000" tIns="45000" bIns="45000"/>
          <a:p>
            <a:pPr algn="ctr">
              <a:lnSpc>
                <a:spcPct val="80000"/>
              </a:lnSpc>
            </a:pPr>
            <a:r>
              <a:rPr b="0" lang="en-IN" sz="2800" spc="-1" strike="noStrike">
                <a:solidFill>
                  <a:srgbClr val="000000"/>
                </a:solidFill>
                <a:uFill>
                  <a:solidFill>
                    <a:srgbClr val="ffffff"/>
                  </a:solidFill>
                </a:uFill>
                <a:latin typeface="Century Schoolbook"/>
              </a:rPr>
              <a:t>Percentage Change </a:t>
            </a:r>
            <a:endParaRPr b="0" lang="en-IN" sz="1800" spc="-1" strike="noStrike">
              <a:solidFill>
                <a:srgbClr val="000000"/>
              </a:solidFill>
              <a:uFill>
                <a:solidFill>
                  <a:srgbClr val="ffffff"/>
                </a:solidFill>
              </a:uFill>
              <a:latin typeface="Arial"/>
            </a:endParaRPr>
          </a:p>
          <a:p>
            <a:pPr algn="ctr">
              <a:lnSpc>
                <a:spcPct val="80000"/>
              </a:lnSpc>
            </a:pPr>
            <a:r>
              <a:rPr b="0" lang="en-IN" sz="2800" spc="-1" strike="noStrike">
                <a:solidFill>
                  <a:srgbClr val="000000"/>
                </a:solidFill>
                <a:uFill>
                  <a:solidFill>
                    <a:srgbClr val="ffffff"/>
                  </a:solidFill>
                </a:uFill>
                <a:latin typeface="Century Schoolbook"/>
              </a:rPr>
              <a:t>in Quantity Demanded</a:t>
            </a:r>
            <a:endParaRPr b="0" lang="en-IN" sz="1800" spc="-1" strike="noStrike">
              <a:solidFill>
                <a:srgbClr val="000000"/>
              </a:solidFill>
              <a:uFill>
                <a:solidFill>
                  <a:srgbClr val="ffffff"/>
                </a:solidFill>
              </a:uFill>
              <a:latin typeface="Arial"/>
            </a:endParaRPr>
          </a:p>
        </p:txBody>
      </p:sp>
      <p:sp>
        <p:nvSpPr>
          <p:cNvPr id="351" name="CustomShape 6"/>
          <p:cNvSpPr/>
          <p:nvPr/>
        </p:nvSpPr>
        <p:spPr>
          <a:xfrm>
            <a:off x="4345920" y="3124080"/>
            <a:ext cx="4492800" cy="857520"/>
          </a:xfrm>
          <a:prstGeom prst="rect">
            <a:avLst/>
          </a:prstGeom>
          <a:noFill/>
          <a:ln w="12600">
            <a:noFill/>
          </a:ln>
        </p:spPr>
        <p:style>
          <a:lnRef idx="0"/>
          <a:fillRef idx="0"/>
          <a:effectRef idx="0"/>
          <a:fontRef idx="minor"/>
        </p:style>
        <p:txBody>
          <a:bodyPr lIns="90000" rIns="90000" tIns="45000" bIns="45000"/>
          <a:p>
            <a:pPr algn="ctr">
              <a:lnSpc>
                <a:spcPct val="80000"/>
              </a:lnSpc>
            </a:pPr>
            <a:r>
              <a:rPr b="0" lang="en-IN" sz="2800" spc="-1" strike="noStrike">
                <a:solidFill>
                  <a:srgbClr val="000000"/>
                </a:solidFill>
                <a:uFill>
                  <a:solidFill>
                    <a:srgbClr val="ffffff"/>
                  </a:solidFill>
                </a:uFill>
                <a:latin typeface="Century Schoolbook"/>
              </a:rPr>
              <a:t>Percentage Change</a:t>
            </a:r>
            <a:endParaRPr b="0" lang="en-IN" sz="1800" spc="-1" strike="noStrike">
              <a:solidFill>
                <a:srgbClr val="000000"/>
              </a:solidFill>
              <a:uFill>
                <a:solidFill>
                  <a:srgbClr val="ffffff"/>
                </a:solidFill>
              </a:uFill>
              <a:latin typeface="Arial"/>
            </a:endParaRPr>
          </a:p>
          <a:p>
            <a:pPr algn="ctr">
              <a:lnSpc>
                <a:spcPct val="80000"/>
              </a:lnSpc>
            </a:pPr>
            <a:r>
              <a:rPr b="0" lang="en-IN" sz="2800" spc="-1" strike="noStrike">
                <a:solidFill>
                  <a:srgbClr val="000000"/>
                </a:solidFill>
                <a:uFill>
                  <a:solidFill>
                    <a:srgbClr val="ffffff"/>
                  </a:solidFill>
                </a:uFill>
                <a:latin typeface="Century Schoolbook"/>
              </a:rPr>
              <a:t> </a:t>
            </a:r>
            <a:r>
              <a:rPr b="0" lang="en-IN" sz="2800" spc="-1" strike="noStrike">
                <a:solidFill>
                  <a:srgbClr val="000000"/>
                </a:solidFill>
                <a:uFill>
                  <a:solidFill>
                    <a:srgbClr val="ffffff"/>
                  </a:solidFill>
                </a:uFill>
                <a:latin typeface="Century Schoolbook"/>
              </a:rPr>
              <a:t>in Income</a:t>
            </a:r>
            <a:endParaRPr b="0" lang="en-IN" sz="1800" spc="-1" strike="noStrike">
              <a:solidFill>
                <a:srgbClr val="000000"/>
              </a:solidFill>
              <a:uFill>
                <a:solidFill>
                  <a:srgbClr val="ffffff"/>
                </a:solidFill>
              </a:uFill>
              <a:latin typeface="Arial"/>
            </a:endParaRPr>
          </a:p>
        </p:txBody>
      </p:sp>
      <p:sp>
        <p:nvSpPr>
          <p:cNvPr id="352" name="CustomShape 7"/>
          <p:cNvSpPr/>
          <p:nvPr/>
        </p:nvSpPr>
        <p:spPr>
          <a:xfrm>
            <a:off x="3683160" y="2743200"/>
            <a:ext cx="883440" cy="1028160"/>
          </a:xfrm>
          <a:prstGeom prst="rect">
            <a:avLst/>
          </a:prstGeom>
          <a:noFill/>
          <a:ln w="12600">
            <a:noFill/>
          </a:ln>
        </p:spPr>
        <p:style>
          <a:lnRef idx="0"/>
          <a:fillRef idx="0"/>
          <a:effectRef idx="0"/>
          <a:fontRef idx="minor"/>
        </p:style>
        <p:txBody>
          <a:bodyPr lIns="90000" rIns="90000" tIns="45000" bIns="45000"/>
          <a:p>
            <a:pPr algn="ctr">
              <a:lnSpc>
                <a:spcPct val="80000"/>
              </a:lnSpc>
            </a:pPr>
            <a:r>
              <a:rPr b="0" lang="en-IN" sz="3600" spc="-1" strike="noStrike">
                <a:solidFill>
                  <a:srgbClr val="000000"/>
                </a:solidFill>
                <a:uFill>
                  <a:solidFill>
                    <a:srgbClr val="ffffff"/>
                  </a:solidFill>
                </a:uFill>
                <a:latin typeface="Tahoma"/>
              </a:rPr>
              <a:t>=</a:t>
            </a:r>
            <a:endParaRPr b="0" lang="en-IN" sz="1800" spc="-1" strike="noStrike">
              <a:solidFill>
                <a:srgbClr val="000000"/>
              </a:solidFill>
              <a:uFill>
                <a:solidFill>
                  <a:srgbClr val="ffffff"/>
                </a:solidFill>
              </a:uFill>
              <a:latin typeface="Arial"/>
            </a:endParaRPr>
          </a:p>
          <a:p>
            <a:pPr algn="ctr">
              <a:lnSpc>
                <a:spcPct val="80000"/>
              </a:lnSpc>
            </a:pPr>
            <a:endParaRPr b="0" lang="en-IN" sz="1800" spc="-1" strike="noStrike">
              <a:solidFill>
                <a:srgbClr val="000000"/>
              </a:solidFill>
              <a:uFill>
                <a:solidFill>
                  <a:srgbClr val="ffffff"/>
                </a:solidFill>
              </a:uFill>
              <a:latin typeface="Arial"/>
            </a:endParaRPr>
          </a:p>
        </p:txBody>
      </p:sp>
      <p:sp>
        <p:nvSpPr>
          <p:cNvPr id="353" name="Line 8"/>
          <p:cNvSpPr/>
          <p:nvPr/>
        </p:nvSpPr>
        <p:spPr>
          <a:xfrm>
            <a:off x="4566600" y="3047760"/>
            <a:ext cx="4051440" cy="360"/>
          </a:xfrm>
          <a:prstGeom prst="line">
            <a:avLst/>
          </a:prstGeom>
          <a:ln w="12600">
            <a:solidFill>
              <a:srgbClr val="000099"/>
            </a:solidFill>
            <a:round/>
          </a:ln>
        </p:spPr>
        <p:style>
          <a:lnRef idx="0"/>
          <a:fillRef idx="0"/>
          <a:effectRef idx="0"/>
          <a:fontRef idx="minor"/>
        </p:style>
      </p:sp>
    </p:spTree>
  </p:cSld>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9">
                                  <p:stCondLst>
                                    <p:cond delay="0"/>
                                  </p:stCondLst>
                                  <p:childTnLst>
                                    <p:set>
                                      <p:cBhvr>
                                        <p:cTn id="190" dur="1" fill="hold">
                                          <p:stCondLst>
                                            <p:cond delay="0"/>
                                          </p:stCondLst>
                                        </p:cTn>
                                        <p:tgtEl>
                                          <p:spTgt spid="-1"/>
                                        </p:tgtEl>
                                        <p:attrNameLst>
                                          <p:attrName>style.visibility</p:attrName>
                                        </p:attrNameLst>
                                      </p:cBhvr>
                                      <p:to>
                                        <p:strVal val="visible"/>
                                      </p:to>
                                    </p:set>
                                    <p:animEffect filter="dissolve" transition="in">
                                      <p:cBhvr additive="repl">
                                        <p:cTn id="191"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457200" y="274680"/>
            <a:ext cx="7467120" cy="63936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Income Elasticity of Demand</a:t>
            </a:r>
            <a:endParaRPr b="0" lang="en-US" sz="3000" spc="-1" strike="noStrike">
              <a:solidFill>
                <a:srgbClr val="000000"/>
              </a:solidFill>
              <a:uFill>
                <a:solidFill>
                  <a:srgbClr val="ffffff"/>
                </a:solidFill>
              </a:uFill>
              <a:latin typeface="Arial"/>
            </a:endParaRPr>
          </a:p>
        </p:txBody>
      </p:sp>
      <p:sp>
        <p:nvSpPr>
          <p:cNvPr id="355" name="TextShape 2"/>
          <p:cNvSpPr txBox="1"/>
          <p:nvPr/>
        </p:nvSpPr>
        <p:spPr>
          <a:xfrm>
            <a:off x="457200" y="1066680"/>
            <a:ext cx="7467120" cy="5406840"/>
          </a:xfrm>
          <a:prstGeom prst="rect">
            <a:avLst/>
          </a:prstGeom>
          <a:noFill/>
          <a:ln>
            <a:noFill/>
          </a:ln>
        </p:spPr>
        <p:txBody>
          <a:bodyPr/>
          <a:p>
            <a:pPr marL="457200" indent="-456840">
              <a:lnSpc>
                <a:spcPct val="90000"/>
              </a:lnSpc>
              <a:buClr>
                <a:srgbClr val="fe8637"/>
              </a:buClr>
              <a:buSzPct val="70000"/>
              <a:buFont typeface="Century Schoolbook"/>
              <a:buAutoNum type="arabicPeriod"/>
            </a:pPr>
            <a:r>
              <a:rPr b="0" lang="en-US" sz="2300" spc="-1" strike="noStrike">
                <a:solidFill>
                  <a:srgbClr val="000000"/>
                </a:solidFill>
                <a:uFill>
                  <a:solidFill>
                    <a:srgbClr val="ffffff"/>
                  </a:solidFill>
                </a:uFill>
                <a:latin typeface="Century Schoolbook"/>
              </a:rPr>
              <a:t>When the income elasticity of demand is =1 (normal good), consumers increase their purchases of the good as their incomes rise (e.g. automobiles, clothing).</a:t>
            </a:r>
            <a:endParaRPr b="0" lang="en-US" sz="2400" spc="-1" strike="noStrike">
              <a:solidFill>
                <a:srgbClr val="000000"/>
              </a:solidFill>
              <a:uFill>
                <a:solidFill>
                  <a:srgbClr val="ffffff"/>
                </a:solidFill>
              </a:uFill>
              <a:latin typeface="Century Schoolbook"/>
            </a:endParaRPr>
          </a:p>
          <a:p>
            <a:pPr marL="457200" indent="-456840">
              <a:lnSpc>
                <a:spcPct val="90000"/>
              </a:lnSpc>
              <a:buClr>
                <a:srgbClr val="fe8637"/>
              </a:buClr>
              <a:buSzPct val="70000"/>
              <a:buFont typeface="Century Schoolbook"/>
              <a:buAutoNum type="arabicPeriod"/>
            </a:pPr>
            <a:r>
              <a:rPr b="0" lang="en-US" sz="2300" spc="-1" strike="noStrike">
                <a:solidFill>
                  <a:srgbClr val="000000"/>
                </a:solidFill>
                <a:uFill>
                  <a:solidFill>
                    <a:srgbClr val="ffffff"/>
                  </a:solidFill>
                </a:uFill>
                <a:latin typeface="Century Schoolbook"/>
              </a:rPr>
              <a:t>When the income elasticity of demand is &gt;1 (luxury good), consumers increase their purchases of the good more than proportionate to the income increase (e.g. A tour to Europe, cars).</a:t>
            </a:r>
            <a:endParaRPr b="0" lang="en-US" sz="2400" spc="-1" strike="noStrike">
              <a:solidFill>
                <a:srgbClr val="000000"/>
              </a:solidFill>
              <a:uFill>
                <a:solidFill>
                  <a:srgbClr val="ffffff"/>
                </a:solidFill>
              </a:uFill>
              <a:latin typeface="Century Schoolbook"/>
            </a:endParaRPr>
          </a:p>
          <a:p>
            <a:pPr marL="457200" indent="-456840">
              <a:lnSpc>
                <a:spcPct val="90000"/>
              </a:lnSpc>
              <a:buClr>
                <a:srgbClr val="fe8637"/>
              </a:buClr>
              <a:buSzPct val="70000"/>
              <a:buFont typeface="Century Schoolbook"/>
              <a:buAutoNum type="arabicPeriod"/>
            </a:pPr>
            <a:r>
              <a:rPr b="0" lang="en-US" sz="2300" spc="-1" strike="noStrike">
                <a:solidFill>
                  <a:srgbClr val="000000"/>
                </a:solidFill>
                <a:uFill>
                  <a:solidFill>
                    <a:srgbClr val="ffffff"/>
                  </a:solidFill>
                </a:uFill>
                <a:latin typeface="Century Schoolbook"/>
              </a:rPr>
              <a:t>When the income elasticity of demand is negative (inferior good), consumers reduce their purchases of the good as their incomes rise (e.g. potatoes, Jowar, Bajra).</a:t>
            </a:r>
            <a:endParaRPr b="0" lang="en-US" sz="2400" spc="-1" strike="noStrike">
              <a:solidFill>
                <a:srgbClr val="000000"/>
              </a:solidFill>
              <a:uFill>
                <a:solidFill>
                  <a:srgbClr val="ffffff"/>
                </a:solidFill>
              </a:uFill>
              <a:latin typeface="Century Schoolbook"/>
            </a:endParaRPr>
          </a:p>
          <a:p>
            <a:pPr marL="457200" indent="-456840">
              <a:lnSpc>
                <a:spcPct val="90000"/>
              </a:lnSpc>
              <a:buClr>
                <a:srgbClr val="fe8637"/>
              </a:buClr>
              <a:buSzPct val="70000"/>
              <a:buFont typeface="Century Schoolbook"/>
              <a:buAutoNum type="arabicPeriod"/>
            </a:pPr>
            <a:r>
              <a:rPr b="0" lang="en-US" sz="2300" spc="-1" strike="noStrike">
                <a:solidFill>
                  <a:srgbClr val="000000"/>
                </a:solidFill>
                <a:uFill>
                  <a:solidFill>
                    <a:srgbClr val="ffffff"/>
                  </a:solidFill>
                </a:uFill>
                <a:latin typeface="Century Schoolbook"/>
              </a:rPr>
              <a:t>Yed &lt; 1 – Essential goods like food grains</a:t>
            </a:r>
            <a:endParaRPr b="0" lang="en-US" sz="2400" spc="-1" strike="noStrike">
              <a:solidFill>
                <a:srgbClr val="000000"/>
              </a:solidFill>
              <a:uFill>
                <a:solidFill>
                  <a:srgbClr val="ffffff"/>
                </a:solidFill>
              </a:uFill>
              <a:latin typeface="Century Schoolbook"/>
            </a:endParaRPr>
          </a:p>
          <a:p>
            <a:pPr marL="457200" indent="-456840">
              <a:lnSpc>
                <a:spcPct val="90000"/>
              </a:lnSpc>
              <a:buClr>
                <a:srgbClr val="fe8637"/>
              </a:buClr>
              <a:buSzPct val="70000"/>
              <a:buFont typeface="Century Schoolbook"/>
              <a:buAutoNum type="arabicPeriod"/>
            </a:pPr>
            <a:r>
              <a:rPr b="0" lang="en-US" sz="2300" spc="-1" strike="noStrike">
                <a:solidFill>
                  <a:srgbClr val="000000"/>
                </a:solidFill>
                <a:uFill>
                  <a:solidFill>
                    <a:srgbClr val="ffffff"/>
                  </a:solidFill>
                </a:uFill>
                <a:latin typeface="Century Schoolbook"/>
              </a:rPr>
              <a:t>Yed = 0 – Salt, Match box</a:t>
            </a:r>
            <a:endParaRPr b="0" lang="en-US" sz="24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p:txBody>
      </p:sp>
      <p:sp>
        <p:nvSpPr>
          <p:cNvPr id="356" name="TextShape 3"/>
          <p:cNvSpPr txBox="1"/>
          <p:nvPr/>
        </p:nvSpPr>
        <p:spPr>
          <a:xfrm>
            <a:off x="8129520" y="5734080"/>
            <a:ext cx="609120" cy="520200"/>
          </a:xfrm>
          <a:prstGeom prst="rect">
            <a:avLst/>
          </a:prstGeom>
          <a:noFill/>
          <a:ln>
            <a:noFill/>
          </a:ln>
        </p:spPr>
        <p:txBody>
          <a:bodyPr anchor="ctr"/>
          <a:p>
            <a:pPr algn="ctr">
              <a:lnSpc>
                <a:spcPct val="100000"/>
              </a:lnSpc>
            </a:pPr>
            <a:fld id="{59410744-57C0-4F7E-B271-4B5A8BCFDD4C}"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57"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92" dur="indefinite" restart="never" nodeType="tmRoot">
          <p:childTnLst>
            <p:seq>
              <p:cTn id="19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Elasticity – the concept</a:t>
            </a:r>
            <a:endParaRPr b="0" lang="en-US" sz="3000" spc="-1" strike="noStrike">
              <a:solidFill>
                <a:srgbClr val="000000"/>
              </a:solidFill>
              <a:uFill>
                <a:solidFill>
                  <a:srgbClr val="ffffff"/>
                </a:solidFill>
              </a:uFill>
              <a:latin typeface="Arial"/>
            </a:endParaRPr>
          </a:p>
        </p:txBody>
      </p:sp>
      <p:sp>
        <p:nvSpPr>
          <p:cNvPr id="205" name="TextShape 2"/>
          <p:cNvSpPr txBox="1"/>
          <p:nvPr/>
        </p:nvSpPr>
        <p:spPr>
          <a:xfrm>
            <a:off x="457200" y="1600200"/>
            <a:ext cx="7467120" cy="4873320"/>
          </a:xfrm>
          <a:prstGeom prst="rect">
            <a:avLst/>
          </a:prstGeom>
          <a:noFill/>
          <a:ln>
            <a:noFill/>
          </a:ln>
        </p:spPr>
        <p:txBody>
          <a:bodyPr/>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responsiveness of one variable to changes in another</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When price rises, what happens  to demand?</a:t>
            </a:r>
            <a:endParaRPr b="0" lang="en-US" sz="2400" spc="-1" strike="noStrike">
              <a:solidFill>
                <a:srgbClr val="000000"/>
              </a:solidFill>
              <a:uFill>
                <a:solidFill>
                  <a:srgbClr val="ffffff"/>
                </a:solidFill>
              </a:uFill>
              <a:latin typeface="Century Schoolbook"/>
            </a:endParaRPr>
          </a:p>
          <a:p>
            <a:pPr lvl="1" marL="639720" indent="-272520">
              <a:lnSpc>
                <a:spcPct val="9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Demand falls</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BUT!</a:t>
            </a:r>
            <a:endParaRPr b="0" lang="en-US" sz="2400" spc="-1" strike="noStrike">
              <a:solidFill>
                <a:srgbClr val="000000"/>
              </a:solidFill>
              <a:uFill>
                <a:solidFill>
                  <a:srgbClr val="ffffff"/>
                </a:solidFill>
              </a:uFill>
              <a:latin typeface="Century Schoolbook"/>
            </a:endParaRPr>
          </a:p>
          <a:p>
            <a:pPr lvl="1" marL="639720" indent="-272520">
              <a:lnSpc>
                <a:spcPct val="9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How much does demand fall?</a:t>
            </a:r>
            <a:endParaRPr b="0" lang="en-US" sz="2400" spc="-1" strike="noStrike">
              <a:solidFill>
                <a:srgbClr val="000000"/>
              </a:solidFill>
              <a:uFill>
                <a:solidFill>
                  <a:srgbClr val="ffffff"/>
                </a:solidFill>
              </a:uFill>
              <a:latin typeface="Century Schoolbook"/>
            </a:endParaRPr>
          </a:p>
          <a:p>
            <a:pPr>
              <a:lnSpc>
                <a:spcPct val="90000"/>
              </a:lnSpc>
            </a:pPr>
            <a:endParaRPr b="0" lang="en-US" sz="2400" spc="-1" strike="noStrike">
              <a:solidFill>
                <a:srgbClr val="000000"/>
              </a:solidFill>
              <a:uFill>
                <a:solidFill>
                  <a:srgbClr val="ffffff"/>
                </a:solidFill>
              </a:uFill>
              <a:latin typeface="Century Schoolbook"/>
            </a:endParaRPr>
          </a:p>
        </p:txBody>
      </p:sp>
      <p:sp>
        <p:nvSpPr>
          <p:cNvPr id="206" name="TextShape 3"/>
          <p:cNvSpPr txBox="1"/>
          <p:nvPr/>
        </p:nvSpPr>
        <p:spPr>
          <a:xfrm>
            <a:off x="8129520" y="5734080"/>
            <a:ext cx="609120" cy="520200"/>
          </a:xfrm>
          <a:prstGeom prst="rect">
            <a:avLst/>
          </a:prstGeom>
          <a:noFill/>
          <a:ln>
            <a:noFill/>
          </a:ln>
        </p:spPr>
        <p:txBody>
          <a:bodyPr anchor="ctr"/>
          <a:p>
            <a:pPr algn="ctr">
              <a:lnSpc>
                <a:spcPct val="100000"/>
              </a:lnSpc>
            </a:pPr>
            <a:fld id="{BADC1B5D-5DF0-4056-A177-4F86222A01E7}"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07"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Cross Price Elasticity of Demand</a:t>
            </a:r>
            <a:endParaRPr b="0" lang="en-US" sz="3000" spc="-1" strike="noStrike">
              <a:solidFill>
                <a:srgbClr val="000000"/>
              </a:solidFill>
              <a:uFill>
                <a:solidFill>
                  <a:srgbClr val="ffffff"/>
                </a:solidFill>
              </a:uFill>
              <a:latin typeface="Arial"/>
            </a:endParaRPr>
          </a:p>
        </p:txBody>
      </p:sp>
      <p:sp>
        <p:nvSpPr>
          <p:cNvPr id="359"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600" spc="-1" strike="noStrike">
                <a:solidFill>
                  <a:srgbClr val="000000"/>
                </a:solidFill>
                <a:uFill>
                  <a:solidFill>
                    <a:srgbClr val="ffffff"/>
                  </a:solidFill>
                </a:uFill>
                <a:latin typeface="Century Schoolbook"/>
              </a:rPr>
              <a:t>The responsiveness of demand of one good to changes in the price of a related good – either a substitute or a complement</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600" spc="-1" strike="noStrike">
                <a:solidFill>
                  <a:srgbClr val="000000"/>
                </a:solidFill>
                <a:uFill>
                  <a:solidFill>
                    <a:srgbClr val="ffffff"/>
                  </a:solidFill>
                </a:uFill>
                <a:latin typeface="Century Schoolbook"/>
              </a:rPr>
              <a:t>       </a:t>
            </a:r>
            <a:r>
              <a:rPr b="0" lang="en-US" sz="2600" spc="-1" strike="noStrike">
                <a:solidFill>
                  <a:srgbClr val="000000"/>
                </a:solidFill>
                <a:uFill>
                  <a:solidFill>
                    <a:srgbClr val="ffffff"/>
                  </a:solidFill>
                </a:uFill>
                <a:latin typeface="Century Schoolbook"/>
              </a:rPr>
              <a:t>E </a:t>
            </a:r>
            <a:r>
              <a:rPr b="0" lang="en-US" sz="2600" spc="-1" strike="noStrike" baseline="-25000">
                <a:solidFill>
                  <a:srgbClr val="000000"/>
                </a:solidFill>
                <a:uFill>
                  <a:solidFill>
                    <a:srgbClr val="ffffff"/>
                  </a:solidFill>
                </a:uFill>
                <a:latin typeface="Century Schoolbook"/>
              </a:rPr>
              <a:t>c</a:t>
            </a:r>
            <a:r>
              <a:rPr b="0" lang="en-US" sz="2600" spc="-1" strike="noStrike">
                <a:solidFill>
                  <a:srgbClr val="000000"/>
                </a:solidFill>
                <a:uFill>
                  <a:solidFill>
                    <a:srgbClr val="ffffff"/>
                  </a:solidFill>
                </a:uFill>
                <a:latin typeface="Century Schoolbook"/>
              </a:rPr>
              <a:t> = </a:t>
            </a:r>
            <a:r>
              <a:rPr b="0" lang="en-US" sz="2600" spc="-1" strike="noStrike" u="sng">
                <a:solidFill>
                  <a:srgbClr val="000000"/>
                </a:solidFill>
                <a:uFill>
                  <a:solidFill>
                    <a:srgbClr val="ffffff"/>
                  </a:solidFill>
                </a:uFill>
                <a:latin typeface="Century Schoolbook"/>
              </a:rPr>
              <a:t> %</a:t>
            </a:r>
            <a:r>
              <a:rPr b="0" lang="en-US" sz="2600" spc="-1" strike="noStrike" u="sng">
                <a:solidFill>
                  <a:srgbClr val="000000"/>
                </a:solidFill>
                <a:uFill>
                  <a:solidFill>
                    <a:srgbClr val="ffffff"/>
                  </a:solidFill>
                </a:uFill>
                <a:latin typeface="Symbol"/>
              </a:rPr>
              <a:t></a:t>
            </a:r>
            <a:r>
              <a:rPr b="0" lang="en-US" sz="2600" spc="-1" strike="noStrike" u="sng">
                <a:solidFill>
                  <a:srgbClr val="000000"/>
                </a:solidFill>
                <a:uFill>
                  <a:solidFill>
                    <a:srgbClr val="ffffff"/>
                  </a:solidFill>
                </a:uFill>
                <a:latin typeface="Century Schoolbook"/>
              </a:rPr>
              <a:t> Quantity of X</a:t>
            </a:r>
            <a:r>
              <a:rPr b="0" lang="en-US" sz="2600" spc="-1" strike="noStrike">
                <a:solidFill>
                  <a:srgbClr val="000000"/>
                </a:solidFill>
                <a:uFill>
                  <a:solidFill>
                    <a:srgbClr val="ffffff"/>
                  </a:solidFill>
                </a:uFill>
                <a:latin typeface="Century Schoolbook"/>
              </a:rPr>
              <a:t>                                 </a:t>
            </a:r>
            <a:r>
              <a:rPr b="0" lang="en-US" sz="2600" spc="-1" strike="noStrike">
                <a:solidFill>
                  <a:srgbClr val="000000"/>
                </a:solidFill>
                <a:uFill>
                  <a:solidFill>
                    <a:srgbClr val="ffffff"/>
                  </a:solidFill>
                </a:uFill>
                <a:latin typeface="Century Schoolbook"/>
              </a:rPr>
              <a:t>	</a:t>
            </a:r>
            <a:r>
              <a:rPr b="0" lang="en-US" sz="2600" spc="-1" strike="noStrike">
                <a:solidFill>
                  <a:srgbClr val="000000"/>
                </a:solidFill>
                <a:uFill>
                  <a:solidFill>
                    <a:srgbClr val="ffffff"/>
                  </a:solidFill>
                </a:uFill>
                <a:latin typeface="Century Schoolbook"/>
              </a:rPr>
              <a:t>	</a:t>
            </a:r>
            <a:r>
              <a:rPr b="0" lang="en-US" sz="2600" spc="-1" strike="noStrike">
                <a:solidFill>
                  <a:srgbClr val="000000"/>
                </a:solidFill>
                <a:uFill>
                  <a:solidFill>
                    <a:srgbClr val="ffffff"/>
                  </a:solidFill>
                </a:uFill>
                <a:latin typeface="Century Schoolbook"/>
              </a:rPr>
              <a:t>%</a:t>
            </a:r>
            <a:r>
              <a:rPr b="0" lang="en-US" sz="2600" spc="-1" strike="noStrike">
                <a:solidFill>
                  <a:srgbClr val="000000"/>
                </a:solidFill>
                <a:uFill>
                  <a:solidFill>
                    <a:srgbClr val="ffffff"/>
                  </a:solidFill>
                </a:uFill>
                <a:latin typeface="Symbol"/>
              </a:rPr>
              <a:t></a:t>
            </a:r>
            <a:r>
              <a:rPr b="0" lang="en-US" sz="2600" spc="-1" strike="noStrike">
                <a:solidFill>
                  <a:srgbClr val="000000"/>
                </a:solidFill>
                <a:uFill>
                  <a:solidFill>
                    <a:srgbClr val="ffffff"/>
                  </a:solidFill>
                </a:uFill>
                <a:latin typeface="Century Schoolbook"/>
              </a:rPr>
              <a:t> Price of Y</a:t>
            </a:r>
            <a:endParaRPr b="0" lang="en-US" sz="2400" spc="-1" strike="noStrike">
              <a:solidFill>
                <a:srgbClr val="000000"/>
              </a:solidFill>
              <a:uFill>
                <a:solidFill>
                  <a:srgbClr val="ffffff"/>
                </a:solidFill>
              </a:uFill>
              <a:latin typeface="Century Schoolbook"/>
            </a:endParaRPr>
          </a:p>
        </p:txBody>
      </p:sp>
      <p:sp>
        <p:nvSpPr>
          <p:cNvPr id="360" name="TextShape 3"/>
          <p:cNvSpPr txBox="1"/>
          <p:nvPr/>
        </p:nvSpPr>
        <p:spPr>
          <a:xfrm>
            <a:off x="8129520" y="5734080"/>
            <a:ext cx="609120" cy="520200"/>
          </a:xfrm>
          <a:prstGeom prst="rect">
            <a:avLst/>
          </a:prstGeom>
          <a:noFill/>
          <a:ln>
            <a:noFill/>
          </a:ln>
        </p:spPr>
        <p:txBody>
          <a:bodyPr anchor="ctr"/>
          <a:p>
            <a:pPr algn="ctr">
              <a:lnSpc>
                <a:spcPct val="100000"/>
              </a:lnSpc>
            </a:pPr>
            <a:fld id="{AA93D31F-3A8F-453D-A6CB-79C450ED7EC9}"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61"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94" dur="indefinite" restart="never" nodeType="tmRoot">
          <p:childTnLst>
            <p:seq>
              <p:cTn id="195"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457200" y="274680"/>
            <a:ext cx="7467120" cy="1142640"/>
          </a:xfrm>
          <a:prstGeom prst="rect">
            <a:avLst/>
          </a:prstGeom>
          <a:noFill/>
          <a:ln>
            <a:noFill/>
          </a:ln>
        </p:spPr>
        <p:txBody>
          <a:bodyPr lIns="92160" rIns="92160" tIns="46080" bIns="46080" anchor="b"/>
          <a:p>
            <a:pPr>
              <a:lnSpc>
                <a:spcPct val="100000"/>
              </a:lnSpc>
            </a:pPr>
            <a:r>
              <a:rPr b="0" lang="en-US" sz="3000" spc="-1" strike="noStrike" cap="small">
                <a:solidFill>
                  <a:srgbClr val="575f6d"/>
                </a:solidFill>
                <a:uFill>
                  <a:solidFill>
                    <a:srgbClr val="ffffff"/>
                  </a:solidFill>
                </a:uFill>
                <a:latin typeface="Century Schoolbook"/>
              </a:rPr>
              <a:t>complementary good - Ced &lt; 0 </a:t>
            </a:r>
            <a:r>
              <a:rPr b="0" lang="en-US" sz="3000" spc="-1" strike="noStrike" cap="small">
                <a:solidFill>
                  <a:srgbClr val="575f6d"/>
                </a:solidFill>
                <a:uFill>
                  <a:solidFill>
                    <a:srgbClr val="ffffff"/>
                  </a:solidFill>
                </a:uFill>
                <a:latin typeface="Century Schoolbook"/>
              </a:rPr>
              <a:t>
</a:t>
            </a:r>
            <a:endParaRPr b="0" lang="en-US" sz="3000" spc="-1" strike="noStrike">
              <a:solidFill>
                <a:srgbClr val="000000"/>
              </a:solidFill>
              <a:uFill>
                <a:solidFill>
                  <a:srgbClr val="ffffff"/>
                </a:solidFill>
              </a:uFill>
              <a:latin typeface="Arial"/>
            </a:endParaRPr>
          </a:p>
        </p:txBody>
      </p:sp>
      <p:sp>
        <p:nvSpPr>
          <p:cNvPr id="363" name="TextShape 2"/>
          <p:cNvSpPr txBox="1"/>
          <p:nvPr/>
        </p:nvSpPr>
        <p:spPr>
          <a:xfrm>
            <a:off x="457200" y="1600200"/>
            <a:ext cx="7467120" cy="4873320"/>
          </a:xfrm>
          <a:prstGeom prst="rect">
            <a:avLst/>
          </a:prstGeom>
          <a:noFill/>
          <a:ln>
            <a:noFill/>
          </a:ln>
        </p:spPr>
        <p:txBody>
          <a:bodyPr lIns="92160" rIns="92160" tIns="46080" bIns="46080"/>
          <a:p>
            <a:pPr marL="272880" indent="-272520">
              <a:lnSpc>
                <a:spcPct val="100000"/>
              </a:lnSpc>
              <a:buClr>
                <a:srgbClr val="fe8637"/>
              </a:buClr>
              <a:buSzPct val="70000"/>
              <a:buFont typeface="Wingdings" charset="2"/>
              <a:buChar char=""/>
            </a:pPr>
            <a:r>
              <a:rPr b="0" lang="en-US" sz="2600" spc="-1" strike="noStrike">
                <a:solidFill>
                  <a:srgbClr val="000000"/>
                </a:solidFill>
                <a:uFill>
                  <a:solidFill>
                    <a:srgbClr val="ffffff"/>
                  </a:solidFill>
                </a:uFill>
                <a:latin typeface="Century Schoolbook"/>
              </a:rPr>
              <a:t>Elasticity of demand with respect to the price of a complementary good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600" spc="-1" strike="noStrike">
                <a:solidFill>
                  <a:srgbClr val="000000"/>
                </a:solidFill>
                <a:uFill>
                  <a:solidFill>
                    <a:srgbClr val="ffffff"/>
                  </a:solidFill>
                </a:uFill>
                <a:latin typeface="Century Schoolbook"/>
              </a:rPr>
              <a:t>Ced &lt; 0 - This elasticity is negative because as the price of a complementary good rises, the quantity demanded of the good itself falls.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Example software is complementary with computers.  When the price of software rises the quantity demanded of computers falls.</a:t>
            </a:r>
            <a:endParaRPr b="0" lang="en-US" sz="2400" spc="-1" strike="noStrike">
              <a:solidFill>
                <a:srgbClr val="000000"/>
              </a:solidFill>
              <a:uFill>
                <a:solidFill>
                  <a:srgbClr val="ffffff"/>
                </a:solidFill>
              </a:uFill>
              <a:latin typeface="Century Schoolbook"/>
            </a:endParaRPr>
          </a:p>
        </p:txBody>
      </p:sp>
      <p:sp>
        <p:nvSpPr>
          <p:cNvPr id="364" name="TextShape 3"/>
          <p:cNvSpPr txBox="1"/>
          <p:nvPr/>
        </p:nvSpPr>
        <p:spPr>
          <a:xfrm>
            <a:off x="8129520" y="5734080"/>
            <a:ext cx="609120" cy="520200"/>
          </a:xfrm>
          <a:prstGeom prst="rect">
            <a:avLst/>
          </a:prstGeom>
          <a:noFill/>
          <a:ln>
            <a:noFill/>
          </a:ln>
        </p:spPr>
        <p:txBody>
          <a:bodyPr anchor="ctr"/>
          <a:p>
            <a:pPr algn="ctr">
              <a:lnSpc>
                <a:spcPct val="100000"/>
              </a:lnSpc>
            </a:pPr>
            <a:fld id="{4BEFC9CE-93D6-4EFD-8421-69F21D4E8EBE}"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65"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96" dur="indefinite" restart="never" nodeType="tmRoot">
          <p:childTnLst>
            <p:seq>
              <p:cTn id="197"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457200" y="274680"/>
            <a:ext cx="7467120" cy="1142640"/>
          </a:xfrm>
          <a:prstGeom prst="rect">
            <a:avLst/>
          </a:prstGeom>
          <a:noFill/>
          <a:ln>
            <a:noFill/>
          </a:ln>
        </p:spPr>
        <p:txBody>
          <a:bodyPr lIns="92160" rIns="92160" tIns="46080" bIns="46080" anchor="b"/>
          <a:p>
            <a:pPr>
              <a:lnSpc>
                <a:spcPct val="100000"/>
              </a:lnSpc>
            </a:pPr>
            <a:r>
              <a:rPr b="0" lang="en-US" sz="3000" spc="-1" strike="noStrike" cap="small">
                <a:solidFill>
                  <a:srgbClr val="575f6d"/>
                </a:solidFill>
                <a:uFill>
                  <a:solidFill>
                    <a:srgbClr val="ffffff"/>
                  </a:solidFill>
                </a:uFill>
                <a:latin typeface="Century Schoolbook"/>
              </a:rPr>
              <a:t>Substitute goods - Ced &gt; 0</a:t>
            </a:r>
            <a:endParaRPr b="0" lang="en-US" sz="3000" spc="-1" strike="noStrike">
              <a:solidFill>
                <a:srgbClr val="000000"/>
              </a:solidFill>
              <a:uFill>
                <a:solidFill>
                  <a:srgbClr val="ffffff"/>
                </a:solidFill>
              </a:uFill>
              <a:latin typeface="Arial"/>
            </a:endParaRPr>
          </a:p>
        </p:txBody>
      </p:sp>
      <p:sp>
        <p:nvSpPr>
          <p:cNvPr id="367" name="TextShape 2"/>
          <p:cNvSpPr txBox="1"/>
          <p:nvPr/>
        </p:nvSpPr>
        <p:spPr>
          <a:xfrm>
            <a:off x="457200" y="1600200"/>
            <a:ext cx="7467120" cy="4873320"/>
          </a:xfrm>
          <a:prstGeom prst="rect">
            <a:avLst/>
          </a:prstGeom>
          <a:noFill/>
          <a:ln>
            <a:noFill/>
          </a:ln>
        </p:spPr>
        <p:txBody>
          <a:bodyPr lIns="92160" rIns="92160" tIns="46080" bIns="46080"/>
          <a:p>
            <a:pPr marL="272880" indent="-272520">
              <a:lnSpc>
                <a:spcPct val="100000"/>
              </a:lnSpc>
              <a:buClr>
                <a:srgbClr val="fe8637"/>
              </a:buClr>
              <a:buSzPct val="70000"/>
              <a:buFont typeface="Wingdings" charset="2"/>
              <a:buChar char=""/>
            </a:pPr>
            <a:r>
              <a:rPr b="0" lang="en-US" sz="2600" spc="-1" strike="noStrike">
                <a:solidFill>
                  <a:srgbClr val="000000"/>
                </a:solidFill>
                <a:uFill>
                  <a:solidFill>
                    <a:srgbClr val="ffffff"/>
                  </a:solidFill>
                </a:uFill>
                <a:latin typeface="Century Schoolbook"/>
              </a:rPr>
              <a:t>Elasticity of demand with respect to the price of a substitute good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600" spc="-1" strike="noStrike">
                <a:solidFill>
                  <a:srgbClr val="000000"/>
                </a:solidFill>
                <a:uFill>
                  <a:solidFill>
                    <a:srgbClr val="ffffff"/>
                  </a:solidFill>
                </a:uFill>
                <a:latin typeface="Century Schoolbook"/>
              </a:rPr>
              <a:t>This elasticity is positive because as the price of a substitute good rises, the quantity demanded of the good itself rises.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Example hockey is substitute for basketball.  When the price of hockey tickets rises the quantity demanded of basketball tickets rises.</a:t>
            </a:r>
            <a:endParaRPr b="0" lang="en-US" sz="24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p:txBody>
      </p:sp>
      <p:sp>
        <p:nvSpPr>
          <p:cNvPr id="368" name="TextShape 3"/>
          <p:cNvSpPr txBox="1"/>
          <p:nvPr/>
        </p:nvSpPr>
        <p:spPr>
          <a:xfrm>
            <a:off x="8129520" y="5734080"/>
            <a:ext cx="609120" cy="520200"/>
          </a:xfrm>
          <a:prstGeom prst="rect">
            <a:avLst/>
          </a:prstGeom>
          <a:noFill/>
          <a:ln>
            <a:noFill/>
          </a:ln>
        </p:spPr>
        <p:txBody>
          <a:bodyPr anchor="ctr"/>
          <a:p>
            <a:pPr algn="ctr">
              <a:lnSpc>
                <a:spcPct val="100000"/>
              </a:lnSpc>
            </a:pPr>
            <a:fld id="{CA7B4504-4255-4EC3-B9CA-DDBC6AEF32F9}"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69"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98" dur="indefinite" restart="never" nodeType="tmRoot">
          <p:childTnLst>
            <p:seq>
              <p:cTn id="199"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Unrelated goods – Ced = 0</a:t>
            </a:r>
            <a:endParaRPr b="0" lang="en-US" sz="3000" spc="-1" strike="noStrike">
              <a:solidFill>
                <a:srgbClr val="000000"/>
              </a:solidFill>
              <a:uFill>
                <a:solidFill>
                  <a:srgbClr val="ffffff"/>
                </a:solidFill>
              </a:uFill>
              <a:latin typeface="Arial"/>
            </a:endParaRPr>
          </a:p>
        </p:txBody>
      </p:sp>
      <p:sp>
        <p:nvSpPr>
          <p:cNvPr id="371"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Change in the price of razor blade and the demand for petrol</a:t>
            </a:r>
            <a:endParaRPr b="0" lang="en-US" sz="2400" spc="-1" strike="noStrike">
              <a:solidFill>
                <a:srgbClr val="000000"/>
              </a:solidFill>
              <a:uFill>
                <a:solidFill>
                  <a:srgbClr val="ffffff"/>
                </a:solidFill>
              </a:uFill>
              <a:latin typeface="Century Schoolbook"/>
            </a:endParaRPr>
          </a:p>
        </p:txBody>
      </p:sp>
      <p:sp>
        <p:nvSpPr>
          <p:cNvPr id="372" name="TextShape 3"/>
          <p:cNvSpPr txBox="1"/>
          <p:nvPr/>
        </p:nvSpPr>
        <p:spPr>
          <a:xfrm>
            <a:off x="8129520" y="5734080"/>
            <a:ext cx="609120" cy="520200"/>
          </a:xfrm>
          <a:prstGeom prst="rect">
            <a:avLst/>
          </a:prstGeom>
          <a:noFill/>
          <a:ln>
            <a:noFill/>
          </a:ln>
        </p:spPr>
        <p:txBody>
          <a:bodyPr anchor="ctr"/>
          <a:p>
            <a:pPr algn="ctr">
              <a:lnSpc>
                <a:spcPct val="100000"/>
              </a:lnSpc>
            </a:pPr>
            <a:fld id="{BED63822-C90F-45D3-8219-834B43A72FC1}"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73"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00" dur="indefinite" restart="never" nodeType="tmRoot">
          <p:childTnLst>
            <p:seq>
              <p:cTn id="201"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Importance of Elasticity</a:t>
            </a:r>
            <a:endParaRPr b="0" lang="en-US" sz="3000" spc="-1" strike="noStrike">
              <a:solidFill>
                <a:srgbClr val="000000"/>
              </a:solidFill>
              <a:uFill>
                <a:solidFill>
                  <a:srgbClr val="ffffff"/>
                </a:solidFill>
              </a:uFill>
              <a:latin typeface="Arial"/>
            </a:endParaRPr>
          </a:p>
        </p:txBody>
      </p:sp>
      <p:sp>
        <p:nvSpPr>
          <p:cNvPr id="375" name="TextShape 2"/>
          <p:cNvSpPr txBox="1"/>
          <p:nvPr/>
        </p:nvSpPr>
        <p:spPr>
          <a:xfrm>
            <a:off x="457200" y="1600200"/>
            <a:ext cx="7467120" cy="4873320"/>
          </a:xfrm>
          <a:prstGeom prst="rect">
            <a:avLst/>
          </a:prstGeom>
          <a:noFill/>
          <a:ln>
            <a:noFill/>
          </a:ln>
        </p:spPr>
        <p:txBody>
          <a:bodyPr/>
          <a:p>
            <a:pPr marL="609480" indent="-6091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Useful to a producer to fix the price of the product – Charges for telephone calls in the day time is fixed according to the elasticity of demand – Hotels, Air- lines etc.</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Useful in determining factor prices</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Useful to Finance Minister while imposing taxes</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Useful in determining the terms of trade between two countries</a:t>
            </a:r>
            <a:endParaRPr b="0" lang="en-US" sz="2400" spc="-1" strike="noStrike">
              <a:solidFill>
                <a:srgbClr val="000000"/>
              </a:solidFill>
              <a:uFill>
                <a:solidFill>
                  <a:srgbClr val="ffffff"/>
                </a:solidFill>
              </a:uFill>
              <a:latin typeface="Century Schoolbook"/>
            </a:endParaRPr>
          </a:p>
          <a:p>
            <a:pPr marL="609480" indent="-6091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Paradox of poverty: More income does not mean more consumption of some food say salt.</a:t>
            </a:r>
            <a:endParaRPr b="0" lang="en-US" sz="2400" spc="-1" strike="noStrike">
              <a:solidFill>
                <a:srgbClr val="000000"/>
              </a:solidFill>
              <a:uFill>
                <a:solidFill>
                  <a:srgbClr val="ffffff"/>
                </a:solidFill>
              </a:uFill>
              <a:latin typeface="Century Schoolbook"/>
            </a:endParaRPr>
          </a:p>
          <a:p>
            <a:pPr marL="609480" indent="-609120">
              <a:lnSpc>
                <a:spcPct val="100000"/>
              </a:lnSpc>
            </a:pP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376" name="TextShape 3"/>
          <p:cNvSpPr txBox="1"/>
          <p:nvPr/>
        </p:nvSpPr>
        <p:spPr>
          <a:xfrm>
            <a:off x="8129520" y="5734080"/>
            <a:ext cx="609120" cy="520200"/>
          </a:xfrm>
          <a:prstGeom prst="rect">
            <a:avLst/>
          </a:prstGeom>
          <a:noFill/>
          <a:ln>
            <a:noFill/>
          </a:ln>
        </p:spPr>
        <p:txBody>
          <a:bodyPr anchor="ctr"/>
          <a:p>
            <a:pPr algn="ctr">
              <a:lnSpc>
                <a:spcPct val="100000"/>
              </a:lnSpc>
            </a:pPr>
            <a:fld id="{2AD6C6D9-9178-4354-A963-B7DAD848587D}"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77"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02" dur="indefinite" restart="never" nodeType="tmRoot">
          <p:childTnLst>
            <p:seq>
              <p:cTn id="203"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216000" y="720000"/>
            <a:ext cx="8496000" cy="11142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Diamond water paradox: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Water has more value but less exchange value.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Diamond has less value but more exchange value. Because diamond less in number .</a:t>
            </a:r>
            <a:endParaRPr b="0" lang="en-IN" sz="1800" spc="-1" strike="noStrike">
              <a:solidFill>
                <a:srgbClr val="000000"/>
              </a:solidFill>
              <a:uFill>
                <a:solidFill>
                  <a:srgbClr val="ffffff"/>
                </a:solidFill>
              </a:uFill>
              <a:latin typeface="Arial"/>
            </a:endParaRPr>
          </a:p>
        </p:txBody>
      </p:sp>
    </p:spTree>
  </p:cSld>
  <p:timing>
    <p:tnLst>
      <p:par>
        <p:cTn id="204" dur="indefinite" restart="never" nodeType="tmRoot">
          <p:childTnLst>
            <p:seq>
              <p:cTn id="205"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Review Question</a:t>
            </a:r>
            <a:endParaRPr b="0" lang="en-US" sz="3000" spc="-1" strike="noStrike">
              <a:solidFill>
                <a:srgbClr val="000000"/>
              </a:solidFill>
              <a:uFill>
                <a:solidFill>
                  <a:srgbClr val="ffffff"/>
                </a:solidFill>
              </a:uFill>
              <a:latin typeface="Arial"/>
            </a:endParaRPr>
          </a:p>
        </p:txBody>
      </p:sp>
      <p:sp>
        <p:nvSpPr>
          <p:cNvPr id="380" name="TextShape 2"/>
          <p:cNvSpPr txBox="1"/>
          <p:nvPr/>
        </p:nvSpPr>
        <p:spPr>
          <a:xfrm>
            <a:off x="457200" y="1600200"/>
            <a:ext cx="7467120" cy="4873320"/>
          </a:xfrm>
          <a:prstGeom prst="rect">
            <a:avLst/>
          </a:prstGeom>
          <a:noFill/>
          <a:ln>
            <a:noFill/>
          </a:ln>
        </p:spPr>
        <p:txBody>
          <a:bodyPr/>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Would you expect the cross Ed to be positive, negative or zero for each of the following pairs of products –</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charset="2"/>
              <a:buChar char=""/>
            </a:pPr>
            <a:r>
              <a:rPr b="0" lang="en-US" sz="2100" spc="-1" strike="noStrike">
                <a:solidFill>
                  <a:srgbClr val="000000"/>
                </a:solidFill>
                <a:uFill>
                  <a:solidFill>
                    <a:srgbClr val="ffffff"/>
                  </a:solidFill>
                </a:uFill>
                <a:latin typeface="Century Schoolbook"/>
              </a:rPr>
              <a:t>Kelvinator and Godrej refrigerators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charset="2"/>
              <a:buChar char=""/>
            </a:pPr>
            <a:r>
              <a:rPr b="0" lang="en-US" sz="2100" spc="-1" strike="noStrike">
                <a:solidFill>
                  <a:srgbClr val="000000"/>
                </a:solidFill>
                <a:uFill>
                  <a:solidFill>
                    <a:srgbClr val="ffffff"/>
                  </a:solidFill>
                </a:uFill>
                <a:latin typeface="Century Schoolbook"/>
              </a:rPr>
              <a:t>Tables and chairs</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charset="2"/>
              <a:buChar char=""/>
            </a:pPr>
            <a:r>
              <a:rPr b="0" lang="en-US" sz="2100" spc="-1" strike="noStrike">
                <a:solidFill>
                  <a:srgbClr val="000000"/>
                </a:solidFill>
                <a:uFill>
                  <a:solidFill>
                    <a:srgbClr val="ffffff"/>
                  </a:solidFill>
                </a:uFill>
                <a:latin typeface="Century Schoolbook"/>
              </a:rPr>
              <a:t>Maruti car and Railway tickets</a:t>
            </a:r>
            <a:endParaRPr b="0" lang="en-US" sz="2400" spc="-1" strike="noStrike">
              <a:solidFill>
                <a:srgbClr val="000000"/>
              </a:solidFill>
              <a:uFill>
                <a:solidFill>
                  <a:srgbClr val="ffffff"/>
                </a:solidFill>
              </a:uFill>
              <a:latin typeface="Century Schoolbook"/>
            </a:endParaRPr>
          </a:p>
          <a:p>
            <a:pPr marL="272880" indent="-272520">
              <a:lnSpc>
                <a:spcPct val="100000"/>
              </a:lnSpc>
            </a:pP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Explain WHY?</a:t>
            </a:r>
            <a:endParaRPr b="0" lang="en-US" sz="2400" spc="-1" strike="noStrike">
              <a:solidFill>
                <a:srgbClr val="000000"/>
              </a:solidFill>
              <a:uFill>
                <a:solidFill>
                  <a:srgbClr val="ffffff"/>
                </a:solidFill>
              </a:uFill>
              <a:latin typeface="Century Schoolbook"/>
            </a:endParaRPr>
          </a:p>
        </p:txBody>
      </p:sp>
      <p:sp>
        <p:nvSpPr>
          <p:cNvPr id="381" name="TextShape 3"/>
          <p:cNvSpPr txBox="1"/>
          <p:nvPr/>
        </p:nvSpPr>
        <p:spPr>
          <a:xfrm>
            <a:off x="8129520" y="5734080"/>
            <a:ext cx="609120" cy="520200"/>
          </a:xfrm>
          <a:prstGeom prst="rect">
            <a:avLst/>
          </a:prstGeom>
          <a:noFill/>
          <a:ln>
            <a:noFill/>
          </a:ln>
        </p:spPr>
        <p:txBody>
          <a:bodyPr anchor="ctr"/>
          <a:p>
            <a:pPr algn="ctr">
              <a:lnSpc>
                <a:spcPct val="100000"/>
              </a:lnSpc>
            </a:pPr>
            <a:fld id="{D6F82A1F-869A-4A34-847C-51662DFB8C02}"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82"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06" dur="indefinite" restart="never" nodeType="tmRoot">
          <p:childTnLst>
            <p:seq>
              <p:cTn id="207"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457200" y="990720"/>
            <a:ext cx="7467120" cy="5482800"/>
          </a:xfrm>
          <a:prstGeom prst="rect">
            <a:avLst/>
          </a:prstGeom>
          <a:noFill/>
          <a:ln>
            <a:noFill/>
          </a:ln>
        </p:spPr>
        <p:txBody>
          <a:bodyPr/>
          <a:p>
            <a:pPr marL="272880" indent="-272520">
              <a:lnSpc>
                <a:spcPct val="90000"/>
              </a:lnSpc>
            </a:pPr>
            <a:r>
              <a:rPr b="0" lang="en-US" sz="2100" spc="-1" strike="noStrike">
                <a:solidFill>
                  <a:srgbClr val="000000"/>
                </a:solidFill>
                <a:uFill>
                  <a:solidFill>
                    <a:srgbClr val="ffffff"/>
                  </a:solidFill>
                </a:uFill>
                <a:latin typeface="Century Schoolbook"/>
              </a:rPr>
              <a:t>2. Investigating the demand for textile in India, a researcher observed that demand for textiles tends to rise by 1.5 % with 1 % decrease in the price of textiles; with the rise in 1 % of per capita GDP, the demand for textiles rise by 0.45 % and when the food prices increase by 1 % the demand for textiles contracts by 0.93 %.</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100" spc="-1" strike="noStrike">
                <a:solidFill>
                  <a:srgbClr val="000000"/>
                </a:solidFill>
                <a:uFill>
                  <a:solidFill>
                    <a:srgbClr val="ffffff"/>
                  </a:solidFill>
                </a:uFill>
                <a:latin typeface="Century Schoolbook"/>
              </a:rPr>
              <a:t>Identify the type of demand elasticity's in this case and define them.</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100" spc="-1" strike="noStrike">
                <a:solidFill>
                  <a:srgbClr val="000000"/>
                </a:solidFill>
                <a:uFill>
                  <a:solidFill>
                    <a:srgbClr val="ffffff"/>
                  </a:solidFill>
                </a:uFill>
                <a:latin typeface="Century Schoolbook"/>
              </a:rPr>
              <a:t>Which type of elasticity the textile mills should consider significant for business development?</a:t>
            </a:r>
            <a:endParaRPr b="0" lang="en-US" sz="2400" spc="-1" strike="noStrike">
              <a:solidFill>
                <a:srgbClr val="000000"/>
              </a:solidFill>
              <a:uFill>
                <a:solidFill>
                  <a:srgbClr val="ffffff"/>
                </a:solidFill>
              </a:uFill>
              <a:latin typeface="Century Schoolbook"/>
            </a:endParaRPr>
          </a:p>
          <a:p>
            <a:pPr>
              <a:lnSpc>
                <a:spcPct val="90000"/>
              </a:lnSpc>
            </a:pPr>
            <a:endParaRPr b="0" lang="en-US" sz="2400" spc="-1" strike="noStrike">
              <a:solidFill>
                <a:srgbClr val="000000"/>
              </a:solidFill>
              <a:uFill>
                <a:solidFill>
                  <a:srgbClr val="ffffff"/>
                </a:solidFill>
              </a:uFill>
              <a:latin typeface="Century Schoolbook"/>
            </a:endParaRPr>
          </a:p>
        </p:txBody>
      </p:sp>
      <p:sp>
        <p:nvSpPr>
          <p:cNvPr id="384" name="TextShape 2"/>
          <p:cNvSpPr txBox="1"/>
          <p:nvPr/>
        </p:nvSpPr>
        <p:spPr>
          <a:xfrm>
            <a:off x="8129520" y="5734080"/>
            <a:ext cx="609120" cy="520200"/>
          </a:xfrm>
          <a:prstGeom prst="rect">
            <a:avLst/>
          </a:prstGeom>
          <a:noFill/>
          <a:ln>
            <a:noFill/>
          </a:ln>
        </p:spPr>
        <p:txBody>
          <a:bodyPr anchor="ctr"/>
          <a:p>
            <a:pPr algn="ctr">
              <a:lnSpc>
                <a:spcPct val="100000"/>
              </a:lnSpc>
            </a:pPr>
            <a:fld id="{AAB16FB3-18C0-4E20-BED7-D1324A3766C2}"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85"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08" dur="indefinite" restart="never" nodeType="tmRoot">
          <p:childTnLst>
            <p:seq>
              <p:cTn id="209"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1008000" y="1080000"/>
            <a:ext cx="5068440" cy="248256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A CED&gt;0, supplimentary goods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B CED&lt;0, complementary goods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 CED=0, unrelated goods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(Doubt)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Price demand elasticity&gt;0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Income demand elasticity&gt;0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Unrelated goods , elasticity =0</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Price demand elasticity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2100" spc="-1" strike="noStrike">
                <a:solidFill>
                  <a:srgbClr val="000000"/>
                </a:solidFill>
                <a:uFill>
                  <a:solidFill>
                    <a:srgbClr val="ffffff"/>
                  </a:solidFill>
                </a:uFill>
                <a:latin typeface="Century Schoolbook"/>
              </a:rPr>
              <a:t>significant for business development</a:t>
            </a: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210" dur="indefinite" restart="never" nodeType="tmRoot">
          <p:childTnLst>
            <p:seq>
              <p:cTn id="211"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Methods of Measurement</a:t>
            </a:r>
            <a:endParaRPr b="0" lang="en-US" sz="3000" spc="-1" strike="noStrike">
              <a:solidFill>
                <a:srgbClr val="000000"/>
              </a:solidFill>
              <a:uFill>
                <a:solidFill>
                  <a:srgbClr val="ffffff"/>
                </a:solidFill>
              </a:uFill>
              <a:latin typeface="Arial"/>
            </a:endParaRPr>
          </a:p>
        </p:txBody>
      </p:sp>
      <p:sp>
        <p:nvSpPr>
          <p:cNvPr id="388" name="TextShape 2"/>
          <p:cNvSpPr txBox="1"/>
          <p:nvPr/>
        </p:nvSpPr>
        <p:spPr>
          <a:xfrm>
            <a:off x="457200" y="1600200"/>
            <a:ext cx="7467120" cy="4873320"/>
          </a:xfrm>
          <a:prstGeom prst="rect">
            <a:avLst/>
          </a:prstGeom>
          <a:noFill/>
          <a:ln>
            <a:noFill/>
          </a:ln>
        </p:spPr>
        <p:txBody>
          <a:bodyPr/>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Percentage Method</a:t>
            </a:r>
            <a:endParaRPr b="0" lang="en-US" sz="2400" spc="-1" strike="noStrike">
              <a:solidFill>
                <a:srgbClr val="000000"/>
              </a:solidFill>
              <a:uFill>
                <a:solidFill>
                  <a:srgbClr val="ffffff"/>
                </a:solidFill>
              </a:uFill>
              <a:latin typeface="Century Schoolbook"/>
            </a:endParaRPr>
          </a:p>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Total Expenditure Method</a:t>
            </a:r>
            <a:endParaRPr b="0" lang="en-US" sz="2400" spc="-1" strike="noStrike">
              <a:solidFill>
                <a:srgbClr val="000000"/>
              </a:solidFill>
              <a:uFill>
                <a:solidFill>
                  <a:srgbClr val="ffffff"/>
                </a:solidFill>
              </a:uFill>
              <a:latin typeface="Century Schoolbook"/>
            </a:endParaRPr>
          </a:p>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Geometrical / Point Method</a:t>
            </a:r>
            <a:endParaRPr b="0" lang="en-US" sz="2400" spc="-1" strike="noStrike">
              <a:solidFill>
                <a:srgbClr val="000000"/>
              </a:solidFill>
              <a:uFill>
                <a:solidFill>
                  <a:srgbClr val="ffffff"/>
                </a:solidFill>
              </a:uFill>
              <a:latin typeface="Century Schoolbook"/>
            </a:endParaRPr>
          </a:p>
        </p:txBody>
      </p:sp>
      <p:sp>
        <p:nvSpPr>
          <p:cNvPr id="389" name="TextShape 3"/>
          <p:cNvSpPr txBox="1"/>
          <p:nvPr/>
        </p:nvSpPr>
        <p:spPr>
          <a:xfrm>
            <a:off x="8129520" y="5734080"/>
            <a:ext cx="609120" cy="520200"/>
          </a:xfrm>
          <a:prstGeom prst="rect">
            <a:avLst/>
          </a:prstGeom>
          <a:noFill/>
          <a:ln>
            <a:noFill/>
          </a:ln>
        </p:spPr>
        <p:txBody>
          <a:bodyPr anchor="ctr"/>
          <a:p>
            <a:pPr algn="ctr">
              <a:lnSpc>
                <a:spcPct val="100000"/>
              </a:lnSpc>
            </a:pPr>
            <a:fld id="{861426D6-58E6-4510-84E4-AF36748310DA}"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90"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12" dur="indefinite" restart="never" nodeType="tmRoot">
          <p:childTnLst>
            <p:seq>
              <p:cTn id="213"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Elasticity – the concept</a:t>
            </a:r>
            <a:endParaRPr b="0" lang="en-US" sz="3000" spc="-1" strike="noStrike">
              <a:solidFill>
                <a:srgbClr val="000000"/>
              </a:solidFill>
              <a:uFill>
                <a:solidFill>
                  <a:srgbClr val="ffffff"/>
                </a:solidFill>
              </a:uFill>
              <a:latin typeface="Arial"/>
            </a:endParaRPr>
          </a:p>
        </p:txBody>
      </p:sp>
      <p:sp>
        <p:nvSpPr>
          <p:cNvPr id="209" name="TextShape 2"/>
          <p:cNvSpPr txBox="1"/>
          <p:nvPr/>
        </p:nvSpPr>
        <p:spPr>
          <a:xfrm>
            <a:off x="457200" y="1600200"/>
            <a:ext cx="7467120" cy="4873320"/>
          </a:xfrm>
          <a:prstGeom prst="rect">
            <a:avLst/>
          </a:prstGeom>
          <a:noFill/>
          <a:ln>
            <a:noFill/>
          </a:ln>
        </p:spPr>
        <p:txBody>
          <a:bodyPr/>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If price rises by 10% - what happens to demand?</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We know demand will fall</a:t>
            </a:r>
            <a:endParaRPr b="0" lang="en-US" sz="2400" spc="-1" strike="noStrike">
              <a:solidFill>
                <a:srgbClr val="000000"/>
              </a:solidFill>
              <a:uFill>
                <a:solidFill>
                  <a:srgbClr val="ffffff"/>
                </a:solidFill>
              </a:uFill>
              <a:latin typeface="Century Schoolbook"/>
            </a:endParaRPr>
          </a:p>
          <a:p>
            <a:pPr lvl="1" marL="639720" indent="-272520">
              <a:lnSpc>
                <a:spcPct val="9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By more than 10%?</a:t>
            </a:r>
            <a:endParaRPr b="0" lang="en-US" sz="2400" spc="-1" strike="noStrike">
              <a:solidFill>
                <a:srgbClr val="000000"/>
              </a:solidFill>
              <a:uFill>
                <a:solidFill>
                  <a:srgbClr val="ffffff"/>
                </a:solidFill>
              </a:uFill>
              <a:latin typeface="Century Schoolbook"/>
            </a:endParaRPr>
          </a:p>
          <a:p>
            <a:pPr lvl="1" marL="639720" indent="-272520">
              <a:lnSpc>
                <a:spcPct val="9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By less than 10%?</a:t>
            </a:r>
            <a:endParaRPr b="0" lang="en-US" sz="2400" spc="-1" strike="noStrike">
              <a:solidFill>
                <a:srgbClr val="000000"/>
              </a:solidFill>
              <a:uFill>
                <a:solidFill>
                  <a:srgbClr val="ffffff"/>
                </a:solidFill>
              </a:uFill>
              <a:latin typeface="Century Schoolbook"/>
            </a:endParaRPr>
          </a:p>
          <a:p>
            <a:pPr marL="272880" indent="-272520">
              <a:lnSpc>
                <a:spcPct val="9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Elasticity measures the </a:t>
            </a:r>
            <a:r>
              <a:rPr b="0" lang="en-US" sz="2400" spc="-1" strike="noStrike" u="sng">
                <a:solidFill>
                  <a:srgbClr val="ff0000"/>
                </a:solidFill>
                <a:uFill>
                  <a:solidFill>
                    <a:srgbClr val="ffffff"/>
                  </a:solidFill>
                </a:uFill>
                <a:latin typeface="Century Schoolbook"/>
              </a:rPr>
              <a:t>extent</a:t>
            </a:r>
            <a:r>
              <a:rPr b="0" lang="en-US" sz="2400" spc="-1" strike="noStrike">
                <a:solidFill>
                  <a:srgbClr val="000000"/>
                </a:solidFill>
                <a:uFill>
                  <a:solidFill>
                    <a:srgbClr val="ffffff"/>
                  </a:solidFill>
                </a:uFill>
                <a:latin typeface="Century Schoolbook"/>
              </a:rPr>
              <a:t> to which demand will change</a:t>
            </a:r>
            <a:endParaRPr b="0" lang="en-US" sz="2400" spc="-1" strike="noStrike">
              <a:solidFill>
                <a:srgbClr val="000000"/>
              </a:solidFill>
              <a:uFill>
                <a:solidFill>
                  <a:srgbClr val="ffffff"/>
                </a:solidFill>
              </a:uFill>
              <a:latin typeface="Century Schoolbook"/>
            </a:endParaRPr>
          </a:p>
        </p:txBody>
      </p:sp>
      <p:sp>
        <p:nvSpPr>
          <p:cNvPr id="210" name="TextShape 3"/>
          <p:cNvSpPr txBox="1"/>
          <p:nvPr/>
        </p:nvSpPr>
        <p:spPr>
          <a:xfrm>
            <a:off x="8129520" y="5734080"/>
            <a:ext cx="609120" cy="520200"/>
          </a:xfrm>
          <a:prstGeom prst="rect">
            <a:avLst/>
          </a:prstGeom>
          <a:noFill/>
          <a:ln>
            <a:noFill/>
          </a:ln>
        </p:spPr>
        <p:txBody>
          <a:bodyPr anchor="ctr"/>
          <a:p>
            <a:pPr algn="ctr">
              <a:lnSpc>
                <a:spcPct val="100000"/>
              </a:lnSpc>
            </a:pPr>
            <a:fld id="{526BFCA0-4EBB-4DB5-A657-46782FF04A75}"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11"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Percentage Method</a:t>
            </a:r>
            <a:endParaRPr b="0" lang="en-US" sz="3000" spc="-1" strike="noStrike">
              <a:solidFill>
                <a:srgbClr val="000000"/>
              </a:solidFill>
              <a:uFill>
                <a:solidFill>
                  <a:srgbClr val="ffffff"/>
                </a:solidFill>
              </a:uFill>
              <a:latin typeface="Arial"/>
            </a:endParaRPr>
          </a:p>
        </p:txBody>
      </p:sp>
      <p:sp>
        <p:nvSpPr>
          <p:cNvPr id="392"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this method, E</a:t>
            </a:r>
            <a:r>
              <a:rPr b="0" lang="en-US" sz="2000" spc="-1" strike="noStrike">
                <a:solidFill>
                  <a:srgbClr val="000000"/>
                </a:solidFill>
                <a:uFill>
                  <a:solidFill>
                    <a:srgbClr val="ffffff"/>
                  </a:solidFill>
                </a:uFill>
                <a:latin typeface="Century Schoolbook"/>
              </a:rPr>
              <a:t>d</a:t>
            </a:r>
            <a:r>
              <a:rPr b="0" lang="en-US" sz="2400" spc="-1" strike="noStrike">
                <a:solidFill>
                  <a:srgbClr val="000000"/>
                </a:solidFill>
                <a:uFill>
                  <a:solidFill>
                    <a:srgbClr val="ffffff"/>
                  </a:solidFill>
                </a:uFill>
                <a:latin typeface="Century Schoolbook"/>
              </a:rPr>
              <a:t> is measured by dividing the percentage change in demand by the percentage change in price</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E</a:t>
            </a:r>
            <a:r>
              <a:rPr b="0" lang="en-US" sz="2000" spc="-1" strike="noStrike">
                <a:solidFill>
                  <a:srgbClr val="000000"/>
                </a:solidFill>
                <a:uFill>
                  <a:solidFill>
                    <a:srgbClr val="ffffff"/>
                  </a:solidFill>
                </a:uFill>
                <a:latin typeface="Century Schoolbook"/>
              </a:rPr>
              <a:t>d = </a:t>
            </a:r>
            <a:r>
              <a:rPr b="0" lang="en-US" sz="2000" spc="-1" strike="noStrike">
                <a:solidFill>
                  <a:srgbClr val="000000"/>
                </a:solidFill>
                <a:uFill>
                  <a:solidFill>
                    <a:srgbClr val="ffffff"/>
                  </a:solidFill>
                </a:uFill>
                <a:latin typeface="Century Schoolbook"/>
              </a:rPr>
              <a:t>	</a:t>
            </a:r>
            <a:r>
              <a:rPr b="0" lang="en-US" sz="20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change in demand</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change in price</a:t>
            </a:r>
            <a:endParaRPr b="0" lang="en-US" sz="2400" spc="-1" strike="noStrike">
              <a:solidFill>
                <a:srgbClr val="000000"/>
              </a:solidFill>
              <a:uFill>
                <a:solidFill>
                  <a:srgbClr val="ffffff"/>
                </a:solidFill>
              </a:uFill>
              <a:latin typeface="Century Schoolbook"/>
            </a:endParaRPr>
          </a:p>
        </p:txBody>
      </p:sp>
      <p:sp>
        <p:nvSpPr>
          <p:cNvPr id="393" name="TextShape 3"/>
          <p:cNvSpPr txBox="1"/>
          <p:nvPr/>
        </p:nvSpPr>
        <p:spPr>
          <a:xfrm>
            <a:off x="8129520" y="5734080"/>
            <a:ext cx="609120" cy="520200"/>
          </a:xfrm>
          <a:prstGeom prst="rect">
            <a:avLst/>
          </a:prstGeom>
          <a:noFill/>
          <a:ln>
            <a:noFill/>
          </a:ln>
        </p:spPr>
        <p:txBody>
          <a:bodyPr anchor="ctr"/>
          <a:p>
            <a:pPr algn="ctr">
              <a:lnSpc>
                <a:spcPct val="100000"/>
              </a:lnSpc>
            </a:pPr>
            <a:fld id="{CC0EB649-C67A-41AD-8B66-A1247B9124F7}"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94"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14" dur="indefinite" restart="never" nodeType="tmRoot">
          <p:childTnLst>
            <p:seq>
              <p:cTn id="215"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457200" y="457200"/>
            <a:ext cx="7467120" cy="1523520"/>
          </a:xfrm>
          <a:prstGeom prst="rect">
            <a:avLst/>
          </a:prstGeom>
          <a:noFill/>
          <a:ln>
            <a:noFill/>
          </a:ln>
        </p:spPr>
        <p:txBody>
          <a:bodyPr lIns="90000" rIns="90000" tIns="45000" bIns="45000" anchor="b"/>
          <a:p>
            <a:pPr marL="800280" indent="-799920">
              <a:lnSpc>
                <a:spcPct val="100000"/>
              </a:lnSpc>
            </a:pPr>
            <a:r>
              <a:rPr b="0" lang="en-US" sz="3800" spc="-1" strike="noStrike" cap="small">
                <a:solidFill>
                  <a:srgbClr val="575f6d"/>
                </a:solidFill>
                <a:uFill>
                  <a:solidFill>
                    <a:srgbClr val="ffffff"/>
                  </a:solidFill>
                </a:uFill>
                <a:latin typeface="Century Schoolbook"/>
              </a:rPr>
              <a:t>Total Expenditure / Outlay Method</a:t>
            </a:r>
            <a:r>
              <a:rPr b="0" lang="en-US" sz="3800" spc="-1" strike="noStrike" cap="small">
                <a:solidFill>
                  <a:srgbClr val="575f6d"/>
                </a:solidFill>
                <a:uFill>
                  <a:solidFill>
                    <a:srgbClr val="ffffff"/>
                  </a:solidFill>
                </a:uFill>
                <a:latin typeface="Century Schoolbook"/>
              </a:rPr>
              <a:t>
</a:t>
            </a:r>
            <a:endParaRPr b="0" lang="en-US" sz="3000" spc="-1" strike="noStrike">
              <a:solidFill>
                <a:srgbClr val="000000"/>
              </a:solidFill>
              <a:uFill>
                <a:solidFill>
                  <a:srgbClr val="ffffff"/>
                </a:solidFill>
              </a:uFill>
              <a:latin typeface="Arial"/>
            </a:endParaRPr>
          </a:p>
        </p:txBody>
      </p:sp>
      <p:sp>
        <p:nvSpPr>
          <p:cNvPr id="396" name="TextShape 2"/>
          <p:cNvSpPr txBox="1"/>
          <p:nvPr/>
        </p:nvSpPr>
        <p:spPr>
          <a:xfrm>
            <a:off x="457200" y="1981080"/>
            <a:ext cx="7467120" cy="449244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this method, the change in price and the consequent change in the total amount of money spent on it, are considered.</a:t>
            </a:r>
            <a:endParaRPr b="0" lang="en-US" sz="2400" spc="-1" strike="noStrike">
              <a:solidFill>
                <a:srgbClr val="000000"/>
              </a:solidFill>
              <a:uFill>
                <a:solidFill>
                  <a:srgbClr val="ffffff"/>
                </a:solidFill>
              </a:uFill>
              <a:latin typeface="Century Schoolbook"/>
            </a:endParaRPr>
          </a:p>
          <a:p>
            <a:pPr marL="272880" indent="-272520">
              <a:lnSpc>
                <a:spcPct val="100000"/>
              </a:lnSpc>
            </a:pPr>
            <a:endParaRPr b="0" lang="en-US" sz="2400" spc="-1" strike="noStrike">
              <a:solidFill>
                <a:srgbClr val="000000"/>
              </a:solidFill>
              <a:uFill>
                <a:solidFill>
                  <a:srgbClr val="ffffff"/>
                </a:solidFill>
              </a:uFill>
              <a:latin typeface="Century Schoolbook"/>
            </a:endParaRPr>
          </a:p>
        </p:txBody>
      </p:sp>
      <p:sp>
        <p:nvSpPr>
          <p:cNvPr id="397" name="TextShape 3"/>
          <p:cNvSpPr txBox="1"/>
          <p:nvPr/>
        </p:nvSpPr>
        <p:spPr>
          <a:xfrm>
            <a:off x="8129520" y="5734080"/>
            <a:ext cx="609120" cy="520200"/>
          </a:xfrm>
          <a:prstGeom prst="rect">
            <a:avLst/>
          </a:prstGeom>
          <a:noFill/>
          <a:ln>
            <a:noFill/>
          </a:ln>
        </p:spPr>
        <p:txBody>
          <a:bodyPr anchor="ctr"/>
          <a:p>
            <a:pPr algn="ctr">
              <a:lnSpc>
                <a:spcPct val="100000"/>
              </a:lnSpc>
            </a:pPr>
            <a:fld id="{5D64EF68-F607-4281-9B81-77B64775E6D0}"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398"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16" dur="indefinite" restart="never" nodeType="tmRoot">
          <p:childTnLst>
            <p:seq>
              <p:cTn id="217"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400" name="TextShape 2"/>
          <p:cNvSpPr txBox="1"/>
          <p:nvPr/>
        </p:nvSpPr>
        <p:spPr>
          <a:xfrm>
            <a:off x="8129520" y="5734080"/>
            <a:ext cx="609120" cy="520200"/>
          </a:xfrm>
          <a:prstGeom prst="rect">
            <a:avLst/>
          </a:prstGeom>
          <a:noFill/>
          <a:ln>
            <a:noFill/>
          </a:ln>
        </p:spPr>
        <p:txBody>
          <a:bodyPr anchor="ctr"/>
          <a:p>
            <a:pPr algn="ctr">
              <a:lnSpc>
                <a:spcPct val="100000"/>
              </a:lnSpc>
            </a:pPr>
            <a:fld id="{811A7EDE-1AEE-4E27-97F1-7E73AB3D3B5B}"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graphicFrame>
        <p:nvGraphicFramePr>
          <p:cNvPr id="401" name="Table 3"/>
          <p:cNvGraphicFramePr/>
          <p:nvPr/>
        </p:nvGraphicFramePr>
        <p:xfrm>
          <a:off x="762120" y="533520"/>
          <a:ext cx="7772040" cy="5028840"/>
        </p:xfrm>
        <a:graphic>
          <a:graphicData uri="http://schemas.openxmlformats.org/drawingml/2006/table">
            <a:tbl>
              <a:tblPr/>
              <a:tblGrid>
                <a:gridCol w="771840"/>
                <a:gridCol w="972720"/>
                <a:gridCol w="1268640"/>
                <a:gridCol w="1427400"/>
                <a:gridCol w="1585080"/>
                <a:gridCol w="1746360"/>
              </a:tblGrid>
              <a:tr h="1436760">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Part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Price</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Times New Roman"/>
                          <a:ea typeface="Times New Roman"/>
                        </a:rPr>
                        <a:t>Per kg.</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Times New Roman"/>
                          <a:ea typeface="Times New Roman"/>
                        </a:rPr>
                        <a:t>(Rs.)</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Quantity Demanded </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Times New Roman"/>
                          <a:ea typeface="Times New Roman"/>
                        </a:rPr>
                        <a:t>(in kgs)</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Total Expenditure </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Times New Roman"/>
                          <a:ea typeface="Times New Roman"/>
                        </a:rPr>
                        <a:t>(Rs.)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Value of price elasticity</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1" lang="en-IN" sz="1800" spc="-1" strike="noStrike">
                          <a:solidFill>
                            <a:srgbClr val="000000"/>
                          </a:solidFill>
                          <a:uFill>
                            <a:solidFill>
                              <a:srgbClr val="ffffff"/>
                            </a:solidFill>
                          </a:uFill>
                          <a:latin typeface="Times New Roman"/>
                          <a:ea typeface="Times New Roman"/>
                        </a:rPr>
                        <a:t>Relation between price and Total Expenditure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r>
              <a:tr h="1436760">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I</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10</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9</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8</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7</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1</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2</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3</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4</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10</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18</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24</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28</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Greater than unity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Inverse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r>
              <a:tr h="718200">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II</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6</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5</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5</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6</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30</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30</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Equal to unity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Constant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r>
              <a:tr h="1437120">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III</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4</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3</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2</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1</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7</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8</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9</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10</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ctr">
                        <a:lnSpc>
                          <a:spcPct val="100000"/>
                        </a:lnSpc>
                      </a:pPr>
                      <a:r>
                        <a:rPr b="0" lang="en-IN" sz="1800" spc="-1" strike="noStrike">
                          <a:solidFill>
                            <a:srgbClr val="000000"/>
                          </a:solidFill>
                          <a:uFill>
                            <a:solidFill>
                              <a:srgbClr val="ffffff"/>
                            </a:solidFill>
                          </a:uFill>
                          <a:latin typeface="Times New Roman"/>
                          <a:ea typeface="Times New Roman"/>
                        </a:rPr>
                        <a:t>28</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24</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18</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Times New Roman"/>
                        </a:rPr>
                        <a:t>10</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Less than unity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c>
                  <a:txBody>
                    <a:bodyPr lIns="68400" rIns="68400" tIns="0" bIns="0"/>
                    <a:p>
                      <a:pPr algn="just">
                        <a:lnSpc>
                          <a:spcPct val="100000"/>
                        </a:lnSpc>
                      </a:pPr>
                      <a:r>
                        <a:rPr b="0" lang="en-IN" sz="1800" spc="-1" strike="noStrike">
                          <a:solidFill>
                            <a:srgbClr val="000000"/>
                          </a:solidFill>
                          <a:uFill>
                            <a:solidFill>
                              <a:srgbClr val="ffffff"/>
                            </a:solidFill>
                          </a:uFill>
                          <a:latin typeface="Times New Roman"/>
                          <a:ea typeface="Times New Roman"/>
                        </a:rPr>
                        <a:t>Positive </a:t>
                      </a:r>
                      <a:endParaRPr b="0" lang="en-IN" sz="1800" spc="-1" strike="noStrike">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eede8"/>
                    </a:solidFill>
                  </a:tcPr>
                </a:tc>
              </a:tr>
            </a:tbl>
          </a:graphicData>
        </a:graphic>
      </p:graphicFrame>
    </p:spTree>
  </p:cSld>
  <p:timing>
    <p:tnLst>
      <p:par>
        <p:cTn id="218" dur="indefinite" restart="never" nodeType="tmRoot">
          <p:childTnLst>
            <p:seq>
              <p:cTn id="219"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Geometrical / Point Method</a:t>
            </a:r>
            <a:endParaRPr b="0" lang="en-US" sz="3000" spc="-1" strike="noStrike">
              <a:solidFill>
                <a:srgbClr val="000000"/>
              </a:solidFill>
              <a:uFill>
                <a:solidFill>
                  <a:srgbClr val="ffffff"/>
                </a:solidFill>
              </a:uFill>
              <a:latin typeface="Arial"/>
            </a:endParaRPr>
          </a:p>
        </p:txBody>
      </p:sp>
      <p:sp>
        <p:nvSpPr>
          <p:cNvPr id="403"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In this method, we measure elasticity of demand, at any point on the demand curve.</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Ed = Lower part of the demand curve</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a:t>
            </a:r>
            <a:endParaRPr b="0" lang="en-US" sz="2400" spc="-1" strike="noStrike">
              <a:solidFill>
                <a:srgbClr val="000000"/>
              </a:solidFill>
              <a:uFill>
                <a:solidFill>
                  <a:srgbClr val="ffffff"/>
                </a:solidFill>
              </a:uFill>
              <a:latin typeface="Century Schoolbook"/>
            </a:endParaRPr>
          </a:p>
          <a:p>
            <a:pPr marL="272880" indent="-272520">
              <a:lnSpc>
                <a:spcPct val="100000"/>
              </a:lnSpc>
            </a:pP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Upper part of the demand curve</a:t>
            </a:r>
            <a:endParaRPr b="0" lang="en-US" sz="2400" spc="-1" strike="noStrike">
              <a:solidFill>
                <a:srgbClr val="000000"/>
              </a:solidFill>
              <a:uFill>
                <a:solidFill>
                  <a:srgbClr val="ffffff"/>
                </a:solidFill>
              </a:uFill>
              <a:latin typeface="Century Schoolbook"/>
            </a:endParaRPr>
          </a:p>
          <a:p>
            <a:pPr marL="272880" indent="-272520">
              <a:lnSpc>
                <a:spcPct val="100000"/>
              </a:lnSpc>
            </a:pPr>
            <a:endParaRPr b="0" lang="en-US" sz="2400" spc="-1" strike="noStrike">
              <a:solidFill>
                <a:srgbClr val="000000"/>
              </a:solidFill>
              <a:uFill>
                <a:solidFill>
                  <a:srgbClr val="ffffff"/>
                </a:solidFill>
              </a:uFill>
              <a:latin typeface="Century Schoolbook"/>
            </a:endParaRPr>
          </a:p>
        </p:txBody>
      </p:sp>
      <p:sp>
        <p:nvSpPr>
          <p:cNvPr id="404" name="TextShape 3"/>
          <p:cNvSpPr txBox="1"/>
          <p:nvPr/>
        </p:nvSpPr>
        <p:spPr>
          <a:xfrm>
            <a:off x="8129520" y="5734080"/>
            <a:ext cx="609120" cy="520200"/>
          </a:xfrm>
          <a:prstGeom prst="rect">
            <a:avLst/>
          </a:prstGeom>
          <a:noFill/>
          <a:ln>
            <a:noFill/>
          </a:ln>
        </p:spPr>
        <p:txBody>
          <a:bodyPr anchor="ctr"/>
          <a:p>
            <a:pPr algn="ctr">
              <a:lnSpc>
                <a:spcPct val="100000"/>
              </a:lnSpc>
            </a:pPr>
            <a:fld id="{25F7E2E0-0299-495D-9AFC-5C44DA668B97}"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405"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20" dur="indefinite" restart="never" nodeType="tmRoot">
          <p:childTnLst>
            <p:seq>
              <p:cTn id="221"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Review question</a:t>
            </a:r>
            <a:endParaRPr b="0" lang="en-US" sz="3000" spc="-1" strike="noStrike">
              <a:solidFill>
                <a:srgbClr val="000000"/>
              </a:solidFill>
              <a:uFill>
                <a:solidFill>
                  <a:srgbClr val="ffffff"/>
                </a:solidFill>
              </a:uFill>
              <a:latin typeface="Arial"/>
            </a:endParaRPr>
          </a:p>
        </p:txBody>
      </p:sp>
      <p:sp>
        <p:nvSpPr>
          <p:cNvPr id="407"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You are a Ford dealer, and you know that the price elasticity of demand for Ford cars is 1.5. What will happen to your total revenue from Ford car sales if you raise your prices?</a:t>
            </a:r>
            <a:endParaRPr b="0" lang="en-US" sz="2400" spc="-1" strike="noStrike">
              <a:solidFill>
                <a:srgbClr val="000000"/>
              </a:solidFill>
              <a:uFill>
                <a:solidFill>
                  <a:srgbClr val="ffffff"/>
                </a:solidFill>
              </a:uFill>
              <a:latin typeface="Century Schoolbook"/>
            </a:endParaRPr>
          </a:p>
        </p:txBody>
      </p:sp>
      <p:sp>
        <p:nvSpPr>
          <p:cNvPr id="408"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9AAA6311-00F1-41E8-8B1D-DC3DB0789E89}"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409" name="TextShape 4"/>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22" dur="indefinite" restart="never" nodeType="tmRoot">
          <p:childTnLst>
            <p:seq>
              <p:cTn id="223"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ANSWER</a:t>
            </a:r>
            <a:endParaRPr b="0" lang="en-US" sz="3000" spc="-1" strike="noStrike">
              <a:solidFill>
                <a:srgbClr val="000000"/>
              </a:solidFill>
              <a:uFill>
                <a:solidFill>
                  <a:srgbClr val="ffffff"/>
                </a:solidFill>
              </a:uFill>
              <a:latin typeface="Arial"/>
            </a:endParaRPr>
          </a:p>
        </p:txBody>
      </p:sp>
      <p:sp>
        <p:nvSpPr>
          <p:cNvPr id="411"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Because price elasticity of demand for Fords is greater than 1, an increase in price will reduce total revenue.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NOTE: Revenue is NOT profit!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412"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9A323215-6C9F-4F21-B459-25B4C6C0BD7B}"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413" name="TextShape 4"/>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24" dur="indefinite" restart="never" nodeType="tmRoot">
          <p:childTnLst>
            <p:seq>
              <p:cTn id="225"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457200" y="274680"/>
            <a:ext cx="7467120" cy="1142640"/>
          </a:xfrm>
          <a:prstGeom prst="rect">
            <a:avLst/>
          </a:prstGeom>
          <a:noFill/>
          <a:ln>
            <a:noFill/>
          </a:ln>
        </p:spPr>
        <p:txBody>
          <a:bodyPr lIns="90000" rIns="90000" tIns="45000" bIns="45000" anchor="b"/>
          <a:p>
            <a:endParaRPr b="0" lang="en-US" sz="3000" spc="-1" strike="noStrike">
              <a:solidFill>
                <a:srgbClr val="000000"/>
              </a:solidFill>
              <a:uFill>
                <a:solidFill>
                  <a:srgbClr val="ffffff"/>
                </a:solidFill>
              </a:uFill>
              <a:latin typeface="Arial"/>
            </a:endParaRPr>
          </a:p>
        </p:txBody>
      </p:sp>
      <p:sp>
        <p:nvSpPr>
          <p:cNvPr id="415"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Suppose you are the manager of a theater. You currently charge the same admission price to all customers, regardless of age. You hire an economist to determine the price elasticity of demand for admissions by age, and he tells you that at the current price, demand by adults is inelastic and demand by children is elastic. If you want to increase your total revenue by adjusting admission prices, how should they be adjusted? </a:t>
            </a:r>
            <a:endParaRPr b="0" lang="en-US" sz="2400" spc="-1" strike="noStrike">
              <a:solidFill>
                <a:srgbClr val="000000"/>
              </a:solidFill>
              <a:uFill>
                <a:solidFill>
                  <a:srgbClr val="ffffff"/>
                </a:solidFill>
              </a:uFill>
              <a:latin typeface="Century Schoolbook"/>
            </a:endParaRPr>
          </a:p>
        </p:txBody>
      </p:sp>
      <p:sp>
        <p:nvSpPr>
          <p:cNvPr id="416"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09C51D95-6EE1-46D9-88A2-42BD26B47921}"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417" name="TextShape 4"/>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26" dur="indefinite" restart="never" nodeType="tmRoot">
          <p:childTnLst>
            <p:seq>
              <p:cTn id="227"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answer</a:t>
            </a:r>
            <a:endParaRPr b="0" lang="en-US" sz="3000" spc="-1" strike="noStrike">
              <a:solidFill>
                <a:srgbClr val="000000"/>
              </a:solidFill>
              <a:uFill>
                <a:solidFill>
                  <a:srgbClr val="ffffff"/>
                </a:solidFill>
              </a:uFill>
              <a:latin typeface="Arial"/>
            </a:endParaRPr>
          </a:p>
        </p:txBody>
      </p:sp>
      <p:sp>
        <p:nvSpPr>
          <p:cNvPr id="419"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solution is a 2- tier price system, with higher prices for adults and lower prices for children. </a:t>
            </a:r>
            <a:endParaRPr b="0" lang="en-US" sz="2400" spc="-1" strike="noStrike">
              <a:solidFill>
                <a:srgbClr val="000000"/>
              </a:solidFill>
              <a:uFill>
                <a:solidFill>
                  <a:srgbClr val="ffffff"/>
                </a:solidFill>
              </a:uFill>
              <a:latin typeface="Century Schoolbook"/>
            </a:endParaRPr>
          </a:p>
        </p:txBody>
      </p:sp>
      <p:sp>
        <p:nvSpPr>
          <p:cNvPr id="420" name="TextShape 3"/>
          <p:cNvSpPr txBox="1"/>
          <p:nvPr/>
        </p:nvSpPr>
        <p:spPr>
          <a:xfrm>
            <a:off x="8129520" y="5734080"/>
            <a:ext cx="609120" cy="520200"/>
          </a:xfrm>
          <a:prstGeom prst="rect">
            <a:avLst/>
          </a:prstGeom>
          <a:noFill/>
          <a:ln>
            <a:noFill/>
          </a:ln>
        </p:spPr>
        <p:txBody>
          <a:bodyPr lIns="90000" rIns="90000" tIns="45000" bIns="45000" anchor="ctr"/>
          <a:p>
            <a:pPr algn="ctr">
              <a:lnSpc>
                <a:spcPct val="100000"/>
              </a:lnSpc>
            </a:pPr>
            <a:fld id="{81C10E95-6D68-45EF-B19D-E1B364DEFB0F}" type="slidenum">
              <a:rPr b="1" lang="en-IN" sz="1400" spc="-1" strike="noStrike">
                <a:solidFill>
                  <a:srgbClr val="ffffff"/>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421" name="TextShape 4"/>
          <p:cNvSpPr txBox="1"/>
          <p:nvPr/>
        </p:nvSpPr>
        <p:spPr>
          <a:xfrm rot="5400000">
            <a:off x="6990120" y="3737160"/>
            <a:ext cx="3200040" cy="36468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228" dur="indefinite" restart="never" nodeType="tmRoot">
          <p:childTnLst>
            <p:seq>
              <p:cTn id="229"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Elasticity - Types</a:t>
            </a:r>
            <a:endParaRPr b="0" lang="en-US" sz="3000" spc="-1" strike="noStrike">
              <a:solidFill>
                <a:srgbClr val="000000"/>
              </a:solidFill>
              <a:uFill>
                <a:solidFill>
                  <a:srgbClr val="ffffff"/>
                </a:solidFill>
              </a:uFill>
              <a:latin typeface="Arial"/>
            </a:endParaRPr>
          </a:p>
        </p:txBody>
      </p:sp>
      <p:sp>
        <p:nvSpPr>
          <p:cNvPr id="213" name="TextShape 2"/>
          <p:cNvSpPr txBox="1"/>
          <p:nvPr/>
        </p:nvSpPr>
        <p:spPr>
          <a:xfrm>
            <a:off x="457200" y="1600200"/>
            <a:ext cx="7467120" cy="4873320"/>
          </a:xfrm>
          <a:prstGeom prst="rect">
            <a:avLst/>
          </a:prstGeom>
          <a:noFill/>
          <a:ln>
            <a:noFill/>
          </a:ln>
        </p:spPr>
        <p:txBody>
          <a:bodyPr/>
          <a:p>
            <a:pPr marL="514440" indent="-51408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Price elasticity of demand</a:t>
            </a:r>
            <a:endParaRPr b="0" lang="en-US" sz="2400" spc="-1" strike="noStrike">
              <a:solidFill>
                <a:srgbClr val="000000"/>
              </a:solidFill>
              <a:uFill>
                <a:solidFill>
                  <a:srgbClr val="ffffff"/>
                </a:solidFill>
              </a:uFill>
              <a:latin typeface="Century Schoolbook"/>
            </a:endParaRPr>
          </a:p>
          <a:p>
            <a:pPr marL="514440" indent="-51408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Income elasticity of demand</a:t>
            </a:r>
            <a:endParaRPr b="0" lang="en-US" sz="2400" spc="-1" strike="noStrike">
              <a:solidFill>
                <a:srgbClr val="000000"/>
              </a:solidFill>
              <a:uFill>
                <a:solidFill>
                  <a:srgbClr val="ffffff"/>
                </a:solidFill>
              </a:uFill>
              <a:latin typeface="Century Schoolbook"/>
            </a:endParaRPr>
          </a:p>
          <a:p>
            <a:pPr marL="514440" indent="-51408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Cross elasticity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14" name="TextShape 3"/>
          <p:cNvSpPr txBox="1"/>
          <p:nvPr/>
        </p:nvSpPr>
        <p:spPr>
          <a:xfrm>
            <a:off x="8129520" y="5734080"/>
            <a:ext cx="609120" cy="520200"/>
          </a:xfrm>
          <a:prstGeom prst="rect">
            <a:avLst/>
          </a:prstGeom>
          <a:noFill/>
          <a:ln>
            <a:noFill/>
          </a:ln>
        </p:spPr>
        <p:txBody>
          <a:bodyPr anchor="ctr"/>
          <a:p>
            <a:pPr algn="ctr">
              <a:lnSpc>
                <a:spcPct val="100000"/>
              </a:lnSpc>
            </a:pPr>
            <a:fld id="{B8DBEE93-42C9-416E-98A6-5A23C40DE484}"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15"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09480" y="277920"/>
            <a:ext cx="7772040" cy="948960"/>
          </a:xfrm>
          <a:prstGeom prst="rect">
            <a:avLst/>
          </a:prstGeom>
          <a:noFill/>
          <a:ln>
            <a:noFill/>
          </a:ln>
        </p:spPr>
        <p:txBody>
          <a:bodyPr lIns="92160" rIns="92160" tIns="46080" bIns="46080" anchor="ctr"/>
          <a:p>
            <a:pPr algn="ctr">
              <a:lnSpc>
                <a:spcPct val="100000"/>
              </a:lnSpc>
            </a:pPr>
            <a:r>
              <a:rPr b="0" lang="en-US" sz="3400" spc="-1" strike="noStrike" cap="small">
                <a:solidFill>
                  <a:srgbClr val="575f6d"/>
                </a:solidFill>
                <a:uFill>
                  <a:solidFill>
                    <a:srgbClr val="ffffff"/>
                  </a:solidFill>
                </a:uFill>
                <a:latin typeface="Century Schoolbook"/>
              </a:rPr>
              <a:t>Price Elasticity of Demand</a:t>
            </a:r>
            <a:endParaRPr b="0" lang="en-US" sz="3000" spc="-1" strike="noStrike">
              <a:solidFill>
                <a:srgbClr val="000000"/>
              </a:solidFill>
              <a:uFill>
                <a:solidFill>
                  <a:srgbClr val="ffffff"/>
                </a:solidFill>
              </a:uFill>
              <a:latin typeface="Arial"/>
            </a:endParaRPr>
          </a:p>
        </p:txBody>
      </p:sp>
      <p:sp>
        <p:nvSpPr>
          <p:cNvPr id="217" name="TextShape 2"/>
          <p:cNvSpPr txBox="1"/>
          <p:nvPr/>
        </p:nvSpPr>
        <p:spPr>
          <a:xfrm>
            <a:off x="457200" y="1600200"/>
            <a:ext cx="7467120" cy="4873320"/>
          </a:xfrm>
          <a:prstGeom prst="rect">
            <a:avLst/>
          </a:prstGeom>
          <a:noFill/>
          <a:ln>
            <a:noFill/>
          </a:ln>
        </p:spPr>
        <p:txBody>
          <a:bodyPr lIns="92160" rIns="92160" tIns="46080" bIns="46080"/>
          <a:p>
            <a:pPr marL="272880" indent="-272520">
              <a:lnSpc>
                <a:spcPct val="100000"/>
              </a:lnSpc>
              <a:buClr>
                <a:srgbClr val="f09a0e"/>
              </a:buClr>
              <a:buSzPct val="70000"/>
              <a:buFont typeface="Monotype Sorts" charset="2"/>
              <a:buChar char=""/>
            </a:pPr>
            <a:r>
              <a:rPr b="0" lang="en-US" sz="2400" spc="-1" strike="noStrike">
                <a:solidFill>
                  <a:srgbClr val="000000"/>
                </a:solidFill>
                <a:uFill>
                  <a:solidFill>
                    <a:srgbClr val="ffffff"/>
                  </a:solidFill>
                </a:uFill>
                <a:latin typeface="Century Schoolbook"/>
              </a:rPr>
              <a:t>Price elasticity of demand is the percentage change in quantity demanded given a percent change in the price. </a:t>
            </a:r>
            <a:endParaRPr b="0" lang="en-US" sz="2400" spc="-1" strike="noStrike">
              <a:solidFill>
                <a:srgbClr val="000000"/>
              </a:solidFill>
              <a:uFill>
                <a:solidFill>
                  <a:srgbClr val="ffffff"/>
                </a:solidFill>
              </a:uFill>
              <a:latin typeface="Century Schoolbook"/>
            </a:endParaRPr>
          </a:p>
          <a:p>
            <a:pPr marL="272880" indent="-272520">
              <a:lnSpc>
                <a:spcPct val="100000"/>
              </a:lnSpc>
              <a:buClr>
                <a:srgbClr val="f09a0e"/>
              </a:buClr>
              <a:buSzPct val="70000"/>
              <a:buFont typeface="Monotype Sorts" charset="2"/>
              <a:buChar char=""/>
            </a:pPr>
            <a:r>
              <a:rPr b="0" lang="en-US" sz="2400" spc="-1" strike="noStrike">
                <a:solidFill>
                  <a:srgbClr val="000000"/>
                </a:solidFill>
                <a:uFill>
                  <a:solidFill>
                    <a:srgbClr val="ffffff"/>
                  </a:solidFill>
                </a:uFill>
                <a:latin typeface="Century Schoolbook"/>
              </a:rPr>
              <a:t>It is a measure of how much the quantity demanded of a good responds to a change in the price of that good.</a:t>
            </a:r>
            <a:endParaRPr b="0" lang="en-US" sz="2400" spc="-1" strike="noStrike">
              <a:solidFill>
                <a:srgbClr val="000000"/>
              </a:solidFill>
              <a:uFill>
                <a:solidFill>
                  <a:srgbClr val="ffffff"/>
                </a:solidFill>
              </a:uFill>
              <a:latin typeface="Century Schoolbook"/>
            </a:endParaRPr>
          </a:p>
          <a:p>
            <a:pPr lvl="1" marL="343080" indent="-342720">
              <a:lnSpc>
                <a:spcPct val="100000"/>
              </a:lnSpc>
              <a:buClr>
                <a:srgbClr val="f09a0e"/>
              </a:buClr>
              <a:buSzPct val="65000"/>
              <a:buFont typeface="Monotype Sorts" charset="2"/>
              <a:buChar char=""/>
            </a:pPr>
            <a:r>
              <a:rPr b="0" lang="en-US" sz="2400" spc="-1" strike="noStrike">
                <a:solidFill>
                  <a:srgbClr val="000000"/>
                </a:solidFill>
                <a:uFill>
                  <a:solidFill>
                    <a:srgbClr val="ffffff"/>
                  </a:solidFill>
                </a:uFill>
                <a:latin typeface="Century Schoolbook"/>
              </a:rPr>
              <a:t>The responsiveness of demand to change in price</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18" name="TextShape 3"/>
          <p:cNvSpPr txBox="1"/>
          <p:nvPr/>
        </p:nvSpPr>
        <p:spPr>
          <a:xfrm>
            <a:off x="8129520" y="5734080"/>
            <a:ext cx="609120" cy="520200"/>
          </a:xfrm>
          <a:prstGeom prst="rect">
            <a:avLst/>
          </a:prstGeom>
          <a:noFill/>
          <a:ln>
            <a:noFill/>
          </a:ln>
        </p:spPr>
        <p:txBody>
          <a:bodyPr anchor="ctr"/>
          <a:p>
            <a:pPr algn="ctr">
              <a:lnSpc>
                <a:spcPct val="100000"/>
              </a:lnSpc>
            </a:pPr>
            <a:fld id="{374A7867-44E3-4A76-AE71-5C77932A573F}"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19"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Elasticity</a:t>
            </a:r>
            <a:endParaRPr b="0" lang="en-US" sz="3000" spc="-1" strike="noStrike">
              <a:solidFill>
                <a:srgbClr val="000000"/>
              </a:solidFill>
              <a:uFill>
                <a:solidFill>
                  <a:srgbClr val="ffffff"/>
                </a:solidFill>
              </a:uFill>
              <a:latin typeface="Arial"/>
            </a:endParaRPr>
          </a:p>
        </p:txBody>
      </p:sp>
      <p:sp>
        <p:nvSpPr>
          <p:cNvPr id="221" name="TextShape 2"/>
          <p:cNvSpPr txBox="1"/>
          <p:nvPr/>
        </p:nvSpPr>
        <p:spPr>
          <a:xfrm>
            <a:off x="457200" y="1600200"/>
            <a:ext cx="7467120" cy="4873320"/>
          </a:xfrm>
          <a:prstGeom prst="rect">
            <a:avLst/>
          </a:prstGeom>
          <a:noFill/>
          <a:ln>
            <a:noFill/>
          </a:ln>
        </p:spPr>
        <p:txBody>
          <a:bodyPr/>
          <a:p>
            <a:pPr marL="272880" indent="-27252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Price Elasticity of Demand</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200" spc="-1" strike="noStrike">
                <a:solidFill>
                  <a:srgbClr val="000000"/>
                </a:solidFill>
                <a:uFill>
                  <a:solidFill>
                    <a:srgbClr val="ffffff"/>
                  </a:solidFill>
                </a:uFill>
                <a:latin typeface="Century Schoolbook"/>
              </a:rPr>
              <a:t>Where % change in demand is greater than % change in price – </a:t>
            </a:r>
            <a:r>
              <a:rPr b="1" lang="en-US" sz="2200" spc="-1" strike="noStrike">
                <a:solidFill>
                  <a:srgbClr val="ff0000"/>
                </a:solidFill>
                <a:uFill>
                  <a:solidFill>
                    <a:srgbClr val="ffffff"/>
                  </a:solidFill>
                </a:uFill>
                <a:latin typeface="Century Schoolbook"/>
              </a:rPr>
              <a:t>elastic</a:t>
            </a:r>
            <a:endParaRPr b="0" lang="en-US" sz="2400" spc="-1" strike="noStrike">
              <a:solidFill>
                <a:srgbClr val="000000"/>
              </a:solidFill>
              <a:uFill>
                <a:solidFill>
                  <a:srgbClr val="ffffff"/>
                </a:solidFill>
              </a:uFill>
              <a:latin typeface="Century Schoolbook"/>
            </a:endParaRPr>
          </a:p>
          <a:p>
            <a:pPr lvl="1" marL="639720" indent="-272520">
              <a:lnSpc>
                <a:spcPct val="100000"/>
              </a:lnSpc>
              <a:buClr>
                <a:srgbClr val="fe8637"/>
              </a:buClr>
              <a:buSzPct val="80000"/>
              <a:buFont typeface="Wingdings 2" charset="2"/>
              <a:buChar char=""/>
            </a:pPr>
            <a:r>
              <a:rPr b="0" lang="en-US" sz="2200" spc="-1" strike="noStrike">
                <a:solidFill>
                  <a:srgbClr val="000000"/>
                </a:solidFill>
                <a:uFill>
                  <a:solidFill>
                    <a:srgbClr val="ffffff"/>
                  </a:solidFill>
                </a:uFill>
                <a:latin typeface="Century Schoolbook"/>
              </a:rPr>
              <a:t>Where % change in demand is less than % change in price -</a:t>
            </a:r>
            <a:r>
              <a:rPr b="0" lang="en-US" sz="2200" spc="-1" strike="noStrike">
                <a:solidFill>
                  <a:srgbClr val="ff0000"/>
                </a:solidFill>
                <a:uFill>
                  <a:solidFill>
                    <a:srgbClr val="ffffff"/>
                  </a:solidFill>
                </a:uFill>
                <a:latin typeface="Century Schoolbook"/>
              </a:rPr>
              <a:t> </a:t>
            </a:r>
            <a:r>
              <a:rPr b="1" lang="en-US" sz="2200" spc="-1" strike="noStrike">
                <a:solidFill>
                  <a:srgbClr val="ff0000"/>
                </a:solidFill>
                <a:uFill>
                  <a:solidFill>
                    <a:srgbClr val="ffffff"/>
                  </a:solidFill>
                </a:uFill>
                <a:latin typeface="Century Schoolbook"/>
              </a:rPr>
              <a:t>inelastic</a:t>
            </a:r>
            <a:r>
              <a:rPr b="0" lang="en-US" sz="2200" spc="-1" strike="noStrike">
                <a:solidFill>
                  <a:srgbClr val="ff0000"/>
                </a:solidFill>
                <a:uFill>
                  <a:solidFill>
                    <a:srgbClr val="ffffff"/>
                  </a:solidFill>
                </a:uFill>
                <a:latin typeface="Century Schoolbook"/>
              </a:rPr>
              <a:t>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22" name="TextShape 3"/>
          <p:cNvSpPr txBox="1"/>
          <p:nvPr/>
        </p:nvSpPr>
        <p:spPr>
          <a:xfrm>
            <a:off x="8129520" y="5734080"/>
            <a:ext cx="609120" cy="520200"/>
          </a:xfrm>
          <a:prstGeom prst="rect">
            <a:avLst/>
          </a:prstGeom>
          <a:noFill/>
          <a:ln>
            <a:noFill/>
          </a:ln>
        </p:spPr>
        <p:txBody>
          <a:bodyPr anchor="ctr"/>
          <a:p>
            <a:pPr algn="ctr">
              <a:lnSpc>
                <a:spcPct val="100000"/>
              </a:lnSpc>
            </a:pPr>
            <a:fld id="{0D87A4C6-908E-49C9-B8D1-B3452081912C}"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23"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a:t>
            </a:r>
            <a:r>
              <a:rPr b="0" lang="en-IN" sz="1200" spc="-1" strike="noStrike">
                <a:solidFill>
                  <a:srgbClr val="575f6d"/>
                </a:solidFill>
                <a:uFill>
                  <a:solidFill>
                    <a:srgbClr val="ffffff"/>
                  </a:solidFill>
                </a:uFill>
                <a:latin typeface="Arial"/>
              </a:rPr>
              <a:t>NEHRA </a:t>
            </a:r>
            <a:r>
              <a:rPr b="0" lang="en-IN" sz="1200" spc="-1" strike="noStrike">
                <a:solidFill>
                  <a:srgbClr val="575f6d"/>
                </a:solidFill>
                <a:uFill>
                  <a:solidFill>
                    <a:srgbClr val="ffffff"/>
                  </a:solidFill>
                </a:uFill>
                <a:latin typeface="Arial"/>
              </a:rPr>
              <a:t>EFE </a:t>
            </a:r>
            <a:r>
              <a:rPr b="0" lang="en-IN" sz="1200" spc="-1" strike="noStrike">
                <a:solidFill>
                  <a:srgbClr val="575f6d"/>
                </a:solidFill>
                <a:uFill>
                  <a:solidFill>
                    <a:srgbClr val="ffffff"/>
                  </a:solidFill>
                </a:uFill>
                <a:latin typeface="Arial"/>
              </a:rPr>
              <a:t>UNIT II </a:t>
            </a:r>
            <a:r>
              <a:rPr b="0" lang="en-IN" sz="1200" spc="-1" strike="noStrike">
                <a:solidFill>
                  <a:srgbClr val="575f6d"/>
                </a:solidFill>
                <a:uFill>
                  <a:solidFill>
                    <a:srgbClr val="ffffff"/>
                  </a:solidFill>
                </a:uFill>
                <a:latin typeface="Arial"/>
              </a:rPr>
              <a:t>2.1</a:t>
            </a:r>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7467120" cy="114264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Co</a:t>
            </a:r>
            <a:r>
              <a:rPr b="0" lang="en-US" sz="3000" spc="-1" strike="noStrike" cap="small">
                <a:solidFill>
                  <a:srgbClr val="575f6d"/>
                </a:solidFill>
                <a:uFill>
                  <a:solidFill>
                    <a:srgbClr val="ffffff"/>
                  </a:solidFill>
                </a:uFill>
                <a:latin typeface="Century Schoolbook"/>
              </a:rPr>
              <a:t>mp</a:t>
            </a:r>
            <a:r>
              <a:rPr b="0" lang="en-US" sz="3000" spc="-1" strike="noStrike" cap="small">
                <a:solidFill>
                  <a:srgbClr val="575f6d"/>
                </a:solidFill>
                <a:uFill>
                  <a:solidFill>
                    <a:srgbClr val="ffffff"/>
                  </a:solidFill>
                </a:uFill>
                <a:latin typeface="Century Schoolbook"/>
              </a:rPr>
              <a:t>ut</a:t>
            </a:r>
            <a:r>
              <a:rPr b="0" lang="en-US" sz="3000" spc="-1" strike="noStrike" cap="small">
                <a:solidFill>
                  <a:srgbClr val="575f6d"/>
                </a:solidFill>
                <a:uFill>
                  <a:solidFill>
                    <a:srgbClr val="ffffff"/>
                  </a:solidFill>
                </a:uFill>
                <a:latin typeface="Century Schoolbook"/>
              </a:rPr>
              <a:t>in</a:t>
            </a:r>
            <a:r>
              <a:rPr b="0" lang="en-US" sz="3000" spc="-1" strike="noStrike" cap="small">
                <a:solidFill>
                  <a:srgbClr val="575f6d"/>
                </a:solidFill>
                <a:uFill>
                  <a:solidFill>
                    <a:srgbClr val="ffffff"/>
                  </a:solidFill>
                </a:uFill>
                <a:latin typeface="Century Schoolbook"/>
              </a:rPr>
              <a:t>g </a:t>
            </a:r>
            <a:r>
              <a:rPr b="0" lang="en-US" sz="3000" spc="-1" strike="noStrike" cap="small">
                <a:solidFill>
                  <a:srgbClr val="575f6d"/>
                </a:solidFill>
                <a:uFill>
                  <a:solidFill>
                    <a:srgbClr val="ffffff"/>
                  </a:solidFill>
                </a:uFill>
                <a:latin typeface="Century Schoolbook"/>
              </a:rPr>
              <a:t>th</a:t>
            </a:r>
            <a:r>
              <a:rPr b="0" lang="en-US" sz="3000" spc="-1" strike="noStrike" cap="small">
                <a:solidFill>
                  <a:srgbClr val="575f6d"/>
                </a:solidFill>
                <a:uFill>
                  <a:solidFill>
                    <a:srgbClr val="ffffff"/>
                  </a:solidFill>
                </a:uFill>
                <a:latin typeface="Century Schoolbook"/>
              </a:rPr>
              <a:t>e </a:t>
            </a:r>
            <a:r>
              <a:rPr b="0" lang="en-US" sz="3000" spc="-1" strike="noStrike" cap="small">
                <a:solidFill>
                  <a:srgbClr val="575f6d"/>
                </a:solidFill>
                <a:uFill>
                  <a:solidFill>
                    <a:srgbClr val="ffffff"/>
                  </a:solidFill>
                </a:uFill>
                <a:latin typeface="Century Schoolbook"/>
              </a:rPr>
              <a:t>Pr</a:t>
            </a:r>
            <a:r>
              <a:rPr b="0" lang="en-US" sz="3000" spc="-1" strike="noStrike" cap="small">
                <a:solidFill>
                  <a:srgbClr val="575f6d"/>
                </a:solidFill>
                <a:uFill>
                  <a:solidFill>
                    <a:srgbClr val="ffffff"/>
                  </a:solidFill>
                </a:uFill>
                <a:latin typeface="Century Schoolbook"/>
              </a:rPr>
              <a:t>ic</a:t>
            </a:r>
            <a:r>
              <a:rPr b="0" lang="en-US" sz="3000" spc="-1" strike="noStrike" cap="small">
                <a:solidFill>
                  <a:srgbClr val="575f6d"/>
                </a:solidFill>
                <a:uFill>
                  <a:solidFill>
                    <a:srgbClr val="ffffff"/>
                  </a:solidFill>
                </a:uFill>
                <a:latin typeface="Century Schoolbook"/>
              </a:rPr>
              <a:t>e </a:t>
            </a:r>
            <a:r>
              <a:rPr b="0" lang="en-US" sz="3000" spc="-1" strike="noStrike" cap="small">
                <a:solidFill>
                  <a:srgbClr val="575f6d"/>
                </a:solidFill>
                <a:uFill>
                  <a:solidFill>
                    <a:srgbClr val="ffffff"/>
                  </a:solidFill>
                </a:uFill>
                <a:latin typeface="Century Schoolbook"/>
              </a:rPr>
              <a:t>El</a:t>
            </a:r>
            <a:r>
              <a:rPr b="0" lang="en-US" sz="3000" spc="-1" strike="noStrike" cap="small">
                <a:solidFill>
                  <a:srgbClr val="575f6d"/>
                </a:solidFill>
                <a:uFill>
                  <a:solidFill>
                    <a:srgbClr val="ffffff"/>
                  </a:solidFill>
                </a:uFill>
                <a:latin typeface="Century Schoolbook"/>
              </a:rPr>
              <a:t>as</a:t>
            </a:r>
            <a:r>
              <a:rPr b="0" lang="en-US" sz="3000" spc="-1" strike="noStrike" cap="small">
                <a:solidFill>
                  <a:srgbClr val="575f6d"/>
                </a:solidFill>
                <a:uFill>
                  <a:solidFill>
                    <a:srgbClr val="ffffff"/>
                  </a:solidFill>
                </a:uFill>
                <a:latin typeface="Century Schoolbook"/>
              </a:rPr>
              <a:t>ti</a:t>
            </a:r>
            <a:r>
              <a:rPr b="0" lang="en-US" sz="3000" spc="-1" strike="noStrike" cap="small">
                <a:solidFill>
                  <a:srgbClr val="575f6d"/>
                </a:solidFill>
                <a:uFill>
                  <a:solidFill>
                    <a:srgbClr val="ffffff"/>
                  </a:solidFill>
                </a:uFill>
                <a:latin typeface="Century Schoolbook"/>
              </a:rPr>
              <a:t>ci</a:t>
            </a:r>
            <a:r>
              <a:rPr b="0" lang="en-US" sz="3000" spc="-1" strike="noStrike" cap="small">
                <a:solidFill>
                  <a:srgbClr val="575f6d"/>
                </a:solidFill>
                <a:uFill>
                  <a:solidFill>
                    <a:srgbClr val="ffffff"/>
                  </a:solidFill>
                </a:uFill>
                <a:latin typeface="Century Schoolbook"/>
              </a:rPr>
              <a:t>ty </a:t>
            </a:r>
            <a:r>
              <a:rPr b="0" lang="en-US" sz="3000" spc="-1" strike="noStrike" cap="small">
                <a:solidFill>
                  <a:srgbClr val="575f6d"/>
                </a:solidFill>
                <a:uFill>
                  <a:solidFill>
                    <a:srgbClr val="ffffff"/>
                  </a:solidFill>
                </a:uFill>
                <a:latin typeface="Century Schoolbook"/>
              </a:rPr>
              <a:t>of </a:t>
            </a:r>
            <a:r>
              <a:rPr b="0" lang="en-US" sz="3000" spc="-1" strike="noStrike" cap="small">
                <a:solidFill>
                  <a:srgbClr val="575f6d"/>
                </a:solidFill>
                <a:uFill>
                  <a:solidFill>
                    <a:srgbClr val="ffffff"/>
                  </a:solidFill>
                </a:uFill>
                <a:latin typeface="Century Schoolbook"/>
              </a:rPr>
              <a:t>De</a:t>
            </a:r>
            <a:r>
              <a:rPr b="0" lang="en-US" sz="3000" spc="-1" strike="noStrike" cap="small">
                <a:solidFill>
                  <a:srgbClr val="575f6d"/>
                </a:solidFill>
                <a:uFill>
                  <a:solidFill>
                    <a:srgbClr val="ffffff"/>
                  </a:solidFill>
                </a:uFill>
                <a:latin typeface="Century Schoolbook"/>
              </a:rPr>
              <a:t>m</a:t>
            </a:r>
            <a:r>
              <a:rPr b="0" lang="en-US" sz="3000" spc="-1" strike="noStrike" cap="small">
                <a:solidFill>
                  <a:srgbClr val="575f6d"/>
                </a:solidFill>
                <a:uFill>
                  <a:solidFill>
                    <a:srgbClr val="ffffff"/>
                  </a:solidFill>
                </a:uFill>
                <a:latin typeface="Century Schoolbook"/>
              </a:rPr>
              <a:t>an</a:t>
            </a:r>
            <a:r>
              <a:rPr b="0" lang="en-US" sz="3000" spc="-1" strike="noStrike" cap="small">
                <a:solidFill>
                  <a:srgbClr val="575f6d"/>
                </a:solidFill>
                <a:uFill>
                  <a:solidFill>
                    <a:srgbClr val="ffffff"/>
                  </a:solidFill>
                </a:uFill>
                <a:latin typeface="Century Schoolbook"/>
              </a:rPr>
              <a:t>d</a:t>
            </a:r>
            <a:endParaRPr b="0" lang="en-US" sz="3000" spc="-1" strike="noStrike">
              <a:solidFill>
                <a:srgbClr val="000000"/>
              </a:solidFill>
              <a:uFill>
                <a:solidFill>
                  <a:srgbClr val="ffffff"/>
                </a:solidFill>
              </a:uFill>
              <a:latin typeface="Arial"/>
            </a:endParaRPr>
          </a:p>
        </p:txBody>
      </p:sp>
      <p:sp>
        <p:nvSpPr>
          <p:cNvPr id="225" name="TextShape 2"/>
          <p:cNvSpPr txBox="1"/>
          <p:nvPr/>
        </p:nvSpPr>
        <p:spPr>
          <a:xfrm>
            <a:off x="457200" y="1600200"/>
            <a:ext cx="7467120" cy="4873320"/>
          </a:xfrm>
          <a:prstGeom prst="rect">
            <a:avLst/>
          </a:prstGeom>
          <a:noFill/>
          <a:ln>
            <a:noFill/>
          </a:ln>
        </p:spPr>
        <p:txBody>
          <a:bodyPr lIns="92160" rIns="92160" tIns="46080" bIns="46080"/>
          <a:p>
            <a:pPr>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price elasticity of demand is computed as the percentage change in the quantity demanded divided by the percentage change in price.</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a:p>
            <a:pPr>
              <a:lnSpc>
                <a:spcPct val="100000"/>
              </a:lnSpc>
            </a:pPr>
            <a:r>
              <a:rPr b="0" lang="en-US" sz="2600" spc="-1" strike="noStrike">
                <a:solidFill>
                  <a:srgbClr val="000000"/>
                </a:solidFill>
                <a:uFill>
                  <a:solidFill>
                    <a:srgbClr val="ffffff"/>
                  </a:solidFill>
                </a:uFill>
                <a:latin typeface="Century Schoolbook"/>
              </a:rPr>
              <a:t>Price Elasticity</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600" spc="-1" strike="noStrike" u="sng">
                <a:solidFill>
                  <a:srgbClr val="000000"/>
                </a:solidFill>
                <a:uFill>
                  <a:solidFill>
                    <a:srgbClr val="ffffff"/>
                  </a:solidFill>
                </a:uFill>
                <a:latin typeface="Century Schoolbook"/>
              </a:rPr>
              <a:t>Percentage Change in Qd</a:t>
            </a:r>
            <a:endParaRPr b="0" lang="en-US" sz="2400" spc="-1" strike="noStrike">
              <a:solidFill>
                <a:srgbClr val="000000"/>
              </a:solidFill>
              <a:uFill>
                <a:solidFill>
                  <a:srgbClr val="ffffff"/>
                </a:solidFill>
              </a:uFill>
              <a:latin typeface="Century Schoolbook"/>
            </a:endParaRPr>
          </a:p>
          <a:p>
            <a:pPr>
              <a:lnSpc>
                <a:spcPct val="100000"/>
              </a:lnSpc>
            </a:pPr>
            <a:r>
              <a:rPr b="0" lang="en-US" sz="2600" spc="-1" strike="noStrike">
                <a:solidFill>
                  <a:srgbClr val="000000"/>
                </a:solidFill>
                <a:uFill>
                  <a:solidFill>
                    <a:srgbClr val="ffffff"/>
                  </a:solidFill>
                </a:uFill>
                <a:latin typeface="Century Schoolbook"/>
              </a:rPr>
              <a:t>of Demand</a:t>
            </a:r>
            <a:r>
              <a:rPr b="0" lang="en-US" sz="2400" spc="-1" strike="noStrike">
                <a:solidFill>
                  <a:srgbClr val="000000"/>
                </a:solidFill>
                <a:uFill>
                  <a:solidFill>
                    <a:srgbClr val="ffffff"/>
                  </a:solidFill>
                </a:uFill>
                <a:latin typeface="Century Schoolbook"/>
              </a:rPr>
              <a:t>	</a:t>
            </a:r>
            <a:r>
              <a:rPr b="0" lang="en-US" sz="2400" spc="-1" strike="noStrike">
                <a:solidFill>
                  <a:srgbClr val="000000"/>
                </a:solidFill>
                <a:uFill>
                  <a:solidFill>
                    <a:srgbClr val="ffffff"/>
                  </a:solidFill>
                </a:uFill>
                <a:latin typeface="Century Schoolbook"/>
              </a:rPr>
              <a:t>	</a:t>
            </a:r>
            <a:r>
              <a:rPr b="0" lang="en-US" sz="2600" spc="-1" strike="noStrike">
                <a:solidFill>
                  <a:srgbClr val="000000"/>
                </a:solidFill>
                <a:uFill>
                  <a:solidFill>
                    <a:srgbClr val="ffffff"/>
                  </a:solidFill>
                </a:uFill>
                <a:latin typeface="Century Schoolbook"/>
              </a:rPr>
              <a:t>Percentage Change in Price</a:t>
            </a:r>
            <a:endParaRPr b="0" lang="en-US" sz="2400" spc="-1" strike="noStrike">
              <a:solidFill>
                <a:srgbClr val="000000"/>
              </a:solidFill>
              <a:uFill>
                <a:solidFill>
                  <a:srgbClr val="ffffff"/>
                </a:solidFill>
              </a:uFill>
              <a:latin typeface="Century Schoolbook"/>
            </a:endParaRPr>
          </a:p>
        </p:txBody>
      </p:sp>
      <p:sp>
        <p:nvSpPr>
          <p:cNvPr id="226" name="TextShape 3"/>
          <p:cNvSpPr txBox="1"/>
          <p:nvPr/>
        </p:nvSpPr>
        <p:spPr>
          <a:xfrm>
            <a:off x="8129520" y="5734080"/>
            <a:ext cx="609120" cy="520200"/>
          </a:xfrm>
          <a:prstGeom prst="rect">
            <a:avLst/>
          </a:prstGeom>
          <a:noFill/>
          <a:ln>
            <a:noFill/>
          </a:ln>
        </p:spPr>
        <p:txBody>
          <a:bodyPr anchor="ctr"/>
          <a:p>
            <a:pPr algn="ctr">
              <a:lnSpc>
                <a:spcPct val="100000"/>
              </a:lnSpc>
            </a:pPr>
            <a:fld id="{1CCEB227-F66A-4E25-A441-90A2C73E6B1D}"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27" name="TextShape 4"/>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04920" y="533520"/>
            <a:ext cx="8534160" cy="106632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Perfectly Inelastic Demand - Elasticity = 0</a:t>
            </a:r>
            <a:endParaRPr b="0" lang="en-US" sz="3000" spc="-1" strike="noStrike">
              <a:solidFill>
                <a:srgbClr val="000000"/>
              </a:solidFill>
              <a:uFill>
                <a:solidFill>
                  <a:srgbClr val="ffffff"/>
                </a:solidFill>
              </a:uFill>
              <a:latin typeface="Arial"/>
            </a:endParaRPr>
          </a:p>
        </p:txBody>
      </p:sp>
      <p:sp>
        <p:nvSpPr>
          <p:cNvPr id="229" name="TextShape 2"/>
          <p:cNvSpPr txBox="1"/>
          <p:nvPr/>
        </p:nvSpPr>
        <p:spPr>
          <a:xfrm>
            <a:off x="8129520" y="5734080"/>
            <a:ext cx="609120" cy="520200"/>
          </a:xfrm>
          <a:prstGeom prst="rect">
            <a:avLst/>
          </a:prstGeom>
          <a:noFill/>
          <a:ln>
            <a:noFill/>
          </a:ln>
        </p:spPr>
        <p:txBody>
          <a:bodyPr anchor="ctr"/>
          <a:p>
            <a:pPr algn="ctr">
              <a:lnSpc>
                <a:spcPct val="100000"/>
              </a:lnSpc>
            </a:pPr>
            <a:fld id="{1D54422E-EC39-40AD-9DAA-D39C47504E80}"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30"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231" name="Line 4"/>
          <p:cNvSpPr/>
          <p:nvPr/>
        </p:nvSpPr>
        <p:spPr>
          <a:xfrm>
            <a:off x="1904760" y="1904760"/>
            <a:ext cx="360" cy="3810240"/>
          </a:xfrm>
          <a:prstGeom prst="line">
            <a:avLst/>
          </a:prstGeom>
          <a:ln w="28440">
            <a:solidFill>
              <a:schemeClr val="tx1"/>
            </a:solidFill>
            <a:round/>
          </a:ln>
        </p:spPr>
        <p:style>
          <a:lnRef idx="0"/>
          <a:fillRef idx="0"/>
          <a:effectRef idx="0"/>
          <a:fontRef idx="minor"/>
        </p:style>
      </p:sp>
      <p:sp>
        <p:nvSpPr>
          <p:cNvPr id="232" name="Line 5"/>
          <p:cNvSpPr/>
          <p:nvPr/>
        </p:nvSpPr>
        <p:spPr>
          <a:xfrm>
            <a:off x="1904760" y="5715000"/>
            <a:ext cx="5181840" cy="360"/>
          </a:xfrm>
          <a:prstGeom prst="line">
            <a:avLst/>
          </a:prstGeom>
          <a:ln w="28440">
            <a:solidFill>
              <a:schemeClr val="tx1"/>
            </a:solidFill>
            <a:round/>
          </a:ln>
        </p:spPr>
        <p:style>
          <a:lnRef idx="0"/>
          <a:fillRef idx="0"/>
          <a:effectRef idx="0"/>
          <a:fontRef idx="minor"/>
        </p:style>
      </p:sp>
      <p:sp>
        <p:nvSpPr>
          <p:cNvPr id="233" name="CustomShape 6"/>
          <p:cNvSpPr/>
          <p:nvPr/>
        </p:nvSpPr>
        <p:spPr>
          <a:xfrm>
            <a:off x="6858000" y="5638680"/>
            <a:ext cx="11548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Quantity</a:t>
            </a:r>
            <a:endParaRPr b="0" lang="en-IN" sz="1800" spc="-1" strike="noStrike">
              <a:solidFill>
                <a:srgbClr val="000000"/>
              </a:solidFill>
              <a:uFill>
                <a:solidFill>
                  <a:srgbClr val="ffffff"/>
                </a:solidFill>
              </a:uFill>
              <a:latin typeface="Arial"/>
            </a:endParaRPr>
          </a:p>
        </p:txBody>
      </p:sp>
      <p:sp>
        <p:nvSpPr>
          <p:cNvPr id="234" name="CustomShape 7"/>
          <p:cNvSpPr/>
          <p:nvPr/>
        </p:nvSpPr>
        <p:spPr>
          <a:xfrm>
            <a:off x="1066680" y="1752480"/>
            <a:ext cx="769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Price</a:t>
            </a:r>
            <a:endParaRPr b="0" lang="en-IN" sz="1800" spc="-1" strike="noStrike">
              <a:solidFill>
                <a:srgbClr val="000000"/>
              </a:solidFill>
              <a:uFill>
                <a:solidFill>
                  <a:srgbClr val="ffffff"/>
                </a:solidFill>
              </a:uFill>
              <a:latin typeface="Arial"/>
            </a:endParaRPr>
          </a:p>
        </p:txBody>
      </p:sp>
      <p:sp>
        <p:nvSpPr>
          <p:cNvPr id="235" name="CustomShape 8"/>
          <p:cNvSpPr/>
          <p:nvPr/>
        </p:nvSpPr>
        <p:spPr>
          <a:xfrm>
            <a:off x="1600920" y="3581280"/>
            <a:ext cx="3153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4</a:t>
            </a:r>
            <a:endParaRPr b="0" lang="en-IN" sz="1800" spc="-1" strike="noStrike">
              <a:solidFill>
                <a:srgbClr val="000000"/>
              </a:solidFill>
              <a:uFill>
                <a:solidFill>
                  <a:srgbClr val="ffffff"/>
                </a:solidFill>
              </a:uFill>
              <a:latin typeface="Arial"/>
            </a:endParaRPr>
          </a:p>
        </p:txBody>
      </p:sp>
      <p:sp>
        <p:nvSpPr>
          <p:cNvPr id="236" name="Line 9"/>
          <p:cNvSpPr/>
          <p:nvPr/>
        </p:nvSpPr>
        <p:spPr>
          <a:xfrm>
            <a:off x="1904760" y="3809880"/>
            <a:ext cx="2286000" cy="360"/>
          </a:xfrm>
          <a:prstGeom prst="line">
            <a:avLst/>
          </a:prstGeom>
          <a:ln cap="rnd" w="28440">
            <a:solidFill>
              <a:srgbClr val="fc0128"/>
            </a:solidFill>
            <a:custDash>
              <a:ds d="100000" sp="100000"/>
            </a:custDash>
            <a:round/>
          </a:ln>
        </p:spPr>
        <p:style>
          <a:lnRef idx="0"/>
          <a:fillRef idx="0"/>
          <a:effectRef idx="0"/>
          <a:fontRef idx="minor"/>
        </p:style>
      </p:sp>
      <p:sp>
        <p:nvSpPr>
          <p:cNvPr id="237" name="CustomShape 10"/>
          <p:cNvSpPr/>
          <p:nvPr/>
        </p:nvSpPr>
        <p:spPr>
          <a:xfrm>
            <a:off x="1448280" y="2895480"/>
            <a:ext cx="4496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  </a:t>
            </a:r>
            <a:r>
              <a:rPr b="1" lang="en-IN" sz="2300" spc="-1" strike="noStrike">
                <a:solidFill>
                  <a:srgbClr val="000000"/>
                </a:solidFill>
                <a:uFill>
                  <a:solidFill>
                    <a:srgbClr val="ffffff"/>
                  </a:solidFill>
                </a:uFill>
                <a:latin typeface="Arial Narrow"/>
              </a:rPr>
              <a:t>5</a:t>
            </a:r>
            <a:endParaRPr b="0" lang="en-IN" sz="1800" spc="-1" strike="noStrike">
              <a:solidFill>
                <a:srgbClr val="000000"/>
              </a:solidFill>
              <a:uFill>
                <a:solidFill>
                  <a:srgbClr val="ffffff"/>
                </a:solidFill>
              </a:uFill>
              <a:latin typeface="Arial"/>
            </a:endParaRPr>
          </a:p>
        </p:txBody>
      </p:sp>
      <p:sp>
        <p:nvSpPr>
          <p:cNvPr id="238" name="Line 11"/>
          <p:cNvSpPr/>
          <p:nvPr/>
        </p:nvSpPr>
        <p:spPr>
          <a:xfrm>
            <a:off x="1981080" y="3124080"/>
            <a:ext cx="2209680" cy="360"/>
          </a:xfrm>
          <a:prstGeom prst="line">
            <a:avLst/>
          </a:prstGeom>
          <a:ln cap="rnd" w="28440">
            <a:solidFill>
              <a:srgbClr val="fc0128"/>
            </a:solidFill>
            <a:custDash>
              <a:ds d="100000" sp="100000"/>
            </a:custDash>
            <a:round/>
          </a:ln>
        </p:spPr>
        <p:style>
          <a:lnRef idx="0"/>
          <a:fillRef idx="0"/>
          <a:effectRef idx="0"/>
          <a:fontRef idx="minor"/>
        </p:style>
      </p:sp>
      <p:sp>
        <p:nvSpPr>
          <p:cNvPr id="239" name="CustomShape 12"/>
          <p:cNvSpPr/>
          <p:nvPr/>
        </p:nvSpPr>
        <p:spPr>
          <a:xfrm>
            <a:off x="4267080" y="1828800"/>
            <a:ext cx="11282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Demand</a:t>
            </a:r>
            <a:endParaRPr b="0" lang="en-IN" sz="1800" spc="-1" strike="noStrike">
              <a:solidFill>
                <a:srgbClr val="000000"/>
              </a:solidFill>
              <a:uFill>
                <a:solidFill>
                  <a:srgbClr val="ffffff"/>
                </a:solidFill>
              </a:uFill>
              <a:latin typeface="Arial"/>
            </a:endParaRPr>
          </a:p>
        </p:txBody>
      </p:sp>
      <p:sp>
        <p:nvSpPr>
          <p:cNvPr id="240" name="Line 13"/>
          <p:cNvSpPr/>
          <p:nvPr/>
        </p:nvSpPr>
        <p:spPr>
          <a:xfrm flipV="1">
            <a:off x="4190760" y="2057400"/>
            <a:ext cx="360" cy="3657600"/>
          </a:xfrm>
          <a:prstGeom prst="line">
            <a:avLst/>
          </a:prstGeom>
          <a:ln w="57240">
            <a:solidFill>
              <a:srgbClr val="000099"/>
            </a:solidFill>
            <a:round/>
          </a:ln>
        </p:spPr>
        <p:style>
          <a:lnRef idx="0"/>
          <a:fillRef idx="0"/>
          <a:effectRef idx="0"/>
          <a:fontRef idx="minor"/>
        </p:style>
      </p:sp>
      <p:sp>
        <p:nvSpPr>
          <p:cNvPr id="241" name="CustomShape 14"/>
          <p:cNvSpPr/>
          <p:nvPr/>
        </p:nvSpPr>
        <p:spPr>
          <a:xfrm>
            <a:off x="3886200" y="5715000"/>
            <a:ext cx="5835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100</a:t>
            </a:r>
            <a:endParaRPr b="0" lang="en-IN" sz="1800" spc="-1" strike="noStrike">
              <a:solidFill>
                <a:srgbClr val="000000"/>
              </a:solidFill>
              <a:uFill>
                <a:solidFill>
                  <a:srgbClr val="ffffff"/>
                </a:solidFill>
              </a:uFill>
              <a:latin typeface="Arial"/>
            </a:endParaRPr>
          </a:p>
        </p:txBody>
      </p:sp>
      <p:sp>
        <p:nvSpPr>
          <p:cNvPr id="242" name="CustomShape 15"/>
          <p:cNvSpPr/>
          <p:nvPr/>
        </p:nvSpPr>
        <p:spPr>
          <a:xfrm>
            <a:off x="2127600" y="6019920"/>
            <a:ext cx="549540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2. ...leaves the quantity demanded unchanged.</a:t>
            </a:r>
            <a:endParaRPr b="0" lang="en-IN" sz="1800" spc="-1" strike="noStrike">
              <a:solidFill>
                <a:srgbClr val="000000"/>
              </a:solidFill>
              <a:uFill>
                <a:solidFill>
                  <a:srgbClr val="ffffff"/>
                </a:solidFill>
              </a:uFill>
              <a:latin typeface="Arial"/>
            </a:endParaRPr>
          </a:p>
        </p:txBody>
      </p:sp>
      <p:sp>
        <p:nvSpPr>
          <p:cNvPr id="243" name="CustomShape 16"/>
          <p:cNvSpPr/>
          <p:nvPr/>
        </p:nvSpPr>
        <p:spPr>
          <a:xfrm>
            <a:off x="304920" y="2971800"/>
            <a:ext cx="1236240" cy="1035360"/>
          </a:xfrm>
          <a:prstGeom prst="rect">
            <a:avLst/>
          </a:prstGeom>
          <a:no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1. An</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increase</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 price...</a:t>
            </a:r>
            <a:endParaRPr b="0" lang="en-IN" sz="1800" spc="-1" strike="noStrike">
              <a:solidFill>
                <a:srgbClr val="000000"/>
              </a:solidFill>
              <a:uFill>
                <a:solidFill>
                  <a:srgbClr val="ffffff"/>
                </a:solidFill>
              </a:uFill>
              <a:latin typeface="Arial"/>
            </a:endParaRPr>
          </a:p>
        </p:txBody>
      </p:sp>
      <p:sp>
        <p:nvSpPr>
          <p:cNvPr id="244" name="CustomShape 17"/>
          <p:cNvSpPr/>
          <p:nvPr/>
        </p:nvSpPr>
        <p:spPr>
          <a:xfrm>
            <a:off x="2133720" y="3200400"/>
            <a:ext cx="151920" cy="533160"/>
          </a:xfrm>
          <a:prstGeom prst="upArrow">
            <a:avLst>
              <a:gd name="adj1" fmla="val 50000"/>
              <a:gd name="adj2" fmla="val 87500"/>
            </a:avLst>
          </a:prstGeom>
          <a:solidFill>
            <a:srgbClr val="fc0128"/>
          </a:solidFill>
          <a:ln w="12600">
            <a:solidFill>
              <a:srgbClr val="fc0128"/>
            </a:solidFill>
            <a:miter/>
          </a:ln>
        </p:spPr>
        <p:style>
          <a:lnRef idx="0"/>
          <a:fillRef idx="0"/>
          <a:effectRef idx="0"/>
          <a:fontRef idx="minor"/>
        </p:style>
      </p:sp>
      <p:sp>
        <p:nvSpPr>
          <p:cNvPr id="245" name="CustomShape 18"/>
          <p:cNvSpPr/>
          <p:nvPr/>
        </p:nvSpPr>
        <p:spPr>
          <a:xfrm>
            <a:off x="5428800" y="2787120"/>
            <a:ext cx="19062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ff0000"/>
                </a:solidFill>
                <a:uFill>
                  <a:solidFill>
                    <a:srgbClr val="ffffff"/>
                  </a:solidFill>
                </a:uFill>
                <a:latin typeface="Arial"/>
              </a:rPr>
              <a:t>Medicines, Salt</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2" presetSubtype="4">
                                  <p:stCondLst>
                                    <p:cond delay="0"/>
                                  </p:stCondLst>
                                  <p:childTnLst>
                                    <p:set>
                                      <p:cBhvr>
                                        <p:cTn id="20" dur="1" fill="hold">
                                          <p:stCondLst>
                                            <p:cond delay="0"/>
                                          </p:stCondLst>
                                        </p:cTn>
                                        <p:tgtEl>
                                          <p:spTgt spid="-1"/>
                                        </p:tgtEl>
                                        <p:attrNameLst>
                                          <p:attrName>style.visibility</p:attrName>
                                        </p:attrNameLst>
                                      </p:cBhvr>
                                      <p:to>
                                        <p:strVal val="visible"/>
                                      </p:to>
                                    </p:set>
                                    <p:animEffect filter="wipe(down)" transition="out">
                                      <p:cBhvr additive="repl">
                                        <p:cTn id="21" dur="500"/>
                                        <p:tgtEl>
                                          <p:spTgt spid="-1"/>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22" presetSubtype="8">
                                  <p:stCondLst>
                                    <p:cond delay="0"/>
                                  </p:stCondLst>
                                  <p:childTnLst>
                                    <p:set>
                                      <p:cBhvr>
                                        <p:cTn id="25" dur="1" fill="hold">
                                          <p:stCondLst>
                                            <p:cond delay="0"/>
                                          </p:stCondLst>
                                        </p:cTn>
                                        <p:tgtEl>
                                          <p:spTgt spid="-1"/>
                                        </p:tgtEl>
                                        <p:attrNameLst>
                                          <p:attrName>style.visibility</p:attrName>
                                        </p:attrNameLst>
                                      </p:cBhvr>
                                      <p:to>
                                        <p:strVal val="visible"/>
                                      </p:to>
                                    </p:set>
                                    <p:animEffect filter="wipe(left)" transition="in">
                                      <p:cBhvr additive="repl">
                                        <p:cTn id="26" dur="500"/>
                                        <p:tgtEl>
                                          <p:spTgt spid="-1"/>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22" presetSubtype="8">
                                  <p:stCondLst>
                                    <p:cond delay="0"/>
                                  </p:stCondLst>
                                  <p:childTnLst>
                                    <p:set>
                                      <p:cBhvr>
                                        <p:cTn id="30" dur="1" fill="hold">
                                          <p:stCondLst>
                                            <p:cond delay="0"/>
                                          </p:stCondLst>
                                        </p:cTn>
                                        <p:tgtEl>
                                          <p:spTgt spid="-1"/>
                                        </p:tgtEl>
                                        <p:attrNameLst>
                                          <p:attrName>style.visibility</p:attrName>
                                        </p:attrNameLst>
                                      </p:cBhvr>
                                      <p:to>
                                        <p:strVal val="visible"/>
                                      </p:to>
                                    </p:set>
                                    <p:animEffect filter="wipe(left)" transition="in">
                                      <p:cBhvr additive="repl">
                                        <p:cTn id="31" dur="500"/>
                                        <p:tgtEl>
                                          <p:spTgt spid="-1"/>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2" presetSubtype="4">
                                  <p:stCondLst>
                                    <p:cond delay="0"/>
                                  </p:stCondLst>
                                  <p:childTnLst>
                                    <p:set>
                                      <p:cBhvr>
                                        <p:cTn id="35" dur="1" fill="hold">
                                          <p:stCondLst>
                                            <p:cond delay="0"/>
                                          </p:stCondLst>
                                        </p:cTn>
                                        <p:tgtEl>
                                          <p:spTgt spid="-1"/>
                                        </p:tgtEl>
                                        <p:attrNameLst>
                                          <p:attrName>style.visibility</p:attrName>
                                        </p:attrNameLst>
                                      </p:cBhvr>
                                      <p:to>
                                        <p:strVal val="visible"/>
                                      </p:to>
                                    </p:set>
                                    <p:animEffect filter="wipe(down)" transition="out">
                                      <p:cBhvr additive="repl">
                                        <p:cTn id="36" dur="500"/>
                                        <p:tgtEl>
                                          <p:spTgt spid="-1"/>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9">
                                  <p:stCondLst>
                                    <p:cond delay="0"/>
                                  </p:stCondLst>
                                  <p:childTnLst>
                                    <p:set>
                                      <p:cBhvr>
                                        <p:cTn id="40" dur="1" fill="hold">
                                          <p:stCondLst>
                                            <p:cond delay="0"/>
                                          </p:stCondLst>
                                        </p:cTn>
                                        <p:tgtEl>
                                          <p:spTgt spid="242"/>
                                        </p:tgtEl>
                                        <p:attrNameLst>
                                          <p:attrName>style.visibility</p:attrName>
                                        </p:attrNameLst>
                                      </p:cBhvr>
                                      <p:to>
                                        <p:strVal val="visible"/>
                                      </p:to>
                                    </p:set>
                                    <p:animEffect filter="dissolve" transition="in">
                                      <p:cBhvr additive="repl">
                                        <p:cTn id="41" dur="500"/>
                                        <p:tgtEl>
                                          <p:spTgt spid="2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304920" y="457200"/>
            <a:ext cx="8457840" cy="1142640"/>
          </a:xfrm>
          <a:prstGeom prst="rect">
            <a:avLst/>
          </a:prstGeom>
          <a:noFill/>
          <a:ln>
            <a:noFill/>
          </a:ln>
        </p:spPr>
        <p:txBody>
          <a:bodyPr lIns="92160" rIns="92160" tIns="46080" bIns="46080" anchor="ctr"/>
          <a:p>
            <a:pPr>
              <a:lnSpc>
                <a:spcPct val="100000"/>
              </a:lnSpc>
            </a:pPr>
            <a:r>
              <a:rPr b="0" lang="en-US" sz="3000" spc="-1" strike="noStrike" cap="small">
                <a:solidFill>
                  <a:srgbClr val="575f6d"/>
                </a:solidFill>
                <a:uFill>
                  <a:solidFill>
                    <a:srgbClr val="ffffff"/>
                  </a:solidFill>
                </a:uFill>
                <a:latin typeface="Century Schoolbook"/>
              </a:rPr>
              <a:t>Inelastic Demand - Elasticity is less than 1</a:t>
            </a:r>
            <a:endParaRPr b="0" lang="en-US" sz="3000" spc="-1" strike="noStrike">
              <a:solidFill>
                <a:srgbClr val="000000"/>
              </a:solidFill>
              <a:uFill>
                <a:solidFill>
                  <a:srgbClr val="ffffff"/>
                </a:solidFill>
              </a:uFill>
              <a:latin typeface="Arial"/>
            </a:endParaRPr>
          </a:p>
        </p:txBody>
      </p:sp>
      <p:sp>
        <p:nvSpPr>
          <p:cNvPr id="247" name="TextShape 2"/>
          <p:cNvSpPr txBox="1"/>
          <p:nvPr/>
        </p:nvSpPr>
        <p:spPr>
          <a:xfrm>
            <a:off x="8129520" y="5734080"/>
            <a:ext cx="609120" cy="520200"/>
          </a:xfrm>
          <a:prstGeom prst="rect">
            <a:avLst/>
          </a:prstGeom>
          <a:noFill/>
          <a:ln>
            <a:noFill/>
          </a:ln>
        </p:spPr>
        <p:txBody>
          <a:bodyPr anchor="ctr"/>
          <a:p>
            <a:pPr algn="ctr">
              <a:lnSpc>
                <a:spcPct val="100000"/>
              </a:lnSpc>
            </a:pPr>
            <a:fld id="{9E3FE2FC-7A32-4F7B-A617-5693528FD6FA}" type="slidenum">
              <a:rPr b="1" lang="en-IN" sz="1400" spc="-1" strike="noStrike">
                <a:solidFill>
                  <a:srgbClr val="ffffff"/>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
        <p:nvSpPr>
          <p:cNvPr id="248" name="TextShape 3"/>
          <p:cNvSpPr txBox="1"/>
          <p:nvPr/>
        </p:nvSpPr>
        <p:spPr>
          <a:xfrm rot="5400000">
            <a:off x="6990120" y="3737160"/>
            <a:ext cx="3200040" cy="364680"/>
          </a:xfrm>
          <a:prstGeom prst="rect">
            <a:avLst/>
          </a:prstGeom>
          <a:noFill/>
          <a:ln>
            <a:noFill/>
          </a:ln>
        </p:spPr>
        <p:txBody>
          <a:bodyPr anchor="ctr"/>
          <a:p>
            <a:pPr>
              <a:lnSpc>
                <a:spcPct val="100000"/>
              </a:lnSpc>
            </a:pPr>
            <a:r>
              <a:rPr b="0" lang="en-IN" sz="1200" spc="-1" strike="noStrike">
                <a:solidFill>
                  <a:srgbClr val="575f6d"/>
                </a:solidFill>
                <a:uFill>
                  <a:solidFill>
                    <a:srgbClr val="ffffff"/>
                  </a:solidFill>
                </a:uFill>
                <a:latin typeface="Arial"/>
              </a:rPr>
              <a:t>S NEHRA EFE UNIT II 2.1</a:t>
            </a:r>
            <a:endParaRPr b="0" lang="en-IN" sz="1400" spc="-1" strike="noStrike">
              <a:solidFill>
                <a:srgbClr val="000000"/>
              </a:solidFill>
              <a:uFill>
                <a:solidFill>
                  <a:srgbClr val="ffffff"/>
                </a:solidFill>
              </a:uFill>
              <a:latin typeface="Times New Roman"/>
            </a:endParaRPr>
          </a:p>
        </p:txBody>
      </p:sp>
      <p:sp>
        <p:nvSpPr>
          <p:cNvPr id="249" name="Line 4"/>
          <p:cNvSpPr/>
          <p:nvPr/>
        </p:nvSpPr>
        <p:spPr>
          <a:xfrm>
            <a:off x="1904760" y="1904760"/>
            <a:ext cx="360" cy="3810240"/>
          </a:xfrm>
          <a:prstGeom prst="line">
            <a:avLst/>
          </a:prstGeom>
          <a:ln w="28440">
            <a:solidFill>
              <a:schemeClr val="tx1"/>
            </a:solidFill>
            <a:round/>
          </a:ln>
        </p:spPr>
        <p:style>
          <a:lnRef idx="0"/>
          <a:fillRef idx="0"/>
          <a:effectRef idx="0"/>
          <a:fontRef idx="minor"/>
        </p:style>
      </p:sp>
      <p:sp>
        <p:nvSpPr>
          <p:cNvPr id="250" name="Line 5"/>
          <p:cNvSpPr/>
          <p:nvPr/>
        </p:nvSpPr>
        <p:spPr>
          <a:xfrm>
            <a:off x="1904760" y="5715000"/>
            <a:ext cx="5181840" cy="360"/>
          </a:xfrm>
          <a:prstGeom prst="line">
            <a:avLst/>
          </a:prstGeom>
          <a:ln w="28440">
            <a:solidFill>
              <a:schemeClr val="tx1"/>
            </a:solidFill>
            <a:round/>
          </a:ln>
        </p:spPr>
        <p:style>
          <a:lnRef idx="0"/>
          <a:fillRef idx="0"/>
          <a:effectRef idx="0"/>
          <a:fontRef idx="minor"/>
        </p:style>
      </p:sp>
      <p:sp>
        <p:nvSpPr>
          <p:cNvPr id="251" name="CustomShape 6"/>
          <p:cNvSpPr/>
          <p:nvPr/>
        </p:nvSpPr>
        <p:spPr>
          <a:xfrm>
            <a:off x="6858000" y="5638680"/>
            <a:ext cx="11548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Quantity</a:t>
            </a:r>
            <a:endParaRPr b="0" lang="en-IN" sz="1800" spc="-1" strike="noStrike">
              <a:solidFill>
                <a:srgbClr val="000000"/>
              </a:solidFill>
              <a:uFill>
                <a:solidFill>
                  <a:srgbClr val="ffffff"/>
                </a:solidFill>
              </a:uFill>
              <a:latin typeface="Arial"/>
            </a:endParaRPr>
          </a:p>
        </p:txBody>
      </p:sp>
      <p:sp>
        <p:nvSpPr>
          <p:cNvPr id="252" name="CustomShape 7"/>
          <p:cNvSpPr/>
          <p:nvPr/>
        </p:nvSpPr>
        <p:spPr>
          <a:xfrm>
            <a:off x="1066680" y="1752480"/>
            <a:ext cx="76932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Price</a:t>
            </a:r>
            <a:endParaRPr b="0" lang="en-IN" sz="1800" spc="-1" strike="noStrike">
              <a:solidFill>
                <a:srgbClr val="000000"/>
              </a:solidFill>
              <a:uFill>
                <a:solidFill>
                  <a:srgbClr val="ffffff"/>
                </a:solidFill>
              </a:uFill>
              <a:latin typeface="Arial"/>
            </a:endParaRPr>
          </a:p>
        </p:txBody>
      </p:sp>
      <p:sp>
        <p:nvSpPr>
          <p:cNvPr id="253" name="CustomShape 8"/>
          <p:cNvSpPr/>
          <p:nvPr/>
        </p:nvSpPr>
        <p:spPr>
          <a:xfrm>
            <a:off x="1600920" y="3581280"/>
            <a:ext cx="3153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4</a:t>
            </a:r>
            <a:endParaRPr b="0" lang="en-IN" sz="1800" spc="-1" strike="noStrike">
              <a:solidFill>
                <a:srgbClr val="000000"/>
              </a:solidFill>
              <a:uFill>
                <a:solidFill>
                  <a:srgbClr val="ffffff"/>
                </a:solidFill>
              </a:uFill>
              <a:latin typeface="Arial"/>
            </a:endParaRPr>
          </a:p>
        </p:txBody>
      </p:sp>
      <p:sp>
        <p:nvSpPr>
          <p:cNvPr id="254" name="Line 9"/>
          <p:cNvSpPr/>
          <p:nvPr/>
        </p:nvSpPr>
        <p:spPr>
          <a:xfrm>
            <a:off x="1904760" y="3809880"/>
            <a:ext cx="2895840" cy="360"/>
          </a:xfrm>
          <a:prstGeom prst="line">
            <a:avLst/>
          </a:prstGeom>
          <a:ln cap="rnd" w="28440">
            <a:solidFill>
              <a:srgbClr val="fc0128"/>
            </a:solidFill>
            <a:custDash>
              <a:ds d="100000" sp="100000"/>
            </a:custDash>
            <a:round/>
          </a:ln>
        </p:spPr>
        <p:style>
          <a:lnRef idx="0"/>
          <a:fillRef idx="0"/>
          <a:effectRef idx="0"/>
          <a:fontRef idx="minor"/>
        </p:style>
      </p:sp>
      <p:sp>
        <p:nvSpPr>
          <p:cNvPr id="255" name="CustomShape 10"/>
          <p:cNvSpPr/>
          <p:nvPr/>
        </p:nvSpPr>
        <p:spPr>
          <a:xfrm>
            <a:off x="1448280" y="2895480"/>
            <a:ext cx="4496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  </a:t>
            </a:r>
            <a:r>
              <a:rPr b="1" lang="en-IN" sz="2300" spc="-1" strike="noStrike">
                <a:solidFill>
                  <a:srgbClr val="000000"/>
                </a:solidFill>
                <a:uFill>
                  <a:solidFill>
                    <a:srgbClr val="ffffff"/>
                  </a:solidFill>
                </a:uFill>
                <a:latin typeface="Arial Narrow"/>
              </a:rPr>
              <a:t>5</a:t>
            </a:r>
            <a:endParaRPr b="0" lang="en-IN" sz="1800" spc="-1" strike="noStrike">
              <a:solidFill>
                <a:srgbClr val="000000"/>
              </a:solidFill>
              <a:uFill>
                <a:solidFill>
                  <a:srgbClr val="ffffff"/>
                </a:solidFill>
              </a:uFill>
              <a:latin typeface="Arial"/>
            </a:endParaRPr>
          </a:p>
        </p:txBody>
      </p:sp>
      <p:sp>
        <p:nvSpPr>
          <p:cNvPr id="256" name="Line 11"/>
          <p:cNvSpPr/>
          <p:nvPr/>
        </p:nvSpPr>
        <p:spPr>
          <a:xfrm>
            <a:off x="1904760" y="3124080"/>
            <a:ext cx="2286000" cy="360"/>
          </a:xfrm>
          <a:prstGeom prst="line">
            <a:avLst/>
          </a:prstGeom>
          <a:ln cap="rnd" w="28440">
            <a:solidFill>
              <a:srgbClr val="fc0128"/>
            </a:solidFill>
            <a:custDash>
              <a:ds d="100000" sp="100000"/>
            </a:custDash>
            <a:round/>
          </a:ln>
        </p:spPr>
        <p:style>
          <a:lnRef idx="0"/>
          <a:fillRef idx="0"/>
          <a:effectRef idx="0"/>
          <a:fontRef idx="minor"/>
        </p:style>
      </p:sp>
      <p:sp>
        <p:nvSpPr>
          <p:cNvPr id="257" name="CustomShape 12"/>
          <p:cNvSpPr/>
          <p:nvPr/>
        </p:nvSpPr>
        <p:spPr>
          <a:xfrm>
            <a:off x="304920" y="2971800"/>
            <a:ext cx="1236240" cy="1035360"/>
          </a:xfrm>
          <a:prstGeom prst="rect">
            <a:avLst/>
          </a:prstGeom>
          <a:noFill/>
          <a:ln w="12600">
            <a:noFill/>
          </a:ln>
        </p:spPr>
        <p:style>
          <a:lnRef idx="0"/>
          <a:fillRef idx="0"/>
          <a:effectRef idx="0"/>
          <a:fontRef idx="minor"/>
        </p:style>
        <p:txBody>
          <a:bodyPr wrap="none" lIns="90000" rIns="90000" tIns="45000" bIns="45000"/>
          <a:p>
            <a:pPr>
              <a:lnSpc>
                <a:spcPct val="85000"/>
              </a:lnSpc>
            </a:pPr>
            <a:r>
              <a:rPr b="1" lang="en-IN" sz="2300" spc="-1" strike="noStrike">
                <a:solidFill>
                  <a:srgbClr val="000000"/>
                </a:solidFill>
                <a:uFill>
                  <a:solidFill>
                    <a:srgbClr val="ffffff"/>
                  </a:solidFill>
                </a:uFill>
                <a:latin typeface="Arial Narrow"/>
              </a:rPr>
              <a:t>1. A 25%</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increase</a:t>
            </a:r>
            <a:endParaRPr b="0" lang="en-IN" sz="1800" spc="-1" strike="noStrike">
              <a:solidFill>
                <a:srgbClr val="000000"/>
              </a:solidFill>
              <a:uFill>
                <a:solidFill>
                  <a:srgbClr val="ffffff"/>
                </a:solidFill>
              </a:uFill>
              <a:latin typeface="Arial"/>
            </a:endParaRPr>
          </a:p>
          <a:p>
            <a:pPr>
              <a:lnSpc>
                <a:spcPct val="85000"/>
              </a:lnSpc>
            </a:pPr>
            <a:r>
              <a:rPr b="1" lang="en-IN" sz="2300" spc="-1" strike="noStrike">
                <a:solidFill>
                  <a:srgbClr val="000000"/>
                </a:solidFill>
                <a:uFill>
                  <a:solidFill>
                    <a:srgbClr val="ffffff"/>
                  </a:solidFill>
                </a:uFill>
                <a:latin typeface="Arial Narrow"/>
              </a:rPr>
              <a:t>in price...</a:t>
            </a:r>
            <a:endParaRPr b="0" lang="en-IN" sz="1800" spc="-1" strike="noStrike">
              <a:solidFill>
                <a:srgbClr val="000000"/>
              </a:solidFill>
              <a:uFill>
                <a:solidFill>
                  <a:srgbClr val="ffffff"/>
                </a:solidFill>
              </a:uFill>
              <a:latin typeface="Arial"/>
            </a:endParaRPr>
          </a:p>
        </p:txBody>
      </p:sp>
      <p:sp>
        <p:nvSpPr>
          <p:cNvPr id="258" name="CustomShape 13"/>
          <p:cNvSpPr/>
          <p:nvPr/>
        </p:nvSpPr>
        <p:spPr>
          <a:xfrm>
            <a:off x="2133720" y="3200400"/>
            <a:ext cx="151920" cy="533160"/>
          </a:xfrm>
          <a:prstGeom prst="upArrow">
            <a:avLst>
              <a:gd name="adj1" fmla="val 50000"/>
              <a:gd name="adj2" fmla="val 87500"/>
            </a:avLst>
          </a:prstGeom>
          <a:solidFill>
            <a:srgbClr val="fc0128"/>
          </a:solidFill>
          <a:ln w="12600">
            <a:solidFill>
              <a:srgbClr val="fc0128"/>
            </a:solidFill>
            <a:miter/>
          </a:ln>
        </p:spPr>
        <p:style>
          <a:lnRef idx="0"/>
          <a:fillRef idx="0"/>
          <a:effectRef idx="0"/>
          <a:fontRef idx="minor"/>
        </p:style>
      </p:sp>
      <p:sp>
        <p:nvSpPr>
          <p:cNvPr id="259" name="CustomShape 14"/>
          <p:cNvSpPr/>
          <p:nvPr/>
        </p:nvSpPr>
        <p:spPr>
          <a:xfrm>
            <a:off x="6019920" y="4191120"/>
            <a:ext cx="112824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Demand</a:t>
            </a:r>
            <a:endParaRPr b="0" lang="en-IN" sz="1800" spc="-1" strike="noStrike">
              <a:solidFill>
                <a:srgbClr val="000000"/>
              </a:solidFill>
              <a:uFill>
                <a:solidFill>
                  <a:srgbClr val="ffffff"/>
                </a:solidFill>
              </a:uFill>
              <a:latin typeface="Arial"/>
            </a:endParaRPr>
          </a:p>
        </p:txBody>
      </p:sp>
      <p:sp>
        <p:nvSpPr>
          <p:cNvPr id="260" name="CustomShape 15"/>
          <p:cNvSpPr/>
          <p:nvPr/>
        </p:nvSpPr>
        <p:spPr>
          <a:xfrm>
            <a:off x="3962520" y="2514600"/>
            <a:ext cx="2057040" cy="1980720"/>
          </a:xfrm>
          <a:custGeom>
            <a:avLst/>
            <a:gdLst/>
            <a:ahLst/>
            <a:rect l="l" t="t"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240">
            <a:solidFill>
              <a:srgbClr val="000099"/>
            </a:solidFill>
            <a:round/>
          </a:ln>
        </p:spPr>
        <p:style>
          <a:lnRef idx="0"/>
          <a:fillRef idx="0"/>
          <a:effectRef idx="0"/>
          <a:fontRef idx="minor"/>
        </p:style>
      </p:sp>
      <p:sp>
        <p:nvSpPr>
          <p:cNvPr id="261" name="CustomShape 16"/>
          <p:cNvSpPr/>
          <p:nvPr/>
        </p:nvSpPr>
        <p:spPr>
          <a:xfrm>
            <a:off x="4572000" y="5715000"/>
            <a:ext cx="58356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100</a:t>
            </a:r>
            <a:endParaRPr b="0" lang="en-IN" sz="1800" spc="-1" strike="noStrike">
              <a:solidFill>
                <a:srgbClr val="000000"/>
              </a:solidFill>
              <a:uFill>
                <a:solidFill>
                  <a:srgbClr val="ffffff"/>
                </a:solidFill>
              </a:uFill>
              <a:latin typeface="Arial"/>
            </a:endParaRPr>
          </a:p>
        </p:txBody>
      </p:sp>
      <p:sp>
        <p:nvSpPr>
          <p:cNvPr id="262" name="Line 17"/>
          <p:cNvSpPr/>
          <p:nvPr/>
        </p:nvSpPr>
        <p:spPr>
          <a:xfrm>
            <a:off x="4876560" y="3809880"/>
            <a:ext cx="360" cy="1905120"/>
          </a:xfrm>
          <a:prstGeom prst="line">
            <a:avLst/>
          </a:prstGeom>
          <a:ln cap="rnd" w="28440">
            <a:solidFill>
              <a:srgbClr val="fc0128"/>
            </a:solidFill>
            <a:custDash>
              <a:ds d="100000" sp="100000"/>
            </a:custDash>
            <a:round/>
          </a:ln>
        </p:spPr>
        <p:style>
          <a:lnRef idx="0"/>
          <a:fillRef idx="0"/>
          <a:effectRef idx="0"/>
          <a:fontRef idx="minor"/>
        </p:style>
      </p:sp>
      <p:sp>
        <p:nvSpPr>
          <p:cNvPr id="263" name="Line 18"/>
          <p:cNvSpPr/>
          <p:nvPr/>
        </p:nvSpPr>
        <p:spPr>
          <a:xfrm>
            <a:off x="4190760" y="3124080"/>
            <a:ext cx="360" cy="2590920"/>
          </a:xfrm>
          <a:prstGeom prst="line">
            <a:avLst/>
          </a:prstGeom>
          <a:ln cap="rnd" w="28440">
            <a:solidFill>
              <a:srgbClr val="fc0128"/>
            </a:solidFill>
            <a:custDash>
              <a:ds d="100000" sp="100000"/>
            </a:custDash>
            <a:round/>
          </a:ln>
        </p:spPr>
        <p:style>
          <a:lnRef idx="0"/>
          <a:fillRef idx="0"/>
          <a:effectRef idx="0"/>
          <a:fontRef idx="minor"/>
        </p:style>
      </p:sp>
      <p:sp>
        <p:nvSpPr>
          <p:cNvPr id="264" name="CustomShape 19"/>
          <p:cNvSpPr/>
          <p:nvPr/>
        </p:nvSpPr>
        <p:spPr>
          <a:xfrm>
            <a:off x="3962880" y="5715000"/>
            <a:ext cx="44928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90</a:t>
            </a:r>
            <a:endParaRPr b="0" lang="en-IN" sz="1800" spc="-1" strike="noStrike">
              <a:solidFill>
                <a:srgbClr val="000000"/>
              </a:solidFill>
              <a:uFill>
                <a:solidFill>
                  <a:srgbClr val="ffffff"/>
                </a:solidFill>
              </a:uFill>
              <a:latin typeface="Arial"/>
            </a:endParaRPr>
          </a:p>
        </p:txBody>
      </p:sp>
      <p:sp>
        <p:nvSpPr>
          <p:cNvPr id="265" name="CustomShape 20"/>
          <p:cNvSpPr/>
          <p:nvPr/>
        </p:nvSpPr>
        <p:spPr>
          <a:xfrm>
            <a:off x="2134800" y="6019920"/>
            <a:ext cx="4748400" cy="44064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IN" sz="2300" spc="-1" strike="noStrike">
                <a:solidFill>
                  <a:srgbClr val="000000"/>
                </a:solidFill>
                <a:uFill>
                  <a:solidFill>
                    <a:srgbClr val="ffffff"/>
                  </a:solidFill>
                </a:uFill>
                <a:latin typeface="Arial Narrow"/>
              </a:rPr>
              <a:t>2. ...leads to a 10% decrease in quantity.</a:t>
            </a:r>
            <a:endParaRPr b="0" lang="en-IN" sz="1800" spc="-1" strike="noStrike">
              <a:solidFill>
                <a:srgbClr val="000000"/>
              </a:solidFill>
              <a:uFill>
                <a:solidFill>
                  <a:srgbClr val="ffffff"/>
                </a:solidFill>
              </a:uFill>
              <a:latin typeface="Arial"/>
            </a:endParaRPr>
          </a:p>
        </p:txBody>
      </p:sp>
      <p:sp>
        <p:nvSpPr>
          <p:cNvPr id="266" name="CustomShape 21"/>
          <p:cNvSpPr/>
          <p:nvPr/>
        </p:nvSpPr>
        <p:spPr>
          <a:xfrm>
            <a:off x="4267080" y="5486400"/>
            <a:ext cx="456840" cy="151920"/>
          </a:xfrm>
          <a:prstGeom prst="leftArrow">
            <a:avLst>
              <a:gd name="adj1" fmla="val 50000"/>
              <a:gd name="adj2" fmla="val 75000"/>
            </a:avLst>
          </a:prstGeom>
          <a:solidFill>
            <a:srgbClr val="fc0128"/>
          </a:solidFill>
          <a:ln w="12600">
            <a:solidFill>
              <a:srgbClr val="fc0128"/>
            </a:solidFill>
            <a:miter/>
          </a:ln>
        </p:spPr>
        <p:style>
          <a:lnRef idx="0"/>
          <a:fillRef idx="0"/>
          <a:effectRef idx="0"/>
          <a:fontRef idx="minor"/>
        </p:style>
      </p:sp>
      <p:sp>
        <p:nvSpPr>
          <p:cNvPr id="267" name="CustomShape 22"/>
          <p:cNvSpPr/>
          <p:nvPr/>
        </p:nvSpPr>
        <p:spPr>
          <a:xfrm>
            <a:off x="2286000" y="1141200"/>
            <a:ext cx="584316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0000"/>
                </a:solidFill>
                <a:uFill>
                  <a:solidFill>
                    <a:srgbClr val="ffffff"/>
                  </a:solidFill>
                </a:uFill>
                <a:latin typeface="Times New Roman"/>
              </a:rPr>
              <a:t>When consumption cannot be postponed or the expenditure on it is very small or its close substitutes are not available in the market </a:t>
            </a:r>
            <a:endParaRPr b="0" lang="en-IN" sz="1800" spc="-1" strike="noStrike">
              <a:solidFill>
                <a:srgbClr val="000000"/>
              </a:solidFill>
              <a:uFill>
                <a:solidFill>
                  <a:srgbClr val="ffffff"/>
                </a:solidFill>
              </a:uFill>
              <a:latin typeface="Arial"/>
            </a:endParaRPr>
          </a:p>
        </p:txBody>
      </p:sp>
    </p:spTree>
  </p:cSld>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22" presetSubtype="1">
                                  <p:stCondLst>
                                    <p:cond delay="0"/>
                                  </p:stCondLst>
                                  <p:childTnLst>
                                    <p:set>
                                      <p:cBhvr>
                                        <p:cTn id="47" dur="1" fill="hold">
                                          <p:stCondLst>
                                            <p:cond delay="0"/>
                                          </p:stCondLst>
                                        </p:cTn>
                                        <p:tgtEl>
                                          <p:spTgt spid="-1"/>
                                        </p:tgtEl>
                                        <p:attrNameLst>
                                          <p:attrName>style.visibility</p:attrName>
                                        </p:attrNameLst>
                                      </p:cBhvr>
                                      <p:to>
                                        <p:strVal val="visible"/>
                                      </p:to>
                                    </p:set>
                                    <p:animEffect filter="wipe(up)" transition="in">
                                      <p:cBhvr additive="repl">
                                        <p:cTn id="48" dur="500"/>
                                        <p:tgtEl>
                                          <p:spTgt spid="-1"/>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2" presetSubtype="8">
                                  <p:stCondLst>
                                    <p:cond delay="0"/>
                                  </p:stCondLst>
                                  <p:childTnLst>
                                    <p:set>
                                      <p:cBhvr>
                                        <p:cTn id="52" dur="1" fill="hold">
                                          <p:stCondLst>
                                            <p:cond delay="0"/>
                                          </p:stCondLst>
                                        </p:cTn>
                                        <p:tgtEl>
                                          <p:spTgt spid="-1"/>
                                        </p:tgtEl>
                                        <p:attrNameLst>
                                          <p:attrName>style.visibility</p:attrName>
                                        </p:attrNameLst>
                                      </p:cBhvr>
                                      <p:to>
                                        <p:strVal val="visible"/>
                                      </p:to>
                                    </p:set>
                                    <p:animEffect filter="wipe(left)" transition="in">
                                      <p:cBhvr additive="repl">
                                        <p:cTn id="53" dur="500"/>
                                        <p:tgtEl>
                                          <p:spTgt spid="-1"/>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22" presetSubtype="1">
                                  <p:stCondLst>
                                    <p:cond delay="0"/>
                                  </p:stCondLst>
                                  <p:childTnLst>
                                    <p:set>
                                      <p:cBhvr>
                                        <p:cTn id="57" dur="1" fill="hold">
                                          <p:stCondLst>
                                            <p:cond delay="0"/>
                                          </p:stCondLst>
                                        </p:cTn>
                                        <p:tgtEl>
                                          <p:spTgt spid="-1"/>
                                        </p:tgtEl>
                                        <p:attrNameLst>
                                          <p:attrName>style.visibility</p:attrName>
                                        </p:attrNameLst>
                                      </p:cBhvr>
                                      <p:to>
                                        <p:strVal val="visible"/>
                                      </p:to>
                                    </p:set>
                                    <p:animEffect filter="wipe(up)" transition="in">
                                      <p:cBhvr additive="repl">
                                        <p:cTn id="58" dur="500"/>
                                        <p:tgtEl>
                                          <p:spTgt spid="-1"/>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22" presetSubtype="8">
                                  <p:stCondLst>
                                    <p:cond delay="0"/>
                                  </p:stCondLst>
                                  <p:childTnLst>
                                    <p:set>
                                      <p:cBhvr>
                                        <p:cTn id="62" dur="1" fill="hold">
                                          <p:stCondLst>
                                            <p:cond delay="0"/>
                                          </p:stCondLst>
                                        </p:cTn>
                                        <p:tgtEl>
                                          <p:spTgt spid="-1"/>
                                        </p:tgtEl>
                                        <p:attrNameLst>
                                          <p:attrName>style.visibility</p:attrName>
                                        </p:attrNameLst>
                                      </p:cBhvr>
                                      <p:to>
                                        <p:strVal val="visible"/>
                                      </p:to>
                                    </p:set>
                                    <p:animEffect filter="wipe(left)" transition="in">
                                      <p:cBhvr additive="repl">
                                        <p:cTn id="63" dur="500"/>
                                        <p:tgtEl>
                                          <p:spTgt spid="-1"/>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22" presetSubtype="1">
                                  <p:stCondLst>
                                    <p:cond delay="0"/>
                                  </p:stCondLst>
                                  <p:childTnLst>
                                    <p:set>
                                      <p:cBhvr>
                                        <p:cTn id="67" dur="1" fill="hold">
                                          <p:stCondLst>
                                            <p:cond delay="0"/>
                                          </p:stCondLst>
                                        </p:cTn>
                                        <p:tgtEl>
                                          <p:spTgt spid="-1"/>
                                        </p:tgtEl>
                                        <p:attrNameLst>
                                          <p:attrName>style.visibility</p:attrName>
                                        </p:attrNameLst>
                                      </p:cBhvr>
                                      <p:to>
                                        <p:strVal val="visible"/>
                                      </p:to>
                                    </p:set>
                                    <p:animEffect filter="wipe(up)" transition="in">
                                      <p:cBhvr additive="repl">
                                        <p:cTn id="68" dur="500"/>
                                        <p:tgtEl>
                                          <p:spTgt spid="-1"/>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22" presetSubtype="4">
                                  <p:stCondLst>
                                    <p:cond delay="0"/>
                                  </p:stCondLst>
                                  <p:childTnLst>
                                    <p:set>
                                      <p:cBhvr>
                                        <p:cTn id="72" dur="1" fill="hold">
                                          <p:stCondLst>
                                            <p:cond delay="0"/>
                                          </p:stCondLst>
                                        </p:cTn>
                                        <p:tgtEl>
                                          <p:spTgt spid="-1"/>
                                        </p:tgtEl>
                                        <p:attrNameLst>
                                          <p:attrName>style.visibility</p:attrName>
                                        </p:attrNameLst>
                                      </p:cBhvr>
                                      <p:to>
                                        <p:strVal val="visible"/>
                                      </p:to>
                                    </p:set>
                                    <p:animEffect filter="wipe(down)" transition="out">
                                      <p:cBhvr additive="repl">
                                        <p:cTn id="73" dur="500"/>
                                        <p:tgtEl>
                                          <p:spTgt spid="-1"/>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22" presetSubtype="2">
                                  <p:stCondLst>
                                    <p:cond delay="0"/>
                                  </p:stCondLst>
                                  <p:childTnLst>
                                    <p:set>
                                      <p:cBhvr>
                                        <p:cTn id="77" dur="1" fill="hold">
                                          <p:stCondLst>
                                            <p:cond delay="0"/>
                                          </p:stCondLst>
                                        </p:cTn>
                                        <p:tgtEl>
                                          <p:spTgt spid="-1"/>
                                        </p:tgtEl>
                                        <p:attrNameLst>
                                          <p:attrName>style.visibility</p:attrName>
                                        </p:attrNameLst>
                                      </p:cBhvr>
                                      <p:to>
                                        <p:strVal val="visible"/>
                                      </p:to>
                                    </p:set>
                                    <p:animEffect filter="wipe(right)" transition="out">
                                      <p:cBhvr additive="repl">
                                        <p:cTn id="78"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507</TotalTime>
  <Application>LibreOffice/5.1.6.2$Linux_X86_64 LibreOffice_project/10m0$Build-2</Application>
  <Words>1779</Words>
  <Paragraphs>348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2007-08-08T09:22:17Z</dcterms:created>
  <dc:creator>surinder</dc:creator>
  <dc:description/>
  <dc:language>en-IN</dc:language>
  <cp:lastModifiedBy/>
  <dcterms:modified xsi:type="dcterms:W3CDTF">2018-02-26T13:33:21Z</dcterms:modified>
  <cp:revision>100</cp:revision>
  <dc:subject/>
  <dc:title>Elasticity of Demand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