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030872-A300-4720-A22A-910350D6FD4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A57C44-C1A6-4CB8-AD33-7F3C1DB263C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B882EC-578B-4454-BB5A-B15C68D8D00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9E4151-204E-43F2-90D3-F4F7DBBC25D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A16CF9-AC59-457D-A353-E8AB8DCB4B8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6F932D-B8DE-45A6-ACA7-38C1B2E9BA9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1DFBA9-DC4E-49FC-9C78-4CA5E3BD7F0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770882-7B51-4F27-B276-C0E9A2DF878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8FE503-5600-45BB-8A88-23916084E6C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8BE5E3-8C69-4F3E-A07C-87E40AE6AE5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D65C08-C4B2-4C23-A916-02A827133E3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AA619A-C975-4BFA-A73D-FE1CFC028D56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AAD066-9F6D-4E22-AF45-353CF97DC6E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69B256-5C52-4C97-95E0-182B3B71B025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E7F378-575A-49D8-A7EE-3021F0674EE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D689F4-CAC4-4233-A71D-D8B07666773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12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8216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560" y="0"/>
            <a:ext cx="22968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72692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720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0440" y="5500800"/>
            <a:ext cx="137880" cy="13608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3560" y="5788080"/>
            <a:ext cx="274320" cy="27432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4680" cy="36468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 rot="5400000">
            <a:off x="7764840" y="117468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912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50BA0CD-BD0B-4120-A480-1774CD36C27C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edit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Master </a:t>
            </a: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title style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39720" indent="-27252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160">
              <a:lnSpc>
                <a:spcPct val="100000"/>
              </a:lnSpc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7280" indent="-182160">
              <a:lnSpc>
                <a:spcPct val="100000"/>
              </a:lnSpc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1960" indent="-182160">
              <a:lnSpc>
                <a:spcPct val="100000"/>
              </a:lnSpc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6AC1A0-0BBF-4C89-A6EF-51BE1567F17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9000" cy="54900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096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120" cy="5202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C26AB95-E60F-444F-B771-FAB380913455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ftr"/>
          </p:nvPr>
        </p:nvSpPr>
        <p:spPr>
          <a:xfrm rot="5400000">
            <a:off x="6990120" y="3737160"/>
            <a:ext cx="320004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286000" y="3124080"/>
            <a:ext cx="6171840" cy="189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Unit - ii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286000" y="500364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2.2 Supply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7056000" y="6120000"/>
            <a:ext cx="1943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Edited by </a:t>
            </a:r>
            <a:endParaRPr b="0" i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Parul</a:t>
            </a:r>
            <a:endParaRPr b="0" i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Supply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4323960" cy="3481200"/>
          </a:xfrm>
          <a:prstGeom prst="rect">
            <a:avLst/>
          </a:prstGeom>
          <a:ln w="9360">
            <a:noFill/>
          </a:ln>
        </p:spPr>
      </p:pic>
      <p:sp>
        <p:nvSpPr>
          <p:cNvPr id="195" name="TextShape 2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A32C035-2DB9-4D29-BA6A-F6930BBF2F9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Assumptions of the law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change in the price of related goods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change in the state of technology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change in the goals of the firm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change in the price of factors of production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change in the expected price of the commodity by the producer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9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NEHR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EFE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UNIT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5B16A4C-64AE-4871-BD2A-83425143593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Why does supply curve slope upwards?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Law of diminishing marginal productivity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– Marginal unit increases cost. So more will be supplied at higher price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Change in stock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– If price rises, sellers are ready to sell more from their old stocks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Profit and loss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–  If Price rises, supply will increase and profit will go up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Entry and exit of new firms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– If profit, new firms will enter and supply will increase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3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C914AFD-373E-4C8F-A431-923A76699FAD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Exceptions of the law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 expectations about change in the price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case of agricultural goods: even though the price rises the area for cultivation remains same or may not increase more because of resource constraint.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case of perishable goods: No storage facility.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Goods of auction: selling say Tajmahal, supply of Tajmahal can not increase.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case of rare goods – Ex- Poems, Paintings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case of backward countries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7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DAB34F7-9207-4E7B-BB79-2B6AC16E6A56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Changes in supply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Movements along the same supply curve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Shifts in supply curve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1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C72DF28-DC86-4488-B51D-03E2ADDB2F3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81160" y="380880"/>
            <a:ext cx="84578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marL="800280" indent="-799920">
              <a:lnSpc>
                <a:spcPct val="100000"/>
              </a:lnSpc>
            </a:pPr>
            <a:r>
              <a:rPr b="0" lang="en-US" sz="31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Movements along the same supply curve</a:t>
            </a:r>
            <a:r>
              <a:rPr b="0" lang="en-US" sz="36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219320"/>
            <a:ext cx="794988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the supply of a commodity changes due to change in its price, it is reflected by different points on a supply curve which is called as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movement along the same supply curve</a:t>
            </a: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Types -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Other things being equal, when supply of a commodity expands due to rise in its price, it is called extension of supply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Other things being equal, when the supply of a commodity falls a result of fall in its price, it is called contraction of supply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5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EBD88A-F358-43C0-ABF7-6BD0AE2D1B4F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Shifts in supply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the supply of a commodity changes due to the factors other than the price, it is called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change / shift in supply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Types –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more quantity is supplies at the same price, the situation is called as increase in supply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less quantity is supplied at the same price , the situation is called as decrease in supply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9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5077A56-3F0D-452A-926D-79243B9890F7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Change in supply vs. change in quantity supplied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0" y="3009960"/>
            <a:ext cx="4495320" cy="3847680"/>
          </a:xfrm>
          <a:prstGeom prst="rect">
            <a:avLst/>
          </a:prstGeom>
          <a:ln w="9360"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2"/>
          <a:stretch/>
        </p:blipFill>
        <p:spPr>
          <a:xfrm>
            <a:off x="4572000" y="3048120"/>
            <a:ext cx="4038120" cy="3809520"/>
          </a:xfrm>
          <a:prstGeom prst="rect">
            <a:avLst/>
          </a:prstGeom>
          <a:ln w="9360"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533520" y="2438280"/>
            <a:ext cx="86101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Change in supply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Change in quantity supplied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79338A-1545-4744-B6F0-5E4133ECA34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 question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company produces steel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almirahs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of a given type, dimension and quality.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market price of steel rises by 20 per cent. Illustrate how this would affect the company’s supply curve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almirahs?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9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410A5DB-49B8-4CD0-A468-FAD80C087F38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70360" y="4104000"/>
            <a:ext cx="8282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Answer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shifts left, Caution :Market price of steel(raw material), and not almirah 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Affected thus supply decreses (Note : Supply decrese supply required is same.)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the price of steel reflects an input price increase. This will imply that at the same price for an almirah, the company will supply less.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3737183-00B1-4528-BCB8-B880CD175F6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4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Supply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quantity offered for sale at a particular price and during a particular time by the producer.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THREE elements of supply –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Quantity supplied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Period of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1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541F58-C0BE-400E-8D52-C129719C3969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Which of the following would shift the supply curve for energy drinks to the left?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decrease in the expected future price of energy drinks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consumer income (assuming that energy drinks are normal goods)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decrease in the number of firms that produce energy drinks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decrease in the price of an input used to produce energy drinks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8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CF14771-4468-4150-BD69-C651B203B3A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answer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decrease in the number of firms that produce energy drinks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7F9B57-814C-40EB-AA52-5E188FDBA65C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TextShape 4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 question - identify movement or shift in supply curve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During a real estate boom that causes houses prices to rise, more homeowners put their houses up for sale.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Many watermelon farmers open temporary roadside stands during harvest season.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Indian government establishes a new regulation that all seat belts in front as well as in the backseat must contain airbags.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57200" indent="-456840">
              <a:lnSpc>
                <a:spcPct val="100000"/>
              </a:lnSpc>
              <a:buClr>
                <a:srgbClr val="fe8637"/>
              </a:buClr>
              <a:buSzPct val="70000"/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government offers tax incentives  to mobile manufacturing firms under the Make in India programme.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46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1FC0C0-8508-4A5D-B930-F18D010F861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92000" y="1404000"/>
            <a:ext cx="5184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Answer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Movement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Shift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Shift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Shift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Factors affecting / Influencing/ Determinants of Supply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Price of the commodity -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Price of other commodity – Football Vs volleyball, Price of computer hardware and supply of software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Goal of the firm – Profit / Sales maximization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Prices of factors of production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State of technology – Picture tube /panel  price and CTV/LCD price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Future expectations regarding the price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Natural factors – Rainfall, Soil, Climatic conditions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9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Government policies - Taxes and Subsidies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39880" indent="-367920">
              <a:lnSpc>
                <a:spcPct val="9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Euro norms for vehicles, Removal of quantitative restrictions on the trade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5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57349E1-6DBD-4D63-9BD2-DA041F22E045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 question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Factors affecting the supply of Indian  software export services?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9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BC7E00D-ED92-465B-8FD1-C29D763BB1AC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936000" y="3096000"/>
            <a:ext cx="69883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Answer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Government policies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Labour cost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factors of production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Substitute ,if higher salary demanded shift to other countries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(price of production)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India can have cheap labour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Review question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Farmers can plant either corn or soybeans in their fields. Which of the following would cause the supply of soybeans to rise?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the price of soybeans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decrease in the price of corn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the demand for corn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24040" indent="-456840">
              <a:lnSpc>
                <a:spcPct val="100000"/>
              </a:lnSpc>
              <a:buClr>
                <a:srgbClr val="fe8637"/>
              </a:buClr>
              <a:buSzPct val="80000"/>
              <a:buFont typeface="Century Schoolbook"/>
              <a:buAutoNum type="alphaLcParenR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the price of soybean seeds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4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NEHR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EFE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UNIT </a:t>
            </a: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2E9B96F-B51C-410D-B704-E7D21B6D917E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864000" y="4248000"/>
            <a:ext cx="7992000" cy="21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Answer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increase in the price of soybeans.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Soyabean price increase thus farmer shifts from growing corn to growing soyabeans.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Corns and soyabeans are not substitute goods. So ans not b) if substitue goods then,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Decrease in the price of corn -&gt; quantity demand soyabean increases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Supply function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expresses the functional relationship between the supply of a commodity and its various determinants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9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6B738C-3AAB-478B-9F9E-E5A6F226A7B2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Law of Supply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Other things being equal, the quantity supplied of a commodity varies directly with its price.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2880" indent="-2725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other words, when price of a commodity rises, supply increases and vice-versa.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3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B63DE8-B963-4B05-9A65-44AD2CE4A9F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Supply schedule – A tabular representation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Individual supply schedule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Shows individual quantities of a commodity that a producer is prepared to sell at various prices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571680" indent="-5713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Market supply schedule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– Gives the same information about the whole market of a given commodity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7" name="TextShape 3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C6DE3E-DA84-49D7-B324-A7E15A949475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Supply schedule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2286000" y="1676520"/>
            <a:ext cx="3466800" cy="3099960"/>
          </a:xfrm>
          <a:prstGeom prst="rect">
            <a:avLst/>
          </a:prstGeom>
          <a:ln w="9360">
            <a:noFill/>
          </a:ln>
        </p:spPr>
      </p:pic>
      <p:sp>
        <p:nvSpPr>
          <p:cNvPr id="191" name="TextShape 2"/>
          <p:cNvSpPr txBox="1"/>
          <p:nvPr/>
        </p:nvSpPr>
        <p:spPr>
          <a:xfrm rot="5400000">
            <a:off x="6990120" y="373716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NEHRA  EFE UNIT II 2.2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129520" y="5734080"/>
            <a:ext cx="6091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55F0FFF-8298-41D8-9CC5-14D39EF756F3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364</TotalTime>
  <Application>LibreOffice/5.1.6.2$Linux_X86_64 LibreOffice_project/10m0$Build-2</Application>
  <Words>1029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2008-08-16T07:48:11Z</dcterms:created>
  <dc:creator>NEHRA</dc:creator>
  <dc:description/>
  <dc:language>en-IN</dc:language>
  <cp:lastModifiedBy/>
  <dcterms:modified xsi:type="dcterms:W3CDTF">2018-02-26T14:33:32Z</dcterms:modified>
  <cp:revision>77</cp:revision>
  <dc:subject/>
  <dc:title>Supply -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