
<file path=[Content_Types].xml><?xml version="1.0" encoding="utf-8"?>
<Types xmlns="http://schemas.openxmlformats.org/package/2006/content-types">
  <Override PartName="/_rels/.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4.jpeg" ContentType="image/jpeg"/>
  <Override PartName="/ppt/media/image11.wmf" ContentType="image/x-wmf"/>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12.gif" ContentType="image/gif"/>
  <Override PartName="/ppt/media/image8.png" ContentType="image/png"/>
  <Override PartName="/ppt/media/image13.jpeg" ContentType="image/jpe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243"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244"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245"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246" name="PlaceHolder 5"/>
          <p:cNvSpPr>
            <a:spLocks noGrp="1"/>
          </p:cNvSpPr>
          <p:nvPr>
            <p:ph type="sldNum"/>
          </p:nvPr>
        </p:nvSpPr>
        <p:spPr>
          <a:xfrm>
            <a:off x="4278960" y="10157400"/>
            <a:ext cx="3280680" cy="534240"/>
          </a:xfrm>
          <a:prstGeom prst="rect">
            <a:avLst/>
          </a:prstGeom>
        </p:spPr>
        <p:txBody>
          <a:bodyPr lIns="0" rIns="0" tIns="0" bIns="0" anchor="b"/>
          <a:p>
            <a:pPr algn="r"/>
            <a:fld id="{623ECE84-2159-4A14-A9F1-0C696DD0264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7" name="TextShape 2"/>
          <p:cNvSpPr txBox="1"/>
          <p:nvPr/>
        </p:nvSpPr>
        <p:spPr>
          <a:xfrm>
            <a:off x="3884760" y="8685360"/>
            <a:ext cx="2971440" cy="456840"/>
          </a:xfrm>
          <a:prstGeom prst="rect">
            <a:avLst/>
          </a:prstGeom>
          <a:noFill/>
          <a:ln>
            <a:noFill/>
          </a:ln>
        </p:spPr>
        <p:txBody>
          <a:bodyPr anchor="b"/>
          <a:p>
            <a:pPr algn="r">
              <a:lnSpc>
                <a:spcPct val="100000"/>
              </a:lnSpc>
            </a:pPr>
            <a:fld id="{0C35F439-39DC-45C3-9AAD-4C15A06D6BEA}" type="slidenum">
              <a:rPr b="0" lang="en-IN" sz="1200" spc="-1" strike="noStrike">
                <a:solidFill>
                  <a:srgbClr val="000000"/>
                </a:solidFill>
                <a:uFill>
                  <a:solidFill>
                    <a:srgbClr val="ffffff"/>
                  </a:solidFill>
                </a:uFill>
                <a:latin typeface="Arial"/>
                <a:ea typeface="+mn-ea"/>
              </a:rPr>
              <a:t>&lt;number&gt;</a:t>
            </a:fld>
            <a:endParaRPr b="0" lang="en-IN" sz="12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43" name="TextShape 2"/>
          <p:cNvSpPr txBox="1"/>
          <p:nvPr/>
        </p:nvSpPr>
        <p:spPr>
          <a:xfrm>
            <a:off x="3884760" y="8685360"/>
            <a:ext cx="2971440" cy="456840"/>
          </a:xfrm>
          <a:prstGeom prst="rect">
            <a:avLst/>
          </a:prstGeom>
          <a:noFill/>
          <a:ln>
            <a:noFill/>
          </a:ln>
        </p:spPr>
        <p:txBody>
          <a:bodyPr anchor="b"/>
          <a:p>
            <a:pPr algn="r">
              <a:lnSpc>
                <a:spcPct val="100000"/>
              </a:lnSpc>
            </a:pPr>
            <a:fld id="{714F28B5-5428-47A1-B146-C978A710ED98}" type="slidenum">
              <a:rPr b="0" lang="en-IN" sz="1200" spc="-1" strike="noStrike">
                <a:solidFill>
                  <a:srgbClr val="000000"/>
                </a:solidFill>
                <a:uFill>
                  <a:solidFill>
                    <a:srgbClr val="ffffff"/>
                  </a:solidFill>
                </a:uFill>
                <a:latin typeface="Arial"/>
                <a:ea typeface="+mn-ea"/>
              </a:rPr>
              <a:t>&lt;number&gt;</a:t>
            </a:fld>
            <a:endParaRPr b="0" lang="en-IN"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9" name="TextShape 2"/>
          <p:cNvSpPr txBox="1"/>
          <p:nvPr/>
        </p:nvSpPr>
        <p:spPr>
          <a:xfrm>
            <a:off x="3884760" y="8685360"/>
            <a:ext cx="2971440" cy="456840"/>
          </a:xfrm>
          <a:prstGeom prst="rect">
            <a:avLst/>
          </a:prstGeom>
          <a:noFill/>
          <a:ln>
            <a:noFill/>
          </a:ln>
        </p:spPr>
        <p:txBody>
          <a:bodyPr anchor="b"/>
          <a:p>
            <a:pPr algn="r">
              <a:lnSpc>
                <a:spcPct val="100000"/>
              </a:lnSpc>
            </a:pPr>
            <a:fld id="{50B98CB0-6AEE-4CAD-ACDF-9815F037142E}" type="slidenum">
              <a:rPr b="0" lang="en-IN" sz="1200" spc="-1" strike="noStrike">
                <a:solidFill>
                  <a:srgbClr val="000000"/>
                </a:solidFill>
                <a:uFill>
                  <a:solidFill>
                    <a:srgbClr val="ffffff"/>
                  </a:solidFill>
                </a:uFill>
                <a:latin typeface="Arial"/>
                <a:ea typeface="+mn-ea"/>
              </a:rPr>
              <a:t>&lt;number&gt;</a:t>
            </a:fld>
            <a:endParaRPr b="0" lang="en-IN" sz="12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45" name="TextShape 2"/>
          <p:cNvSpPr txBox="1"/>
          <p:nvPr/>
        </p:nvSpPr>
        <p:spPr>
          <a:xfrm>
            <a:off x="3884760" y="8685360"/>
            <a:ext cx="2971440" cy="456840"/>
          </a:xfrm>
          <a:prstGeom prst="rect">
            <a:avLst/>
          </a:prstGeom>
          <a:noFill/>
          <a:ln>
            <a:noFill/>
          </a:ln>
        </p:spPr>
        <p:txBody>
          <a:bodyPr anchor="b"/>
          <a:p>
            <a:pPr algn="r">
              <a:lnSpc>
                <a:spcPct val="100000"/>
              </a:lnSpc>
            </a:pPr>
            <a:fld id="{966E09FC-4D73-4629-AB78-66FFA30F1797}" type="slidenum">
              <a:rPr b="0" lang="en-IN" sz="1200" spc="-1" strike="noStrike">
                <a:solidFill>
                  <a:srgbClr val="000000"/>
                </a:solidFill>
                <a:uFill>
                  <a:solidFill>
                    <a:srgbClr val="ffffff"/>
                  </a:solidFill>
                </a:uFill>
                <a:latin typeface="Arial"/>
                <a:ea typeface="+mn-ea"/>
              </a:rPr>
              <a:t>&lt;number&gt;</a:t>
            </a:fld>
            <a:endParaRPr b="0" lang="en-IN"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41" name="TextShape 2"/>
          <p:cNvSpPr txBox="1"/>
          <p:nvPr/>
        </p:nvSpPr>
        <p:spPr>
          <a:xfrm>
            <a:off x="3884760" y="8685360"/>
            <a:ext cx="2971440" cy="456840"/>
          </a:xfrm>
          <a:prstGeom prst="rect">
            <a:avLst/>
          </a:prstGeom>
          <a:noFill/>
          <a:ln>
            <a:noFill/>
          </a:ln>
        </p:spPr>
        <p:txBody>
          <a:bodyPr anchor="b"/>
          <a:p>
            <a:pPr algn="r">
              <a:lnSpc>
                <a:spcPct val="100000"/>
              </a:lnSpc>
            </a:pPr>
            <a:fld id="{A4F781BF-B0A7-409A-A427-3405A2988E63}" type="slidenum">
              <a:rPr b="0" lang="en-IN" sz="1200" spc="-1" strike="noStrike">
                <a:solidFill>
                  <a:srgbClr val="000000"/>
                </a:solidFill>
                <a:uFill>
                  <a:solidFill>
                    <a:srgbClr val="ffffff"/>
                  </a:solidFill>
                </a:uFill>
                <a:latin typeface="Arial"/>
                <a:ea typeface="+mn-ea"/>
              </a:rPr>
              <a:t>&lt;number&gt;</a:t>
            </a:fld>
            <a:endParaRPr b="0" lang="en-IN"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1136880" y="1599840"/>
            <a:ext cx="6107760" cy="4873320"/>
          </a:xfrm>
          <a:prstGeom prst="rect">
            <a:avLst/>
          </a:prstGeom>
          <a:ln>
            <a:noFill/>
          </a:ln>
        </p:spPr>
      </p:pic>
      <p:pic>
        <p:nvPicPr>
          <p:cNvPr id="60" name="" descr=""/>
          <p:cNvPicPr/>
          <p:nvPr/>
        </p:nvPicPr>
        <p:blipFill>
          <a:blip r:embed="rId3"/>
          <a:stretch/>
        </p:blipFill>
        <p:spPr>
          <a:xfrm>
            <a:off x="1136880" y="1599840"/>
            <a:ext cx="6107760" cy="487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1136880" y="1599840"/>
            <a:ext cx="6107760" cy="4873320"/>
          </a:xfrm>
          <a:prstGeom prst="rect">
            <a:avLst/>
          </a:prstGeom>
          <a:ln>
            <a:noFill/>
          </a:ln>
        </p:spPr>
      </p:pic>
      <p:pic>
        <p:nvPicPr>
          <p:cNvPr id="105" name="" descr=""/>
          <p:cNvPicPr/>
          <p:nvPr/>
        </p:nvPicPr>
        <p:blipFill>
          <a:blip r:embed="rId3"/>
          <a:stretch/>
        </p:blipFill>
        <p:spPr>
          <a:xfrm>
            <a:off x="1136880" y="1599840"/>
            <a:ext cx="6107760" cy="4873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1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49" name="" descr=""/>
          <p:cNvPicPr/>
          <p:nvPr/>
        </p:nvPicPr>
        <p:blipFill>
          <a:blip r:embed="rId2"/>
          <a:stretch/>
        </p:blipFill>
        <p:spPr>
          <a:xfrm>
            <a:off x="1136880" y="1599840"/>
            <a:ext cx="6107760" cy="4873320"/>
          </a:xfrm>
          <a:prstGeom prst="rect">
            <a:avLst/>
          </a:prstGeom>
          <a:ln>
            <a:noFill/>
          </a:ln>
        </p:spPr>
      </p:pic>
      <p:pic>
        <p:nvPicPr>
          <p:cNvPr id="150" name="" descr=""/>
          <p:cNvPicPr/>
          <p:nvPr/>
        </p:nvPicPr>
        <p:blipFill>
          <a:blip r:embed="rId3"/>
          <a:stretch/>
        </p:blipFill>
        <p:spPr>
          <a:xfrm>
            <a:off x="1136880" y="1599840"/>
            <a:ext cx="6107760" cy="48733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6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9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9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94" name="" descr=""/>
          <p:cNvPicPr/>
          <p:nvPr/>
        </p:nvPicPr>
        <p:blipFill>
          <a:blip r:embed="rId2"/>
          <a:stretch/>
        </p:blipFill>
        <p:spPr>
          <a:xfrm>
            <a:off x="1136880" y="1599840"/>
            <a:ext cx="6107760" cy="4873320"/>
          </a:xfrm>
          <a:prstGeom prst="rect">
            <a:avLst/>
          </a:prstGeom>
          <a:ln>
            <a:noFill/>
          </a:ln>
        </p:spPr>
      </p:pic>
      <p:pic>
        <p:nvPicPr>
          <p:cNvPr id="195" name="" descr=""/>
          <p:cNvPicPr/>
          <p:nvPr/>
        </p:nvPicPr>
        <p:blipFill>
          <a:blip r:embed="rId3"/>
          <a:stretch/>
        </p:blipFill>
        <p:spPr>
          <a:xfrm>
            <a:off x="1136880" y="1599840"/>
            <a:ext cx="6107760" cy="48733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09"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11"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14"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19"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20"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2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2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2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26"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2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28"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30"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31"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33"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34"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35"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36"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239"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240" name="" descr=""/>
          <p:cNvPicPr/>
          <p:nvPr/>
        </p:nvPicPr>
        <p:blipFill>
          <a:blip r:embed="rId2"/>
          <a:stretch/>
        </p:blipFill>
        <p:spPr>
          <a:xfrm>
            <a:off x="1136880" y="1599840"/>
            <a:ext cx="6107760" cy="4873320"/>
          </a:xfrm>
          <a:prstGeom prst="rect">
            <a:avLst/>
          </a:prstGeom>
          <a:ln>
            <a:noFill/>
          </a:ln>
        </p:spPr>
      </p:pic>
      <p:pic>
        <p:nvPicPr>
          <p:cNvPr id="241" name="" descr=""/>
          <p:cNvPicPr/>
          <p:nvPr/>
        </p:nvPicPr>
        <p:blipFill>
          <a:blip r:embed="rId3"/>
          <a:stretch/>
        </p:blipFill>
        <p:spPr>
          <a:xfrm>
            <a:off x="1136880" y="1599840"/>
            <a:ext cx="6107760" cy="48733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rgbClr val="fec2ae"/>
            </a:solidFill>
            <a:round/>
          </a:ln>
        </p:spPr>
        <p:style>
          <a:lnRef idx="0"/>
          <a:fillRef idx="0"/>
          <a:effectRef idx="0"/>
          <a:fontRef idx="minor"/>
        </p:style>
      </p:sp>
      <p:sp>
        <p:nvSpPr>
          <p:cNvPr id="1" name="Line 2"/>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rgbClr val="fec2ae">
              <a:alpha val="87000"/>
            </a:srgbClr>
          </a:solidFill>
          <a:ln w="38160">
            <a:noFill/>
          </a:ln>
          <a:effectLst>
            <a:outerShdw dist="24840" dir="5400000">
              <a:srgbClr val="000000">
                <a:alpha val="40000"/>
              </a:srgbClr>
            </a:outerShdw>
          </a:effectLst>
        </p:spPr>
        <p:style>
          <a:lnRef idx="0"/>
          <a:fillRef idx="0"/>
          <a:effectRef idx="0"/>
          <a:fontRef idx="minor"/>
        </p:style>
      </p:sp>
      <p:sp>
        <p:nvSpPr>
          <p:cNvPr id="4" name="Line 5"/>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5" name="CustomShape 6" hidden="1"/>
          <p:cNvSpPr/>
          <p:nvPr/>
        </p:nvSpPr>
        <p:spPr>
          <a:xfrm>
            <a:off x="8156520" y="5715000"/>
            <a:ext cx="549000" cy="54900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6" name="CustomShape 7"/>
          <p:cNvSpPr/>
          <p:nvPr/>
        </p:nvSpPr>
        <p:spPr>
          <a:xfrm>
            <a:off x="380880" y="0"/>
            <a:ext cx="609120" cy="6857640"/>
          </a:xfrm>
          <a:prstGeom prst="rect">
            <a:avLst/>
          </a:prstGeom>
          <a:solidFill>
            <a:srgbClr val="fec2ae">
              <a:alpha val="54000"/>
            </a:srgbClr>
          </a:solidFill>
          <a:ln w="38160">
            <a:noFill/>
          </a:ln>
          <a:effectLst>
            <a:outerShdw dist="24840" dir="5400000">
              <a:srgbClr val="000000">
                <a:alpha val="40000"/>
              </a:srgbClr>
            </a:outerShdw>
          </a:effectLst>
        </p:spPr>
        <p:style>
          <a:lnRef idx="0"/>
          <a:fillRef idx="0"/>
          <a:effectRef idx="0"/>
          <a:fontRef idx="minor"/>
        </p:style>
      </p:sp>
      <p:sp>
        <p:nvSpPr>
          <p:cNvPr id="7" name="CustomShape 8"/>
          <p:cNvSpPr/>
          <p:nvPr/>
        </p:nvSpPr>
        <p:spPr>
          <a:xfrm>
            <a:off x="276120" y="0"/>
            <a:ext cx="104400" cy="6857640"/>
          </a:xfrm>
          <a:prstGeom prst="rect">
            <a:avLst/>
          </a:prstGeom>
          <a:solidFill>
            <a:srgbClr val="fed9cd">
              <a:alpha val="36000"/>
            </a:srgbClr>
          </a:solidFill>
          <a:ln w="38160">
            <a:noFill/>
          </a:ln>
          <a:effectLst>
            <a:outerShdw dist="24840" dir="5400000">
              <a:srgbClr val="000000">
                <a:alpha val="40000"/>
              </a:srgbClr>
            </a:outerShdw>
          </a:effectLst>
        </p:spPr>
        <p:style>
          <a:lnRef idx="0"/>
          <a:fillRef idx="0"/>
          <a:effectRef idx="0"/>
          <a:fontRef idx="minor"/>
        </p:style>
      </p:sp>
      <p:sp>
        <p:nvSpPr>
          <p:cNvPr id="8" name="CustomShape 9"/>
          <p:cNvSpPr/>
          <p:nvPr/>
        </p:nvSpPr>
        <p:spPr>
          <a:xfrm>
            <a:off x="990720" y="0"/>
            <a:ext cx="182160" cy="6857640"/>
          </a:xfrm>
          <a:prstGeom prst="rect">
            <a:avLst/>
          </a:prstGeom>
          <a:solidFill>
            <a:srgbClr val="fed9cd">
              <a:alpha val="70000"/>
            </a:srgbClr>
          </a:solidFill>
          <a:ln w="38160">
            <a:noFill/>
          </a:ln>
          <a:effectLst>
            <a:outerShdw dist="24840" dir="5400000">
              <a:srgbClr val="000000">
                <a:alpha val="40000"/>
              </a:srgbClr>
            </a:outerShdw>
          </a:effectLst>
        </p:spPr>
        <p:style>
          <a:lnRef idx="0"/>
          <a:fillRef idx="0"/>
          <a:effectRef idx="0"/>
          <a:fontRef idx="minor"/>
        </p:style>
      </p:sp>
      <p:sp>
        <p:nvSpPr>
          <p:cNvPr id="9" name="CustomShape 10"/>
          <p:cNvSpPr/>
          <p:nvPr/>
        </p:nvSpPr>
        <p:spPr>
          <a:xfrm>
            <a:off x="1141560" y="0"/>
            <a:ext cx="229680" cy="6857640"/>
          </a:xfrm>
          <a:prstGeom prst="rect">
            <a:avLst/>
          </a:prstGeom>
          <a:solidFill>
            <a:srgbClr val="feede8">
              <a:alpha val="71000"/>
            </a:srgbClr>
          </a:solidFill>
          <a:ln w="38160">
            <a:noFill/>
          </a:ln>
          <a:effectLst>
            <a:outerShdw dist="24840" dir="5400000">
              <a:srgbClr val="000000">
                <a:alpha val="40000"/>
              </a:srgbClr>
            </a:outerShdw>
          </a:effectLst>
        </p:spPr>
        <p:style>
          <a:lnRef idx="0"/>
          <a:fillRef idx="0"/>
          <a:effectRef idx="0"/>
          <a:fontRef idx="minor"/>
        </p:style>
      </p:sp>
      <p:sp>
        <p:nvSpPr>
          <p:cNvPr id="10" name="Line 11"/>
          <p:cNvSpPr/>
          <p:nvPr/>
        </p:nvSpPr>
        <p:spPr>
          <a:xfrm>
            <a:off x="106200" y="0"/>
            <a:ext cx="360" cy="6858000"/>
          </a:xfrm>
          <a:prstGeom prst="line">
            <a:avLst/>
          </a:prstGeom>
          <a:ln w="57240">
            <a:solidFill>
              <a:srgbClr val="fec2ae"/>
            </a:solidFill>
            <a:round/>
          </a:ln>
        </p:spPr>
        <p:style>
          <a:lnRef idx="0"/>
          <a:fillRef idx="0"/>
          <a:effectRef idx="0"/>
          <a:fontRef idx="minor"/>
        </p:style>
      </p:sp>
      <p:sp>
        <p:nvSpPr>
          <p:cNvPr id="11" name="Line 12"/>
          <p:cNvSpPr/>
          <p:nvPr/>
        </p:nvSpPr>
        <p:spPr>
          <a:xfrm>
            <a:off x="914400" y="0"/>
            <a:ext cx="360" cy="6858000"/>
          </a:xfrm>
          <a:prstGeom prst="line">
            <a:avLst/>
          </a:prstGeom>
          <a:ln w="57240">
            <a:solidFill>
              <a:srgbClr val="feede8"/>
            </a:solidFill>
            <a:round/>
          </a:ln>
        </p:spPr>
        <p:style>
          <a:lnRef idx="0"/>
          <a:fillRef idx="0"/>
          <a:effectRef idx="0"/>
          <a:fontRef idx="minor"/>
        </p:style>
      </p:sp>
      <p:sp>
        <p:nvSpPr>
          <p:cNvPr id="12" name="Line 13"/>
          <p:cNvSpPr/>
          <p:nvPr/>
        </p:nvSpPr>
        <p:spPr>
          <a:xfrm>
            <a:off x="853920" y="0"/>
            <a:ext cx="360" cy="6858000"/>
          </a:xfrm>
          <a:prstGeom prst="line">
            <a:avLst/>
          </a:prstGeom>
          <a:ln w="57240">
            <a:solidFill>
              <a:srgbClr val="fec2ae"/>
            </a:solidFill>
            <a:round/>
          </a:ln>
        </p:spPr>
        <p:style>
          <a:lnRef idx="0"/>
          <a:fillRef idx="0"/>
          <a:effectRef idx="0"/>
          <a:fontRef idx="minor"/>
        </p:style>
      </p:sp>
      <p:sp>
        <p:nvSpPr>
          <p:cNvPr id="13" name="Line 14"/>
          <p:cNvSpPr/>
          <p:nvPr/>
        </p:nvSpPr>
        <p:spPr>
          <a:xfrm>
            <a:off x="1726920" y="0"/>
            <a:ext cx="360" cy="6858000"/>
          </a:xfrm>
          <a:prstGeom prst="line">
            <a:avLst/>
          </a:prstGeom>
          <a:ln w="28440">
            <a:solidFill>
              <a:srgbClr val="fec2ae"/>
            </a:solidFill>
            <a:round/>
          </a:ln>
        </p:spPr>
        <p:style>
          <a:lnRef idx="0"/>
          <a:fillRef idx="0"/>
          <a:effectRef idx="0"/>
          <a:fontRef idx="minor"/>
        </p:style>
      </p:sp>
      <p:sp>
        <p:nvSpPr>
          <p:cNvPr id="14" name="Line 15"/>
          <p:cNvSpPr/>
          <p:nvPr/>
        </p:nvSpPr>
        <p:spPr>
          <a:xfrm>
            <a:off x="1066680" y="0"/>
            <a:ext cx="360" cy="6858000"/>
          </a:xfrm>
          <a:prstGeom prst="line">
            <a:avLst/>
          </a:prstGeom>
          <a:ln w="9360">
            <a:solidFill>
              <a:srgbClr val="fec2ae"/>
            </a:solidFill>
            <a:round/>
          </a:ln>
        </p:spPr>
        <p:style>
          <a:lnRef idx="0"/>
          <a:fillRef idx="0"/>
          <a:effectRef idx="0"/>
          <a:fontRef idx="minor"/>
        </p:style>
      </p:sp>
      <p:sp>
        <p:nvSpPr>
          <p:cNvPr id="15" name="Line 16"/>
          <p:cNvSpPr/>
          <p:nvPr/>
        </p:nvSpPr>
        <p:spPr>
          <a:xfrm>
            <a:off x="9113760" y="0"/>
            <a:ext cx="360" cy="6858000"/>
          </a:xfrm>
          <a:prstGeom prst="line">
            <a:avLst/>
          </a:prstGeom>
          <a:ln w="57240">
            <a:solidFill>
              <a:srgbClr val="fec2ae"/>
            </a:solidFill>
            <a:round/>
          </a:ln>
        </p:spPr>
        <p:style>
          <a:lnRef idx="0"/>
          <a:fillRef idx="0"/>
          <a:effectRef idx="0"/>
          <a:fontRef idx="minor"/>
        </p:style>
      </p:sp>
      <p:sp>
        <p:nvSpPr>
          <p:cNvPr id="16" name="CustomShape 17"/>
          <p:cNvSpPr/>
          <p:nvPr/>
        </p:nvSpPr>
        <p:spPr>
          <a:xfrm>
            <a:off x="1219320" y="0"/>
            <a:ext cx="75960" cy="6857640"/>
          </a:xfrm>
          <a:prstGeom prst="rect">
            <a:avLst/>
          </a:prstGeom>
          <a:solidFill>
            <a:srgbClr val="fec2ae">
              <a:alpha val="51000"/>
            </a:srgbClr>
          </a:solidFill>
          <a:ln w="38160">
            <a:noFill/>
          </a:ln>
          <a:effectLst>
            <a:outerShdw dist="24840" dir="5400000">
              <a:srgbClr val="000000">
                <a:alpha val="40000"/>
              </a:srgbClr>
            </a:outerShdw>
          </a:effectLst>
        </p:spPr>
        <p:style>
          <a:lnRef idx="0"/>
          <a:fillRef idx="0"/>
          <a:effectRef idx="0"/>
          <a:fontRef idx="minor"/>
        </p:style>
      </p:sp>
      <p:sp>
        <p:nvSpPr>
          <p:cNvPr id="17" name="CustomShape 18"/>
          <p:cNvSpPr/>
          <p:nvPr/>
        </p:nvSpPr>
        <p:spPr>
          <a:xfrm>
            <a:off x="609480" y="3429000"/>
            <a:ext cx="1294920" cy="129492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18" name="CustomShape 19"/>
          <p:cNvSpPr/>
          <p:nvPr/>
        </p:nvSpPr>
        <p:spPr>
          <a:xfrm>
            <a:off x="1309680" y="4867200"/>
            <a:ext cx="641160" cy="641160"/>
          </a:xfrm>
          <a:prstGeom prst="ellipse">
            <a:avLst/>
          </a:prstGeom>
          <a:solidFill>
            <a:srgbClr val="fe8637"/>
          </a:solidFill>
          <a:ln w="28440">
            <a:noFill/>
          </a:ln>
          <a:effectLst>
            <a:outerShdw dist="24840" dir="5400000">
              <a:srgbClr val="000000">
                <a:alpha val="40000"/>
              </a:srgbClr>
            </a:outerShdw>
          </a:effectLst>
        </p:spPr>
        <p:style>
          <a:lnRef idx="0"/>
          <a:fillRef idx="0"/>
          <a:effectRef idx="0"/>
          <a:fontRef idx="minor"/>
        </p:style>
      </p:sp>
      <p:sp>
        <p:nvSpPr>
          <p:cNvPr id="19" name="CustomShape 20"/>
          <p:cNvSpPr/>
          <p:nvPr/>
        </p:nvSpPr>
        <p:spPr>
          <a:xfrm>
            <a:off x="1090440" y="5500800"/>
            <a:ext cx="137880" cy="136080"/>
          </a:xfrm>
          <a:prstGeom prst="ellipse">
            <a:avLst/>
          </a:prstGeom>
          <a:solidFill>
            <a:srgbClr val="fe8637"/>
          </a:solidFill>
          <a:ln w="12600">
            <a:noFill/>
          </a:ln>
          <a:effectLst>
            <a:outerShdw dist="24840" dir="5400000">
              <a:srgbClr val="000000">
                <a:alpha val="40000"/>
              </a:srgbClr>
            </a:outerShdw>
          </a:effectLst>
        </p:spPr>
        <p:style>
          <a:lnRef idx="0"/>
          <a:fillRef idx="0"/>
          <a:effectRef idx="0"/>
          <a:fontRef idx="minor"/>
        </p:style>
      </p:sp>
      <p:sp>
        <p:nvSpPr>
          <p:cNvPr id="20" name="CustomShape 21"/>
          <p:cNvSpPr/>
          <p:nvPr/>
        </p:nvSpPr>
        <p:spPr>
          <a:xfrm>
            <a:off x="1663560" y="5788080"/>
            <a:ext cx="274320" cy="274320"/>
          </a:xfrm>
          <a:prstGeom prst="ellipse">
            <a:avLst/>
          </a:prstGeom>
          <a:solidFill>
            <a:srgbClr val="fe8637"/>
          </a:solidFill>
          <a:ln w="12600">
            <a:noFill/>
          </a:ln>
          <a:effectLst>
            <a:outerShdw dist="24840" dir="5400000">
              <a:srgbClr val="000000">
                <a:alpha val="40000"/>
              </a:srgbClr>
            </a:outerShdw>
          </a:effectLst>
        </p:spPr>
        <p:style>
          <a:lnRef idx="0"/>
          <a:fillRef idx="0"/>
          <a:effectRef idx="0"/>
          <a:fontRef idx="minor"/>
        </p:style>
      </p:sp>
      <p:sp>
        <p:nvSpPr>
          <p:cNvPr id="21" name="CustomShape 22"/>
          <p:cNvSpPr/>
          <p:nvPr/>
        </p:nvSpPr>
        <p:spPr>
          <a:xfrm>
            <a:off x="1905120" y="4495680"/>
            <a:ext cx="364680" cy="364680"/>
          </a:xfrm>
          <a:prstGeom prst="ellipse">
            <a:avLst/>
          </a:prstGeom>
          <a:solidFill>
            <a:srgbClr val="fe8637"/>
          </a:solidFill>
          <a:ln w="28440">
            <a:noFill/>
          </a:ln>
          <a:effectLst>
            <a:outerShdw dist="24840" dir="5400000">
              <a:srgbClr val="000000">
                <a:alpha val="40000"/>
              </a:srgbClr>
            </a:outerShdw>
          </a:effectLst>
        </p:spPr>
        <p:style>
          <a:lnRef idx="0"/>
          <a:fillRef idx="0"/>
          <a:effectRef idx="0"/>
          <a:fontRef idx="minor"/>
        </p:style>
      </p:sp>
      <p:sp>
        <p:nvSpPr>
          <p:cNvPr id="22" name="PlaceHolder 23"/>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23" name="PlaceHolder 24"/>
          <p:cNvSpPr>
            <a:spLocks noGrp="1"/>
          </p:cNvSpPr>
          <p:nvPr>
            <p:ph type="dt"/>
          </p:nvPr>
        </p:nvSpPr>
        <p:spPr>
          <a:xfrm rot="5400000">
            <a:off x="7764840" y="1174680"/>
            <a:ext cx="2285640" cy="38052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24" name="PlaceHolder 25"/>
          <p:cNvSpPr>
            <a:spLocks noGrp="1"/>
          </p:cNvSpPr>
          <p:nvPr>
            <p:ph type="ftr"/>
          </p:nvPr>
        </p:nvSpPr>
        <p:spPr>
          <a:xfrm rot="5400000">
            <a:off x="7077240" y="4181400"/>
            <a:ext cx="3657240" cy="38376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5" name="PlaceHolder 26"/>
          <p:cNvSpPr>
            <a:spLocks noGrp="1"/>
          </p:cNvSpPr>
          <p:nvPr>
            <p:ph type="sldNum"/>
          </p:nvPr>
        </p:nvSpPr>
        <p:spPr>
          <a:xfrm>
            <a:off x="1325520" y="4929120"/>
            <a:ext cx="609120" cy="517320"/>
          </a:xfrm>
          <a:prstGeom prst="rect">
            <a:avLst/>
          </a:prstGeom>
        </p:spPr>
        <p:txBody>
          <a:bodyPr lIns="90000" rIns="90000" tIns="45000" bIns="45000" anchor="ctr"/>
          <a:p>
            <a:pPr algn="ctr">
              <a:lnSpc>
                <a:spcPct val="100000"/>
              </a:lnSpc>
            </a:pPr>
            <a:fld id="{E7052BCE-4A1E-4DF2-980F-2CCA373696C7}"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rgbClr val="fec2ae"/>
            </a:solidFill>
            <a:round/>
          </a:ln>
        </p:spPr>
        <p:style>
          <a:lnRef idx="0"/>
          <a:fillRef idx="0"/>
          <a:effectRef idx="0"/>
          <a:fontRef idx="minor"/>
        </p:style>
      </p:sp>
      <p:sp>
        <p:nvSpPr>
          <p:cNvPr id="62" name="Line 2"/>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rgbClr val="fec2ae">
              <a:alpha val="87000"/>
            </a:srgbClr>
          </a:solidFill>
          <a:ln w="38160">
            <a:noFill/>
          </a:ln>
          <a:effectLst>
            <a:outerShdw dist="24840" dir="5400000">
              <a:srgbClr val="000000">
                <a:alpha val="40000"/>
              </a:srgbClr>
            </a:outerShdw>
          </a:effectLst>
        </p:spPr>
        <p:style>
          <a:lnRef idx="0"/>
          <a:fillRef idx="0"/>
          <a:effectRef idx="0"/>
          <a:fontRef idx="minor"/>
        </p:style>
      </p:sp>
      <p:sp>
        <p:nvSpPr>
          <p:cNvPr id="65" name="Line 5"/>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66" name="CustomShape 6"/>
          <p:cNvSpPr/>
          <p:nvPr/>
        </p:nvSpPr>
        <p:spPr>
          <a:xfrm>
            <a:off x="8156520" y="5715000"/>
            <a:ext cx="549000" cy="54900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68" name="PlaceHolder 8"/>
          <p:cNvSpPr>
            <a:spLocks noGrp="1"/>
          </p:cNvSpPr>
          <p:nvPr>
            <p:ph type="body"/>
          </p:nvPr>
        </p:nvSpPr>
        <p:spPr>
          <a:xfrm>
            <a:off x="457200" y="1600200"/>
            <a:ext cx="7467120" cy="487332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000" spc="-1" strike="noStrike">
              <a:solidFill>
                <a:srgbClr val="000000"/>
              </a:solidFill>
              <a:uFill>
                <a:solidFill>
                  <a:srgbClr val="ffffff"/>
                </a:solidFill>
              </a:uFill>
              <a:latin typeface="Century Schoolbook"/>
            </a:endParaRPr>
          </a:p>
          <a:p>
            <a:pPr lvl="7" marL="3456000" indent="-216000">
              <a:buClr>
                <a:srgbClr val="000000"/>
              </a:buClr>
              <a:buSzPct val="45000"/>
              <a:buFont typeface="Wingdings" charset="2"/>
              <a:buChar char=""/>
            </a:pPr>
            <a:r>
              <a:rPr b="0" lang="en-US" sz="2100" spc="-1" strike="noStrike">
                <a:solidFill>
                  <a:srgbClr val="000000"/>
                </a:solidFill>
                <a:uFill>
                  <a:solidFill>
                    <a:srgbClr val="ffffff"/>
                  </a:solidFill>
                </a:uFill>
                <a:latin typeface="Century Schoolbook"/>
              </a:rPr>
              <a:t>Second level</a:t>
            </a:r>
            <a:endParaRPr b="0" lang="en-US" sz="2000" spc="-1" strike="noStrike">
              <a:solidFill>
                <a:srgbClr val="000000"/>
              </a:solidFill>
              <a:uFill>
                <a:solidFill>
                  <a:srgbClr val="ffffff"/>
                </a:solidFill>
              </a:uFill>
              <a:latin typeface="Century Schoolbook"/>
            </a:endParaRPr>
          </a:p>
          <a:p>
            <a:pPr lvl="8" marL="3888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level</a:t>
            </a:r>
            <a:endParaRPr b="0" lang="en-US" sz="2000" spc="-1" strike="noStrike">
              <a:solidFill>
                <a:srgbClr val="000000"/>
              </a:solidFill>
              <a:uFill>
                <a:solidFill>
                  <a:srgbClr val="ffffff"/>
                </a:solidFill>
              </a:uFill>
              <a:latin typeface="Century Schoolbook"/>
            </a:endParaRPr>
          </a:p>
          <a:p>
            <a:pPr lvl="9" marL="4320000"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Fourth level</a:t>
            </a:r>
            <a:endParaRPr b="0" lang="en-US" sz="1600" spc="-1" strike="noStrike">
              <a:solidFill>
                <a:srgbClr val="000000"/>
              </a:solidFill>
              <a:uFill>
                <a:solidFill>
                  <a:srgbClr val="ffffff"/>
                </a:solidFill>
              </a:uFill>
              <a:latin typeface="Century Schoolbook"/>
            </a:endParaRPr>
          </a:p>
          <a:p>
            <a:pPr lvl="9" marL="4320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entury Schoolbook"/>
              </a:rPr>
              <a:t>Fifth level</a:t>
            </a:r>
            <a:endParaRPr b="0" lang="en-US" sz="20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2A1080FD-7BDD-4963-A4B7-A5BCE25B876B}"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Line 1"/>
          <p:cNvSpPr/>
          <p:nvPr/>
        </p:nvSpPr>
        <p:spPr>
          <a:xfrm>
            <a:off x="8762760" y="0"/>
            <a:ext cx="360" cy="6858000"/>
          </a:xfrm>
          <a:prstGeom prst="line">
            <a:avLst/>
          </a:prstGeom>
          <a:ln w="38160">
            <a:solidFill>
              <a:srgbClr val="fec2ae"/>
            </a:solidFill>
            <a:round/>
          </a:ln>
        </p:spPr>
        <p:style>
          <a:lnRef idx="0"/>
          <a:fillRef idx="0"/>
          <a:effectRef idx="0"/>
          <a:fontRef idx="minor"/>
        </p:style>
      </p:sp>
      <p:sp>
        <p:nvSpPr>
          <p:cNvPr id="107" name="Line 2"/>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108" name="Line 3"/>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109" name="CustomShape 4"/>
          <p:cNvSpPr/>
          <p:nvPr/>
        </p:nvSpPr>
        <p:spPr>
          <a:xfrm>
            <a:off x="8839080" y="0"/>
            <a:ext cx="304560" cy="6857640"/>
          </a:xfrm>
          <a:prstGeom prst="rect">
            <a:avLst/>
          </a:prstGeom>
          <a:solidFill>
            <a:srgbClr val="fec2ae">
              <a:alpha val="87000"/>
            </a:srgbClr>
          </a:solidFill>
          <a:ln w="38160">
            <a:noFill/>
          </a:ln>
          <a:effectLst>
            <a:outerShdw dist="24840" dir="5400000">
              <a:srgbClr val="000000">
                <a:alpha val="40000"/>
              </a:srgbClr>
            </a:outerShdw>
          </a:effectLst>
        </p:spPr>
        <p:style>
          <a:lnRef idx="0"/>
          <a:fillRef idx="0"/>
          <a:effectRef idx="0"/>
          <a:fontRef idx="minor"/>
        </p:style>
      </p:sp>
      <p:sp>
        <p:nvSpPr>
          <p:cNvPr id="110" name="Line 5"/>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111" name="CustomShape 6"/>
          <p:cNvSpPr/>
          <p:nvPr/>
        </p:nvSpPr>
        <p:spPr>
          <a:xfrm>
            <a:off x="8156520" y="5715000"/>
            <a:ext cx="549000" cy="54900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112" name="PlaceHolder 7"/>
          <p:cNvSpPr>
            <a:spLocks noGrp="1"/>
          </p:cNvSpPr>
          <p:nvPr>
            <p:ph type="title"/>
          </p:nvPr>
        </p:nvSpPr>
        <p:spPr>
          <a:xfrm>
            <a:off x="914400" y="277920"/>
            <a:ext cx="777204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113" name="PlaceHolder 8"/>
          <p:cNvSpPr>
            <a:spLocks noGrp="1"/>
          </p:cNvSpPr>
          <p:nvPr>
            <p:ph type="body"/>
          </p:nvPr>
        </p:nvSpPr>
        <p:spPr>
          <a:xfrm>
            <a:off x="914400" y="1600200"/>
            <a:ext cx="7772040" cy="453024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
        <p:nvSpPr>
          <p:cNvPr id="114" name="PlaceHolder 9"/>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115" name="PlaceHolder 10"/>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116" name="PlaceHolder 11"/>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421EAED6-3A17-4BE4-B0F2-F3E0C7F5CE70}"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Line 1"/>
          <p:cNvSpPr/>
          <p:nvPr/>
        </p:nvSpPr>
        <p:spPr>
          <a:xfrm>
            <a:off x="8762760" y="0"/>
            <a:ext cx="360" cy="6858000"/>
          </a:xfrm>
          <a:prstGeom prst="line">
            <a:avLst/>
          </a:prstGeom>
          <a:ln w="38160">
            <a:solidFill>
              <a:srgbClr val="fec2ae"/>
            </a:solidFill>
            <a:round/>
          </a:ln>
        </p:spPr>
        <p:style>
          <a:lnRef idx="0"/>
          <a:fillRef idx="0"/>
          <a:effectRef idx="0"/>
          <a:fontRef idx="minor"/>
        </p:style>
      </p:sp>
      <p:sp>
        <p:nvSpPr>
          <p:cNvPr id="152" name="Line 2"/>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153" name="Line 3"/>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154" name="CustomShape 4"/>
          <p:cNvSpPr/>
          <p:nvPr/>
        </p:nvSpPr>
        <p:spPr>
          <a:xfrm>
            <a:off x="8839080" y="0"/>
            <a:ext cx="304560" cy="6857640"/>
          </a:xfrm>
          <a:prstGeom prst="rect">
            <a:avLst/>
          </a:prstGeom>
          <a:solidFill>
            <a:srgbClr val="fec2ae">
              <a:alpha val="87000"/>
            </a:srgbClr>
          </a:solidFill>
          <a:ln w="38160">
            <a:noFill/>
          </a:ln>
          <a:effectLst>
            <a:outerShdw dist="24840" dir="5400000">
              <a:srgbClr val="000000">
                <a:alpha val="40000"/>
              </a:srgbClr>
            </a:outerShdw>
          </a:effectLst>
        </p:spPr>
        <p:style>
          <a:lnRef idx="0"/>
          <a:fillRef idx="0"/>
          <a:effectRef idx="0"/>
          <a:fontRef idx="minor"/>
        </p:style>
      </p:sp>
      <p:sp>
        <p:nvSpPr>
          <p:cNvPr id="155" name="Line 5"/>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156" name="CustomShape 6"/>
          <p:cNvSpPr/>
          <p:nvPr/>
        </p:nvSpPr>
        <p:spPr>
          <a:xfrm>
            <a:off x="8156520" y="5715000"/>
            <a:ext cx="549000" cy="54900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157" name="PlaceHolder 7"/>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158" name="PlaceHolder 8"/>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159" name="PlaceHolder 9"/>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32283B0D-592F-42E8-AA27-156CAD9B2413}"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160" name="PlaceHolder 10"/>
          <p:cNvSpPr>
            <a:spLocks noGrp="1"/>
          </p:cNvSpPr>
          <p:nvPr>
            <p:ph type="title"/>
          </p:nvPr>
        </p:nvSpPr>
        <p:spPr>
          <a:xfrm>
            <a:off x="457200" y="273600"/>
            <a:ext cx="8229240" cy="1144800"/>
          </a:xfrm>
          <a:prstGeom prst="rect">
            <a:avLst/>
          </a:prstGeom>
        </p:spPr>
        <p:txBody>
          <a:bodyPr lIns="0" rIns="0" tIns="0" bIns="0" anchor="ctr"/>
          <a:p>
            <a:r>
              <a:rPr b="0" lang="en-US" sz="3000" spc="-1" strike="noStrike">
                <a:solidFill>
                  <a:srgbClr val="000000"/>
                </a:solidFill>
                <a:uFill>
                  <a:solidFill>
                    <a:srgbClr val="ffffff"/>
                  </a:solidFill>
                </a:uFill>
                <a:latin typeface="Arial"/>
              </a:rPr>
              <a:t>Click to edit the title text format</a:t>
            </a:r>
            <a:endParaRPr b="0" lang="en-US" sz="3000" spc="-1" strike="noStrike">
              <a:solidFill>
                <a:srgbClr val="000000"/>
              </a:solidFill>
              <a:uFill>
                <a:solidFill>
                  <a:srgbClr val="ffffff"/>
                </a:solidFill>
              </a:uFill>
              <a:latin typeface="Arial"/>
            </a:endParaRPr>
          </a:p>
        </p:txBody>
      </p:sp>
      <p:sp>
        <p:nvSpPr>
          <p:cNvPr id="161"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Line 1"/>
          <p:cNvSpPr/>
          <p:nvPr/>
        </p:nvSpPr>
        <p:spPr>
          <a:xfrm>
            <a:off x="8762760" y="0"/>
            <a:ext cx="360" cy="6858000"/>
          </a:xfrm>
          <a:prstGeom prst="line">
            <a:avLst/>
          </a:prstGeom>
          <a:ln w="38160">
            <a:solidFill>
              <a:srgbClr val="fec2ae"/>
            </a:solidFill>
            <a:round/>
          </a:ln>
        </p:spPr>
        <p:style>
          <a:lnRef idx="0"/>
          <a:fillRef idx="0"/>
          <a:effectRef idx="0"/>
          <a:fontRef idx="minor"/>
        </p:style>
      </p:sp>
      <p:sp>
        <p:nvSpPr>
          <p:cNvPr id="197" name="Line 2"/>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198" name="Line 3"/>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199" name="CustomShape 4"/>
          <p:cNvSpPr/>
          <p:nvPr/>
        </p:nvSpPr>
        <p:spPr>
          <a:xfrm>
            <a:off x="8839080" y="0"/>
            <a:ext cx="304560" cy="6857640"/>
          </a:xfrm>
          <a:prstGeom prst="rect">
            <a:avLst/>
          </a:prstGeom>
          <a:solidFill>
            <a:srgbClr val="fec2ae">
              <a:alpha val="87000"/>
            </a:srgbClr>
          </a:solidFill>
          <a:ln w="38160">
            <a:noFill/>
          </a:ln>
          <a:effectLst>
            <a:outerShdw dist="24840" dir="5400000">
              <a:srgbClr val="000000">
                <a:alpha val="40000"/>
              </a:srgbClr>
            </a:outerShdw>
          </a:effectLst>
        </p:spPr>
        <p:style>
          <a:lnRef idx="0"/>
          <a:fillRef idx="0"/>
          <a:effectRef idx="0"/>
          <a:fontRef idx="minor"/>
        </p:style>
      </p:sp>
      <p:sp>
        <p:nvSpPr>
          <p:cNvPr id="200" name="Line 5"/>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201" name="CustomShape 6"/>
          <p:cNvSpPr/>
          <p:nvPr/>
        </p:nvSpPr>
        <p:spPr>
          <a:xfrm>
            <a:off x="8156520" y="5715000"/>
            <a:ext cx="549000" cy="549000"/>
          </a:xfrm>
          <a:prstGeom prst="ellipse">
            <a:avLst/>
          </a:prstGeom>
          <a:solidFill>
            <a:srgbClr val="fe8637"/>
          </a:solidFill>
          <a:ln w="38160">
            <a:noFill/>
          </a:ln>
          <a:effectLst>
            <a:outerShdw dist="24840" dir="5400000">
              <a:srgbClr val="000000">
                <a:alpha val="40000"/>
              </a:srgbClr>
            </a:outerShdw>
          </a:effectLst>
        </p:spPr>
        <p:style>
          <a:lnRef idx="0"/>
          <a:fillRef idx="0"/>
          <a:effectRef idx="0"/>
          <a:fontRef idx="minor"/>
        </p:style>
      </p:sp>
      <p:sp>
        <p:nvSpPr>
          <p:cNvPr id="202"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203" name="PlaceHolder 8"/>
          <p:cNvSpPr>
            <a:spLocks noGrp="1"/>
          </p:cNvSpPr>
          <p:nvPr>
            <p:ph type="body"/>
          </p:nvPr>
        </p:nvSpPr>
        <p:spPr>
          <a:xfrm>
            <a:off x="457200" y="1600200"/>
            <a:ext cx="3657240" cy="457164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000" spc="-1" strike="noStrike">
              <a:solidFill>
                <a:srgbClr val="000000"/>
              </a:solidFill>
              <a:uFill>
                <a:solidFill>
                  <a:srgbClr val="ffffff"/>
                </a:solidFill>
              </a:uFill>
              <a:latin typeface="Century Schoolbook"/>
            </a:endParaRPr>
          </a:p>
          <a:p>
            <a:pPr lvl="7" marL="3456000" indent="-216000">
              <a:buClr>
                <a:srgbClr val="000000"/>
              </a:buClr>
              <a:buSzPct val="45000"/>
              <a:buFont typeface="Wingdings" charset="2"/>
              <a:buChar char=""/>
            </a:pPr>
            <a:r>
              <a:rPr b="0" lang="en-US" sz="2100" spc="-1" strike="noStrike">
                <a:solidFill>
                  <a:srgbClr val="000000"/>
                </a:solidFill>
                <a:uFill>
                  <a:solidFill>
                    <a:srgbClr val="ffffff"/>
                  </a:solidFill>
                </a:uFill>
                <a:latin typeface="Century Schoolbook"/>
              </a:rPr>
              <a:t>Second level</a:t>
            </a:r>
            <a:endParaRPr b="0" lang="en-US" sz="2000" spc="-1" strike="noStrike">
              <a:solidFill>
                <a:srgbClr val="000000"/>
              </a:solidFill>
              <a:uFill>
                <a:solidFill>
                  <a:srgbClr val="ffffff"/>
                </a:solidFill>
              </a:uFill>
              <a:latin typeface="Century Schoolbook"/>
            </a:endParaRPr>
          </a:p>
          <a:p>
            <a:pPr lvl="8" marL="3888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level</a:t>
            </a:r>
            <a:endParaRPr b="0" lang="en-US" sz="2000" spc="-1" strike="noStrike">
              <a:solidFill>
                <a:srgbClr val="000000"/>
              </a:solidFill>
              <a:uFill>
                <a:solidFill>
                  <a:srgbClr val="ffffff"/>
                </a:solidFill>
              </a:uFill>
              <a:latin typeface="Century Schoolbook"/>
            </a:endParaRPr>
          </a:p>
          <a:p>
            <a:pPr lvl="9" marL="4320000" indent="-2160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Fourth level</a:t>
            </a:r>
            <a:endParaRPr b="0" lang="en-US" sz="1600" spc="-1" strike="noStrike">
              <a:solidFill>
                <a:srgbClr val="000000"/>
              </a:solidFill>
              <a:uFill>
                <a:solidFill>
                  <a:srgbClr val="ffffff"/>
                </a:solidFill>
              </a:uFill>
              <a:latin typeface="Century Schoolbook"/>
            </a:endParaRPr>
          </a:p>
          <a:p>
            <a:pPr lvl="9" marL="4320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entury Schoolbook"/>
              </a:rPr>
              <a:t>Fifth level</a:t>
            </a:r>
            <a:endParaRPr b="0" lang="en-US" sz="2000" spc="-1" strike="noStrike">
              <a:solidFill>
                <a:srgbClr val="000000"/>
              </a:solidFill>
              <a:uFill>
                <a:solidFill>
                  <a:srgbClr val="ffffff"/>
                </a:solidFill>
              </a:uFill>
              <a:latin typeface="Century Schoolbook"/>
            </a:endParaRPr>
          </a:p>
        </p:txBody>
      </p:sp>
      <p:sp>
        <p:nvSpPr>
          <p:cNvPr id="204" name="PlaceHolder 9"/>
          <p:cNvSpPr>
            <a:spLocks noGrp="1"/>
          </p:cNvSpPr>
          <p:nvPr>
            <p:ph type="body"/>
          </p:nvPr>
        </p:nvSpPr>
        <p:spPr>
          <a:xfrm>
            <a:off x="4270320" y="1600200"/>
            <a:ext cx="3657240" cy="457164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160">
              <a:lnSpc>
                <a:spcPct val="100000"/>
              </a:lnSpc>
              <a:buClr>
                <a:srgbClr val="e0752f"/>
              </a:buClr>
              <a:buSzPct val="60000"/>
              <a:buFont typeface="Wingdings" charset="2"/>
              <a:buChar char=""/>
            </a:pPr>
            <a:r>
              <a:rPr b="0" lang="en-US" sz="2400" spc="-1" strike="noStrike">
                <a:solidFill>
                  <a:srgbClr val="000000"/>
                </a:solidFill>
                <a:uFill>
                  <a:solidFill>
                    <a:srgbClr val="ffffff"/>
                  </a:solidFill>
                </a:uFill>
                <a:latin typeface="Century Schoolbook"/>
              </a:rPr>
              <a:t>Third level</a:t>
            </a:r>
            <a:endParaRPr b="0" lang="en-US" sz="2000" spc="-1" strike="noStrike">
              <a:solidFill>
                <a:srgbClr val="000000"/>
              </a:solidFill>
              <a:uFill>
                <a:solidFill>
                  <a:srgbClr val="ffffff"/>
                </a:solidFill>
              </a:uFill>
              <a:latin typeface="Century Schoolbook"/>
            </a:endParaRPr>
          </a:p>
          <a:p>
            <a:pPr lvl="3" marL="1187280" indent="-182160">
              <a:lnSpc>
                <a:spcPct val="100000"/>
              </a:lnSpc>
              <a:buClr>
                <a:srgbClr val="fec3ae"/>
              </a:buClr>
              <a:buSzPct val="60000"/>
              <a:buFont typeface="Wingdings" charset="2"/>
              <a:buChar char=""/>
            </a:pPr>
            <a:r>
              <a:rPr b="0" lang="en-US" sz="2000" spc="-1" strike="noStrike">
                <a:solidFill>
                  <a:srgbClr val="000000"/>
                </a:solidFill>
                <a:uFill>
                  <a:solidFill>
                    <a:srgbClr val="ffffff"/>
                  </a:solidFill>
                </a:uFill>
                <a:latin typeface="Century Schoolbook"/>
              </a:rPr>
              <a:t>Fourth level</a:t>
            </a:r>
            <a:endParaRPr b="0" lang="en-US" sz="1600" spc="-1" strike="noStrike">
              <a:solidFill>
                <a:srgbClr val="000000"/>
              </a:solidFill>
              <a:uFill>
                <a:solidFill>
                  <a:srgbClr val="ffffff"/>
                </a:solidFill>
              </a:uFill>
              <a:latin typeface="Century Schoolbook"/>
            </a:endParaRPr>
          </a:p>
          <a:p>
            <a:pPr lvl="4" marL="1461960" indent="-182160">
              <a:lnSpc>
                <a:spcPct val="100000"/>
              </a:lnSpc>
              <a:buClr>
                <a:srgbClr val="bdca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000" spc="-1" strike="noStrike">
              <a:solidFill>
                <a:srgbClr val="000000"/>
              </a:solidFill>
              <a:uFill>
                <a:solidFill>
                  <a:srgbClr val="ffffff"/>
                </a:solidFill>
              </a:uFill>
              <a:latin typeface="Century Schoolbook"/>
            </a:endParaRPr>
          </a:p>
        </p:txBody>
      </p:sp>
      <p:sp>
        <p:nvSpPr>
          <p:cNvPr id="205" name="PlaceHolder 10"/>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206" name="PlaceHolder 11"/>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07" name="PlaceHolder 12"/>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4D9C6B9F-2E07-4F53-8F75-4877CFD0F53D}"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2286000" y="3124080"/>
            <a:ext cx="6171840" cy="1893600"/>
          </a:xfrm>
          <a:prstGeom prst="rect">
            <a:avLst/>
          </a:prstGeom>
          <a:noFill/>
          <a:ln>
            <a:noFill/>
          </a:ln>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Unit - iii</a:t>
            </a:r>
            <a:endParaRPr b="0" lang="en-US" sz="3000" spc="-1" strike="noStrike">
              <a:solidFill>
                <a:srgbClr val="000000"/>
              </a:solidFill>
              <a:uFill>
                <a:solidFill>
                  <a:srgbClr val="ffffff"/>
                </a:solidFill>
              </a:uFill>
              <a:latin typeface="Arial"/>
            </a:endParaRPr>
          </a:p>
        </p:txBody>
      </p:sp>
      <p:sp>
        <p:nvSpPr>
          <p:cNvPr id="248" name="TextShape 2"/>
          <p:cNvSpPr txBox="1"/>
          <p:nvPr/>
        </p:nvSpPr>
        <p:spPr>
          <a:xfrm>
            <a:off x="2286000" y="5003640"/>
            <a:ext cx="6171840" cy="1371240"/>
          </a:xfrm>
          <a:prstGeom prst="rect">
            <a:avLst/>
          </a:prstGeom>
          <a:noFill/>
          <a:ln>
            <a:noFill/>
          </a:ln>
        </p:spPr>
        <p:txBody>
          <a:bodyPr/>
          <a:p>
            <a:pPr>
              <a:lnSpc>
                <a:spcPct val="100000"/>
              </a:lnSpc>
            </a:pPr>
            <a:r>
              <a:rPr b="1" lang="en-IN" sz="1800" spc="-1" strike="noStrike">
                <a:solidFill>
                  <a:srgbClr val="575f6d"/>
                </a:solidFill>
                <a:uFill>
                  <a:solidFill>
                    <a:srgbClr val="ffffff"/>
                  </a:solidFill>
                </a:uFill>
                <a:latin typeface="Century Schoolbook"/>
              </a:rPr>
              <a:t>Production Analysis</a:t>
            </a:r>
            <a:endParaRPr b="0" lang="en-IN" sz="3200" spc="-1" strike="noStrike">
              <a:solidFill>
                <a:srgbClr val="000000"/>
              </a:solidFill>
              <a:uFill>
                <a:solidFill>
                  <a:srgbClr val="ffffff"/>
                </a:solidFill>
              </a:uFill>
              <a:latin typeface="Arial"/>
            </a:endParaRPr>
          </a:p>
        </p:txBody>
      </p:sp>
      <p:sp>
        <p:nvSpPr>
          <p:cNvPr id="249" name="TextShape 3"/>
          <p:cNvSpPr txBox="1"/>
          <p:nvPr/>
        </p:nvSpPr>
        <p:spPr>
          <a:xfrm>
            <a:off x="7364160" y="5949720"/>
            <a:ext cx="1131840" cy="818280"/>
          </a:xfrm>
          <a:prstGeom prst="rect">
            <a:avLst/>
          </a:prstGeom>
          <a:noFill/>
          <a:ln>
            <a:noFill/>
          </a:ln>
        </p:spPr>
        <p:txBody>
          <a:bodyPr lIns="90000" rIns="90000" tIns="45000" bIns="45000"/>
          <a:p>
            <a:r>
              <a:rPr b="0" i="1" lang="en-IN" sz="1800" spc="-1" strike="noStrike">
                <a:solidFill>
                  <a:srgbClr val="000000"/>
                </a:solidFill>
                <a:uFill>
                  <a:solidFill>
                    <a:srgbClr val="ffffff"/>
                  </a:solidFill>
                </a:uFill>
                <a:latin typeface="Arial"/>
              </a:rPr>
              <a:t>Edited by</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Arial"/>
              </a:rPr>
              <a:t>Parul</a:t>
            </a:r>
            <a:endParaRPr b="0" lang="en-IN"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274680"/>
            <a:ext cx="7671960" cy="114264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Production function with one fixed input &amp; one variable input</a:t>
            </a:r>
            <a:endParaRPr b="0" lang="en-US" sz="3000" spc="-1" strike="noStrike">
              <a:solidFill>
                <a:srgbClr val="000000"/>
              </a:solidFill>
              <a:uFill>
                <a:solidFill>
                  <a:srgbClr val="ffffff"/>
                </a:solidFill>
              </a:uFill>
              <a:latin typeface="Arial"/>
            </a:endParaRPr>
          </a:p>
        </p:txBody>
      </p:sp>
      <p:sp>
        <p:nvSpPr>
          <p:cNvPr id="283"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We assume at least one input is fixed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Q = f(L, </a:t>
            </a:r>
            <a:r>
              <a:rPr b="0" lang="en-US" sz="2400" spc="-1" strike="noStrike">
                <a:solidFill>
                  <a:srgbClr val="ff0000"/>
                </a:solidFill>
                <a:uFill>
                  <a:solidFill>
                    <a:srgbClr val="ffffff"/>
                  </a:solidFill>
                </a:uFill>
                <a:latin typeface="Century Schoolbook"/>
              </a:rPr>
              <a:t>K</a:t>
            </a:r>
            <a:r>
              <a:rPr b="0" lang="en-US" sz="2400" spc="-1" strike="noStrike">
                <a:solidFill>
                  <a:srgbClr val="000000"/>
                </a:solidFill>
                <a:uFill>
                  <a:solidFill>
                    <a:srgbClr val="ffffff"/>
                  </a:solidFill>
                </a:uFill>
                <a:latin typeface="Century Schoolbook"/>
              </a:rPr>
              <a:t>) K is fixed here</a:t>
            </a:r>
            <a:endParaRPr b="0" lang="en-US" sz="2400" spc="-1" strike="noStrike">
              <a:solidFill>
                <a:srgbClr val="000000"/>
              </a:solidFill>
              <a:uFill>
                <a:solidFill>
                  <a:srgbClr val="ffffff"/>
                </a:solidFill>
              </a:uFill>
              <a:latin typeface="Century Schoolbook"/>
            </a:endParaRPr>
          </a:p>
          <a:p>
            <a:pPr algn="ctr">
              <a:lnSpc>
                <a:spcPct val="100000"/>
              </a:lnSpc>
            </a:pPr>
            <a:r>
              <a:rPr b="0" lang="en-US" sz="2400" spc="-1" strike="noStrike">
                <a:solidFill>
                  <a:srgbClr val="000000"/>
                </a:solidFill>
                <a:uFill>
                  <a:solidFill>
                    <a:srgbClr val="ffffff"/>
                  </a:solidFill>
                </a:uFill>
                <a:latin typeface="Century Schoolbook"/>
              </a:rPr>
              <a:t>OR</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Q = f(K, </a:t>
            </a:r>
            <a:r>
              <a:rPr b="0" lang="en-US" sz="2400" spc="-1" strike="noStrike">
                <a:solidFill>
                  <a:srgbClr val="ff0000"/>
                </a:solidFill>
                <a:uFill>
                  <a:solidFill>
                    <a:srgbClr val="ffffff"/>
                  </a:solidFill>
                </a:uFill>
                <a:latin typeface="Century Schoolbook"/>
              </a:rPr>
              <a:t>L</a:t>
            </a:r>
            <a:r>
              <a:rPr b="0" lang="en-US" sz="2400" spc="-1" strike="noStrike">
                <a:solidFill>
                  <a:srgbClr val="000000"/>
                </a:solidFill>
                <a:uFill>
                  <a:solidFill>
                    <a:srgbClr val="ffffff"/>
                  </a:solidFill>
                </a:uFill>
                <a:latin typeface="Century Schoolbook"/>
              </a:rPr>
              <a:t>) L is fixed here</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84"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85"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A58FD052-5AB3-4961-BBF5-5EA19C817E95}"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3.2 law of diminishing marginal returns / law of variable proportion </a:t>
            </a:r>
            <a:endParaRPr b="0" lang="en-US" sz="3000" spc="-1" strike="noStrike">
              <a:solidFill>
                <a:srgbClr val="000000"/>
              </a:solidFill>
              <a:uFill>
                <a:solidFill>
                  <a:srgbClr val="ffffff"/>
                </a:solidFill>
              </a:uFill>
              <a:latin typeface="Arial"/>
            </a:endParaRPr>
          </a:p>
        </p:txBody>
      </p:sp>
      <p:sp>
        <p:nvSpPr>
          <p:cNvPr id="287" name="TextShape 2"/>
          <p:cNvSpPr txBox="1"/>
          <p:nvPr/>
        </p:nvSpPr>
        <p:spPr>
          <a:xfrm>
            <a:off x="457200" y="1600200"/>
            <a:ext cx="767196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law basically explains the behaviour of production functions in the short run</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t>
            </a:r>
            <a:r>
              <a:rPr b="0" lang="en-US" sz="2400" spc="-1" strike="noStrike">
                <a:solidFill>
                  <a:srgbClr val="000000"/>
                </a:solidFill>
                <a:uFill>
                  <a:solidFill>
                    <a:srgbClr val="ffffff"/>
                  </a:solidFill>
                </a:uFill>
                <a:latin typeface="Century Schoolbook"/>
              </a:rPr>
              <a:t>As the proportion of one factor in a combination of factors is increased after a point, the AVERAGE  &amp; MARGINAL production of that factor will diminish.”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When more units of variable factors used with the fixed factors a point is reached first MP falls, then the AP &amp; finally the TP will diminish</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This law is also called the law of variable proportions because it shows how output varies with variable and fixed inputs</a:t>
            </a:r>
            <a:endParaRPr b="0" lang="en-US" sz="2400" spc="-1" strike="noStrike">
              <a:solidFill>
                <a:srgbClr val="000000"/>
              </a:solidFill>
              <a:uFill>
                <a:solidFill>
                  <a:srgbClr val="ffffff"/>
                </a:solidFill>
              </a:uFill>
              <a:latin typeface="Century Schoolbook"/>
            </a:endParaRPr>
          </a:p>
        </p:txBody>
      </p:sp>
      <p:sp>
        <p:nvSpPr>
          <p:cNvPr id="288"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89"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B4A5409A-0CCD-4F18-960B-3FA605D9F534}"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000000"/>
                </a:solidFill>
                <a:uFill>
                  <a:solidFill>
                    <a:srgbClr val="ffffff"/>
                  </a:solidFill>
                </a:uFill>
                <a:latin typeface="Century Schoolbook"/>
              </a:rPr>
              <a:t>Concept of production</a:t>
            </a:r>
            <a:r>
              <a:rPr b="0" lang="en-US" sz="3000" spc="-1" strike="noStrike" cap="small">
                <a:solidFill>
                  <a:srgbClr val="ff0000"/>
                </a:solidFill>
                <a:uFill>
                  <a:solidFill>
                    <a:srgbClr val="ffffff"/>
                  </a:solidFill>
                </a:uFill>
                <a:latin typeface="Century Schoolbook"/>
              </a:rPr>
              <a:t>
</a:t>
            </a:r>
            <a:endParaRPr b="0" lang="en-US" sz="3000" spc="-1" strike="noStrike">
              <a:solidFill>
                <a:srgbClr val="000000"/>
              </a:solidFill>
              <a:uFill>
                <a:solidFill>
                  <a:srgbClr val="ffffff"/>
                </a:solidFill>
              </a:uFill>
              <a:latin typeface="Arial"/>
            </a:endParaRPr>
          </a:p>
        </p:txBody>
      </p:sp>
      <p:sp>
        <p:nvSpPr>
          <p:cNvPr id="291"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StarSymbol"/>
              <a:buAutoNum type="arabicPeriod"/>
            </a:pPr>
            <a:r>
              <a:rPr b="1" lang="en-US" sz="2400" spc="-1" strike="noStrike">
                <a:solidFill>
                  <a:srgbClr val="000000"/>
                </a:solidFill>
                <a:uFill>
                  <a:solidFill>
                    <a:srgbClr val="ffffff"/>
                  </a:solidFill>
                </a:uFill>
                <a:latin typeface="Century Schoolbook"/>
              </a:rPr>
              <a:t>Total product</a:t>
            </a:r>
            <a:r>
              <a:rPr b="0" lang="en-US" sz="2400" spc="-1" strike="noStrike">
                <a:solidFill>
                  <a:srgbClr val="000000"/>
                </a:solidFill>
                <a:uFill>
                  <a:solidFill>
                    <a:srgbClr val="ffffff"/>
                  </a:solidFill>
                </a:uFill>
                <a:latin typeface="Century Schoolbook"/>
              </a:rPr>
              <a:t> -Total volume of goods &amp; services produced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StarSymbol"/>
              <a:buAutoNum type="arabicPeriod"/>
            </a:pPr>
            <a:r>
              <a:rPr b="1" lang="en-US" sz="2400" spc="-1" strike="noStrike">
                <a:solidFill>
                  <a:srgbClr val="000000"/>
                </a:solidFill>
                <a:uFill>
                  <a:solidFill>
                    <a:srgbClr val="ffffff"/>
                  </a:solidFill>
                </a:uFill>
                <a:latin typeface="Century Schoolbook"/>
              </a:rPr>
              <a:t>Average product</a:t>
            </a:r>
            <a:r>
              <a:rPr b="0" lang="en-US" sz="2400" spc="-1" strike="noStrike">
                <a:solidFill>
                  <a:srgbClr val="000000"/>
                </a:solidFill>
                <a:uFill>
                  <a:solidFill>
                    <a:srgbClr val="ffffff"/>
                  </a:solidFill>
                </a:uFill>
                <a:latin typeface="Century Schoolbook"/>
              </a:rPr>
              <a:t> - Per unit product of a variable product</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StarSymbol"/>
              <a:buAutoNum type="arabicPeriod"/>
            </a:pPr>
            <a:r>
              <a:rPr b="1" lang="en-US" sz="2400" spc="-1" strike="noStrike">
                <a:solidFill>
                  <a:srgbClr val="000000"/>
                </a:solidFill>
                <a:uFill>
                  <a:solidFill>
                    <a:srgbClr val="ffffff"/>
                  </a:solidFill>
                </a:uFill>
                <a:latin typeface="Century Schoolbook"/>
              </a:rPr>
              <a:t>Marginal product</a:t>
            </a:r>
            <a:r>
              <a:rPr b="0" lang="en-US" sz="2400" spc="-1" strike="noStrike">
                <a:solidFill>
                  <a:srgbClr val="000000"/>
                </a:solidFill>
                <a:uFill>
                  <a:solidFill>
                    <a:srgbClr val="ffffff"/>
                  </a:solidFill>
                </a:uFill>
                <a:latin typeface="Century Schoolbook"/>
              </a:rPr>
              <a:t> - Net addition to total product</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92" name="TextShape 3"/>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93"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7F218959-3D9E-4D8D-BE92-DD63AFC30885}"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ASSUMPTIONS</a:t>
            </a:r>
            <a:endParaRPr b="0" lang="en-US" sz="3000" spc="-1" strike="noStrike">
              <a:solidFill>
                <a:srgbClr val="000000"/>
              </a:solidFill>
              <a:uFill>
                <a:solidFill>
                  <a:srgbClr val="ffffff"/>
                </a:solidFill>
              </a:uFill>
              <a:latin typeface="Arial"/>
            </a:endParaRPr>
          </a:p>
        </p:txBody>
      </p:sp>
      <p:sp>
        <p:nvSpPr>
          <p:cNvPr id="295" name="TextShape 2"/>
          <p:cNvSpPr txBox="1"/>
          <p:nvPr/>
        </p:nvSpPr>
        <p:spPr>
          <a:xfrm>
            <a:off x="457200" y="1600200"/>
            <a:ext cx="7467120" cy="4873320"/>
          </a:xfrm>
          <a:prstGeom prst="rect">
            <a:avLst/>
          </a:prstGeom>
          <a:noFill/>
          <a:ln>
            <a:noFill/>
          </a:ln>
        </p:spPr>
        <p:txBody>
          <a:bodyPr/>
          <a:p>
            <a:pPr marL="609480" indent="-60912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Technology will remain constant</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Quantity of at least one factor input is constant and one factor input is variable</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Variable factors are homogeneous</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The various factors are not to be used in rigidly fixed proportions but the law is based upon the possibility of varying proportions. </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Addition to the variable input is made in equal increment</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96"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97"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0075E2B8-3C78-46CA-9C0E-BB3807B114C1}"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dur="indefinite" nodeType="mainSeq">
                <p:childTnLst>
                  <p:par>
                    <p:cTn id="37" fill="hold">
                      <p:stCondLst>
                        <p:cond delay="0"/>
                      </p:stCondLst>
                      <p:childTnLst>
                        <p:par>
                          <p:cTn id="38" fill="hold">
                            <p:stCondLst>
                              <p:cond delay="0"/>
                            </p:stCondLst>
                            <p:childTnLst>
                              <p:par>
                                <p:cTn id="39" nodeType="withEffect" fill="hold" presetClass="entr" presetID="10">
                                  <p:stCondLst>
                                    <p:cond delay="0"/>
                                  </p:stCondLst>
                                  <p:childTnLst>
                                    <p:set>
                                      <p:cBhvr>
                                        <p:cTn id="40" dur="1" fill="hold">
                                          <p:stCondLst>
                                            <p:cond delay="0"/>
                                          </p:stCondLst>
                                        </p:cTn>
                                        <p:tgtEl>
                                          <p:spTgt spid="294"/>
                                        </p:tgtEl>
                                        <p:attrNameLst>
                                          <p:attrName>style.visibility</p:attrName>
                                        </p:attrNameLst>
                                      </p:cBhvr>
                                      <p:to>
                                        <p:strVal val="visible"/>
                                      </p:to>
                                    </p:set>
                                    <p:animEffect filter="fade" transition="in">
                                      <p:cBhvr additive="repl">
                                        <p:cTn id="41" dur="2000"/>
                                        <p:tgtEl>
                                          <p:spTgt spid="294"/>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22" presetSubtype="8">
                                  <p:stCondLst>
                                    <p:cond delay="0"/>
                                  </p:stCondLst>
                                  <p:childTnLst>
                                    <p:set>
                                      <p:cBhvr>
                                        <p:cTn id="45" dur="1" fill="hold">
                                          <p:stCondLst>
                                            <p:cond delay="0"/>
                                          </p:stCondLst>
                                        </p:cTn>
                                        <p:tgtEl>
                                          <p:spTgt spid="295">
                                            <p:txEl>
                                              <p:pRg st="0" end="32"/>
                                            </p:txEl>
                                          </p:spTgt>
                                        </p:tgtEl>
                                        <p:attrNameLst>
                                          <p:attrName>style.visibility</p:attrName>
                                        </p:attrNameLst>
                                      </p:cBhvr>
                                      <p:to>
                                        <p:strVal val="visible"/>
                                      </p:to>
                                    </p:set>
                                    <p:animEffect filter="wipe(left)" transition="in">
                                      <p:cBhvr additive="repl">
                                        <p:cTn id="46" dur="500"/>
                                        <p:tgtEl>
                                          <p:spTgt spid="295">
                                            <p:txEl>
                                              <p:pRg st="0" end="32"/>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2" presetSubtype="8">
                                  <p:stCondLst>
                                    <p:cond delay="0"/>
                                  </p:stCondLst>
                                  <p:childTnLst>
                                    <p:set>
                                      <p:cBhvr>
                                        <p:cTn id="50" dur="1" fill="hold">
                                          <p:stCondLst>
                                            <p:cond delay="0"/>
                                          </p:stCondLst>
                                        </p:cTn>
                                        <p:tgtEl>
                                          <p:spTgt spid="295">
                                            <p:txEl>
                                              <p:pRg st="32" end="115"/>
                                            </p:txEl>
                                          </p:spTgt>
                                        </p:tgtEl>
                                        <p:attrNameLst>
                                          <p:attrName>style.visibility</p:attrName>
                                        </p:attrNameLst>
                                      </p:cBhvr>
                                      <p:to>
                                        <p:strVal val="visible"/>
                                      </p:to>
                                    </p:set>
                                    <p:animEffect filter="wipe(left)" transition="in">
                                      <p:cBhvr additive="repl">
                                        <p:cTn id="51" dur="500"/>
                                        <p:tgtEl>
                                          <p:spTgt spid="295">
                                            <p:txEl>
                                              <p:pRg st="32" end="115"/>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2" presetSubtype="8">
                                  <p:stCondLst>
                                    <p:cond delay="0"/>
                                  </p:stCondLst>
                                  <p:childTnLst>
                                    <p:set>
                                      <p:cBhvr>
                                        <p:cTn id="55" dur="1" fill="hold">
                                          <p:stCondLst>
                                            <p:cond delay="0"/>
                                          </p:stCondLst>
                                        </p:cTn>
                                        <p:tgtEl>
                                          <p:spTgt spid="295">
                                            <p:txEl>
                                              <p:pRg st="115" end="148"/>
                                            </p:txEl>
                                          </p:spTgt>
                                        </p:tgtEl>
                                        <p:attrNameLst>
                                          <p:attrName>style.visibility</p:attrName>
                                        </p:attrNameLst>
                                      </p:cBhvr>
                                      <p:to>
                                        <p:strVal val="visible"/>
                                      </p:to>
                                    </p:set>
                                    <p:animEffect filter="wipe(left)" transition="in">
                                      <p:cBhvr additive="repl">
                                        <p:cTn id="56" dur="500"/>
                                        <p:tgtEl>
                                          <p:spTgt spid="295">
                                            <p:txEl>
                                              <p:pRg st="115" end="148"/>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22" presetSubtype="8">
                                  <p:stCondLst>
                                    <p:cond delay="0"/>
                                  </p:stCondLst>
                                  <p:childTnLst>
                                    <p:set>
                                      <p:cBhvr>
                                        <p:cTn id="60" dur="1" fill="hold">
                                          <p:stCondLst>
                                            <p:cond delay="0"/>
                                          </p:stCondLst>
                                        </p:cTn>
                                        <p:tgtEl>
                                          <p:spTgt spid="295">
                                            <p:txEl>
                                              <p:pRg st="148" end="283"/>
                                            </p:txEl>
                                          </p:spTgt>
                                        </p:tgtEl>
                                        <p:attrNameLst>
                                          <p:attrName>style.visibility</p:attrName>
                                        </p:attrNameLst>
                                      </p:cBhvr>
                                      <p:to>
                                        <p:strVal val="visible"/>
                                      </p:to>
                                    </p:set>
                                    <p:animEffect filter="wipe(left)" transition="in">
                                      <p:cBhvr additive="repl">
                                        <p:cTn id="61" dur="500"/>
                                        <p:tgtEl>
                                          <p:spTgt spid="295">
                                            <p:txEl>
                                              <p:pRg st="148" end="283"/>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22" presetSubtype="8">
                                  <p:stCondLst>
                                    <p:cond delay="0"/>
                                  </p:stCondLst>
                                  <p:childTnLst>
                                    <p:set>
                                      <p:cBhvr>
                                        <p:cTn id="65" dur="1" fill="hold">
                                          <p:stCondLst>
                                            <p:cond delay="0"/>
                                          </p:stCondLst>
                                        </p:cTn>
                                        <p:tgtEl>
                                          <p:spTgt spid="295">
                                            <p:txEl>
                                              <p:pRg st="283" end="341"/>
                                            </p:txEl>
                                          </p:spTgt>
                                        </p:tgtEl>
                                        <p:attrNameLst>
                                          <p:attrName>style.visibility</p:attrName>
                                        </p:attrNameLst>
                                      </p:cBhvr>
                                      <p:to>
                                        <p:strVal val="visible"/>
                                      </p:to>
                                    </p:set>
                                    <p:animEffect filter="wipe(left)" transition="in">
                                      <p:cBhvr additive="repl">
                                        <p:cTn id="66" dur="500"/>
                                        <p:tgtEl>
                                          <p:spTgt spid="295">
                                            <p:txEl>
                                              <p:pRg st="283" end="34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52280" y="277920"/>
            <a:ext cx="8534160" cy="56016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Law of variable proportion schedule</a:t>
            </a:r>
            <a:endParaRPr b="0" lang="en-US" sz="3000" spc="-1" strike="noStrike">
              <a:solidFill>
                <a:srgbClr val="000000"/>
              </a:solidFill>
              <a:uFill>
                <a:solidFill>
                  <a:srgbClr val="ffffff"/>
                </a:solidFill>
              </a:uFill>
              <a:latin typeface="Arial"/>
            </a:endParaRPr>
          </a:p>
        </p:txBody>
      </p:sp>
      <p:graphicFrame>
        <p:nvGraphicFramePr>
          <p:cNvPr id="299" name="Table 2"/>
          <p:cNvGraphicFramePr/>
          <p:nvPr/>
        </p:nvGraphicFramePr>
        <p:xfrm>
          <a:off x="457200" y="990720"/>
          <a:ext cx="7949520" cy="4723560"/>
        </p:xfrm>
        <a:graphic>
          <a:graphicData uri="http://schemas.openxmlformats.org/drawingml/2006/table">
            <a:tbl>
              <a:tblPr/>
              <a:tblGrid>
                <a:gridCol w="1590120"/>
                <a:gridCol w="1590120"/>
                <a:gridCol w="1588680"/>
                <a:gridCol w="1590120"/>
                <a:gridCol w="1590840"/>
              </a:tblGrid>
              <a:tr h="874080">
                <a:tc>
                  <a:txBody>
                    <a:bodyPr/>
                    <a:p>
                      <a:pPr>
                        <a:lnSpc>
                          <a:spcPct val="100000"/>
                        </a:lnSpc>
                      </a:pPr>
                      <a:r>
                        <a:rPr b="0" lang="en-IN" sz="2400" spc="-1" strike="noStrike">
                          <a:solidFill>
                            <a:srgbClr val="000000"/>
                          </a:solidFill>
                          <a:uFill>
                            <a:solidFill>
                              <a:srgbClr val="ffffff"/>
                            </a:solidFill>
                          </a:uFill>
                          <a:latin typeface="Arial"/>
                        </a:rPr>
                        <a:t>No of workers</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pPr>
                      <a:r>
                        <a:rPr b="0" lang="en-IN" sz="2400" spc="-1" strike="noStrike">
                          <a:solidFill>
                            <a:srgbClr val="000000"/>
                          </a:solidFill>
                          <a:uFill>
                            <a:solidFill>
                              <a:srgbClr val="ffffff"/>
                            </a:solidFill>
                          </a:uFill>
                          <a:latin typeface="Arial"/>
                        </a:rPr>
                        <a:t>TP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pPr>
                      <a:r>
                        <a:rPr b="0" lang="en-IN" sz="2400" spc="-1" strike="noStrike">
                          <a:solidFill>
                            <a:srgbClr val="000000"/>
                          </a:solidFill>
                          <a:uFill>
                            <a:solidFill>
                              <a:srgbClr val="ffffff"/>
                            </a:solidFill>
                          </a:uFill>
                          <a:latin typeface="Arial"/>
                        </a:rPr>
                        <a:t>AP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pPr>
                      <a:r>
                        <a:rPr b="0" lang="en-IN" sz="2400" spc="-1" strike="noStrike">
                          <a:solidFill>
                            <a:srgbClr val="000000"/>
                          </a:solidFill>
                          <a:uFill>
                            <a:solidFill>
                              <a:srgbClr val="ffffff"/>
                            </a:solidFill>
                          </a:uFill>
                          <a:latin typeface="Arial"/>
                        </a:rPr>
                        <a:t>MP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pPr>
                      <a:r>
                        <a:rPr b="0" lang="en-IN" sz="2400" spc="-1" strike="noStrike">
                          <a:solidFill>
                            <a:srgbClr val="000000"/>
                          </a:solidFill>
                          <a:uFill>
                            <a:solidFill>
                              <a:srgbClr val="ffffff"/>
                            </a:solidFill>
                          </a:uFill>
                          <a:latin typeface="Arial"/>
                        </a:rPr>
                        <a:t>Stage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80960">
                <a:tc>
                  <a:txBody>
                    <a:bodyPr/>
                    <a:p>
                      <a:pPr>
                        <a:lnSpc>
                          <a:spcPct val="100000"/>
                        </a:lnSpc>
                      </a:pPr>
                      <a:r>
                        <a:rPr b="0" lang="en-IN" sz="24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c rowSpan="4">
                  <a:txBody>
                    <a:bodyPr anchor="ctr"/>
                    <a:p>
                      <a:pPr algn="ctr">
                        <a:lnSpc>
                          <a:spcPct val="100000"/>
                        </a:lnSpc>
                      </a:pPr>
                      <a:r>
                        <a:rPr b="1" lang="en-IN" sz="1600" spc="-1" strike="noStrike">
                          <a:solidFill>
                            <a:srgbClr val="000000"/>
                          </a:solidFill>
                          <a:uFill>
                            <a:solidFill>
                              <a:srgbClr val="ffffff"/>
                            </a:solidFill>
                          </a:uFill>
                          <a:latin typeface="Arial"/>
                        </a:rPr>
                        <a:t>I stage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eb6e5a"/>
                    </a:solidFill>
                  </a:tcPr>
                </a:tc>
              </a:tr>
              <a:tr h="480960">
                <a:tc>
                  <a:txBody>
                    <a:bodyPr/>
                    <a:p>
                      <a:pPr>
                        <a:lnSpc>
                          <a:spcPct val="100000"/>
                        </a:lnSpc>
                      </a:pPr>
                      <a:r>
                        <a:rPr b="0" lang="en-IN" sz="24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c vMerge="1">
                  <a:tcPr marL="91440" marR="91440">
                    <a:lnL w="12240">
                      <a:solidFill>
                        <a:srgbClr val="000000"/>
                      </a:solidFill>
                    </a:lnL>
                    <a:lnR w="12240">
                      <a:solidFill>
                        <a:srgbClr val="000000"/>
                      </a:solidFill>
                    </a:lnR>
                    <a:lnT w="28080">
                      <a:solidFill>
                        <a:srgbClr val="000000"/>
                      </a:solidFill>
                    </a:lnT>
                    <a:lnB w="12240">
                      <a:solidFill>
                        <a:srgbClr val="000000"/>
                      </a:solidFill>
                    </a:lnB>
                    <a:noFill/>
                  </a:tcPr>
                </a:tc>
              </a:tr>
              <a:tr h="480960">
                <a:tc>
                  <a:txBody>
                    <a:bodyPr/>
                    <a:p>
                      <a:pPr>
                        <a:lnSpc>
                          <a:spcPct val="100000"/>
                        </a:lnSpc>
                      </a:pPr>
                      <a:r>
                        <a:rPr b="0" lang="en-IN" sz="2400" spc="-1" strike="noStrike">
                          <a:solidFill>
                            <a:srgbClr val="000000"/>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12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c vMerge="1">
                  <a:tcPr marL="91440" marR="91440">
                    <a:lnL w="12240">
                      <a:solidFill>
                        <a:srgbClr val="000000"/>
                      </a:solidFill>
                    </a:lnL>
                    <a:lnR w="12240">
                      <a:solidFill>
                        <a:srgbClr val="000000"/>
                      </a:solidFill>
                    </a:lnR>
                    <a:lnT w="28080">
                      <a:solidFill>
                        <a:srgbClr val="000000"/>
                      </a:solidFill>
                    </a:lnT>
                    <a:lnB w="12240">
                      <a:solidFill>
                        <a:srgbClr val="000000"/>
                      </a:solidFill>
                    </a:lnB>
                    <a:noFill/>
                  </a:tcPr>
                </a:tc>
              </a:tr>
              <a:tr h="482400">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16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r>
              <a:tr h="480960">
                <a:tc>
                  <a:txBody>
                    <a:bodyPr/>
                    <a:p>
                      <a:pPr>
                        <a:lnSpc>
                          <a:spcPct val="100000"/>
                        </a:lnSpc>
                      </a:pPr>
                      <a:r>
                        <a:rPr b="0" lang="en-IN" sz="2400" spc="-1" strike="noStrike">
                          <a:solidFill>
                            <a:srgbClr val="000000"/>
                          </a:solidFill>
                          <a:uFill>
                            <a:solidFill>
                              <a:srgbClr val="ffffff"/>
                            </a:solidFill>
                          </a:uFill>
                          <a:latin typeface="Arial"/>
                        </a:rPr>
                        <a:t>5</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18</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3.6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c rowSpan="2">
                  <a:txBody>
                    <a:bodyPr anchor="ctr"/>
                    <a:p>
                      <a:pPr algn="ctr">
                        <a:lnSpc>
                          <a:spcPct val="100000"/>
                        </a:lnSpc>
                      </a:pPr>
                      <a:r>
                        <a:rPr b="1" lang="en-IN" sz="1600" spc="-1" strike="noStrike">
                          <a:solidFill>
                            <a:srgbClr val="000000"/>
                          </a:solidFill>
                          <a:uFill>
                            <a:solidFill>
                              <a:srgbClr val="ffffff"/>
                            </a:solidFill>
                          </a:uFill>
                          <a:latin typeface="Arial"/>
                        </a:rPr>
                        <a:t>II stage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eb6e5a"/>
                    </a:solidFill>
                  </a:tcPr>
                </a:tc>
              </a:tr>
              <a:tr h="480960">
                <a:tc>
                  <a:txBody>
                    <a:bodyPr/>
                    <a:p>
                      <a:pPr>
                        <a:lnSpc>
                          <a:spcPct val="100000"/>
                        </a:lnSpc>
                      </a:pPr>
                      <a:r>
                        <a:rPr b="0" lang="en-IN" sz="2400" spc="-1" strike="noStrike">
                          <a:solidFill>
                            <a:srgbClr val="000000"/>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18</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r>
              <a:tr h="480960">
                <a:tc>
                  <a:txBody>
                    <a:bodyPr/>
                    <a:p>
                      <a:pPr>
                        <a:lnSpc>
                          <a:spcPct val="100000"/>
                        </a:lnSpc>
                      </a:pPr>
                      <a:r>
                        <a:rPr b="0" lang="en-IN" sz="2400" spc="-1" strike="noStrike">
                          <a:solidFill>
                            <a:srgbClr val="000000"/>
                          </a:solidFill>
                          <a:uFill>
                            <a:solidFill>
                              <a:srgbClr val="ffffff"/>
                            </a:solidFill>
                          </a:uFill>
                          <a:latin typeface="Arial"/>
                        </a:rPr>
                        <a:t>7</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14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c rowSpan="2">
                  <a:txBody>
                    <a:bodyPr anchor="ctr"/>
                    <a:p>
                      <a:pPr algn="ctr">
                        <a:lnSpc>
                          <a:spcPct val="100000"/>
                        </a:lnSpc>
                      </a:pPr>
                      <a:r>
                        <a:rPr b="1" lang="en-IN" sz="1600" spc="-1" strike="noStrike">
                          <a:solidFill>
                            <a:srgbClr val="000000"/>
                          </a:solidFill>
                          <a:uFill>
                            <a:solidFill>
                              <a:srgbClr val="ffffff"/>
                            </a:solidFill>
                          </a:uFill>
                          <a:latin typeface="Arial"/>
                        </a:rPr>
                        <a:t>III stage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eb6e5a"/>
                    </a:solidFill>
                  </a:tcPr>
                </a:tc>
              </a:tr>
              <a:tr h="481680">
                <a:tc>
                  <a:txBody>
                    <a:bodyPr/>
                    <a:p>
                      <a:pPr>
                        <a:lnSpc>
                          <a:spcPct val="100000"/>
                        </a:lnSpc>
                      </a:pPr>
                      <a:r>
                        <a:rPr b="0" lang="en-IN" sz="2400" spc="-1" strike="noStrike">
                          <a:solidFill>
                            <a:srgbClr val="000000"/>
                          </a:solidFill>
                          <a:uFill>
                            <a:solidFill>
                              <a:srgbClr val="ffffff"/>
                            </a:solidFill>
                          </a:uFill>
                          <a:latin typeface="Arial"/>
                        </a:rPr>
                        <a:t>8</a:t>
                      </a:r>
                      <a:endParaRPr b="0" lang="en-IN"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e8637"/>
                    </a:solidFill>
                  </a:tcPr>
                </a:tc>
                <a:tc>
                  <a:txBody>
                    <a:bodyPr/>
                    <a:p>
                      <a:pPr>
                        <a:lnSpc>
                          <a:spcPct val="100000"/>
                        </a:lnSpc>
                      </a:pPr>
                      <a:r>
                        <a:rPr b="1" lang="en-IN" sz="2400" spc="-1" strike="noStrike">
                          <a:solidFill>
                            <a:srgbClr val="996633"/>
                          </a:solidFill>
                          <a:uFill>
                            <a:solidFill>
                              <a:srgbClr val="ffffff"/>
                            </a:solidFill>
                          </a:uFill>
                          <a:latin typeface="Arial"/>
                        </a:rPr>
                        <a:t>8</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e636"/>
                    </a:solidFill>
                  </a:tcPr>
                </a:tc>
                <a:tc>
                  <a:txBody>
                    <a:bodyPr/>
                    <a:p>
                      <a:pPr>
                        <a:lnSpc>
                          <a:spcPct val="100000"/>
                        </a:lnSpc>
                      </a:pPr>
                      <a:r>
                        <a:rPr b="0" lang="en-IN" sz="24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3399"/>
                    </a:solidFill>
                  </a:tcPr>
                </a:tc>
                <a:tc>
                  <a:txBody>
                    <a:bodyPr/>
                    <a:p>
                      <a:pPr>
                        <a:lnSpc>
                          <a:spcPct val="100000"/>
                        </a:lnSpc>
                      </a:pPr>
                      <a:r>
                        <a:rPr b="0" lang="en-IN" sz="2400" spc="-1" strike="noStrike">
                          <a:solidFill>
                            <a:srgbClr val="000000"/>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ff00"/>
                    </a:solidFill>
                  </a:tcPr>
                </a:tc>
              </a:tr>
            </a:tbl>
          </a:graphicData>
        </a:graphic>
      </p:graphicFrame>
      <p:sp>
        <p:nvSpPr>
          <p:cNvPr id="300"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01"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CA2B4E2E-E46F-423B-820F-3CAE4B023B5E}"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274680"/>
            <a:ext cx="7467120" cy="1142640"/>
          </a:xfrm>
          <a:prstGeom prst="rect">
            <a:avLst/>
          </a:prstGeom>
          <a:noFill/>
          <a:ln>
            <a:noFill/>
          </a:ln>
        </p:spPr>
        <p:txBody>
          <a:bodyPr lIns="90000" rIns="90000" tIns="45000" bIns="45000" anchor="b"/>
          <a:p>
            <a:endParaRPr b="0" lang="en-US" sz="3000" spc="-1" strike="noStrike">
              <a:solidFill>
                <a:srgbClr val="000000"/>
              </a:solidFill>
              <a:uFill>
                <a:solidFill>
                  <a:srgbClr val="ffffff"/>
                </a:solidFill>
              </a:uFill>
              <a:latin typeface="Arial"/>
            </a:endParaRPr>
          </a:p>
        </p:txBody>
      </p:sp>
      <p:sp>
        <p:nvSpPr>
          <p:cNvPr id="303" name="TextShape 2"/>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pic>
        <p:nvPicPr>
          <p:cNvPr id="304" name="Content Placeholder 6" descr=""/>
          <p:cNvPicPr/>
          <p:nvPr/>
        </p:nvPicPr>
        <p:blipFill>
          <a:blip r:embed="rId1"/>
          <a:stretch/>
        </p:blipFill>
        <p:spPr>
          <a:xfrm>
            <a:off x="990720" y="1903320"/>
            <a:ext cx="6400440" cy="4266720"/>
          </a:xfrm>
          <a:prstGeom prst="rect">
            <a:avLst/>
          </a:prstGeom>
          <a:ln w="9360">
            <a:noFill/>
          </a:ln>
        </p:spPr>
      </p:pic>
      <p:sp>
        <p:nvSpPr>
          <p:cNvPr id="305"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F1CEB381-23F6-46EF-91B3-9FF7E0B1928A}"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Picture 5" descr=""/>
          <p:cNvPicPr/>
          <p:nvPr/>
        </p:nvPicPr>
        <p:blipFill>
          <a:blip r:embed="rId1"/>
          <a:stretch/>
        </p:blipFill>
        <p:spPr>
          <a:xfrm>
            <a:off x="990720" y="685800"/>
            <a:ext cx="7391160" cy="5790960"/>
          </a:xfrm>
          <a:prstGeom prst="rect">
            <a:avLst/>
          </a:prstGeom>
          <a:ln>
            <a:solidFill>
              <a:srgbClr val="ceb500"/>
            </a:solidFill>
          </a:ln>
        </p:spPr>
      </p:pic>
      <p:sp>
        <p:nvSpPr>
          <p:cNvPr id="307" name="TextShape 1"/>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08" name="TextShape 2"/>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ABADFAFC-E3C7-4AF3-BEE1-44FC0970F1A2}"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Stages</a:t>
            </a:r>
            <a:endParaRPr b="0" lang="en-US" sz="3000" spc="-1" strike="noStrike">
              <a:solidFill>
                <a:srgbClr val="000000"/>
              </a:solidFill>
              <a:uFill>
                <a:solidFill>
                  <a:srgbClr val="ffffff"/>
                </a:solidFill>
              </a:uFill>
              <a:latin typeface="Arial"/>
            </a:endParaRPr>
          </a:p>
        </p:txBody>
      </p:sp>
      <p:sp>
        <p:nvSpPr>
          <p:cNvPr id="310" name="TextShape 2"/>
          <p:cNvSpPr txBox="1"/>
          <p:nvPr/>
        </p:nvSpPr>
        <p:spPr>
          <a:xfrm>
            <a:off x="914400" y="1600200"/>
            <a:ext cx="3814560" cy="4530240"/>
          </a:xfrm>
          <a:prstGeom prst="rect">
            <a:avLst/>
          </a:prstGeom>
          <a:noFill/>
          <a:ln>
            <a:noFill/>
          </a:ln>
        </p:spPr>
        <p:txBody>
          <a:bodyPr/>
          <a:p>
            <a:pPr marL="533520" indent="-533160">
              <a:lnSpc>
                <a:spcPct val="100000"/>
              </a:lnSpc>
              <a:buClr>
                <a:srgbClr val="fe8637"/>
              </a:buClr>
              <a:buSzPct val="70000"/>
              <a:buFont typeface="Wingdings" charset="2"/>
              <a:buChar char=""/>
            </a:pPr>
            <a:r>
              <a:rPr b="0" lang="en-US" sz="2400" spc="-1" strike="noStrike" u="sng">
                <a:solidFill>
                  <a:srgbClr val="ff0000"/>
                </a:solidFill>
                <a:uFill>
                  <a:solidFill>
                    <a:srgbClr val="ffffff"/>
                  </a:solidFill>
                </a:uFill>
                <a:latin typeface="Century Schoolbook"/>
              </a:rPr>
              <a:t>Stage -1 (IRRATIONAL)</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TP increases at an increasing rate</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MP also rises</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AP also increases but lies below MP</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Indivisible fixed factors</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Division of labour &amp; specialization</a:t>
            </a:r>
            <a:endParaRPr b="0" lang="en-US" sz="2400" spc="-1" strike="noStrike">
              <a:solidFill>
                <a:srgbClr val="000000"/>
              </a:solidFill>
              <a:uFill>
                <a:solidFill>
                  <a:srgbClr val="ffffff"/>
                </a:solidFill>
              </a:uFill>
              <a:latin typeface="Century Schoolbook"/>
            </a:endParaRPr>
          </a:p>
        </p:txBody>
      </p:sp>
      <p:sp>
        <p:nvSpPr>
          <p:cNvPr id="311" name="TextShape 3"/>
          <p:cNvSpPr txBox="1"/>
          <p:nvPr/>
        </p:nvSpPr>
        <p:spPr>
          <a:xfrm>
            <a:off x="4871880" y="1600200"/>
            <a:ext cx="3814560" cy="4530240"/>
          </a:xfrm>
          <a:prstGeom prst="rect">
            <a:avLst/>
          </a:prstGeom>
          <a:noFill/>
          <a:ln>
            <a:noFill/>
          </a:ln>
        </p:spPr>
        <p:txBody>
          <a:bodyPr/>
          <a:p>
            <a:pPr marL="533520" indent="-533160">
              <a:lnSpc>
                <a:spcPct val="100000"/>
              </a:lnSpc>
              <a:buClr>
                <a:srgbClr val="fe8637"/>
              </a:buClr>
              <a:buSzPct val="70000"/>
              <a:buFont typeface="Wingdings" charset="2"/>
              <a:buChar char=""/>
            </a:pPr>
            <a:r>
              <a:rPr b="0" lang="en-US" sz="2400" spc="-1" strike="noStrike" u="sng">
                <a:solidFill>
                  <a:srgbClr val="ff0000"/>
                </a:solidFill>
                <a:uFill>
                  <a:solidFill>
                    <a:srgbClr val="ffffff"/>
                  </a:solidFill>
                </a:uFill>
                <a:latin typeface="Century Schoolbook"/>
              </a:rPr>
              <a:t>Stage –II (RATIONAL)</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TP rises but at a diminishing rate –Maximum</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MP falls-Becomes zero</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AP also diminish –AP&gt;MP</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Optimum utilization of resources.</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533520" indent="-533160">
              <a:lnSpc>
                <a:spcPct val="100000"/>
              </a:lnSpc>
            </a:pPr>
            <a:endParaRPr b="0" lang="en-US" sz="2400" spc="-1" strike="noStrike">
              <a:solidFill>
                <a:srgbClr val="000000"/>
              </a:solidFill>
              <a:uFill>
                <a:solidFill>
                  <a:srgbClr val="ffffff"/>
                </a:solidFill>
              </a:uFill>
              <a:latin typeface="Century Schoolbook"/>
            </a:endParaRPr>
          </a:p>
        </p:txBody>
      </p:sp>
      <p:sp>
        <p:nvSpPr>
          <p:cNvPr id="312"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13" name="TextShape 5"/>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8DCF77D9-4999-4B44-9EBF-3F4FE712238C}"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withEffect" fill="hold" presetClass="entr" presetID="10">
                                  <p:stCondLst>
                                    <p:cond delay="0"/>
                                  </p:stCondLst>
                                  <p:childTnLst>
                                    <p:set>
                                      <p:cBhvr>
                                        <p:cTn id="72" dur="1" fill="hold">
                                          <p:stCondLst>
                                            <p:cond delay="0"/>
                                          </p:stCondLst>
                                        </p:cTn>
                                        <p:tgtEl>
                                          <p:spTgt spid="309"/>
                                        </p:tgtEl>
                                        <p:attrNameLst>
                                          <p:attrName>style.visibility</p:attrName>
                                        </p:attrNameLst>
                                      </p:cBhvr>
                                      <p:to>
                                        <p:strVal val="visible"/>
                                      </p:to>
                                    </p:set>
                                    <p:animEffect filter="fade" transition="in">
                                      <p:cBhvr additive="repl">
                                        <p:cTn id="73" dur="2000"/>
                                        <p:tgtEl>
                                          <p:spTgt spid="309"/>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22" presetSubtype="8">
                                  <p:stCondLst>
                                    <p:cond delay="0"/>
                                  </p:stCondLst>
                                  <p:childTnLst>
                                    <p:set>
                                      <p:cBhvr>
                                        <p:cTn id="77" dur="1" fill="hold">
                                          <p:stCondLst>
                                            <p:cond delay="0"/>
                                          </p:stCondLst>
                                        </p:cTn>
                                        <p:tgtEl>
                                          <p:spTgt spid="310">
                                            <p:txEl>
                                              <p:pRg st="0" end="22"/>
                                            </p:txEl>
                                          </p:spTgt>
                                        </p:tgtEl>
                                        <p:attrNameLst>
                                          <p:attrName>style.visibility</p:attrName>
                                        </p:attrNameLst>
                                      </p:cBhvr>
                                      <p:to>
                                        <p:strVal val="visible"/>
                                      </p:to>
                                    </p:set>
                                    <p:animEffect filter="wipe(left)" transition="in">
                                      <p:cBhvr additive="repl">
                                        <p:cTn id="78" dur="500"/>
                                        <p:tgtEl>
                                          <p:spTgt spid="310">
                                            <p:txEl>
                                              <p:pRg st="0" end="22"/>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22" presetSubtype="8">
                                  <p:stCondLst>
                                    <p:cond delay="0"/>
                                  </p:stCondLst>
                                  <p:childTnLst>
                                    <p:set>
                                      <p:cBhvr>
                                        <p:cTn id="82" dur="1" fill="hold">
                                          <p:stCondLst>
                                            <p:cond delay="0"/>
                                          </p:stCondLst>
                                        </p:cTn>
                                        <p:tgtEl>
                                          <p:spTgt spid="310">
                                            <p:txEl>
                                              <p:pRg st="22" end="57"/>
                                            </p:txEl>
                                          </p:spTgt>
                                        </p:tgtEl>
                                        <p:attrNameLst>
                                          <p:attrName>style.visibility</p:attrName>
                                        </p:attrNameLst>
                                      </p:cBhvr>
                                      <p:to>
                                        <p:strVal val="visible"/>
                                      </p:to>
                                    </p:set>
                                    <p:animEffect filter="wipe(left)" transition="in">
                                      <p:cBhvr additive="repl">
                                        <p:cTn id="83" dur="500"/>
                                        <p:tgtEl>
                                          <p:spTgt spid="310">
                                            <p:txEl>
                                              <p:pRg st="22" end="57"/>
                                            </p:txEl>
                                          </p:spTgt>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22" presetSubtype="8">
                                  <p:stCondLst>
                                    <p:cond delay="0"/>
                                  </p:stCondLst>
                                  <p:childTnLst>
                                    <p:set>
                                      <p:cBhvr>
                                        <p:cTn id="87" dur="1" fill="hold">
                                          <p:stCondLst>
                                            <p:cond delay="0"/>
                                          </p:stCondLst>
                                        </p:cTn>
                                        <p:tgtEl>
                                          <p:spTgt spid="310">
                                            <p:txEl>
                                              <p:pRg st="57" end="71"/>
                                            </p:txEl>
                                          </p:spTgt>
                                        </p:tgtEl>
                                        <p:attrNameLst>
                                          <p:attrName>style.visibility</p:attrName>
                                        </p:attrNameLst>
                                      </p:cBhvr>
                                      <p:to>
                                        <p:strVal val="visible"/>
                                      </p:to>
                                    </p:set>
                                    <p:animEffect filter="wipe(left)" transition="in">
                                      <p:cBhvr additive="repl">
                                        <p:cTn id="88" dur="500"/>
                                        <p:tgtEl>
                                          <p:spTgt spid="310">
                                            <p:txEl>
                                              <p:pRg st="57" end="71"/>
                                            </p:txEl>
                                          </p:spTgt>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2" presetSubtype="8">
                                  <p:stCondLst>
                                    <p:cond delay="0"/>
                                  </p:stCondLst>
                                  <p:childTnLst>
                                    <p:set>
                                      <p:cBhvr>
                                        <p:cTn id="92" dur="1" fill="hold">
                                          <p:stCondLst>
                                            <p:cond delay="0"/>
                                          </p:stCondLst>
                                        </p:cTn>
                                        <p:tgtEl>
                                          <p:spTgt spid="310">
                                            <p:txEl>
                                              <p:pRg st="71" end="107"/>
                                            </p:txEl>
                                          </p:spTgt>
                                        </p:tgtEl>
                                        <p:attrNameLst>
                                          <p:attrName>style.visibility</p:attrName>
                                        </p:attrNameLst>
                                      </p:cBhvr>
                                      <p:to>
                                        <p:strVal val="visible"/>
                                      </p:to>
                                    </p:set>
                                    <p:animEffect filter="wipe(left)" transition="in">
                                      <p:cBhvr additive="repl">
                                        <p:cTn id="93" dur="500"/>
                                        <p:tgtEl>
                                          <p:spTgt spid="310">
                                            <p:txEl>
                                              <p:pRg st="71" end="107"/>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22" presetSubtype="8">
                                  <p:stCondLst>
                                    <p:cond delay="0"/>
                                  </p:stCondLst>
                                  <p:childTnLst>
                                    <p:set>
                                      <p:cBhvr>
                                        <p:cTn id="97" dur="1" fill="hold">
                                          <p:stCondLst>
                                            <p:cond delay="0"/>
                                          </p:stCondLst>
                                        </p:cTn>
                                        <p:tgtEl>
                                          <p:spTgt spid="310">
                                            <p:txEl>
                                              <p:pRg st="107" end="133"/>
                                            </p:txEl>
                                          </p:spTgt>
                                        </p:tgtEl>
                                        <p:attrNameLst>
                                          <p:attrName>style.visibility</p:attrName>
                                        </p:attrNameLst>
                                      </p:cBhvr>
                                      <p:to>
                                        <p:strVal val="visible"/>
                                      </p:to>
                                    </p:set>
                                    <p:animEffect filter="wipe(left)" transition="in">
                                      <p:cBhvr additive="repl">
                                        <p:cTn id="98" dur="500"/>
                                        <p:tgtEl>
                                          <p:spTgt spid="310">
                                            <p:txEl>
                                              <p:pRg st="107" end="133"/>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2" presetSubtype="8">
                                  <p:stCondLst>
                                    <p:cond delay="0"/>
                                  </p:stCondLst>
                                  <p:childTnLst>
                                    <p:set>
                                      <p:cBhvr>
                                        <p:cTn id="102" dur="1" fill="hold">
                                          <p:stCondLst>
                                            <p:cond delay="0"/>
                                          </p:stCondLst>
                                        </p:cTn>
                                        <p:tgtEl>
                                          <p:spTgt spid="310">
                                            <p:txEl>
                                              <p:pRg st="133" end="169"/>
                                            </p:txEl>
                                          </p:spTgt>
                                        </p:tgtEl>
                                        <p:attrNameLst>
                                          <p:attrName>style.visibility</p:attrName>
                                        </p:attrNameLst>
                                      </p:cBhvr>
                                      <p:to>
                                        <p:strVal val="visible"/>
                                      </p:to>
                                    </p:set>
                                    <p:animEffect filter="wipe(left)" transition="in">
                                      <p:cBhvr additive="repl">
                                        <p:cTn id="103" dur="500"/>
                                        <p:tgtEl>
                                          <p:spTgt spid="310">
                                            <p:txEl>
                                              <p:pRg st="133" end="169"/>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22" presetSubtype="8">
                                  <p:stCondLst>
                                    <p:cond delay="0"/>
                                  </p:stCondLst>
                                  <p:childTnLst>
                                    <p:set>
                                      <p:cBhvr>
                                        <p:cTn id="107" dur="1" fill="hold">
                                          <p:stCondLst>
                                            <p:cond delay="0"/>
                                          </p:stCondLst>
                                        </p:cTn>
                                        <p:tgtEl>
                                          <p:spTgt spid="311">
                                            <p:txEl>
                                              <p:pRg st="0" end="21"/>
                                            </p:txEl>
                                          </p:spTgt>
                                        </p:tgtEl>
                                        <p:attrNameLst>
                                          <p:attrName>style.visibility</p:attrName>
                                        </p:attrNameLst>
                                      </p:cBhvr>
                                      <p:to>
                                        <p:strVal val="visible"/>
                                      </p:to>
                                    </p:set>
                                    <p:animEffect filter="wipe(left)" transition="in">
                                      <p:cBhvr additive="repl">
                                        <p:cTn id="108" dur="500"/>
                                        <p:tgtEl>
                                          <p:spTgt spid="311">
                                            <p:txEl>
                                              <p:pRg st="0" end="21"/>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22" presetSubtype="8">
                                  <p:stCondLst>
                                    <p:cond delay="0"/>
                                  </p:stCondLst>
                                  <p:childTnLst>
                                    <p:set>
                                      <p:cBhvr>
                                        <p:cTn id="112" dur="1" fill="hold">
                                          <p:stCondLst>
                                            <p:cond delay="0"/>
                                          </p:stCondLst>
                                        </p:cTn>
                                        <p:tgtEl>
                                          <p:spTgt spid="311">
                                            <p:txEl>
                                              <p:pRg st="21" end="65"/>
                                            </p:txEl>
                                          </p:spTgt>
                                        </p:tgtEl>
                                        <p:attrNameLst>
                                          <p:attrName>style.visibility</p:attrName>
                                        </p:attrNameLst>
                                      </p:cBhvr>
                                      <p:to>
                                        <p:strVal val="visible"/>
                                      </p:to>
                                    </p:set>
                                    <p:animEffect filter="wipe(left)" transition="in">
                                      <p:cBhvr additive="repl">
                                        <p:cTn id="113" dur="500"/>
                                        <p:tgtEl>
                                          <p:spTgt spid="311">
                                            <p:txEl>
                                              <p:pRg st="21" end="65"/>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22" presetSubtype="8">
                                  <p:stCondLst>
                                    <p:cond delay="0"/>
                                  </p:stCondLst>
                                  <p:childTnLst>
                                    <p:set>
                                      <p:cBhvr>
                                        <p:cTn id="117" dur="1" fill="hold">
                                          <p:stCondLst>
                                            <p:cond delay="0"/>
                                          </p:stCondLst>
                                        </p:cTn>
                                        <p:tgtEl>
                                          <p:spTgt spid="311">
                                            <p:txEl>
                                              <p:pRg st="65" end="87"/>
                                            </p:txEl>
                                          </p:spTgt>
                                        </p:tgtEl>
                                        <p:attrNameLst>
                                          <p:attrName>style.visibility</p:attrName>
                                        </p:attrNameLst>
                                      </p:cBhvr>
                                      <p:to>
                                        <p:strVal val="visible"/>
                                      </p:to>
                                    </p:set>
                                    <p:animEffect filter="wipe(left)" transition="in">
                                      <p:cBhvr additive="repl">
                                        <p:cTn id="118" dur="500"/>
                                        <p:tgtEl>
                                          <p:spTgt spid="311">
                                            <p:txEl>
                                              <p:pRg st="65" end="87"/>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22" presetSubtype="8">
                                  <p:stCondLst>
                                    <p:cond delay="0"/>
                                  </p:stCondLst>
                                  <p:childTnLst>
                                    <p:set>
                                      <p:cBhvr>
                                        <p:cTn id="122" dur="1" fill="hold">
                                          <p:stCondLst>
                                            <p:cond delay="0"/>
                                          </p:stCondLst>
                                        </p:cTn>
                                        <p:tgtEl>
                                          <p:spTgt spid="311">
                                            <p:txEl>
                                              <p:pRg st="87" end="111"/>
                                            </p:txEl>
                                          </p:spTgt>
                                        </p:tgtEl>
                                        <p:attrNameLst>
                                          <p:attrName>style.visibility</p:attrName>
                                        </p:attrNameLst>
                                      </p:cBhvr>
                                      <p:to>
                                        <p:strVal val="visible"/>
                                      </p:to>
                                    </p:set>
                                    <p:animEffect filter="wipe(left)" transition="in">
                                      <p:cBhvr additive="repl">
                                        <p:cTn id="123" dur="500"/>
                                        <p:tgtEl>
                                          <p:spTgt spid="311">
                                            <p:txEl>
                                              <p:pRg st="87" end="111"/>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22" presetSubtype="8">
                                  <p:stCondLst>
                                    <p:cond delay="0"/>
                                  </p:stCondLst>
                                  <p:childTnLst>
                                    <p:set>
                                      <p:cBhvr>
                                        <p:cTn id="127" dur="1" fill="hold">
                                          <p:stCondLst>
                                            <p:cond delay="0"/>
                                          </p:stCondLst>
                                        </p:cTn>
                                        <p:tgtEl>
                                          <p:spTgt spid="311">
                                            <p:txEl>
                                              <p:pRg st="111" end="145"/>
                                            </p:txEl>
                                          </p:spTgt>
                                        </p:tgtEl>
                                        <p:attrNameLst>
                                          <p:attrName>style.visibility</p:attrName>
                                        </p:attrNameLst>
                                      </p:cBhvr>
                                      <p:to>
                                        <p:strVal val="visible"/>
                                      </p:to>
                                    </p:set>
                                    <p:animEffect filter="wipe(left)" transition="in">
                                      <p:cBhvr additive="repl">
                                        <p:cTn id="128" dur="500"/>
                                        <p:tgtEl>
                                          <p:spTgt spid="311">
                                            <p:txEl>
                                              <p:pRg st="111" end="14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Stages contd…..</a:t>
            </a:r>
            <a:endParaRPr b="0" lang="en-US" sz="3000" spc="-1" strike="noStrike">
              <a:solidFill>
                <a:srgbClr val="000000"/>
              </a:solidFill>
              <a:uFill>
                <a:solidFill>
                  <a:srgbClr val="ffffff"/>
                </a:solidFill>
              </a:uFill>
              <a:latin typeface="Arial"/>
            </a:endParaRPr>
          </a:p>
        </p:txBody>
      </p:sp>
      <p:sp>
        <p:nvSpPr>
          <p:cNvPr id="315" name="TextShape 2"/>
          <p:cNvSpPr txBox="1"/>
          <p:nvPr/>
        </p:nvSpPr>
        <p:spPr>
          <a:xfrm>
            <a:off x="914400" y="1600200"/>
            <a:ext cx="3814560" cy="4530240"/>
          </a:xfrm>
          <a:prstGeom prst="rect">
            <a:avLst/>
          </a:prstGeom>
          <a:noFill/>
          <a:ln>
            <a:noFill/>
          </a:ln>
        </p:spPr>
        <p:txBody>
          <a:bodyPr/>
          <a:p>
            <a:pPr marL="533520" indent="-533160">
              <a:lnSpc>
                <a:spcPct val="100000"/>
              </a:lnSpc>
              <a:buClr>
                <a:srgbClr val="fe8637"/>
              </a:buClr>
              <a:buSzPct val="70000"/>
              <a:buFont typeface="Wingdings" charset="2"/>
              <a:buChar char=""/>
            </a:pPr>
            <a:r>
              <a:rPr b="0" lang="en-US" sz="2400" spc="-1" strike="noStrike" u="sng">
                <a:solidFill>
                  <a:srgbClr val="ff0000"/>
                </a:solidFill>
                <a:uFill>
                  <a:solidFill>
                    <a:srgbClr val="ffffff"/>
                  </a:solidFill>
                </a:uFill>
                <a:latin typeface="Century Schoolbook"/>
              </a:rPr>
              <a:t>Stage-III (IRRATIONAL)</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TP starts declining</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MP becomes negative</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AP also diminish</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Excess variable factor with fixed factors</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316" name="TextShape 3"/>
          <p:cNvSpPr txBox="1"/>
          <p:nvPr/>
        </p:nvSpPr>
        <p:spPr>
          <a:xfrm>
            <a:off x="4871880" y="1600200"/>
            <a:ext cx="3534840" cy="453024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u="sng">
                <a:solidFill>
                  <a:srgbClr val="ff0000"/>
                </a:solidFill>
                <a:uFill>
                  <a:solidFill>
                    <a:srgbClr val="ffffff"/>
                  </a:solidFill>
                </a:uFill>
                <a:latin typeface="Century Schoolbook"/>
              </a:rPr>
              <a:t>Universality of law-</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Applies to every industry &amp; firm</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Operates in </a:t>
            </a:r>
            <a:r>
              <a:rPr b="0" lang="en-US" sz="2400" spc="-1" strike="noStrike">
                <a:solidFill>
                  <a:srgbClr val="3333ff"/>
                </a:solidFill>
                <a:uFill>
                  <a:solidFill>
                    <a:srgbClr val="ffffff"/>
                  </a:solidFill>
                </a:uFill>
                <a:latin typeface="Century Schoolbook"/>
              </a:rPr>
              <a:t>agriculture</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Negative MP in PSU - </a:t>
            </a:r>
            <a:r>
              <a:rPr b="0" lang="en-US" sz="2400" spc="-1" strike="noStrike">
                <a:solidFill>
                  <a:srgbClr val="3333ff"/>
                </a:solidFill>
                <a:uFill>
                  <a:solidFill>
                    <a:srgbClr val="ffffff"/>
                  </a:solidFill>
                </a:uFill>
                <a:latin typeface="Century Schoolbook"/>
              </a:rPr>
              <a:t>SAIL</a:t>
            </a:r>
            <a:endParaRPr b="0" lang="en-US" sz="2400" spc="-1" strike="noStrike">
              <a:solidFill>
                <a:srgbClr val="000000"/>
              </a:solidFill>
              <a:uFill>
                <a:solidFill>
                  <a:srgbClr val="ffffff"/>
                </a:solidFill>
              </a:uFill>
              <a:latin typeface="Century Schoolbook"/>
            </a:endParaRPr>
          </a:p>
        </p:txBody>
      </p:sp>
      <p:sp>
        <p:nvSpPr>
          <p:cNvPr id="317"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18" name="TextShape 5"/>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CD171204-BF85-4E25-94CF-E3413DE8D308}"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timing>
    <p:tnLst>
      <p:par>
        <p:cTn id="129" dur="indefinite" restart="never" nodeType="tmRoot">
          <p:childTnLst>
            <p:seq>
              <p:cTn id="130" dur="indefinite" nodeType="mainSeq">
                <p:childTnLst>
                  <p:par>
                    <p:cTn id="131" fill="hold">
                      <p:stCondLst>
                        <p:cond delay="0"/>
                      </p:stCondLst>
                      <p:childTnLst>
                        <p:par>
                          <p:cTn id="132" fill="hold">
                            <p:stCondLst>
                              <p:cond delay="0"/>
                            </p:stCondLst>
                            <p:childTnLst>
                              <p:par>
                                <p:cTn id="133" nodeType="withEffect" fill="hold" presetClass="entr" presetID="10">
                                  <p:stCondLst>
                                    <p:cond delay="0"/>
                                  </p:stCondLst>
                                  <p:childTnLst>
                                    <p:set>
                                      <p:cBhvr>
                                        <p:cTn id="134" dur="1" fill="hold">
                                          <p:stCondLst>
                                            <p:cond delay="0"/>
                                          </p:stCondLst>
                                        </p:cTn>
                                        <p:tgtEl>
                                          <p:spTgt spid="314"/>
                                        </p:tgtEl>
                                        <p:attrNameLst>
                                          <p:attrName>style.visibility</p:attrName>
                                        </p:attrNameLst>
                                      </p:cBhvr>
                                      <p:to>
                                        <p:strVal val="visible"/>
                                      </p:to>
                                    </p:set>
                                    <p:animEffect filter="fade" transition="in">
                                      <p:cBhvr additive="repl">
                                        <p:cTn id="135" dur="2000"/>
                                        <p:tgtEl>
                                          <p:spTgt spid="314"/>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22" presetSubtype="8">
                                  <p:stCondLst>
                                    <p:cond delay="0"/>
                                  </p:stCondLst>
                                  <p:childTnLst>
                                    <p:set>
                                      <p:cBhvr>
                                        <p:cTn id="139" dur="1" fill="hold">
                                          <p:stCondLst>
                                            <p:cond delay="0"/>
                                          </p:stCondLst>
                                        </p:cTn>
                                        <p:tgtEl>
                                          <p:spTgt spid="315">
                                            <p:txEl>
                                              <p:pRg st="0" end="23"/>
                                            </p:txEl>
                                          </p:spTgt>
                                        </p:tgtEl>
                                        <p:attrNameLst>
                                          <p:attrName>style.visibility</p:attrName>
                                        </p:attrNameLst>
                                      </p:cBhvr>
                                      <p:to>
                                        <p:strVal val="visible"/>
                                      </p:to>
                                    </p:set>
                                    <p:animEffect filter="wipe(left)" transition="in">
                                      <p:cBhvr additive="repl">
                                        <p:cTn id="140" dur="500"/>
                                        <p:tgtEl>
                                          <p:spTgt spid="315">
                                            <p:txEl>
                                              <p:pRg st="0" end="23"/>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22" presetSubtype="8">
                                  <p:stCondLst>
                                    <p:cond delay="0"/>
                                  </p:stCondLst>
                                  <p:childTnLst>
                                    <p:set>
                                      <p:cBhvr>
                                        <p:cTn id="144" dur="1" fill="hold">
                                          <p:stCondLst>
                                            <p:cond delay="0"/>
                                          </p:stCondLst>
                                        </p:cTn>
                                        <p:tgtEl>
                                          <p:spTgt spid="315">
                                            <p:txEl>
                                              <p:pRg st="23" end="43"/>
                                            </p:txEl>
                                          </p:spTgt>
                                        </p:tgtEl>
                                        <p:attrNameLst>
                                          <p:attrName>style.visibility</p:attrName>
                                        </p:attrNameLst>
                                      </p:cBhvr>
                                      <p:to>
                                        <p:strVal val="visible"/>
                                      </p:to>
                                    </p:set>
                                    <p:animEffect filter="wipe(left)" transition="in">
                                      <p:cBhvr additive="repl">
                                        <p:cTn id="145" dur="500"/>
                                        <p:tgtEl>
                                          <p:spTgt spid="315">
                                            <p:txEl>
                                              <p:pRg st="23" end="43"/>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2" presetSubtype="8">
                                  <p:stCondLst>
                                    <p:cond delay="0"/>
                                  </p:stCondLst>
                                  <p:childTnLst>
                                    <p:set>
                                      <p:cBhvr>
                                        <p:cTn id="149" dur="1" fill="hold">
                                          <p:stCondLst>
                                            <p:cond delay="0"/>
                                          </p:stCondLst>
                                        </p:cTn>
                                        <p:tgtEl>
                                          <p:spTgt spid="315">
                                            <p:txEl>
                                              <p:pRg st="43" end="63"/>
                                            </p:txEl>
                                          </p:spTgt>
                                        </p:tgtEl>
                                        <p:attrNameLst>
                                          <p:attrName>style.visibility</p:attrName>
                                        </p:attrNameLst>
                                      </p:cBhvr>
                                      <p:to>
                                        <p:strVal val="visible"/>
                                      </p:to>
                                    </p:set>
                                    <p:animEffect filter="wipe(left)" transition="in">
                                      <p:cBhvr additive="repl">
                                        <p:cTn id="150" dur="500"/>
                                        <p:tgtEl>
                                          <p:spTgt spid="315">
                                            <p:txEl>
                                              <p:pRg st="43" end="63"/>
                                            </p:txEl>
                                          </p:spTgt>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22" presetSubtype="8">
                                  <p:stCondLst>
                                    <p:cond delay="0"/>
                                  </p:stCondLst>
                                  <p:childTnLst>
                                    <p:set>
                                      <p:cBhvr>
                                        <p:cTn id="154" dur="1" fill="hold">
                                          <p:stCondLst>
                                            <p:cond delay="0"/>
                                          </p:stCondLst>
                                        </p:cTn>
                                        <p:tgtEl>
                                          <p:spTgt spid="315">
                                            <p:txEl>
                                              <p:pRg st="63" end="80"/>
                                            </p:txEl>
                                          </p:spTgt>
                                        </p:tgtEl>
                                        <p:attrNameLst>
                                          <p:attrName>style.visibility</p:attrName>
                                        </p:attrNameLst>
                                      </p:cBhvr>
                                      <p:to>
                                        <p:strVal val="visible"/>
                                      </p:to>
                                    </p:set>
                                    <p:animEffect filter="wipe(left)" transition="in">
                                      <p:cBhvr additive="repl">
                                        <p:cTn id="155" dur="500"/>
                                        <p:tgtEl>
                                          <p:spTgt spid="315">
                                            <p:txEl>
                                              <p:pRg st="63" end="80"/>
                                            </p:txEl>
                                          </p:spTgt>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22" presetSubtype="8">
                                  <p:stCondLst>
                                    <p:cond delay="0"/>
                                  </p:stCondLst>
                                  <p:childTnLst>
                                    <p:set>
                                      <p:cBhvr>
                                        <p:cTn id="159" dur="1" fill="hold">
                                          <p:stCondLst>
                                            <p:cond delay="0"/>
                                          </p:stCondLst>
                                        </p:cTn>
                                        <p:tgtEl>
                                          <p:spTgt spid="315">
                                            <p:txEl>
                                              <p:pRg st="80" end="122"/>
                                            </p:txEl>
                                          </p:spTgt>
                                        </p:tgtEl>
                                        <p:attrNameLst>
                                          <p:attrName>style.visibility</p:attrName>
                                        </p:attrNameLst>
                                      </p:cBhvr>
                                      <p:to>
                                        <p:strVal val="visible"/>
                                      </p:to>
                                    </p:set>
                                    <p:animEffect filter="wipe(left)" transition="in">
                                      <p:cBhvr additive="repl">
                                        <p:cTn id="160" dur="500"/>
                                        <p:tgtEl>
                                          <p:spTgt spid="315">
                                            <p:txEl>
                                              <p:pRg st="80" end="122"/>
                                            </p:txEl>
                                          </p:spTgt>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22" presetSubtype="8">
                                  <p:stCondLst>
                                    <p:cond delay="0"/>
                                  </p:stCondLst>
                                  <p:childTnLst>
                                    <p:set>
                                      <p:cBhvr>
                                        <p:cTn id="164" dur="1" fill="hold">
                                          <p:stCondLst>
                                            <p:cond delay="0"/>
                                          </p:stCondLst>
                                        </p:cTn>
                                        <p:tgtEl>
                                          <p:spTgt spid="316">
                                            <p:txEl>
                                              <p:pRg st="0" end="21"/>
                                            </p:txEl>
                                          </p:spTgt>
                                        </p:tgtEl>
                                        <p:attrNameLst>
                                          <p:attrName>style.visibility</p:attrName>
                                        </p:attrNameLst>
                                      </p:cBhvr>
                                      <p:to>
                                        <p:strVal val="visible"/>
                                      </p:to>
                                    </p:set>
                                    <p:animEffect filter="wipe(left)" transition="in">
                                      <p:cBhvr additive="repl">
                                        <p:cTn id="165" dur="500"/>
                                        <p:tgtEl>
                                          <p:spTgt spid="316">
                                            <p:txEl>
                                              <p:pRg st="0" end="21"/>
                                            </p:txEl>
                                          </p:spTgt>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22" presetSubtype="8">
                                  <p:stCondLst>
                                    <p:cond delay="0"/>
                                  </p:stCondLst>
                                  <p:childTnLst>
                                    <p:set>
                                      <p:cBhvr>
                                        <p:cTn id="169" dur="1" fill="hold">
                                          <p:stCondLst>
                                            <p:cond delay="0"/>
                                          </p:stCondLst>
                                        </p:cTn>
                                        <p:tgtEl>
                                          <p:spTgt spid="316">
                                            <p:txEl>
                                              <p:pRg st="21" end="54"/>
                                            </p:txEl>
                                          </p:spTgt>
                                        </p:tgtEl>
                                        <p:attrNameLst>
                                          <p:attrName>style.visibility</p:attrName>
                                        </p:attrNameLst>
                                      </p:cBhvr>
                                      <p:to>
                                        <p:strVal val="visible"/>
                                      </p:to>
                                    </p:set>
                                    <p:animEffect filter="wipe(left)" transition="in">
                                      <p:cBhvr additive="repl">
                                        <p:cTn id="170" dur="500"/>
                                        <p:tgtEl>
                                          <p:spTgt spid="316">
                                            <p:txEl>
                                              <p:pRg st="21" end="54"/>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22" presetSubtype="8">
                                  <p:stCondLst>
                                    <p:cond delay="0"/>
                                  </p:stCondLst>
                                  <p:childTnLst>
                                    <p:set>
                                      <p:cBhvr>
                                        <p:cTn id="174" dur="1" fill="hold">
                                          <p:stCondLst>
                                            <p:cond delay="0"/>
                                          </p:stCondLst>
                                        </p:cTn>
                                        <p:tgtEl>
                                          <p:spTgt spid="316">
                                            <p:txEl>
                                              <p:pRg st="54" end="78"/>
                                            </p:txEl>
                                          </p:spTgt>
                                        </p:tgtEl>
                                        <p:attrNameLst>
                                          <p:attrName>style.visibility</p:attrName>
                                        </p:attrNameLst>
                                      </p:cBhvr>
                                      <p:to>
                                        <p:strVal val="visible"/>
                                      </p:to>
                                    </p:set>
                                    <p:animEffect filter="wipe(left)" transition="in">
                                      <p:cBhvr additive="repl">
                                        <p:cTn id="175" dur="500"/>
                                        <p:tgtEl>
                                          <p:spTgt spid="316">
                                            <p:txEl>
                                              <p:pRg st="54" end="78"/>
                                            </p:txEl>
                                          </p:spTgt>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2" presetSubtype="8">
                                  <p:stCondLst>
                                    <p:cond delay="0"/>
                                  </p:stCondLst>
                                  <p:childTnLst>
                                    <p:set>
                                      <p:cBhvr>
                                        <p:cTn id="179" dur="1" fill="hold">
                                          <p:stCondLst>
                                            <p:cond delay="0"/>
                                          </p:stCondLst>
                                        </p:cTn>
                                        <p:tgtEl>
                                          <p:spTgt spid="316">
                                            <p:txEl>
                                              <p:pRg st="78" end="104"/>
                                            </p:txEl>
                                          </p:spTgt>
                                        </p:tgtEl>
                                        <p:attrNameLst>
                                          <p:attrName>style.visibility</p:attrName>
                                        </p:attrNameLst>
                                      </p:cBhvr>
                                      <p:to>
                                        <p:strVal val="visible"/>
                                      </p:to>
                                    </p:set>
                                    <p:animEffect filter="wipe(left)" transition="in">
                                      <p:cBhvr additive="repl">
                                        <p:cTn id="180" dur="500"/>
                                        <p:tgtEl>
                                          <p:spTgt spid="316">
                                            <p:txEl>
                                              <p:pRg st="78" end="10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Law of variable proportion and capacity planning </a:t>
            </a:r>
            <a:endParaRPr b="0" lang="en-US" sz="3000" spc="-1" strike="noStrike">
              <a:solidFill>
                <a:srgbClr val="000000"/>
              </a:solidFill>
              <a:uFill>
                <a:solidFill>
                  <a:srgbClr val="ffffff"/>
                </a:solidFill>
              </a:uFill>
              <a:latin typeface="Arial"/>
            </a:endParaRPr>
          </a:p>
        </p:txBody>
      </p:sp>
      <p:sp>
        <p:nvSpPr>
          <p:cNvPr id="320" name="TextShape 2"/>
          <p:cNvSpPr txBox="1"/>
          <p:nvPr/>
        </p:nvSpPr>
        <p:spPr>
          <a:xfrm>
            <a:off x="457200" y="1600200"/>
            <a:ext cx="7467120" cy="4873320"/>
          </a:xfrm>
          <a:prstGeom prst="rect">
            <a:avLst/>
          </a:prstGeom>
          <a:noFill/>
          <a:ln>
            <a:noFill/>
          </a:ln>
        </p:spPr>
        <p:txBody>
          <a:bodyPr/>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Total output decisions of a firm depend on the demand made by the consumers</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Production decisions in turn influence the selection of the plant capacity in the short run</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To operate in the second stage of increasing returns, the firm has to select the best combination of fixed inputs and variable inputs</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Ex – Birla copper and rise in  demand for furnaces for power</a:t>
            </a:r>
            <a:endParaRPr b="0" lang="en-US" sz="2400" spc="-1" strike="noStrike">
              <a:solidFill>
                <a:srgbClr val="000000"/>
              </a:solidFill>
              <a:uFill>
                <a:solidFill>
                  <a:srgbClr val="ffffff"/>
                </a:solidFill>
              </a:uFill>
              <a:latin typeface="Century Schoolbook"/>
            </a:endParaRPr>
          </a:p>
        </p:txBody>
      </p:sp>
      <p:sp>
        <p:nvSpPr>
          <p:cNvPr id="321"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22"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41DBD778-6621-42C4-8384-7CD7158A3E4D}"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Production function &amp; technological change</a:t>
            </a:r>
            <a:endParaRPr b="0" lang="en-US" sz="3000" spc="-1" strike="noStrike">
              <a:solidFill>
                <a:srgbClr val="000000"/>
              </a:solidFill>
              <a:uFill>
                <a:solidFill>
                  <a:srgbClr val="ffffff"/>
                </a:solidFill>
              </a:uFill>
              <a:latin typeface="Arial"/>
            </a:endParaRPr>
          </a:p>
        </p:txBody>
      </p:sp>
      <p:sp>
        <p:nvSpPr>
          <p:cNvPr id="251"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 manager/economy is faced with the problem of ‘how to produce?’</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He has to take a decision about the combination of fixed and variable factors should be employed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He has to decide about the input combination</a:t>
            </a:r>
            <a:endParaRPr b="0" lang="en-US" sz="2400" spc="-1" strike="noStrike">
              <a:solidFill>
                <a:srgbClr val="000000"/>
              </a:solidFill>
              <a:uFill>
                <a:solidFill>
                  <a:srgbClr val="ffffff"/>
                </a:solidFill>
              </a:uFill>
              <a:latin typeface="Century Schoolbook"/>
            </a:endParaRPr>
          </a:p>
        </p:txBody>
      </p:sp>
      <p:sp>
        <p:nvSpPr>
          <p:cNvPr id="252"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53"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F23186DB-B701-465C-B25B-35AB26DCD904}"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Review question</a:t>
            </a:r>
            <a:endParaRPr b="0" lang="en-US" sz="3000" spc="-1" strike="noStrike">
              <a:solidFill>
                <a:srgbClr val="000000"/>
              </a:solidFill>
              <a:uFill>
                <a:solidFill>
                  <a:srgbClr val="ffffff"/>
                </a:solidFill>
              </a:uFill>
              <a:latin typeface="Arial"/>
            </a:endParaRPr>
          </a:p>
        </p:txBody>
      </p:sp>
      <p:sp>
        <p:nvSpPr>
          <p:cNvPr id="324"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Which of the following is most likely an example of production inputs that can be adjusted in the long run, but not in the short run?</a:t>
            </a:r>
            <a:endParaRPr b="0" lang="en-US" sz="2400" spc="-1" strike="noStrike">
              <a:solidFill>
                <a:srgbClr val="000000"/>
              </a:solidFill>
              <a:uFill>
                <a:solidFill>
                  <a:srgbClr val="ffffff"/>
                </a:solidFill>
              </a:uFill>
              <a:latin typeface="Century Schoolbook"/>
            </a:endParaRPr>
          </a:p>
          <a:p>
            <a:pPr lvl="1" marL="824040" indent="-456840">
              <a:lnSpc>
                <a:spcPct val="100000"/>
              </a:lnSpc>
              <a:buClr>
                <a:srgbClr val="fe8637"/>
              </a:buClr>
              <a:buSzPct val="80000"/>
              <a:buFont typeface="StarSymbol"/>
              <a:buAutoNum type="alphaLcPeriod"/>
            </a:pPr>
            <a:r>
              <a:rPr b="0" lang="en-US" sz="2100" spc="-1" strike="noStrike">
                <a:solidFill>
                  <a:srgbClr val="000000"/>
                </a:solidFill>
                <a:uFill>
                  <a:solidFill>
                    <a:srgbClr val="ffffff"/>
                  </a:solidFill>
                </a:uFill>
                <a:latin typeface="Century Schoolbook"/>
              </a:rPr>
              <a:t>Amount of wood used to make a desk.</a:t>
            </a:r>
            <a:endParaRPr b="0" lang="en-US" sz="2400" spc="-1" strike="noStrike">
              <a:solidFill>
                <a:srgbClr val="000000"/>
              </a:solidFill>
              <a:uFill>
                <a:solidFill>
                  <a:srgbClr val="ffffff"/>
                </a:solidFill>
              </a:uFill>
              <a:latin typeface="Century Schoolbook"/>
            </a:endParaRPr>
          </a:p>
          <a:p>
            <a:pPr lvl="1" marL="824040" indent="-456840">
              <a:lnSpc>
                <a:spcPct val="100000"/>
              </a:lnSpc>
              <a:buClr>
                <a:srgbClr val="fe8637"/>
              </a:buClr>
              <a:buSzPct val="80000"/>
              <a:buFont typeface="StarSymbol"/>
              <a:buAutoNum type="alphaLcPeriod"/>
            </a:pPr>
            <a:r>
              <a:rPr b="0" lang="en-US" sz="2100" spc="-1" strike="noStrike">
                <a:solidFill>
                  <a:srgbClr val="000000"/>
                </a:solidFill>
                <a:uFill>
                  <a:solidFill>
                    <a:srgbClr val="ffffff"/>
                  </a:solidFill>
                </a:uFill>
                <a:latin typeface="Century Schoolbook"/>
              </a:rPr>
              <a:t>Number of pickles put on a sandwich.</a:t>
            </a:r>
            <a:endParaRPr b="0" lang="en-US" sz="2400" spc="-1" strike="noStrike">
              <a:solidFill>
                <a:srgbClr val="000000"/>
              </a:solidFill>
              <a:uFill>
                <a:solidFill>
                  <a:srgbClr val="ffffff"/>
                </a:solidFill>
              </a:uFill>
              <a:latin typeface="Century Schoolbook"/>
            </a:endParaRPr>
          </a:p>
          <a:p>
            <a:pPr lvl="1" marL="824040" indent="-456840">
              <a:lnSpc>
                <a:spcPct val="100000"/>
              </a:lnSpc>
              <a:buClr>
                <a:srgbClr val="fe8637"/>
              </a:buClr>
              <a:buSzPct val="80000"/>
              <a:buFont typeface="StarSymbol"/>
              <a:buAutoNum type="alphaLcPeriod"/>
            </a:pPr>
            <a:r>
              <a:rPr b="0" lang="en-US" sz="2100" spc="-1" strike="noStrike">
                <a:solidFill>
                  <a:srgbClr val="000000"/>
                </a:solidFill>
                <a:uFill>
                  <a:solidFill>
                    <a:srgbClr val="ffffff"/>
                  </a:solidFill>
                </a:uFill>
                <a:latin typeface="Century Schoolbook"/>
              </a:rPr>
              <a:t>The size of a McDonald’s kitchen.</a:t>
            </a:r>
            <a:endParaRPr b="0" lang="en-US" sz="2400" spc="-1" strike="noStrike">
              <a:solidFill>
                <a:srgbClr val="000000"/>
              </a:solidFill>
              <a:uFill>
                <a:solidFill>
                  <a:srgbClr val="ffffff"/>
                </a:solidFill>
              </a:uFill>
              <a:latin typeface="Century Schoolbook"/>
            </a:endParaRPr>
          </a:p>
          <a:p>
            <a:pPr lvl="1" marL="824040" indent="-456840">
              <a:lnSpc>
                <a:spcPct val="100000"/>
              </a:lnSpc>
              <a:buClr>
                <a:srgbClr val="fe8637"/>
              </a:buClr>
              <a:buSzPct val="80000"/>
              <a:buFont typeface="StarSymbol"/>
              <a:buAutoNum type="alphaLcPeriod"/>
            </a:pPr>
            <a:r>
              <a:rPr b="0" lang="en-US" sz="2100" spc="-1" strike="noStrike">
                <a:solidFill>
                  <a:srgbClr val="000000"/>
                </a:solidFill>
                <a:uFill>
                  <a:solidFill>
                    <a:srgbClr val="ffffff"/>
                  </a:solidFill>
                </a:uFill>
                <a:latin typeface="Century Schoolbook"/>
              </a:rPr>
              <a:t>The amount of electricity consumed by a manufacturing plant.</a:t>
            </a:r>
            <a:endParaRPr b="0" lang="en-US" sz="2400" spc="-1" strike="noStrike">
              <a:solidFill>
                <a:srgbClr val="000000"/>
              </a:solidFill>
              <a:uFill>
                <a:solidFill>
                  <a:srgbClr val="ffffff"/>
                </a:solidFill>
              </a:uFill>
              <a:latin typeface="Century Schoolbook"/>
            </a:endParaRPr>
          </a:p>
        </p:txBody>
      </p:sp>
      <p:sp>
        <p:nvSpPr>
          <p:cNvPr id="325" name="TextShape 3"/>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26"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29FB8504-366B-4548-8BB3-212563E640F3}"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327" name="TextShape 5"/>
          <p:cNvSpPr txBox="1"/>
          <p:nvPr/>
        </p:nvSpPr>
        <p:spPr>
          <a:xfrm>
            <a:off x="792000" y="5040000"/>
            <a:ext cx="1296360" cy="60228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b.</a:t>
            </a:r>
            <a:endParaRPr b="0" lang="en-IN"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Review question</a:t>
            </a:r>
            <a:endParaRPr b="0" lang="en-US" sz="3000" spc="-1" strike="noStrike">
              <a:solidFill>
                <a:srgbClr val="000000"/>
              </a:solidFill>
              <a:uFill>
                <a:solidFill>
                  <a:srgbClr val="ffffff"/>
                </a:solidFill>
              </a:uFill>
              <a:latin typeface="Arial"/>
            </a:endParaRPr>
          </a:p>
        </p:txBody>
      </p:sp>
      <p:sp>
        <p:nvSpPr>
          <p:cNvPr id="329"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relationship between hours spent studying (input) and knowledge of economics (output) is positive. However, once you have done 20 hours of studying, an additional hour does not add as much to your knowledge as the first hour did. When you graph the relationship between studying and knowledge, is the resulting line straight or curved? Why?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330" name="TextShape 3"/>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31"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E1AC6332-8292-4B5F-98A4-E16D0FC7BFAF}"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57200" y="274680"/>
            <a:ext cx="7467120" cy="1142640"/>
          </a:xfrm>
          <a:prstGeom prst="rect">
            <a:avLst/>
          </a:prstGeom>
          <a:noFill/>
          <a:ln>
            <a:noFill/>
          </a:ln>
        </p:spPr>
        <p:txBody>
          <a:bodyPr lIns="90000" rIns="90000" tIns="45000" bIns="45000" anchor="b"/>
          <a:p>
            <a:endParaRPr b="0" lang="en-US" sz="3000" spc="-1" strike="noStrike">
              <a:solidFill>
                <a:srgbClr val="000000"/>
              </a:solidFill>
              <a:uFill>
                <a:solidFill>
                  <a:srgbClr val="ffffff"/>
                </a:solidFill>
              </a:uFill>
              <a:latin typeface="Arial"/>
            </a:endParaRPr>
          </a:p>
        </p:txBody>
      </p:sp>
      <p:sp>
        <p:nvSpPr>
          <p:cNvPr id="333"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 shoe factory has 500 employees and produces a thousand pairs of shoes per hour.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factory hires one new worker. Now, the factory produces 1,002 shoes per hour. Then the factory hires one more worker. Production rises to 1,004 per hour. Does the factory have diminishing, constant, or increasing marginal returns at this level of production?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334"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335"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AB48DA8B-BDE1-49DE-9A50-A88CB39C7270}"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Production and Production function</a:t>
            </a:r>
            <a:endParaRPr b="0" lang="en-US" sz="3000" spc="-1" strike="noStrike">
              <a:solidFill>
                <a:srgbClr val="000000"/>
              </a:solidFill>
              <a:uFill>
                <a:solidFill>
                  <a:srgbClr val="ffffff"/>
                </a:solidFill>
              </a:uFill>
              <a:latin typeface="Arial"/>
            </a:endParaRPr>
          </a:p>
        </p:txBody>
      </p:sp>
      <p:sp>
        <p:nvSpPr>
          <p:cNvPr id="255" name="TextShape 2"/>
          <p:cNvSpPr txBox="1"/>
          <p:nvPr/>
        </p:nvSpPr>
        <p:spPr>
          <a:xfrm>
            <a:off x="457200" y="1600200"/>
            <a:ext cx="7467120" cy="4873320"/>
          </a:xfrm>
          <a:prstGeom prst="rect">
            <a:avLst/>
          </a:prstGeom>
          <a:noFill/>
          <a:ln>
            <a:noFill/>
          </a:ln>
        </p:spPr>
        <p:txBody>
          <a:bodyPr/>
          <a:p>
            <a:pPr marL="609480" indent="-60912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Production</a:t>
            </a:r>
            <a:r>
              <a:rPr b="0" lang="en-US" sz="2400" spc="-1" strike="noStrike">
                <a:solidFill>
                  <a:srgbClr val="000000"/>
                </a:solidFill>
                <a:uFill>
                  <a:solidFill>
                    <a:srgbClr val="ffffff"/>
                  </a:solidFill>
                </a:uFill>
                <a:latin typeface="Century Schoolbook"/>
              </a:rPr>
              <a:t> refers to the process by which man utilizes or converts the resources of nature, so as to satisfy human wants</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Production function </a:t>
            </a:r>
            <a:r>
              <a:rPr b="0" lang="en-US" sz="2400" spc="-1" strike="noStrike">
                <a:solidFill>
                  <a:srgbClr val="000000"/>
                </a:solidFill>
                <a:uFill>
                  <a:solidFill>
                    <a:srgbClr val="ffffff"/>
                  </a:solidFill>
                </a:uFill>
                <a:latin typeface="Century Schoolbook"/>
              </a:rPr>
              <a:t>means transformation of physical inputs into outputs </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Refers to the </a:t>
            </a:r>
            <a:r>
              <a:rPr b="0" i="1" lang="en-US" sz="2400" spc="-1" strike="noStrike" u="sng">
                <a:solidFill>
                  <a:srgbClr val="000000"/>
                </a:solidFill>
                <a:uFill>
                  <a:solidFill>
                    <a:srgbClr val="ffffff"/>
                  </a:solidFill>
                </a:uFill>
                <a:latin typeface="Century Schoolbook"/>
              </a:rPr>
              <a:t>functional relationship</a:t>
            </a:r>
            <a:r>
              <a:rPr b="0" lang="en-US" sz="2400" spc="-1" strike="noStrike">
                <a:solidFill>
                  <a:srgbClr val="000000"/>
                </a:solidFill>
                <a:uFill>
                  <a:solidFill>
                    <a:srgbClr val="ffffff"/>
                  </a:solidFill>
                </a:uFill>
                <a:latin typeface="Century Schoolbook"/>
              </a:rPr>
              <a:t> between inputs &amp; output under given technology</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Char char=""/>
            </a:pPr>
            <a:r>
              <a:rPr b="0" lang="en-US" sz="2500" spc="-1" strike="noStrike">
                <a:solidFill>
                  <a:srgbClr val="000000"/>
                </a:solidFill>
                <a:uFill>
                  <a:solidFill>
                    <a:srgbClr val="ffffff"/>
                  </a:solidFill>
                </a:uFill>
                <a:latin typeface="Century Schoolbook"/>
              </a:rPr>
              <a:t>Mathematically,</a:t>
            </a:r>
            <a:r>
              <a:rPr b="0" lang="en-US" sz="2500" spc="-1" strike="noStrike">
                <a:solidFill>
                  <a:srgbClr val="000000"/>
                </a:solidFill>
                <a:uFill>
                  <a:solidFill>
                    <a:srgbClr val="ffffff"/>
                  </a:solidFill>
                </a:uFill>
                <a:latin typeface="Century Schoolbook"/>
              </a:rPr>
              <a:t>
</a:t>
            </a:r>
            <a:r>
              <a:rPr b="0" lang="en-US" sz="2500" spc="-1" strike="noStrike">
                <a:solidFill>
                  <a:srgbClr val="000000"/>
                </a:solidFill>
                <a:uFill>
                  <a:solidFill>
                    <a:srgbClr val="ffffff"/>
                  </a:solidFill>
                </a:uFill>
                <a:latin typeface="Century Schoolbook"/>
              </a:rPr>
              <a:t>                     Q=f (f1,f2……….fn)</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1" lang="en-US" sz="2400" spc="-1" strike="noStrike">
                <a:solidFill>
                  <a:srgbClr val="000000"/>
                </a:solidFill>
                <a:uFill>
                  <a:solidFill>
                    <a:srgbClr val="ffffff"/>
                  </a:solidFill>
                </a:uFill>
                <a:latin typeface="Century Schoolbook"/>
              </a:rPr>
              <a:t>      </a:t>
            </a:r>
            <a:r>
              <a:rPr b="1" lang="en-US" sz="2100" spc="-1" strike="noStrike">
                <a:solidFill>
                  <a:srgbClr val="000000"/>
                </a:solidFill>
                <a:uFill>
                  <a:solidFill>
                    <a:srgbClr val="ffffff"/>
                  </a:solidFill>
                </a:uFill>
                <a:latin typeface="Century Schoolbook"/>
              </a:rPr>
              <a:t>Q= physical qty. of a certain product.</a:t>
            </a:r>
            <a:r>
              <a:rPr b="1" lang="en-US" sz="2100" spc="-1" strike="noStrike">
                <a:solidFill>
                  <a:srgbClr val="000000"/>
                </a:solidFill>
                <a:uFill>
                  <a:solidFill>
                    <a:srgbClr val="ffffff"/>
                  </a:solidFill>
                </a:uFill>
                <a:latin typeface="Century Schoolbook"/>
              </a:rPr>
              <a:t>
</a:t>
            </a:r>
            <a:r>
              <a:rPr b="1" lang="en-US" sz="2100" spc="-1" strike="noStrike">
                <a:solidFill>
                  <a:srgbClr val="000000"/>
                </a:solidFill>
                <a:uFill>
                  <a:solidFill>
                    <a:srgbClr val="ffffff"/>
                  </a:solidFill>
                </a:uFill>
                <a:latin typeface="Century Schoolbook"/>
              </a:rPr>
              <a:t>  f1,f2= various inputs needed to produce Q.</a:t>
            </a:r>
            <a:endParaRPr b="0" lang="en-US" sz="2400" spc="-1" strike="noStrike">
              <a:solidFill>
                <a:srgbClr val="000000"/>
              </a:solidFill>
              <a:uFill>
                <a:solidFill>
                  <a:srgbClr val="ffffff"/>
                </a:solidFill>
              </a:uFill>
              <a:latin typeface="Century Schoolbook"/>
            </a:endParaRPr>
          </a:p>
        </p:txBody>
      </p:sp>
      <p:sp>
        <p:nvSpPr>
          <p:cNvPr id="256"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57"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53A6659A-18D8-4685-9002-6D268E752DF6}"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254"/>
                                        </p:tgtEl>
                                        <p:attrNameLst>
                                          <p:attrName>style.visibility</p:attrName>
                                        </p:attrNameLst>
                                      </p:cBhvr>
                                      <p:to>
                                        <p:strVal val="visible"/>
                                      </p:to>
                                    </p:set>
                                    <p:animEffect filter="fade" transition="in">
                                      <p:cBhvr additive="repl">
                                        <p:cTn id="7" dur="2000"/>
                                        <p:tgtEl>
                                          <p:spTgt spid="25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2" presetSubtype="8">
                                  <p:stCondLst>
                                    <p:cond delay="0"/>
                                  </p:stCondLst>
                                  <p:childTnLst>
                                    <p:set>
                                      <p:cBhvr>
                                        <p:cTn id="11" dur="1" fill="hold">
                                          <p:stCondLst>
                                            <p:cond delay="0"/>
                                          </p:stCondLst>
                                        </p:cTn>
                                        <p:tgtEl>
                                          <p:spTgt spid="255">
                                            <p:txEl>
                                              <p:pRg st="0" end="121"/>
                                            </p:txEl>
                                          </p:spTgt>
                                        </p:tgtEl>
                                        <p:attrNameLst>
                                          <p:attrName>style.visibility</p:attrName>
                                        </p:attrNameLst>
                                      </p:cBhvr>
                                      <p:to>
                                        <p:strVal val="visible"/>
                                      </p:to>
                                    </p:set>
                                    <p:animEffect filter="wipe(left)" transition="in">
                                      <p:cBhvr additive="repl">
                                        <p:cTn id="12" dur="500"/>
                                        <p:tgtEl>
                                          <p:spTgt spid="255">
                                            <p:txEl>
                                              <p:pRg st="0" end="12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22" presetSubtype="8">
                                  <p:stCondLst>
                                    <p:cond delay="0"/>
                                  </p:stCondLst>
                                  <p:childTnLst>
                                    <p:set>
                                      <p:cBhvr>
                                        <p:cTn id="16" dur="1" fill="hold">
                                          <p:stCondLst>
                                            <p:cond delay="0"/>
                                          </p:stCondLst>
                                        </p:cTn>
                                        <p:tgtEl>
                                          <p:spTgt spid="255">
                                            <p:txEl>
                                              <p:pRg st="121" end="195"/>
                                            </p:txEl>
                                          </p:spTgt>
                                        </p:tgtEl>
                                        <p:attrNameLst>
                                          <p:attrName>style.visibility</p:attrName>
                                        </p:attrNameLst>
                                      </p:cBhvr>
                                      <p:to>
                                        <p:strVal val="visible"/>
                                      </p:to>
                                    </p:set>
                                    <p:animEffect filter="wipe(left)" transition="in">
                                      <p:cBhvr additive="repl">
                                        <p:cTn id="17" dur="500"/>
                                        <p:tgtEl>
                                          <p:spTgt spid="255">
                                            <p:txEl>
                                              <p:pRg st="121" end="195"/>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22" presetSubtype="8">
                                  <p:stCondLst>
                                    <p:cond delay="0"/>
                                  </p:stCondLst>
                                  <p:childTnLst>
                                    <p:set>
                                      <p:cBhvr>
                                        <p:cTn id="21" dur="1" fill="hold">
                                          <p:stCondLst>
                                            <p:cond delay="0"/>
                                          </p:stCondLst>
                                        </p:cTn>
                                        <p:tgtEl>
                                          <p:spTgt spid="255">
                                            <p:txEl>
                                              <p:pRg st="195" end="280"/>
                                            </p:txEl>
                                          </p:spTgt>
                                        </p:tgtEl>
                                        <p:attrNameLst>
                                          <p:attrName>style.visibility</p:attrName>
                                        </p:attrNameLst>
                                      </p:cBhvr>
                                      <p:to>
                                        <p:strVal val="visible"/>
                                      </p:to>
                                    </p:set>
                                    <p:animEffect filter="wipe(left)" transition="in">
                                      <p:cBhvr additive="repl">
                                        <p:cTn id="22" dur="500"/>
                                        <p:tgtEl>
                                          <p:spTgt spid="255">
                                            <p:txEl>
                                              <p:pRg st="195" end="280"/>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2" presetSubtype="8">
                                  <p:stCondLst>
                                    <p:cond delay="0"/>
                                  </p:stCondLst>
                                  <p:childTnLst>
                                    <p:set>
                                      <p:cBhvr>
                                        <p:cTn id="26" dur="1" fill="hold">
                                          <p:stCondLst>
                                            <p:cond delay="0"/>
                                          </p:stCondLst>
                                        </p:cTn>
                                        <p:tgtEl>
                                          <p:spTgt spid="255">
                                            <p:txEl>
                                              <p:pRg st="280" end="426"/>
                                            </p:txEl>
                                          </p:spTgt>
                                        </p:tgtEl>
                                        <p:attrNameLst>
                                          <p:attrName>style.visibility</p:attrName>
                                        </p:attrNameLst>
                                      </p:cBhvr>
                                      <p:to>
                                        <p:strVal val="visible"/>
                                      </p:to>
                                    </p:set>
                                    <p:animEffect filter="wipe(left)" transition="in">
                                      <p:cBhvr additive="repl">
                                        <p:cTn id="27" dur="500"/>
                                        <p:tgtEl>
                                          <p:spTgt spid="255">
                                            <p:txEl>
                                              <p:pRg st="280" end="42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7467120" cy="1142640"/>
          </a:xfrm>
          <a:prstGeom prst="rect">
            <a:avLst/>
          </a:prstGeom>
          <a:noFill/>
          <a:ln>
            <a:noFill/>
          </a:ln>
        </p:spPr>
        <p:txBody>
          <a:bodyPr lIns="90000" rIns="90000" tIns="45000" bIns="45000" anchor="b"/>
          <a:p>
            <a:endParaRPr b="0" lang="en-US" sz="3000" spc="-1" strike="noStrike">
              <a:solidFill>
                <a:srgbClr val="000000"/>
              </a:solidFill>
              <a:uFill>
                <a:solidFill>
                  <a:srgbClr val="ffffff"/>
                </a:solidFill>
              </a:uFill>
              <a:latin typeface="Arial"/>
            </a:endParaRPr>
          </a:p>
        </p:txBody>
      </p:sp>
      <p:pic>
        <p:nvPicPr>
          <p:cNvPr id="259" name="Content Placeholder 4" descr=""/>
          <p:cNvPicPr/>
          <p:nvPr/>
        </p:nvPicPr>
        <p:blipFill>
          <a:blip r:embed="rId1"/>
          <a:stretch/>
        </p:blipFill>
        <p:spPr>
          <a:xfrm>
            <a:off x="728640" y="1600200"/>
            <a:ext cx="6924240" cy="4873320"/>
          </a:xfrm>
          <a:prstGeom prst="rect">
            <a:avLst/>
          </a:prstGeom>
          <a:ln>
            <a:noFill/>
          </a:ln>
        </p:spPr>
      </p:pic>
      <p:sp>
        <p:nvSpPr>
          <p:cNvPr id="260" name="TextShape 2"/>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61"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FAE117F1-F87A-4F74-83D1-4F16097573E6}"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DEFINITIONS</a:t>
            </a:r>
            <a:r>
              <a:rPr b="1" lang="en-US" sz="3000" spc="-1" strike="noStrike" cap="small">
                <a:solidFill>
                  <a:srgbClr val="575f6d"/>
                </a:solidFill>
                <a:uFill>
                  <a:solidFill>
                    <a:srgbClr val="ffffff"/>
                  </a:solidFill>
                </a:uFill>
                <a:latin typeface="Century Schoolbook"/>
              </a:rPr>
              <a:t> </a:t>
            </a:r>
            <a:endParaRPr b="0" lang="en-US" sz="3000" spc="-1" strike="noStrike">
              <a:solidFill>
                <a:srgbClr val="000000"/>
              </a:solidFill>
              <a:uFill>
                <a:solidFill>
                  <a:srgbClr val="ffffff"/>
                </a:solidFill>
              </a:uFill>
              <a:latin typeface="Arial"/>
            </a:endParaRPr>
          </a:p>
        </p:txBody>
      </p:sp>
      <p:sp>
        <p:nvSpPr>
          <p:cNvPr id="263" name="TextShape 2"/>
          <p:cNvSpPr txBox="1"/>
          <p:nvPr/>
        </p:nvSpPr>
        <p:spPr>
          <a:xfrm>
            <a:off x="838080" y="1447920"/>
            <a:ext cx="7695720" cy="54097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t>
            </a:r>
            <a:r>
              <a:rPr b="0" lang="en-US" sz="2400" spc="-1" strike="noStrike">
                <a:solidFill>
                  <a:srgbClr val="000000"/>
                </a:solidFill>
                <a:uFill>
                  <a:solidFill>
                    <a:srgbClr val="ffffff"/>
                  </a:solidFill>
                </a:uFill>
                <a:latin typeface="Century Schoolbook"/>
              </a:rPr>
              <a:t>A production function refers to the functional relationship, under the given technology, between physical rates of input &amp; output of a firm, per unit of time.”</a:t>
            </a:r>
            <a:endParaRPr b="0" lang="en-US" sz="2400" spc="-1" strike="noStrike">
              <a:solidFill>
                <a:srgbClr val="000000"/>
              </a:solidFill>
              <a:uFill>
                <a:solidFill>
                  <a:srgbClr val="ffffff"/>
                </a:solidFill>
              </a:uFill>
              <a:latin typeface="Century Schoolbook"/>
            </a:endParaRPr>
          </a:p>
          <a:p>
            <a:pPr marL="272880" indent="-272520">
              <a:lnSpc>
                <a:spcPct val="100000"/>
              </a:lnSpc>
            </a:pP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t>
            </a:r>
            <a:r>
              <a:rPr b="0" lang="en-US" sz="2400" spc="-1" strike="noStrike">
                <a:solidFill>
                  <a:srgbClr val="000000"/>
                </a:solidFill>
                <a:uFill>
                  <a:solidFill>
                    <a:srgbClr val="ffffff"/>
                  </a:solidFill>
                </a:uFill>
                <a:latin typeface="Century Schoolbook"/>
              </a:rPr>
              <a:t>A production function relates maximum quantity of output that can be produced from given amount of various inputs for given technology.” </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McGuigan &amp; Moyer.                                                                                    </a:t>
            </a:r>
            <a:endParaRPr b="0" lang="en-US" sz="2400" spc="-1" strike="noStrike">
              <a:solidFill>
                <a:srgbClr val="000000"/>
              </a:solidFill>
              <a:uFill>
                <a:solidFill>
                  <a:srgbClr val="ffffff"/>
                </a:solidFill>
              </a:uFill>
              <a:latin typeface="Century Schoolbook"/>
            </a:endParaRPr>
          </a:p>
        </p:txBody>
      </p:sp>
      <p:sp>
        <p:nvSpPr>
          <p:cNvPr id="264"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65"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C362157B-96A6-4477-9A95-4BF9E51F1C1E}"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Factors affecting production function </a:t>
            </a:r>
            <a:endParaRPr b="0" lang="en-US" sz="3000" spc="-1" strike="noStrike">
              <a:solidFill>
                <a:srgbClr val="000000"/>
              </a:solidFill>
              <a:uFill>
                <a:solidFill>
                  <a:srgbClr val="ffffff"/>
                </a:solidFill>
              </a:uFill>
              <a:latin typeface="Arial"/>
            </a:endParaRPr>
          </a:p>
        </p:txBody>
      </p:sp>
      <p:sp>
        <p:nvSpPr>
          <p:cNvPr id="267" name="TextShape 2"/>
          <p:cNvSpPr txBox="1"/>
          <p:nvPr/>
        </p:nvSpPr>
        <p:spPr>
          <a:xfrm>
            <a:off x="457200" y="1600200"/>
            <a:ext cx="7467120" cy="4873320"/>
          </a:xfrm>
          <a:prstGeom prst="rect">
            <a:avLst/>
          </a:prstGeom>
          <a:noFill/>
          <a:ln>
            <a:noFill/>
          </a:ln>
        </p:spPr>
        <p:txBody>
          <a:bodyPr/>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Technology</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Inputs – Land, labour, capital, entrepreneur</a:t>
            </a:r>
            <a:endParaRPr b="0" lang="en-US" sz="2400" spc="-1" strike="noStrike">
              <a:solidFill>
                <a:srgbClr val="000000"/>
              </a:solidFill>
              <a:uFill>
                <a:solidFill>
                  <a:srgbClr val="ffffff"/>
                </a:solidFill>
              </a:uFill>
              <a:latin typeface="Century Schoolbook"/>
            </a:endParaRPr>
          </a:p>
          <a:p>
            <a:pPr lvl="1" marL="952560" indent="-49500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Inputs are divided into fixed  and variable</a:t>
            </a:r>
            <a:endParaRPr b="0" lang="en-US" sz="2400" spc="-1" strike="noStrike">
              <a:solidFill>
                <a:srgbClr val="000000"/>
              </a:solidFill>
              <a:uFill>
                <a:solidFill>
                  <a:srgbClr val="ffffff"/>
                </a:solidFill>
              </a:uFill>
              <a:latin typeface="Century Schoolbook"/>
            </a:endParaRPr>
          </a:p>
          <a:p>
            <a:pPr marL="533520" indent="-533160">
              <a:lnSpc>
                <a:spcPct val="100000"/>
              </a:lnSpc>
              <a:buClr>
                <a:srgbClr val="fe8637"/>
              </a:buClr>
              <a:buSzPct val="70000"/>
              <a:buFont typeface="StarSymbol"/>
              <a:buAutoNum type="arabicPeriod"/>
            </a:pPr>
            <a:r>
              <a:rPr b="0" lang="en-US" sz="2400" spc="-1" strike="noStrike">
                <a:solidFill>
                  <a:srgbClr val="000000"/>
                </a:solidFill>
                <a:uFill>
                  <a:solidFill>
                    <a:srgbClr val="ffffff"/>
                  </a:solidFill>
                </a:uFill>
                <a:latin typeface="Century Schoolbook"/>
              </a:rPr>
              <a:t>Time period of production – Short run and long run</a:t>
            </a:r>
            <a:endParaRPr b="0" lang="en-US" sz="2400" spc="-1" strike="noStrike">
              <a:solidFill>
                <a:srgbClr val="000000"/>
              </a:solidFill>
              <a:uFill>
                <a:solidFill>
                  <a:srgbClr val="ffffff"/>
                </a:solidFill>
              </a:uFill>
              <a:latin typeface="Century Schoolbook"/>
            </a:endParaRPr>
          </a:p>
        </p:txBody>
      </p:sp>
      <p:sp>
        <p:nvSpPr>
          <p:cNvPr id="268"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69"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44442C91-C013-4E6E-88C8-35C5417B77C4}"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Technological change</a:t>
            </a:r>
            <a:endParaRPr b="0" lang="en-US" sz="3000" spc="-1" strike="noStrike">
              <a:solidFill>
                <a:srgbClr val="000000"/>
              </a:solidFill>
              <a:uFill>
                <a:solidFill>
                  <a:srgbClr val="ffffff"/>
                </a:solidFill>
              </a:uFill>
              <a:latin typeface="Arial"/>
            </a:endParaRPr>
          </a:p>
        </p:txBody>
      </p:sp>
      <p:sp>
        <p:nvSpPr>
          <p:cNvPr id="271" name="TextShape 2"/>
          <p:cNvSpPr txBox="1"/>
          <p:nvPr/>
        </p:nvSpPr>
        <p:spPr>
          <a:xfrm>
            <a:off x="457200" y="1600200"/>
            <a:ext cx="7467120" cy="51811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Technological change refers to a change in the underlying techniques of production, as occurs when a new product or process of production is invented or an old product or process is improved.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such situations, the same output is produced with fewer inputs or more output is produced with the same inputs. Technological change shifts the production function upward.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Process innovation - </a:t>
            </a:r>
            <a:r>
              <a:rPr b="0" lang="en-US" sz="2400" spc="-1" strike="noStrike">
                <a:solidFill>
                  <a:srgbClr val="000000"/>
                </a:solidFill>
                <a:uFill>
                  <a:solidFill>
                    <a:srgbClr val="ffffff"/>
                  </a:solidFill>
                </a:uFill>
                <a:latin typeface="Century Schoolbook"/>
              </a:rPr>
              <a:t>occurs when new engineering knowledge improves production techniques for existing products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Product innovation - </a:t>
            </a:r>
            <a:r>
              <a:rPr b="0" lang="en-US" sz="2400" spc="-1" strike="noStrike">
                <a:solidFill>
                  <a:srgbClr val="000000"/>
                </a:solidFill>
                <a:uFill>
                  <a:solidFill>
                    <a:srgbClr val="ffffff"/>
                  </a:solidFill>
                </a:uFill>
                <a:latin typeface="Century Schoolbook"/>
              </a:rPr>
              <a:t>new or improved products are introduced in the market place </a:t>
            </a:r>
            <a:endParaRPr b="0" lang="en-US" sz="2400" spc="-1" strike="noStrike">
              <a:solidFill>
                <a:srgbClr val="000000"/>
              </a:solidFill>
              <a:uFill>
                <a:solidFill>
                  <a:srgbClr val="ffffff"/>
                </a:solidFill>
              </a:uFill>
              <a:latin typeface="Century Schoolbook"/>
            </a:endParaRPr>
          </a:p>
        </p:txBody>
      </p:sp>
      <p:sp>
        <p:nvSpPr>
          <p:cNvPr id="272" name="TextShape 3"/>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73"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F337B335-72E9-4DD0-852F-4FC344F54D3D}"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Technological Change Shifts Production Function Upward</a:t>
            </a:r>
            <a:endParaRPr b="0" lang="en-US" sz="3000" spc="-1" strike="noStrike">
              <a:solidFill>
                <a:srgbClr val="000000"/>
              </a:solidFill>
              <a:uFill>
                <a:solidFill>
                  <a:srgbClr val="ffffff"/>
                </a:solidFill>
              </a:uFill>
              <a:latin typeface="Arial"/>
            </a:endParaRPr>
          </a:p>
        </p:txBody>
      </p:sp>
      <p:sp>
        <p:nvSpPr>
          <p:cNvPr id="275" name="TextShape 2"/>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pic>
        <p:nvPicPr>
          <p:cNvPr id="276" name="Picture 2" descr=""/>
          <p:cNvPicPr/>
          <p:nvPr/>
        </p:nvPicPr>
        <p:blipFill>
          <a:blip r:embed="rId1"/>
          <a:stretch/>
        </p:blipFill>
        <p:spPr>
          <a:xfrm>
            <a:off x="1295280" y="1905120"/>
            <a:ext cx="5409720" cy="4190760"/>
          </a:xfrm>
          <a:prstGeom prst="rect">
            <a:avLst/>
          </a:prstGeom>
          <a:ln>
            <a:noFill/>
          </a:ln>
        </p:spPr>
      </p:pic>
      <p:sp>
        <p:nvSpPr>
          <p:cNvPr id="277"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AAD1169F-077B-428E-B4D3-D334B4AB3017}"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1" lang="en-US" sz="3800" spc="-1" strike="noStrike" cap="small">
                <a:solidFill>
                  <a:srgbClr val="575f6d"/>
                </a:solidFill>
                <a:uFill>
                  <a:solidFill>
                    <a:srgbClr val="ffffff"/>
                  </a:solidFill>
                </a:uFill>
                <a:latin typeface="Century Schoolbook"/>
              </a:rPr>
              <a:t>
</a:t>
            </a:r>
            <a:r>
              <a:rPr b="1" lang="en-US" sz="3800" spc="-1" strike="noStrike" cap="small">
                <a:solidFill>
                  <a:srgbClr val="575f6d"/>
                </a:solidFill>
                <a:uFill>
                  <a:solidFill>
                    <a:srgbClr val="ffffff"/>
                  </a:solidFill>
                </a:uFill>
                <a:latin typeface="Century Schoolbook"/>
              </a:rPr>
              <a:t>
</a:t>
            </a:r>
            <a:r>
              <a:rPr b="0" lang="en-US" sz="3800" spc="-1" strike="noStrike" cap="small">
                <a:solidFill>
                  <a:srgbClr val="575f6d"/>
                </a:solidFill>
                <a:uFill>
                  <a:solidFill>
                    <a:srgbClr val="ffffff"/>
                  </a:solidFill>
                </a:uFill>
                <a:latin typeface="Century Schoolbook"/>
              </a:rPr>
              <a:t>short run &amp; long run production functions</a:t>
            </a:r>
            <a:endParaRPr b="0" lang="en-US" sz="3000" spc="-1" strike="noStrike">
              <a:solidFill>
                <a:srgbClr val="000000"/>
              </a:solidFill>
              <a:uFill>
                <a:solidFill>
                  <a:srgbClr val="ffffff"/>
                </a:solidFill>
              </a:uFill>
              <a:latin typeface="Arial"/>
            </a:endParaRPr>
          </a:p>
        </p:txBody>
      </p:sp>
      <p:sp>
        <p:nvSpPr>
          <p:cNvPr id="279"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inputs or factors of production are classified as fixed and variable.</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Both short run &amp; long run actually depends on the inputs, which can vary in production</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1" lang="en-US" sz="2400" spc="-1" strike="noStrike" u="sng">
                <a:solidFill>
                  <a:srgbClr val="000000"/>
                </a:solidFill>
                <a:uFill>
                  <a:solidFill>
                    <a:srgbClr val="ffffff"/>
                  </a:solidFill>
                </a:uFill>
                <a:latin typeface="Century Schoolbook"/>
              </a:rPr>
              <a:t>Variable factors / inputs</a:t>
            </a:r>
            <a:r>
              <a:rPr b="0" lang="en-US" sz="2400" spc="-1" strike="noStrike">
                <a:solidFill>
                  <a:srgbClr val="000000"/>
                </a:solidFill>
                <a:uFill>
                  <a:solidFill>
                    <a:srgbClr val="ffffff"/>
                  </a:solidFill>
                </a:uFill>
                <a:latin typeface="Century Schoolbook"/>
              </a:rPr>
              <a:t> - can be changed in the </a:t>
            </a:r>
            <a:r>
              <a:rPr b="0" lang="en-US" sz="2400" spc="-1" strike="noStrike">
                <a:solidFill>
                  <a:srgbClr val="ff0000"/>
                </a:solidFill>
                <a:uFill>
                  <a:solidFill>
                    <a:srgbClr val="ffffff"/>
                  </a:solidFill>
                </a:uFill>
                <a:latin typeface="Century Schoolbook"/>
              </a:rPr>
              <a:t>short-run </a:t>
            </a:r>
            <a:r>
              <a:rPr b="0" lang="en-US" sz="2400" spc="-1" strike="noStrike">
                <a:solidFill>
                  <a:srgbClr val="000000"/>
                </a:solidFill>
                <a:uFill>
                  <a:solidFill>
                    <a:srgbClr val="ffffff"/>
                  </a:solidFill>
                </a:uFill>
                <a:latin typeface="Century Schoolbook"/>
              </a:rPr>
              <a:t>Ex- labour, electricity, fuel, transportation</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1" lang="en-US" sz="2400" spc="-1" strike="noStrike" u="sng">
                <a:solidFill>
                  <a:srgbClr val="000000"/>
                </a:solidFill>
                <a:uFill>
                  <a:solidFill>
                    <a:srgbClr val="ffffff"/>
                  </a:solidFill>
                </a:uFill>
                <a:latin typeface="Century Schoolbook"/>
              </a:rPr>
              <a:t>Fixed factors / inputs</a:t>
            </a:r>
            <a:r>
              <a:rPr b="0" lang="en-US" sz="2400" spc="-1" strike="noStrike">
                <a:solidFill>
                  <a:srgbClr val="000000"/>
                </a:solidFill>
                <a:uFill>
                  <a:solidFill>
                    <a:srgbClr val="ffffff"/>
                  </a:solidFill>
                </a:uFill>
                <a:latin typeface="Century Schoolbook"/>
              </a:rPr>
              <a:t> - Cannot be changed during short-run Ex- land, capital, buildings, tools, machinery </a:t>
            </a:r>
            <a:endParaRPr b="0" lang="en-US" sz="2400" spc="-1" strike="noStrike">
              <a:solidFill>
                <a:srgbClr val="000000"/>
              </a:solidFill>
              <a:uFill>
                <a:solidFill>
                  <a:srgbClr val="ffffff"/>
                </a:solidFill>
              </a:uFill>
              <a:latin typeface="Century Schoolbook"/>
            </a:endParaRPr>
          </a:p>
        </p:txBody>
      </p:sp>
      <p:sp>
        <p:nvSpPr>
          <p:cNvPr id="280"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III 3.1</a:t>
            </a:r>
            <a:endParaRPr b="0" lang="en-IN" sz="1200" spc="-1" strike="noStrike">
              <a:solidFill>
                <a:srgbClr val="000000"/>
              </a:solidFill>
              <a:uFill>
                <a:solidFill>
                  <a:srgbClr val="ffffff"/>
                </a:solidFill>
              </a:uFill>
              <a:latin typeface="Times New Roman"/>
            </a:endParaRPr>
          </a:p>
        </p:txBody>
      </p:sp>
      <p:sp>
        <p:nvSpPr>
          <p:cNvPr id="281" name="TextShape 4"/>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DBC1DE0C-6AF4-4769-83C9-2EE569801BFA}"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Tree>
  </p:cSld>
  <p:timing>
    <p:tnLst>
      <p:par>
        <p:cTn id="28" dur="indefinite" restart="never" nodeType="tmRoot">
          <p:childTnLst>
            <p:seq>
              <p:cTn id="29" dur="indefinite" nodeType="mainSeq">
                <p:childTnLst>
                  <p:par>
                    <p:cTn id="30" fill="hold">
                      <p:stCondLst>
                        <p:cond delay="0"/>
                      </p:stCondLst>
                      <p:childTnLst>
                        <p:par>
                          <p:cTn id="31" fill="hold">
                            <p:stCondLst>
                              <p:cond delay="0"/>
                            </p:stCondLst>
                            <p:childTnLst>
                              <p:par>
                                <p:cTn id="32" nodeType="withEffect" fill="hold" presetClass="entr" presetID="10">
                                  <p:stCondLst>
                                    <p:cond delay="0"/>
                                  </p:stCondLst>
                                  <p:childTnLst>
                                    <p:set>
                                      <p:cBhvr>
                                        <p:cTn id="33" dur="1" fill="hold">
                                          <p:stCondLst>
                                            <p:cond delay="0"/>
                                          </p:stCondLst>
                                        </p:cTn>
                                        <p:tgtEl>
                                          <p:spTgt spid="278"/>
                                        </p:tgtEl>
                                        <p:attrNameLst>
                                          <p:attrName>style.visibility</p:attrName>
                                        </p:attrNameLst>
                                      </p:cBhvr>
                                      <p:to>
                                        <p:strVal val="visible"/>
                                      </p:to>
                                    </p:set>
                                    <p:animEffect filter="fade" transition="in">
                                      <p:cBhvr additive="repl">
                                        <p:cTn id="34" dur="2000"/>
                                        <p:tgtEl>
                                          <p:spTgt spid="27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379</TotalTime>
  <Application>LibreOffice/5.1.6.2$Linux_X86_64 LibreOffice_project/10m0$Build-2</Application>
  <Company>Indira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2005-06-24T00:27:32Z</dcterms:created>
  <dc:creator>DSP</dc:creator>
  <dc:description/>
  <dc:language>en-IN</dc:language>
  <cp:lastModifiedBy/>
  <dcterms:modified xsi:type="dcterms:W3CDTF">2018-02-26T15:46:40Z</dcterms:modified>
  <cp:revision>60</cp:revision>
  <dc:subject/>
  <dc:title>Law of variable proportion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Indira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