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6" r:id="rId2"/>
    <p:sldId id="257" r:id="rId3"/>
    <p:sldId id="258" r:id="rId4"/>
    <p:sldId id="271" r:id="rId5"/>
    <p:sldId id="269" r:id="rId6"/>
    <p:sldId id="270" r:id="rId7"/>
    <p:sldId id="259" r:id="rId8"/>
    <p:sldId id="281" r:id="rId9"/>
    <p:sldId id="272" r:id="rId10"/>
    <p:sldId id="282" r:id="rId11"/>
    <p:sldId id="260" r:id="rId12"/>
    <p:sldId id="283" r:id="rId13"/>
    <p:sldId id="265" r:id="rId14"/>
    <p:sldId id="263" r:id="rId15"/>
    <p:sldId id="286" r:id="rId16"/>
    <p:sldId id="291" r:id="rId17"/>
    <p:sldId id="261" r:id="rId18"/>
    <p:sldId id="284" r:id="rId19"/>
    <p:sldId id="285" r:id="rId20"/>
    <p:sldId id="273" r:id="rId21"/>
    <p:sldId id="289" r:id="rId22"/>
    <p:sldId id="290" r:id="rId23"/>
    <p:sldId id="292" r:id="rId24"/>
    <p:sldId id="287" r:id="rId25"/>
    <p:sldId id="274" r:id="rId26"/>
    <p:sldId id="275" r:id="rId27"/>
    <p:sldId id="276" r:id="rId28"/>
    <p:sldId id="277" r:id="rId29"/>
    <p:sldId id="278" r:id="rId30"/>
    <p:sldId id="279" r:id="rId31"/>
    <p:sldId id="280" r:id="rId32"/>
    <p:sldId id="267" r:id="rId33"/>
    <p:sldId id="268" r:id="rId34"/>
    <p:sldId id="26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960"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7E502-4E05-4A29-A13C-FCC4A38A7EA8}"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398BD817-409B-4A2E-A11C-2D986BECAF31}">
      <dgm:prSet phldrT="[Text]" custT="1"/>
      <dgm:spPr>
        <a:solidFill>
          <a:schemeClr val="accent1"/>
        </a:solidFill>
      </dgm:spPr>
      <dgm:t>
        <a:bodyPr/>
        <a:lstStyle/>
        <a:p>
          <a:r>
            <a:rPr lang="en-US" sz="2800" dirty="0" smtClean="0"/>
            <a:t>Types of Companies</a:t>
          </a:r>
          <a:endParaRPr lang="en-US" sz="2800" dirty="0"/>
        </a:p>
      </dgm:t>
    </dgm:pt>
    <dgm:pt modelId="{83AC93D3-E913-4AE3-89DA-4C75BC3C9EB4}" type="parTrans" cxnId="{312180C6-5FD4-4C3F-B281-050D0AF7F010}">
      <dgm:prSet/>
      <dgm:spPr/>
      <dgm:t>
        <a:bodyPr/>
        <a:lstStyle/>
        <a:p>
          <a:endParaRPr lang="en-US"/>
        </a:p>
      </dgm:t>
    </dgm:pt>
    <dgm:pt modelId="{B6FFEBF0-6E02-462D-B035-E09B429F29A8}" type="sibTrans" cxnId="{312180C6-5FD4-4C3F-B281-050D0AF7F010}">
      <dgm:prSet/>
      <dgm:spPr/>
      <dgm:t>
        <a:bodyPr/>
        <a:lstStyle/>
        <a:p>
          <a:endParaRPr lang="en-US"/>
        </a:p>
      </dgm:t>
    </dgm:pt>
    <dgm:pt modelId="{39A7EE7C-BE2C-4588-A871-754654DB781D}">
      <dgm:prSet phldrT="[Text]" custT="1"/>
      <dgm:spPr>
        <a:solidFill>
          <a:schemeClr val="accent1"/>
        </a:solidFill>
      </dgm:spPr>
      <dgm:t>
        <a:bodyPr/>
        <a:lstStyle/>
        <a:p>
          <a:r>
            <a:rPr lang="en-US" sz="1200" dirty="0" smtClean="0">
              <a:solidFill>
                <a:schemeClr val="tx1"/>
              </a:solidFill>
            </a:rPr>
            <a:t>Private Ltd. company</a:t>
          </a:r>
        </a:p>
        <a:p>
          <a:r>
            <a:rPr lang="en-US" sz="1200" dirty="0" err="1" smtClean="0"/>
            <a:t>Sundaram</a:t>
          </a:r>
          <a:r>
            <a:rPr lang="en-US" sz="1200" dirty="0" smtClean="0"/>
            <a:t> Finance</a:t>
          </a:r>
        </a:p>
        <a:p>
          <a:r>
            <a:rPr lang="en-US" sz="1200" dirty="0" err="1" smtClean="0"/>
            <a:t>Balaji</a:t>
          </a:r>
          <a:r>
            <a:rPr lang="en-US" sz="1200" dirty="0" smtClean="0"/>
            <a:t> Telefilms private ltd</a:t>
          </a:r>
        </a:p>
        <a:p>
          <a:r>
            <a:rPr lang="en-US" sz="1200" dirty="0" smtClean="0"/>
            <a:t>Flipcart.com</a:t>
          </a:r>
        </a:p>
        <a:p>
          <a:r>
            <a:rPr lang="en-US" sz="1200" dirty="0" smtClean="0"/>
            <a:t>Min. – 2</a:t>
          </a:r>
        </a:p>
        <a:p>
          <a:r>
            <a:rPr lang="en-US" sz="1200" dirty="0" smtClean="0"/>
            <a:t>Max. - 50</a:t>
          </a:r>
        </a:p>
        <a:p>
          <a:endParaRPr lang="en-US" sz="1500" dirty="0"/>
        </a:p>
      </dgm:t>
    </dgm:pt>
    <dgm:pt modelId="{F79E3421-D6E1-4864-AB40-0969E5A52013}" type="parTrans" cxnId="{AF7270CA-EB18-42FD-93E7-1FE1943249BF}">
      <dgm:prSet/>
      <dgm:spPr/>
      <dgm:t>
        <a:bodyPr/>
        <a:lstStyle/>
        <a:p>
          <a:endParaRPr lang="en-US"/>
        </a:p>
      </dgm:t>
    </dgm:pt>
    <dgm:pt modelId="{55F961B6-D073-41FD-B314-86DE4AE6AAA6}" type="sibTrans" cxnId="{AF7270CA-EB18-42FD-93E7-1FE1943249BF}">
      <dgm:prSet/>
      <dgm:spPr/>
      <dgm:t>
        <a:bodyPr/>
        <a:lstStyle/>
        <a:p>
          <a:endParaRPr lang="en-US"/>
        </a:p>
      </dgm:t>
    </dgm:pt>
    <dgm:pt modelId="{85B3C595-CF1A-4FF7-B892-2C1C837FDE7F}">
      <dgm:prSet phldrT="[Text]" custT="1"/>
      <dgm:spPr>
        <a:solidFill>
          <a:schemeClr val="accent1"/>
        </a:solidFill>
      </dgm:spPr>
      <dgm:t>
        <a:bodyPr/>
        <a:lstStyle/>
        <a:p>
          <a:r>
            <a:rPr lang="en-US" sz="1200" dirty="0" smtClean="0">
              <a:solidFill>
                <a:schemeClr val="tx1"/>
              </a:solidFill>
            </a:rPr>
            <a:t>Public Ltd. Company</a:t>
          </a:r>
        </a:p>
        <a:p>
          <a:r>
            <a:rPr lang="en-US" sz="1200" dirty="0" smtClean="0"/>
            <a:t>Reliance Industries</a:t>
          </a:r>
        </a:p>
        <a:p>
          <a:r>
            <a:rPr lang="en-US" sz="1200" dirty="0" smtClean="0"/>
            <a:t>HUL</a:t>
          </a:r>
        </a:p>
        <a:p>
          <a:r>
            <a:rPr lang="en-US" sz="1200" dirty="0" smtClean="0"/>
            <a:t>Infosys</a:t>
          </a:r>
        </a:p>
        <a:p>
          <a:r>
            <a:rPr lang="en-US" sz="1200" dirty="0" smtClean="0"/>
            <a:t>Min.- 7</a:t>
          </a:r>
        </a:p>
        <a:p>
          <a:r>
            <a:rPr lang="en-US" sz="1200" dirty="0" smtClean="0"/>
            <a:t>Max. – Unlimited</a:t>
          </a:r>
        </a:p>
        <a:p>
          <a:endParaRPr lang="en-US" sz="1500" dirty="0"/>
        </a:p>
      </dgm:t>
    </dgm:pt>
    <dgm:pt modelId="{7322FA78-0F05-4988-ABE4-44242F6D96E4}" type="parTrans" cxnId="{3296CB0E-A030-4AF4-BAF5-3FEF3F327065}">
      <dgm:prSet/>
      <dgm:spPr/>
      <dgm:t>
        <a:bodyPr/>
        <a:lstStyle/>
        <a:p>
          <a:endParaRPr lang="en-US"/>
        </a:p>
      </dgm:t>
    </dgm:pt>
    <dgm:pt modelId="{6601158B-B5AD-4E63-B5D5-48D58F596EA3}" type="sibTrans" cxnId="{3296CB0E-A030-4AF4-BAF5-3FEF3F327065}">
      <dgm:prSet/>
      <dgm:spPr/>
      <dgm:t>
        <a:bodyPr/>
        <a:lstStyle/>
        <a:p>
          <a:endParaRPr lang="en-US"/>
        </a:p>
      </dgm:t>
    </dgm:pt>
    <dgm:pt modelId="{FE73D634-95C7-4EC4-9FFC-7A4870C23A29}">
      <dgm:prSet phldrT="[Text]" custT="1"/>
      <dgm:spPr>
        <a:solidFill>
          <a:schemeClr val="accent1"/>
        </a:solidFill>
      </dgm:spPr>
      <dgm:t>
        <a:bodyPr/>
        <a:lstStyle/>
        <a:p>
          <a:pPr algn="ctr"/>
          <a:r>
            <a:rPr lang="en-US" sz="1200" dirty="0" smtClean="0">
              <a:solidFill>
                <a:schemeClr val="tx1"/>
              </a:solidFill>
            </a:rPr>
            <a:t>Government</a:t>
          </a:r>
        </a:p>
        <a:p>
          <a:pPr algn="ctr"/>
          <a:r>
            <a:rPr lang="en-US" sz="1200" dirty="0" smtClean="0"/>
            <a:t>1. Public corporation</a:t>
          </a:r>
        </a:p>
        <a:p>
          <a:pPr algn="ctr"/>
          <a:r>
            <a:rPr lang="en-US" sz="1200" dirty="0" smtClean="0"/>
            <a:t>Air India</a:t>
          </a:r>
        </a:p>
        <a:p>
          <a:pPr algn="ctr"/>
          <a:r>
            <a:rPr lang="en-US" sz="1200" dirty="0" smtClean="0"/>
            <a:t>2. Board organisation</a:t>
          </a:r>
        </a:p>
        <a:p>
          <a:pPr algn="ctr"/>
          <a:r>
            <a:rPr lang="en-US" sz="1200" dirty="0" smtClean="0"/>
            <a:t>FCI, </a:t>
          </a:r>
          <a:r>
            <a:rPr lang="en-US" sz="1200" dirty="0" err="1" smtClean="0"/>
            <a:t>Khadi</a:t>
          </a:r>
          <a:endParaRPr lang="en-US" sz="1200" dirty="0" smtClean="0"/>
        </a:p>
        <a:p>
          <a:pPr algn="ctr"/>
          <a:r>
            <a:rPr lang="en-US" sz="1200" dirty="0" smtClean="0"/>
            <a:t>3. Govt. company</a:t>
          </a:r>
        </a:p>
        <a:p>
          <a:pPr algn="ctr"/>
          <a:r>
            <a:rPr lang="en-US" sz="1200" dirty="0" smtClean="0"/>
            <a:t>ONGC, SAIL</a:t>
          </a:r>
        </a:p>
        <a:p>
          <a:pPr algn="ctr"/>
          <a:r>
            <a:rPr lang="en-US" sz="1200" dirty="0" smtClean="0"/>
            <a:t>3. Department</a:t>
          </a:r>
        </a:p>
        <a:p>
          <a:pPr algn="ctr"/>
          <a:r>
            <a:rPr lang="en-US" sz="1200" dirty="0" smtClean="0"/>
            <a:t>Telecom, Post</a:t>
          </a:r>
        </a:p>
        <a:p>
          <a:pPr algn="ctr"/>
          <a:endParaRPr lang="en-US" sz="1000" dirty="0" smtClean="0"/>
        </a:p>
        <a:p>
          <a:pPr algn="ctr"/>
          <a:endParaRPr lang="en-US" sz="1000" dirty="0"/>
        </a:p>
      </dgm:t>
    </dgm:pt>
    <dgm:pt modelId="{F63AA64A-072A-4765-801E-A99E8B169E6F}" type="parTrans" cxnId="{14F79F74-C093-44AC-9101-492632CF9054}">
      <dgm:prSet/>
      <dgm:spPr/>
      <dgm:t>
        <a:bodyPr/>
        <a:lstStyle/>
        <a:p>
          <a:endParaRPr lang="en-US"/>
        </a:p>
      </dgm:t>
    </dgm:pt>
    <dgm:pt modelId="{263AA18A-D758-4E93-8EE8-50E92A6925BC}" type="sibTrans" cxnId="{14F79F74-C093-44AC-9101-492632CF9054}">
      <dgm:prSet/>
      <dgm:spPr/>
      <dgm:t>
        <a:bodyPr/>
        <a:lstStyle/>
        <a:p>
          <a:endParaRPr lang="en-US"/>
        </a:p>
      </dgm:t>
    </dgm:pt>
    <dgm:pt modelId="{5DE1A41F-A391-473B-AF3B-8B64DCE7F513}" type="pres">
      <dgm:prSet presAssocID="{04A7E502-4E05-4A29-A13C-FCC4A38A7EA8}" presName="hierChild1" presStyleCnt="0">
        <dgm:presLayoutVars>
          <dgm:orgChart val="1"/>
          <dgm:chPref val="1"/>
          <dgm:dir/>
          <dgm:animOne val="branch"/>
          <dgm:animLvl val="lvl"/>
          <dgm:resizeHandles/>
        </dgm:presLayoutVars>
      </dgm:prSet>
      <dgm:spPr/>
      <dgm:t>
        <a:bodyPr/>
        <a:lstStyle/>
        <a:p>
          <a:endParaRPr lang="en-US"/>
        </a:p>
      </dgm:t>
    </dgm:pt>
    <dgm:pt modelId="{910DC90C-A7E2-4B75-B6E3-337BDF1EF803}" type="pres">
      <dgm:prSet presAssocID="{398BD817-409B-4A2E-A11C-2D986BECAF31}" presName="hierRoot1" presStyleCnt="0">
        <dgm:presLayoutVars>
          <dgm:hierBranch val="init"/>
        </dgm:presLayoutVars>
      </dgm:prSet>
      <dgm:spPr/>
    </dgm:pt>
    <dgm:pt modelId="{489EBB95-BF17-42AC-810A-9FCA314CCBC9}" type="pres">
      <dgm:prSet presAssocID="{398BD817-409B-4A2E-A11C-2D986BECAF31}" presName="rootComposite1" presStyleCnt="0"/>
      <dgm:spPr/>
    </dgm:pt>
    <dgm:pt modelId="{970870F7-0312-44EE-874B-089D2FD3C89B}" type="pres">
      <dgm:prSet presAssocID="{398BD817-409B-4A2E-A11C-2D986BECAF31}" presName="rootText1" presStyleLbl="node0" presStyleIdx="0" presStyleCnt="1">
        <dgm:presLayoutVars>
          <dgm:chPref val="3"/>
        </dgm:presLayoutVars>
      </dgm:prSet>
      <dgm:spPr/>
      <dgm:t>
        <a:bodyPr/>
        <a:lstStyle/>
        <a:p>
          <a:endParaRPr lang="en-US"/>
        </a:p>
      </dgm:t>
    </dgm:pt>
    <dgm:pt modelId="{779FC786-308C-4570-88F3-8B35CAB20E6A}" type="pres">
      <dgm:prSet presAssocID="{398BD817-409B-4A2E-A11C-2D986BECAF31}" presName="rootConnector1" presStyleLbl="node1" presStyleIdx="0" presStyleCnt="0"/>
      <dgm:spPr/>
      <dgm:t>
        <a:bodyPr/>
        <a:lstStyle/>
        <a:p>
          <a:endParaRPr lang="en-US"/>
        </a:p>
      </dgm:t>
    </dgm:pt>
    <dgm:pt modelId="{567EE003-E550-47D1-80CB-72D40C257473}" type="pres">
      <dgm:prSet presAssocID="{398BD817-409B-4A2E-A11C-2D986BECAF31}" presName="hierChild2" presStyleCnt="0"/>
      <dgm:spPr/>
    </dgm:pt>
    <dgm:pt modelId="{574D06E9-1010-40E1-B521-29A9ACD9F5AB}" type="pres">
      <dgm:prSet presAssocID="{F79E3421-D6E1-4864-AB40-0969E5A52013}" presName="Name37" presStyleLbl="parChTrans1D2" presStyleIdx="0" presStyleCnt="3"/>
      <dgm:spPr/>
      <dgm:t>
        <a:bodyPr/>
        <a:lstStyle/>
        <a:p>
          <a:endParaRPr lang="en-US"/>
        </a:p>
      </dgm:t>
    </dgm:pt>
    <dgm:pt modelId="{EC7EC65E-D08D-4286-AE2D-3B2CAFA12C35}" type="pres">
      <dgm:prSet presAssocID="{39A7EE7C-BE2C-4588-A871-754654DB781D}" presName="hierRoot2" presStyleCnt="0">
        <dgm:presLayoutVars>
          <dgm:hierBranch val="init"/>
        </dgm:presLayoutVars>
      </dgm:prSet>
      <dgm:spPr/>
    </dgm:pt>
    <dgm:pt modelId="{C1918E79-3561-4602-B2E9-E875A4542C23}" type="pres">
      <dgm:prSet presAssocID="{39A7EE7C-BE2C-4588-A871-754654DB781D}" presName="rootComposite" presStyleCnt="0"/>
      <dgm:spPr/>
    </dgm:pt>
    <dgm:pt modelId="{932CCD1C-421F-4FDF-80E4-F235793C564E}" type="pres">
      <dgm:prSet presAssocID="{39A7EE7C-BE2C-4588-A871-754654DB781D}" presName="rootText" presStyleLbl="node2" presStyleIdx="0" presStyleCnt="3" custScaleX="79117" custScaleY="136922">
        <dgm:presLayoutVars>
          <dgm:chPref val="3"/>
        </dgm:presLayoutVars>
      </dgm:prSet>
      <dgm:spPr/>
      <dgm:t>
        <a:bodyPr/>
        <a:lstStyle/>
        <a:p>
          <a:endParaRPr lang="en-US"/>
        </a:p>
      </dgm:t>
    </dgm:pt>
    <dgm:pt modelId="{1E496F92-BD7E-48E0-9BE8-134304722E39}" type="pres">
      <dgm:prSet presAssocID="{39A7EE7C-BE2C-4588-A871-754654DB781D}" presName="rootConnector" presStyleLbl="node2" presStyleIdx="0" presStyleCnt="3"/>
      <dgm:spPr/>
      <dgm:t>
        <a:bodyPr/>
        <a:lstStyle/>
        <a:p>
          <a:endParaRPr lang="en-US"/>
        </a:p>
      </dgm:t>
    </dgm:pt>
    <dgm:pt modelId="{B3F55C64-F3F8-49F0-BD65-25FE1EF3BCD2}" type="pres">
      <dgm:prSet presAssocID="{39A7EE7C-BE2C-4588-A871-754654DB781D}" presName="hierChild4" presStyleCnt="0"/>
      <dgm:spPr/>
    </dgm:pt>
    <dgm:pt modelId="{F4B6DD5E-CF4F-400F-BB79-501E0117377C}" type="pres">
      <dgm:prSet presAssocID="{39A7EE7C-BE2C-4588-A871-754654DB781D}" presName="hierChild5" presStyleCnt="0"/>
      <dgm:spPr/>
    </dgm:pt>
    <dgm:pt modelId="{7958DB3D-D174-4775-8FF5-FD6580948D44}" type="pres">
      <dgm:prSet presAssocID="{7322FA78-0F05-4988-ABE4-44242F6D96E4}" presName="Name37" presStyleLbl="parChTrans1D2" presStyleIdx="1" presStyleCnt="3"/>
      <dgm:spPr/>
      <dgm:t>
        <a:bodyPr/>
        <a:lstStyle/>
        <a:p>
          <a:endParaRPr lang="en-US"/>
        </a:p>
      </dgm:t>
    </dgm:pt>
    <dgm:pt modelId="{8C23E7BB-EB09-47C4-A163-1C724A0EFD75}" type="pres">
      <dgm:prSet presAssocID="{85B3C595-CF1A-4FF7-B892-2C1C837FDE7F}" presName="hierRoot2" presStyleCnt="0">
        <dgm:presLayoutVars>
          <dgm:hierBranch val="init"/>
        </dgm:presLayoutVars>
      </dgm:prSet>
      <dgm:spPr/>
    </dgm:pt>
    <dgm:pt modelId="{0BC560BA-39BF-40F0-9252-C78C656D8307}" type="pres">
      <dgm:prSet presAssocID="{85B3C595-CF1A-4FF7-B892-2C1C837FDE7F}" presName="rootComposite" presStyleCnt="0"/>
      <dgm:spPr/>
    </dgm:pt>
    <dgm:pt modelId="{E9CDAB5D-988D-4844-BECA-BC3BD6175B54}" type="pres">
      <dgm:prSet presAssocID="{85B3C595-CF1A-4FF7-B892-2C1C837FDE7F}" presName="rootText" presStyleLbl="node2" presStyleIdx="1" presStyleCnt="3" custScaleX="76379" custScaleY="157025">
        <dgm:presLayoutVars>
          <dgm:chPref val="3"/>
        </dgm:presLayoutVars>
      </dgm:prSet>
      <dgm:spPr/>
      <dgm:t>
        <a:bodyPr/>
        <a:lstStyle/>
        <a:p>
          <a:endParaRPr lang="en-US"/>
        </a:p>
      </dgm:t>
    </dgm:pt>
    <dgm:pt modelId="{142B545C-A35B-4D43-961E-4956D4BADA09}" type="pres">
      <dgm:prSet presAssocID="{85B3C595-CF1A-4FF7-B892-2C1C837FDE7F}" presName="rootConnector" presStyleLbl="node2" presStyleIdx="1" presStyleCnt="3"/>
      <dgm:spPr/>
      <dgm:t>
        <a:bodyPr/>
        <a:lstStyle/>
        <a:p>
          <a:endParaRPr lang="en-US"/>
        </a:p>
      </dgm:t>
    </dgm:pt>
    <dgm:pt modelId="{FE01093B-5358-4A97-B396-E5709D003F86}" type="pres">
      <dgm:prSet presAssocID="{85B3C595-CF1A-4FF7-B892-2C1C837FDE7F}" presName="hierChild4" presStyleCnt="0"/>
      <dgm:spPr/>
    </dgm:pt>
    <dgm:pt modelId="{2D12F810-E195-43FE-8BD8-1166824FBFF3}" type="pres">
      <dgm:prSet presAssocID="{85B3C595-CF1A-4FF7-B892-2C1C837FDE7F}" presName="hierChild5" presStyleCnt="0"/>
      <dgm:spPr/>
    </dgm:pt>
    <dgm:pt modelId="{FC2CC4CA-C40A-4E41-A0E8-47E15826A662}" type="pres">
      <dgm:prSet presAssocID="{F63AA64A-072A-4765-801E-A99E8B169E6F}" presName="Name37" presStyleLbl="parChTrans1D2" presStyleIdx="2" presStyleCnt="3"/>
      <dgm:spPr/>
      <dgm:t>
        <a:bodyPr/>
        <a:lstStyle/>
        <a:p>
          <a:endParaRPr lang="en-US"/>
        </a:p>
      </dgm:t>
    </dgm:pt>
    <dgm:pt modelId="{3FE8C0D1-1AC5-41B2-930B-5DFA1D7E4F6A}" type="pres">
      <dgm:prSet presAssocID="{FE73D634-95C7-4EC4-9FFC-7A4870C23A29}" presName="hierRoot2" presStyleCnt="0">
        <dgm:presLayoutVars>
          <dgm:hierBranch val="init"/>
        </dgm:presLayoutVars>
      </dgm:prSet>
      <dgm:spPr/>
    </dgm:pt>
    <dgm:pt modelId="{84B99CC4-09CD-4A7F-AAB4-ECB2477CFBAA}" type="pres">
      <dgm:prSet presAssocID="{FE73D634-95C7-4EC4-9FFC-7A4870C23A29}" presName="rootComposite" presStyleCnt="0"/>
      <dgm:spPr/>
    </dgm:pt>
    <dgm:pt modelId="{9388C846-CB24-42C2-9DE1-25EDAA0B857B}" type="pres">
      <dgm:prSet presAssocID="{FE73D634-95C7-4EC4-9FFC-7A4870C23A29}" presName="rootText" presStyleLbl="node2" presStyleIdx="2" presStyleCnt="3" custScaleX="125192" custScaleY="222974">
        <dgm:presLayoutVars>
          <dgm:chPref val="3"/>
        </dgm:presLayoutVars>
      </dgm:prSet>
      <dgm:spPr/>
      <dgm:t>
        <a:bodyPr/>
        <a:lstStyle/>
        <a:p>
          <a:endParaRPr lang="en-US"/>
        </a:p>
      </dgm:t>
    </dgm:pt>
    <dgm:pt modelId="{C993D928-7344-4AF6-9F2E-3ED17EB2F42E}" type="pres">
      <dgm:prSet presAssocID="{FE73D634-95C7-4EC4-9FFC-7A4870C23A29}" presName="rootConnector" presStyleLbl="node2" presStyleIdx="2" presStyleCnt="3"/>
      <dgm:spPr/>
      <dgm:t>
        <a:bodyPr/>
        <a:lstStyle/>
        <a:p>
          <a:endParaRPr lang="en-US"/>
        </a:p>
      </dgm:t>
    </dgm:pt>
    <dgm:pt modelId="{41CB4CD8-D09B-4618-B759-1A1AECFC7D9F}" type="pres">
      <dgm:prSet presAssocID="{FE73D634-95C7-4EC4-9FFC-7A4870C23A29}" presName="hierChild4" presStyleCnt="0"/>
      <dgm:spPr/>
    </dgm:pt>
    <dgm:pt modelId="{EDF8584B-154B-496D-9DDC-ECDC4B52683C}" type="pres">
      <dgm:prSet presAssocID="{FE73D634-95C7-4EC4-9FFC-7A4870C23A29}" presName="hierChild5" presStyleCnt="0"/>
      <dgm:spPr/>
    </dgm:pt>
    <dgm:pt modelId="{9E0F6BC3-F250-4145-B2A2-8AE235995CF4}" type="pres">
      <dgm:prSet presAssocID="{398BD817-409B-4A2E-A11C-2D986BECAF31}" presName="hierChild3" presStyleCnt="0"/>
      <dgm:spPr/>
    </dgm:pt>
  </dgm:ptLst>
  <dgm:cxnLst>
    <dgm:cxn modelId="{1E61775A-BFB1-4DA4-8709-5FD6314EB335}" type="presOf" srcId="{FE73D634-95C7-4EC4-9FFC-7A4870C23A29}" destId="{9388C846-CB24-42C2-9DE1-25EDAA0B857B}" srcOrd="0" destOrd="0" presId="urn:microsoft.com/office/officeart/2005/8/layout/orgChart1"/>
    <dgm:cxn modelId="{3A616540-1A58-48D6-A6B6-94E753A111B7}" type="presOf" srcId="{398BD817-409B-4A2E-A11C-2D986BECAF31}" destId="{779FC786-308C-4570-88F3-8B35CAB20E6A}" srcOrd="1" destOrd="0" presId="urn:microsoft.com/office/officeart/2005/8/layout/orgChart1"/>
    <dgm:cxn modelId="{BEA49861-E7D0-4076-A983-1FFE87645A8D}" type="presOf" srcId="{398BD817-409B-4A2E-A11C-2D986BECAF31}" destId="{970870F7-0312-44EE-874B-089D2FD3C89B}" srcOrd="0" destOrd="0" presId="urn:microsoft.com/office/officeart/2005/8/layout/orgChart1"/>
    <dgm:cxn modelId="{5D3952A8-C3EB-43A6-8E06-29DFAC37223A}" type="presOf" srcId="{FE73D634-95C7-4EC4-9FFC-7A4870C23A29}" destId="{C993D928-7344-4AF6-9F2E-3ED17EB2F42E}" srcOrd="1" destOrd="0" presId="urn:microsoft.com/office/officeart/2005/8/layout/orgChart1"/>
    <dgm:cxn modelId="{E3A51739-758A-45CF-815D-9317E64F8400}" type="presOf" srcId="{85B3C595-CF1A-4FF7-B892-2C1C837FDE7F}" destId="{142B545C-A35B-4D43-961E-4956D4BADA09}" srcOrd="1" destOrd="0" presId="urn:microsoft.com/office/officeart/2005/8/layout/orgChart1"/>
    <dgm:cxn modelId="{3296CB0E-A030-4AF4-BAF5-3FEF3F327065}" srcId="{398BD817-409B-4A2E-A11C-2D986BECAF31}" destId="{85B3C595-CF1A-4FF7-B892-2C1C837FDE7F}" srcOrd="1" destOrd="0" parTransId="{7322FA78-0F05-4988-ABE4-44242F6D96E4}" sibTransId="{6601158B-B5AD-4E63-B5D5-48D58F596EA3}"/>
    <dgm:cxn modelId="{AF7270CA-EB18-42FD-93E7-1FE1943249BF}" srcId="{398BD817-409B-4A2E-A11C-2D986BECAF31}" destId="{39A7EE7C-BE2C-4588-A871-754654DB781D}" srcOrd="0" destOrd="0" parTransId="{F79E3421-D6E1-4864-AB40-0969E5A52013}" sibTransId="{55F961B6-D073-41FD-B314-86DE4AE6AAA6}"/>
    <dgm:cxn modelId="{0E8889D1-A74A-4621-8015-046CA5CD597A}" type="presOf" srcId="{85B3C595-CF1A-4FF7-B892-2C1C837FDE7F}" destId="{E9CDAB5D-988D-4844-BECA-BC3BD6175B54}" srcOrd="0" destOrd="0" presId="urn:microsoft.com/office/officeart/2005/8/layout/orgChart1"/>
    <dgm:cxn modelId="{14F79F74-C093-44AC-9101-492632CF9054}" srcId="{398BD817-409B-4A2E-A11C-2D986BECAF31}" destId="{FE73D634-95C7-4EC4-9FFC-7A4870C23A29}" srcOrd="2" destOrd="0" parTransId="{F63AA64A-072A-4765-801E-A99E8B169E6F}" sibTransId="{263AA18A-D758-4E93-8EE8-50E92A6925BC}"/>
    <dgm:cxn modelId="{312180C6-5FD4-4C3F-B281-050D0AF7F010}" srcId="{04A7E502-4E05-4A29-A13C-FCC4A38A7EA8}" destId="{398BD817-409B-4A2E-A11C-2D986BECAF31}" srcOrd="0" destOrd="0" parTransId="{83AC93D3-E913-4AE3-89DA-4C75BC3C9EB4}" sibTransId="{B6FFEBF0-6E02-462D-B035-E09B429F29A8}"/>
    <dgm:cxn modelId="{53C132E9-05E0-499F-B34C-070682E01358}" type="presOf" srcId="{39A7EE7C-BE2C-4588-A871-754654DB781D}" destId="{932CCD1C-421F-4FDF-80E4-F235793C564E}" srcOrd="0" destOrd="0" presId="urn:microsoft.com/office/officeart/2005/8/layout/orgChart1"/>
    <dgm:cxn modelId="{F2B82CC5-7039-4E38-8575-8E57C6723144}" type="presOf" srcId="{39A7EE7C-BE2C-4588-A871-754654DB781D}" destId="{1E496F92-BD7E-48E0-9BE8-134304722E39}" srcOrd="1" destOrd="0" presId="urn:microsoft.com/office/officeart/2005/8/layout/orgChart1"/>
    <dgm:cxn modelId="{C48A8D7B-434B-4C4C-A787-B7F84C5E3AC7}" type="presOf" srcId="{7322FA78-0F05-4988-ABE4-44242F6D96E4}" destId="{7958DB3D-D174-4775-8FF5-FD6580948D44}" srcOrd="0" destOrd="0" presId="urn:microsoft.com/office/officeart/2005/8/layout/orgChart1"/>
    <dgm:cxn modelId="{72D613D5-E869-4EAF-9D3F-4B028F577B6E}" type="presOf" srcId="{04A7E502-4E05-4A29-A13C-FCC4A38A7EA8}" destId="{5DE1A41F-A391-473B-AF3B-8B64DCE7F513}" srcOrd="0" destOrd="0" presId="urn:microsoft.com/office/officeart/2005/8/layout/orgChart1"/>
    <dgm:cxn modelId="{CC1B96E1-9796-4AB0-A14A-9A1C52B7509E}" type="presOf" srcId="{F79E3421-D6E1-4864-AB40-0969E5A52013}" destId="{574D06E9-1010-40E1-B521-29A9ACD9F5AB}" srcOrd="0" destOrd="0" presId="urn:microsoft.com/office/officeart/2005/8/layout/orgChart1"/>
    <dgm:cxn modelId="{896336A2-71C7-4264-961C-CBF52F353DB8}" type="presOf" srcId="{F63AA64A-072A-4765-801E-A99E8B169E6F}" destId="{FC2CC4CA-C40A-4E41-A0E8-47E15826A662}" srcOrd="0" destOrd="0" presId="urn:microsoft.com/office/officeart/2005/8/layout/orgChart1"/>
    <dgm:cxn modelId="{2CD98799-AF24-4978-A0F9-87917B182C30}" type="presParOf" srcId="{5DE1A41F-A391-473B-AF3B-8B64DCE7F513}" destId="{910DC90C-A7E2-4B75-B6E3-337BDF1EF803}" srcOrd="0" destOrd="0" presId="urn:microsoft.com/office/officeart/2005/8/layout/orgChart1"/>
    <dgm:cxn modelId="{F3D2DA78-4FAC-4857-B317-1AFEA49B1108}" type="presParOf" srcId="{910DC90C-A7E2-4B75-B6E3-337BDF1EF803}" destId="{489EBB95-BF17-42AC-810A-9FCA314CCBC9}" srcOrd="0" destOrd="0" presId="urn:microsoft.com/office/officeart/2005/8/layout/orgChart1"/>
    <dgm:cxn modelId="{FCB0FB20-74E1-42E5-9664-E18B8012AC55}" type="presParOf" srcId="{489EBB95-BF17-42AC-810A-9FCA314CCBC9}" destId="{970870F7-0312-44EE-874B-089D2FD3C89B}" srcOrd="0" destOrd="0" presId="urn:microsoft.com/office/officeart/2005/8/layout/orgChart1"/>
    <dgm:cxn modelId="{D75EE2AA-21C1-419C-BBCC-10A7425CAB13}" type="presParOf" srcId="{489EBB95-BF17-42AC-810A-9FCA314CCBC9}" destId="{779FC786-308C-4570-88F3-8B35CAB20E6A}" srcOrd="1" destOrd="0" presId="urn:microsoft.com/office/officeart/2005/8/layout/orgChart1"/>
    <dgm:cxn modelId="{096ABD28-4F62-45D9-8970-B7AA7E1073AC}" type="presParOf" srcId="{910DC90C-A7E2-4B75-B6E3-337BDF1EF803}" destId="{567EE003-E550-47D1-80CB-72D40C257473}" srcOrd="1" destOrd="0" presId="urn:microsoft.com/office/officeart/2005/8/layout/orgChart1"/>
    <dgm:cxn modelId="{3F3F6AC1-2FD6-4FFA-BABC-0B3C3992CCE6}" type="presParOf" srcId="{567EE003-E550-47D1-80CB-72D40C257473}" destId="{574D06E9-1010-40E1-B521-29A9ACD9F5AB}" srcOrd="0" destOrd="0" presId="urn:microsoft.com/office/officeart/2005/8/layout/orgChart1"/>
    <dgm:cxn modelId="{84C5DE4E-DC95-4560-94BE-8E2A4EFBEADD}" type="presParOf" srcId="{567EE003-E550-47D1-80CB-72D40C257473}" destId="{EC7EC65E-D08D-4286-AE2D-3B2CAFA12C35}" srcOrd="1" destOrd="0" presId="urn:microsoft.com/office/officeart/2005/8/layout/orgChart1"/>
    <dgm:cxn modelId="{3FC1DDA1-8E8D-4832-B6A9-A32A7BC44853}" type="presParOf" srcId="{EC7EC65E-D08D-4286-AE2D-3B2CAFA12C35}" destId="{C1918E79-3561-4602-B2E9-E875A4542C23}" srcOrd="0" destOrd="0" presId="urn:microsoft.com/office/officeart/2005/8/layout/orgChart1"/>
    <dgm:cxn modelId="{099CBBA6-D70E-4C56-97FC-34424ED94B82}" type="presParOf" srcId="{C1918E79-3561-4602-B2E9-E875A4542C23}" destId="{932CCD1C-421F-4FDF-80E4-F235793C564E}" srcOrd="0" destOrd="0" presId="urn:microsoft.com/office/officeart/2005/8/layout/orgChart1"/>
    <dgm:cxn modelId="{64810537-C452-4B92-B92E-98209D64D642}" type="presParOf" srcId="{C1918E79-3561-4602-B2E9-E875A4542C23}" destId="{1E496F92-BD7E-48E0-9BE8-134304722E39}" srcOrd="1" destOrd="0" presId="urn:microsoft.com/office/officeart/2005/8/layout/orgChart1"/>
    <dgm:cxn modelId="{77968F90-C8F5-46B9-9566-84F4753B2694}" type="presParOf" srcId="{EC7EC65E-D08D-4286-AE2D-3B2CAFA12C35}" destId="{B3F55C64-F3F8-49F0-BD65-25FE1EF3BCD2}" srcOrd="1" destOrd="0" presId="urn:microsoft.com/office/officeart/2005/8/layout/orgChart1"/>
    <dgm:cxn modelId="{DAA2EF3E-638E-414C-96C1-15959ABA9815}" type="presParOf" srcId="{EC7EC65E-D08D-4286-AE2D-3B2CAFA12C35}" destId="{F4B6DD5E-CF4F-400F-BB79-501E0117377C}" srcOrd="2" destOrd="0" presId="urn:microsoft.com/office/officeart/2005/8/layout/orgChart1"/>
    <dgm:cxn modelId="{6108A8AD-CAD1-45C3-9F7F-2A73F488BB16}" type="presParOf" srcId="{567EE003-E550-47D1-80CB-72D40C257473}" destId="{7958DB3D-D174-4775-8FF5-FD6580948D44}" srcOrd="2" destOrd="0" presId="urn:microsoft.com/office/officeart/2005/8/layout/orgChart1"/>
    <dgm:cxn modelId="{3D912D2C-9C3D-462C-BED2-982A43B02C18}" type="presParOf" srcId="{567EE003-E550-47D1-80CB-72D40C257473}" destId="{8C23E7BB-EB09-47C4-A163-1C724A0EFD75}" srcOrd="3" destOrd="0" presId="urn:microsoft.com/office/officeart/2005/8/layout/orgChart1"/>
    <dgm:cxn modelId="{E3D9EC94-A268-4F19-8706-5B9635CD78F3}" type="presParOf" srcId="{8C23E7BB-EB09-47C4-A163-1C724A0EFD75}" destId="{0BC560BA-39BF-40F0-9252-C78C656D8307}" srcOrd="0" destOrd="0" presId="urn:microsoft.com/office/officeart/2005/8/layout/orgChart1"/>
    <dgm:cxn modelId="{6B128C50-641F-4D70-AF21-B6C4F9EAC408}" type="presParOf" srcId="{0BC560BA-39BF-40F0-9252-C78C656D8307}" destId="{E9CDAB5D-988D-4844-BECA-BC3BD6175B54}" srcOrd="0" destOrd="0" presId="urn:microsoft.com/office/officeart/2005/8/layout/orgChart1"/>
    <dgm:cxn modelId="{7B2EDAE7-2973-4CE4-8D0F-CE30C76F5280}" type="presParOf" srcId="{0BC560BA-39BF-40F0-9252-C78C656D8307}" destId="{142B545C-A35B-4D43-961E-4956D4BADA09}" srcOrd="1" destOrd="0" presId="urn:microsoft.com/office/officeart/2005/8/layout/orgChart1"/>
    <dgm:cxn modelId="{532C44A2-D4B4-480A-B197-FB0EF7665570}" type="presParOf" srcId="{8C23E7BB-EB09-47C4-A163-1C724A0EFD75}" destId="{FE01093B-5358-4A97-B396-E5709D003F86}" srcOrd="1" destOrd="0" presId="urn:microsoft.com/office/officeart/2005/8/layout/orgChart1"/>
    <dgm:cxn modelId="{4E994C03-196D-4982-957F-766CA7A31B79}" type="presParOf" srcId="{8C23E7BB-EB09-47C4-A163-1C724A0EFD75}" destId="{2D12F810-E195-43FE-8BD8-1166824FBFF3}" srcOrd="2" destOrd="0" presId="urn:microsoft.com/office/officeart/2005/8/layout/orgChart1"/>
    <dgm:cxn modelId="{48887796-6798-403B-BBC5-7FF6A51AF6A9}" type="presParOf" srcId="{567EE003-E550-47D1-80CB-72D40C257473}" destId="{FC2CC4CA-C40A-4E41-A0E8-47E15826A662}" srcOrd="4" destOrd="0" presId="urn:microsoft.com/office/officeart/2005/8/layout/orgChart1"/>
    <dgm:cxn modelId="{54ADDCB8-EF4F-4FC5-8D74-B7179B10E314}" type="presParOf" srcId="{567EE003-E550-47D1-80CB-72D40C257473}" destId="{3FE8C0D1-1AC5-41B2-930B-5DFA1D7E4F6A}" srcOrd="5" destOrd="0" presId="urn:microsoft.com/office/officeart/2005/8/layout/orgChart1"/>
    <dgm:cxn modelId="{09188B84-F314-498B-B4CD-8AD961C252AF}" type="presParOf" srcId="{3FE8C0D1-1AC5-41B2-930B-5DFA1D7E4F6A}" destId="{84B99CC4-09CD-4A7F-AAB4-ECB2477CFBAA}" srcOrd="0" destOrd="0" presId="urn:microsoft.com/office/officeart/2005/8/layout/orgChart1"/>
    <dgm:cxn modelId="{39E38F0A-2169-47D7-8FD1-6377AF997D5F}" type="presParOf" srcId="{84B99CC4-09CD-4A7F-AAB4-ECB2477CFBAA}" destId="{9388C846-CB24-42C2-9DE1-25EDAA0B857B}" srcOrd="0" destOrd="0" presId="urn:microsoft.com/office/officeart/2005/8/layout/orgChart1"/>
    <dgm:cxn modelId="{2F9A7ECC-829E-48F5-96D5-177F1685A2FB}" type="presParOf" srcId="{84B99CC4-09CD-4A7F-AAB4-ECB2477CFBAA}" destId="{C993D928-7344-4AF6-9F2E-3ED17EB2F42E}" srcOrd="1" destOrd="0" presId="urn:microsoft.com/office/officeart/2005/8/layout/orgChart1"/>
    <dgm:cxn modelId="{F8B42D83-A29E-4B36-A46A-C2110D8BC7E6}" type="presParOf" srcId="{3FE8C0D1-1AC5-41B2-930B-5DFA1D7E4F6A}" destId="{41CB4CD8-D09B-4618-B759-1A1AECFC7D9F}" srcOrd="1" destOrd="0" presId="urn:microsoft.com/office/officeart/2005/8/layout/orgChart1"/>
    <dgm:cxn modelId="{9306BED3-D148-4ED9-9174-E0F6B28C501E}" type="presParOf" srcId="{3FE8C0D1-1AC5-41B2-930B-5DFA1D7E4F6A}" destId="{EDF8584B-154B-496D-9DDC-ECDC4B52683C}" srcOrd="2" destOrd="0" presId="urn:microsoft.com/office/officeart/2005/8/layout/orgChart1"/>
    <dgm:cxn modelId="{FE9F10DA-99F4-45DF-AEFE-381FD7AC421F}" type="presParOf" srcId="{910DC90C-A7E2-4B75-B6E3-337BDF1EF803}" destId="{9E0F6BC3-F250-4145-B2A2-8AE235995CF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CC4CA-C40A-4E41-A0E8-47E15826A662}">
      <dsp:nvSpPr>
        <dsp:cNvPr id="0" name=""/>
        <dsp:cNvSpPr/>
      </dsp:nvSpPr>
      <dsp:spPr>
        <a:xfrm>
          <a:off x="3924300" y="1434129"/>
          <a:ext cx="2400692" cy="510537"/>
        </a:xfrm>
        <a:custGeom>
          <a:avLst/>
          <a:gdLst/>
          <a:ahLst/>
          <a:cxnLst/>
          <a:rect l="0" t="0" r="0" b="0"/>
          <a:pathLst>
            <a:path>
              <a:moveTo>
                <a:pt x="0" y="0"/>
              </a:moveTo>
              <a:lnTo>
                <a:pt x="0" y="255268"/>
              </a:lnTo>
              <a:lnTo>
                <a:pt x="2400692" y="255268"/>
              </a:lnTo>
              <a:lnTo>
                <a:pt x="2400692" y="51053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8DB3D-D174-4775-8FF5-FD6580948D44}">
      <dsp:nvSpPr>
        <dsp:cNvPr id="0" name=""/>
        <dsp:cNvSpPr/>
      </dsp:nvSpPr>
      <dsp:spPr>
        <a:xfrm>
          <a:off x="3364228" y="1434129"/>
          <a:ext cx="560071" cy="510537"/>
        </a:xfrm>
        <a:custGeom>
          <a:avLst/>
          <a:gdLst/>
          <a:ahLst/>
          <a:cxnLst/>
          <a:rect l="0" t="0" r="0" b="0"/>
          <a:pathLst>
            <a:path>
              <a:moveTo>
                <a:pt x="560071" y="0"/>
              </a:moveTo>
              <a:lnTo>
                <a:pt x="560071" y="255268"/>
              </a:lnTo>
              <a:lnTo>
                <a:pt x="0" y="255268"/>
              </a:lnTo>
              <a:lnTo>
                <a:pt x="0" y="51053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4D06E9-1010-40E1-B521-29A9ACD9F5AB}">
      <dsp:nvSpPr>
        <dsp:cNvPr id="0" name=""/>
        <dsp:cNvSpPr/>
      </dsp:nvSpPr>
      <dsp:spPr>
        <a:xfrm>
          <a:off x="963535" y="1434129"/>
          <a:ext cx="2960764" cy="510537"/>
        </a:xfrm>
        <a:custGeom>
          <a:avLst/>
          <a:gdLst/>
          <a:ahLst/>
          <a:cxnLst/>
          <a:rect l="0" t="0" r="0" b="0"/>
          <a:pathLst>
            <a:path>
              <a:moveTo>
                <a:pt x="2960764" y="0"/>
              </a:moveTo>
              <a:lnTo>
                <a:pt x="2960764" y="255268"/>
              </a:lnTo>
              <a:lnTo>
                <a:pt x="0" y="255268"/>
              </a:lnTo>
              <a:lnTo>
                <a:pt x="0" y="51053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0870F7-0312-44EE-874B-089D2FD3C89B}">
      <dsp:nvSpPr>
        <dsp:cNvPr id="0" name=""/>
        <dsp:cNvSpPr/>
      </dsp:nvSpPr>
      <dsp:spPr>
        <a:xfrm>
          <a:off x="2708734" y="218563"/>
          <a:ext cx="2431130" cy="1215565"/>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Types of Companies</a:t>
          </a:r>
          <a:endParaRPr lang="en-US" sz="2800" kern="1200" dirty="0"/>
        </a:p>
      </dsp:txBody>
      <dsp:txXfrm>
        <a:off x="2708734" y="218563"/>
        <a:ext cx="2431130" cy="1215565"/>
      </dsp:txXfrm>
    </dsp:sp>
    <dsp:sp modelId="{932CCD1C-421F-4FDF-80E4-F235793C564E}">
      <dsp:nvSpPr>
        <dsp:cNvPr id="0" name=""/>
        <dsp:cNvSpPr/>
      </dsp:nvSpPr>
      <dsp:spPr>
        <a:xfrm>
          <a:off x="1816" y="1944666"/>
          <a:ext cx="1923437" cy="1664376"/>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Private Ltd. company</a:t>
          </a:r>
        </a:p>
        <a:p>
          <a:pPr lvl="0" algn="ctr" defTabSz="533400">
            <a:lnSpc>
              <a:spcPct val="90000"/>
            </a:lnSpc>
            <a:spcBef>
              <a:spcPct val="0"/>
            </a:spcBef>
            <a:spcAft>
              <a:spcPct val="35000"/>
            </a:spcAft>
          </a:pPr>
          <a:r>
            <a:rPr lang="en-US" sz="1200" kern="1200" dirty="0" err="1" smtClean="0"/>
            <a:t>Sundaram</a:t>
          </a:r>
          <a:r>
            <a:rPr lang="en-US" sz="1200" kern="1200" dirty="0" smtClean="0"/>
            <a:t> Finance</a:t>
          </a:r>
        </a:p>
        <a:p>
          <a:pPr lvl="0" algn="ctr" defTabSz="533400">
            <a:lnSpc>
              <a:spcPct val="90000"/>
            </a:lnSpc>
            <a:spcBef>
              <a:spcPct val="0"/>
            </a:spcBef>
            <a:spcAft>
              <a:spcPct val="35000"/>
            </a:spcAft>
          </a:pPr>
          <a:r>
            <a:rPr lang="en-US" sz="1200" kern="1200" dirty="0" err="1" smtClean="0"/>
            <a:t>Balaji</a:t>
          </a:r>
          <a:r>
            <a:rPr lang="en-US" sz="1200" kern="1200" dirty="0" smtClean="0"/>
            <a:t> Telefilms private ltd</a:t>
          </a:r>
        </a:p>
        <a:p>
          <a:pPr lvl="0" algn="ctr" defTabSz="533400">
            <a:lnSpc>
              <a:spcPct val="90000"/>
            </a:lnSpc>
            <a:spcBef>
              <a:spcPct val="0"/>
            </a:spcBef>
            <a:spcAft>
              <a:spcPct val="35000"/>
            </a:spcAft>
          </a:pPr>
          <a:r>
            <a:rPr lang="en-US" sz="1200" kern="1200" dirty="0" smtClean="0"/>
            <a:t>Flipcart.com</a:t>
          </a:r>
        </a:p>
        <a:p>
          <a:pPr lvl="0" algn="ctr" defTabSz="533400">
            <a:lnSpc>
              <a:spcPct val="90000"/>
            </a:lnSpc>
            <a:spcBef>
              <a:spcPct val="0"/>
            </a:spcBef>
            <a:spcAft>
              <a:spcPct val="35000"/>
            </a:spcAft>
          </a:pPr>
          <a:r>
            <a:rPr lang="en-US" sz="1200" kern="1200" dirty="0" smtClean="0"/>
            <a:t>Min. – 2</a:t>
          </a:r>
        </a:p>
        <a:p>
          <a:pPr lvl="0" algn="ctr" defTabSz="533400">
            <a:lnSpc>
              <a:spcPct val="90000"/>
            </a:lnSpc>
            <a:spcBef>
              <a:spcPct val="0"/>
            </a:spcBef>
            <a:spcAft>
              <a:spcPct val="35000"/>
            </a:spcAft>
          </a:pPr>
          <a:r>
            <a:rPr lang="en-US" sz="1200" kern="1200" dirty="0" smtClean="0"/>
            <a:t>Max. - 50</a:t>
          </a:r>
        </a:p>
        <a:p>
          <a:pPr lvl="0" algn="ctr" defTabSz="533400">
            <a:lnSpc>
              <a:spcPct val="90000"/>
            </a:lnSpc>
            <a:spcBef>
              <a:spcPct val="0"/>
            </a:spcBef>
            <a:spcAft>
              <a:spcPct val="35000"/>
            </a:spcAft>
          </a:pPr>
          <a:endParaRPr lang="en-US" sz="1500" kern="1200" dirty="0"/>
        </a:p>
      </dsp:txBody>
      <dsp:txXfrm>
        <a:off x="1816" y="1944666"/>
        <a:ext cx="1923437" cy="1664376"/>
      </dsp:txXfrm>
    </dsp:sp>
    <dsp:sp modelId="{E9CDAB5D-988D-4844-BECA-BC3BD6175B54}">
      <dsp:nvSpPr>
        <dsp:cNvPr id="0" name=""/>
        <dsp:cNvSpPr/>
      </dsp:nvSpPr>
      <dsp:spPr>
        <a:xfrm>
          <a:off x="2435791" y="1944666"/>
          <a:ext cx="1856873" cy="1908741"/>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Public Ltd. Company</a:t>
          </a:r>
        </a:p>
        <a:p>
          <a:pPr lvl="0" algn="ctr" defTabSz="533400">
            <a:lnSpc>
              <a:spcPct val="90000"/>
            </a:lnSpc>
            <a:spcBef>
              <a:spcPct val="0"/>
            </a:spcBef>
            <a:spcAft>
              <a:spcPct val="35000"/>
            </a:spcAft>
          </a:pPr>
          <a:r>
            <a:rPr lang="en-US" sz="1200" kern="1200" dirty="0" smtClean="0"/>
            <a:t>Reliance Industries</a:t>
          </a:r>
        </a:p>
        <a:p>
          <a:pPr lvl="0" algn="ctr" defTabSz="533400">
            <a:lnSpc>
              <a:spcPct val="90000"/>
            </a:lnSpc>
            <a:spcBef>
              <a:spcPct val="0"/>
            </a:spcBef>
            <a:spcAft>
              <a:spcPct val="35000"/>
            </a:spcAft>
          </a:pPr>
          <a:r>
            <a:rPr lang="en-US" sz="1200" kern="1200" dirty="0" smtClean="0"/>
            <a:t>HUL</a:t>
          </a:r>
        </a:p>
        <a:p>
          <a:pPr lvl="0" algn="ctr" defTabSz="533400">
            <a:lnSpc>
              <a:spcPct val="90000"/>
            </a:lnSpc>
            <a:spcBef>
              <a:spcPct val="0"/>
            </a:spcBef>
            <a:spcAft>
              <a:spcPct val="35000"/>
            </a:spcAft>
          </a:pPr>
          <a:r>
            <a:rPr lang="en-US" sz="1200" kern="1200" dirty="0" smtClean="0"/>
            <a:t>Infosys</a:t>
          </a:r>
        </a:p>
        <a:p>
          <a:pPr lvl="0" algn="ctr" defTabSz="533400">
            <a:lnSpc>
              <a:spcPct val="90000"/>
            </a:lnSpc>
            <a:spcBef>
              <a:spcPct val="0"/>
            </a:spcBef>
            <a:spcAft>
              <a:spcPct val="35000"/>
            </a:spcAft>
          </a:pPr>
          <a:r>
            <a:rPr lang="en-US" sz="1200" kern="1200" dirty="0" smtClean="0"/>
            <a:t>Min.- 7</a:t>
          </a:r>
        </a:p>
        <a:p>
          <a:pPr lvl="0" algn="ctr" defTabSz="533400">
            <a:lnSpc>
              <a:spcPct val="90000"/>
            </a:lnSpc>
            <a:spcBef>
              <a:spcPct val="0"/>
            </a:spcBef>
            <a:spcAft>
              <a:spcPct val="35000"/>
            </a:spcAft>
          </a:pPr>
          <a:r>
            <a:rPr lang="en-US" sz="1200" kern="1200" dirty="0" smtClean="0"/>
            <a:t>Max. – Unlimited</a:t>
          </a:r>
        </a:p>
        <a:p>
          <a:pPr lvl="0" algn="ctr" defTabSz="533400">
            <a:lnSpc>
              <a:spcPct val="90000"/>
            </a:lnSpc>
            <a:spcBef>
              <a:spcPct val="0"/>
            </a:spcBef>
            <a:spcAft>
              <a:spcPct val="35000"/>
            </a:spcAft>
          </a:pPr>
          <a:endParaRPr lang="en-US" sz="1500" kern="1200" dirty="0"/>
        </a:p>
      </dsp:txBody>
      <dsp:txXfrm>
        <a:off x="2435791" y="1944666"/>
        <a:ext cx="1856873" cy="1908741"/>
      </dsp:txXfrm>
    </dsp:sp>
    <dsp:sp modelId="{9388C846-CB24-42C2-9DE1-25EDAA0B857B}">
      <dsp:nvSpPr>
        <dsp:cNvPr id="0" name=""/>
        <dsp:cNvSpPr/>
      </dsp:nvSpPr>
      <dsp:spPr>
        <a:xfrm>
          <a:off x="4803202" y="1944666"/>
          <a:ext cx="3043581" cy="2710394"/>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Government</a:t>
          </a:r>
        </a:p>
        <a:p>
          <a:pPr lvl="0" algn="ctr" defTabSz="533400">
            <a:lnSpc>
              <a:spcPct val="90000"/>
            </a:lnSpc>
            <a:spcBef>
              <a:spcPct val="0"/>
            </a:spcBef>
            <a:spcAft>
              <a:spcPct val="35000"/>
            </a:spcAft>
          </a:pPr>
          <a:r>
            <a:rPr lang="en-US" sz="1200" kern="1200" dirty="0" smtClean="0"/>
            <a:t>1. Public corporation</a:t>
          </a:r>
        </a:p>
        <a:p>
          <a:pPr lvl="0" algn="ctr" defTabSz="533400">
            <a:lnSpc>
              <a:spcPct val="90000"/>
            </a:lnSpc>
            <a:spcBef>
              <a:spcPct val="0"/>
            </a:spcBef>
            <a:spcAft>
              <a:spcPct val="35000"/>
            </a:spcAft>
          </a:pPr>
          <a:r>
            <a:rPr lang="en-US" sz="1200" kern="1200" dirty="0" smtClean="0"/>
            <a:t>Air India</a:t>
          </a:r>
        </a:p>
        <a:p>
          <a:pPr lvl="0" algn="ctr" defTabSz="533400">
            <a:lnSpc>
              <a:spcPct val="90000"/>
            </a:lnSpc>
            <a:spcBef>
              <a:spcPct val="0"/>
            </a:spcBef>
            <a:spcAft>
              <a:spcPct val="35000"/>
            </a:spcAft>
          </a:pPr>
          <a:r>
            <a:rPr lang="en-US" sz="1200" kern="1200" dirty="0" smtClean="0"/>
            <a:t>2. Board organisation</a:t>
          </a:r>
        </a:p>
        <a:p>
          <a:pPr lvl="0" algn="ctr" defTabSz="533400">
            <a:lnSpc>
              <a:spcPct val="90000"/>
            </a:lnSpc>
            <a:spcBef>
              <a:spcPct val="0"/>
            </a:spcBef>
            <a:spcAft>
              <a:spcPct val="35000"/>
            </a:spcAft>
          </a:pPr>
          <a:r>
            <a:rPr lang="en-US" sz="1200" kern="1200" dirty="0" smtClean="0"/>
            <a:t>FCI, </a:t>
          </a:r>
          <a:r>
            <a:rPr lang="en-US" sz="1200" kern="1200" dirty="0" err="1" smtClean="0"/>
            <a:t>Khadi</a:t>
          </a:r>
          <a:endParaRPr lang="en-US" sz="1200" kern="1200" dirty="0" smtClean="0"/>
        </a:p>
        <a:p>
          <a:pPr lvl="0" algn="ctr" defTabSz="533400">
            <a:lnSpc>
              <a:spcPct val="90000"/>
            </a:lnSpc>
            <a:spcBef>
              <a:spcPct val="0"/>
            </a:spcBef>
            <a:spcAft>
              <a:spcPct val="35000"/>
            </a:spcAft>
          </a:pPr>
          <a:r>
            <a:rPr lang="en-US" sz="1200" kern="1200" dirty="0" smtClean="0"/>
            <a:t>3. Govt. company</a:t>
          </a:r>
        </a:p>
        <a:p>
          <a:pPr lvl="0" algn="ctr" defTabSz="533400">
            <a:lnSpc>
              <a:spcPct val="90000"/>
            </a:lnSpc>
            <a:spcBef>
              <a:spcPct val="0"/>
            </a:spcBef>
            <a:spcAft>
              <a:spcPct val="35000"/>
            </a:spcAft>
          </a:pPr>
          <a:r>
            <a:rPr lang="en-US" sz="1200" kern="1200" dirty="0" smtClean="0"/>
            <a:t>ONGC, SAIL</a:t>
          </a:r>
        </a:p>
        <a:p>
          <a:pPr lvl="0" algn="ctr" defTabSz="533400">
            <a:lnSpc>
              <a:spcPct val="90000"/>
            </a:lnSpc>
            <a:spcBef>
              <a:spcPct val="0"/>
            </a:spcBef>
            <a:spcAft>
              <a:spcPct val="35000"/>
            </a:spcAft>
          </a:pPr>
          <a:r>
            <a:rPr lang="en-US" sz="1200" kern="1200" dirty="0" smtClean="0"/>
            <a:t>3. Department</a:t>
          </a:r>
        </a:p>
        <a:p>
          <a:pPr lvl="0" algn="ctr" defTabSz="533400">
            <a:lnSpc>
              <a:spcPct val="90000"/>
            </a:lnSpc>
            <a:spcBef>
              <a:spcPct val="0"/>
            </a:spcBef>
            <a:spcAft>
              <a:spcPct val="35000"/>
            </a:spcAft>
          </a:pPr>
          <a:r>
            <a:rPr lang="en-US" sz="1200" kern="1200" dirty="0" smtClean="0"/>
            <a:t>Telecom, Post</a:t>
          </a:r>
        </a:p>
        <a:p>
          <a:pPr lvl="0" algn="ctr" defTabSz="533400">
            <a:lnSpc>
              <a:spcPct val="90000"/>
            </a:lnSpc>
            <a:spcBef>
              <a:spcPct val="0"/>
            </a:spcBef>
            <a:spcAft>
              <a:spcPct val="35000"/>
            </a:spcAft>
          </a:pPr>
          <a:endParaRPr lang="en-US" sz="1000" kern="1200" dirty="0" smtClean="0"/>
        </a:p>
        <a:p>
          <a:pPr lvl="0" algn="ctr" defTabSz="533400">
            <a:lnSpc>
              <a:spcPct val="90000"/>
            </a:lnSpc>
            <a:spcBef>
              <a:spcPct val="0"/>
            </a:spcBef>
            <a:spcAft>
              <a:spcPct val="35000"/>
            </a:spcAft>
          </a:pPr>
          <a:endParaRPr lang="en-US" sz="1000" kern="1200" dirty="0"/>
        </a:p>
      </dsp:txBody>
      <dsp:txXfrm>
        <a:off x="4803202" y="1944666"/>
        <a:ext cx="3043581" cy="27103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13F9F4-9F2A-4E32-9F9C-27ED2F7984BE}" type="datetimeFigureOut">
              <a:rPr lang="en-US" smtClean="0"/>
              <a:pPr/>
              <a:t>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9B8CD9-5CE5-4B47-92FF-38B44C6B60C8}" type="slidenum">
              <a:rPr lang="en-US" smtClean="0"/>
              <a:pPr/>
              <a:t>‹#›</a:t>
            </a:fld>
            <a:endParaRPr lang="en-US"/>
          </a:p>
        </p:txBody>
      </p:sp>
    </p:spTree>
    <p:extLst>
      <p:ext uri="{BB962C8B-B14F-4D97-AF65-F5344CB8AC3E}">
        <p14:creationId xmlns:p14="http://schemas.microsoft.com/office/powerpoint/2010/main" val="25269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B8CD9-5CE5-4B47-92FF-38B44C6B60C8}" type="slidenum">
              <a:rPr lang="en-US" smtClean="0"/>
              <a:pPr/>
              <a:t>1</a:t>
            </a:fld>
            <a:endParaRPr lang="en-US"/>
          </a:p>
        </p:txBody>
      </p:sp>
    </p:spTree>
    <p:extLst>
      <p:ext uri="{BB962C8B-B14F-4D97-AF65-F5344CB8AC3E}">
        <p14:creationId xmlns:p14="http://schemas.microsoft.com/office/powerpoint/2010/main" val="160462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B54AF7E-C06E-4E60-85F3-8C43D560D7FF}" type="datetime1">
              <a:rPr lang="en-US" smtClean="0"/>
              <a:t>2/13/2018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pt-BR" smtClean="0"/>
              <a:t>S NEHRA EFE UNIT III 3.3</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067F4EE-795C-4C09-A022-67849FC023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F8DA80-89D9-4E9B-A488-8EFA41F452E3}" type="datetime1">
              <a:rPr lang="en-US" smtClean="0"/>
              <a:t>2/13/2018</a:t>
            </a:fld>
            <a:endParaRPr lang="en-US"/>
          </a:p>
        </p:txBody>
      </p:sp>
      <p:sp>
        <p:nvSpPr>
          <p:cNvPr id="5" name="Footer Placeholder 4"/>
          <p:cNvSpPr>
            <a:spLocks noGrp="1"/>
          </p:cNvSpPr>
          <p:nvPr>
            <p:ph type="ftr" sz="quarter" idx="11"/>
          </p:nvPr>
        </p:nvSpPr>
        <p:spPr/>
        <p:txBody>
          <a:bodyPr/>
          <a:lstStyle/>
          <a:p>
            <a:r>
              <a:rPr lang="pt-BR" smtClean="0"/>
              <a:t>S NEHRA EFE UNIT III 3.3</a:t>
            </a:r>
            <a:endParaRPr lang="en-US"/>
          </a:p>
        </p:txBody>
      </p:sp>
      <p:sp>
        <p:nvSpPr>
          <p:cNvPr id="6" name="Slide Number Placeholder 5"/>
          <p:cNvSpPr>
            <a:spLocks noGrp="1"/>
          </p:cNvSpPr>
          <p:nvPr>
            <p:ph type="sldNum" sz="quarter" idx="12"/>
          </p:nvPr>
        </p:nvSpPr>
        <p:spPr/>
        <p:txBody>
          <a:bodyPr/>
          <a:lstStyle/>
          <a:p>
            <a:fld id="{8067F4EE-795C-4C09-A022-67849FC023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2DA9A6-3667-49BA-99C8-940652DFCA34}" type="datetime1">
              <a:rPr lang="en-US" smtClean="0"/>
              <a:t>2/13/2018</a:t>
            </a:fld>
            <a:endParaRPr lang="en-US"/>
          </a:p>
        </p:txBody>
      </p:sp>
      <p:sp>
        <p:nvSpPr>
          <p:cNvPr id="5" name="Footer Placeholder 4"/>
          <p:cNvSpPr>
            <a:spLocks noGrp="1"/>
          </p:cNvSpPr>
          <p:nvPr>
            <p:ph type="ftr" sz="quarter" idx="11"/>
          </p:nvPr>
        </p:nvSpPr>
        <p:spPr/>
        <p:txBody>
          <a:bodyPr/>
          <a:lstStyle/>
          <a:p>
            <a:r>
              <a:rPr lang="pt-BR" smtClean="0"/>
              <a:t>S NEHRA EFE UNIT III 3.3</a:t>
            </a:r>
            <a:endParaRPr lang="en-US"/>
          </a:p>
        </p:txBody>
      </p:sp>
      <p:sp>
        <p:nvSpPr>
          <p:cNvPr id="6" name="Slide Number Placeholder 5"/>
          <p:cNvSpPr>
            <a:spLocks noGrp="1"/>
          </p:cNvSpPr>
          <p:nvPr>
            <p:ph type="sldNum" sz="quarter" idx="12"/>
          </p:nvPr>
        </p:nvSpPr>
        <p:spPr/>
        <p:txBody>
          <a:bodyPr/>
          <a:lstStyle/>
          <a:p>
            <a:fld id="{8067F4EE-795C-4C09-A022-67849FC023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EA275D2-C757-4EE8-9F1A-0997C4FB3BFA}" type="datetime1">
              <a:rPr lang="en-US" smtClean="0"/>
              <a:t>2/13/2018</a:t>
            </a:fld>
            <a:endParaRPr lang="en-US"/>
          </a:p>
        </p:txBody>
      </p:sp>
      <p:sp>
        <p:nvSpPr>
          <p:cNvPr id="9" name="Slide Number Placeholder 8"/>
          <p:cNvSpPr>
            <a:spLocks noGrp="1"/>
          </p:cNvSpPr>
          <p:nvPr>
            <p:ph type="sldNum" sz="quarter" idx="15"/>
          </p:nvPr>
        </p:nvSpPr>
        <p:spPr/>
        <p:txBody>
          <a:bodyPr rtlCol="0"/>
          <a:lstStyle/>
          <a:p>
            <a:fld id="{8067F4EE-795C-4C09-A022-67849FC02368}" type="slidenum">
              <a:rPr lang="en-US" smtClean="0"/>
              <a:pPr/>
              <a:t>‹#›</a:t>
            </a:fld>
            <a:endParaRPr lang="en-US"/>
          </a:p>
        </p:txBody>
      </p:sp>
      <p:sp>
        <p:nvSpPr>
          <p:cNvPr id="10" name="Footer Placeholder 9"/>
          <p:cNvSpPr>
            <a:spLocks noGrp="1"/>
          </p:cNvSpPr>
          <p:nvPr>
            <p:ph type="ftr" sz="quarter" idx="16"/>
          </p:nvPr>
        </p:nvSpPr>
        <p:spPr/>
        <p:txBody>
          <a:bodyPr rtlCol="0"/>
          <a:lstStyle/>
          <a:p>
            <a:r>
              <a:rPr lang="pt-BR" smtClean="0"/>
              <a:t>S NEHRA EFE UNIT III 3.3</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F0D0C94-BE3B-46EA-AC17-E61C8DFB2572}" type="datetime1">
              <a:rPr lang="en-US" smtClean="0"/>
              <a:t>2/13/2018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pt-BR" smtClean="0"/>
              <a:t>S NEHRA EFE UNIT III 3.3</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067F4EE-795C-4C09-A022-67849FC023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4BC2938-BC12-4C3C-946A-0966AF92E3C6}" type="datetime1">
              <a:rPr lang="en-US" smtClean="0"/>
              <a:t>2/13/2018</a:t>
            </a:fld>
            <a:endParaRPr lang="en-US"/>
          </a:p>
        </p:txBody>
      </p:sp>
      <p:sp>
        <p:nvSpPr>
          <p:cNvPr id="6" name="Footer Placeholder 5"/>
          <p:cNvSpPr>
            <a:spLocks noGrp="1"/>
          </p:cNvSpPr>
          <p:nvPr>
            <p:ph type="ftr" sz="quarter" idx="11"/>
          </p:nvPr>
        </p:nvSpPr>
        <p:spPr/>
        <p:txBody>
          <a:bodyPr/>
          <a:lstStyle/>
          <a:p>
            <a:r>
              <a:rPr lang="pt-BR" smtClean="0"/>
              <a:t>S NEHRA EFE UNIT III 3.3</a:t>
            </a:r>
            <a:endParaRPr lang="en-US"/>
          </a:p>
        </p:txBody>
      </p:sp>
      <p:sp>
        <p:nvSpPr>
          <p:cNvPr id="7" name="Slide Number Placeholder 6"/>
          <p:cNvSpPr>
            <a:spLocks noGrp="1"/>
          </p:cNvSpPr>
          <p:nvPr>
            <p:ph type="sldNum" sz="quarter" idx="12"/>
          </p:nvPr>
        </p:nvSpPr>
        <p:spPr/>
        <p:txBody>
          <a:bodyPr/>
          <a:lstStyle/>
          <a:p>
            <a:fld id="{8067F4EE-795C-4C09-A022-67849FC0236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1BC92B4-02CB-4668-B1B2-6F2AA9B2C31D}" type="datetime1">
              <a:rPr lang="en-US" smtClean="0"/>
              <a:t>2/13/2018</a:t>
            </a:fld>
            <a:endParaRPr lang="en-US"/>
          </a:p>
        </p:txBody>
      </p:sp>
      <p:sp>
        <p:nvSpPr>
          <p:cNvPr id="8" name="Footer Placeholder 7"/>
          <p:cNvSpPr>
            <a:spLocks noGrp="1"/>
          </p:cNvSpPr>
          <p:nvPr>
            <p:ph type="ftr" sz="quarter" idx="11"/>
          </p:nvPr>
        </p:nvSpPr>
        <p:spPr/>
        <p:txBody>
          <a:bodyPr/>
          <a:lstStyle/>
          <a:p>
            <a:r>
              <a:rPr lang="pt-BR" smtClean="0"/>
              <a:t>S NEHRA EFE UNIT III 3.3</a:t>
            </a:r>
            <a:endParaRPr lang="en-US"/>
          </a:p>
        </p:txBody>
      </p:sp>
      <p:sp>
        <p:nvSpPr>
          <p:cNvPr id="9" name="Slide Number Placeholder 8"/>
          <p:cNvSpPr>
            <a:spLocks noGrp="1"/>
          </p:cNvSpPr>
          <p:nvPr>
            <p:ph type="sldNum" sz="quarter" idx="12"/>
          </p:nvPr>
        </p:nvSpPr>
        <p:spPr/>
        <p:txBody>
          <a:bodyPr/>
          <a:lstStyle/>
          <a:p>
            <a:fld id="{8067F4EE-795C-4C09-A022-67849FC0236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9EBB988-258D-4BDA-AC9B-622F41256DC7}" type="datetime1">
              <a:rPr lang="en-US" smtClean="0"/>
              <a:t>2/13/2018</a:t>
            </a:fld>
            <a:endParaRPr lang="en-US"/>
          </a:p>
        </p:txBody>
      </p:sp>
      <p:sp>
        <p:nvSpPr>
          <p:cNvPr id="7" name="Slide Number Placeholder 6"/>
          <p:cNvSpPr>
            <a:spLocks noGrp="1"/>
          </p:cNvSpPr>
          <p:nvPr>
            <p:ph type="sldNum" sz="quarter" idx="11"/>
          </p:nvPr>
        </p:nvSpPr>
        <p:spPr/>
        <p:txBody>
          <a:bodyPr rtlCol="0"/>
          <a:lstStyle/>
          <a:p>
            <a:fld id="{8067F4EE-795C-4C09-A022-67849FC02368}" type="slidenum">
              <a:rPr lang="en-US" smtClean="0"/>
              <a:pPr/>
              <a:t>‹#›</a:t>
            </a:fld>
            <a:endParaRPr lang="en-US"/>
          </a:p>
        </p:txBody>
      </p:sp>
      <p:sp>
        <p:nvSpPr>
          <p:cNvPr id="8" name="Footer Placeholder 7"/>
          <p:cNvSpPr>
            <a:spLocks noGrp="1"/>
          </p:cNvSpPr>
          <p:nvPr>
            <p:ph type="ftr" sz="quarter" idx="12"/>
          </p:nvPr>
        </p:nvSpPr>
        <p:spPr/>
        <p:txBody>
          <a:bodyPr rtlCol="0"/>
          <a:lstStyle/>
          <a:p>
            <a:r>
              <a:rPr lang="pt-BR" smtClean="0"/>
              <a:t>S NEHRA EFE UNIT III 3.3</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F6A27-BE98-4CBB-82B7-B24F20DD3E31}" type="datetime1">
              <a:rPr lang="en-US" smtClean="0"/>
              <a:t>2/13/2018</a:t>
            </a:fld>
            <a:endParaRPr lang="en-US"/>
          </a:p>
        </p:txBody>
      </p:sp>
      <p:sp>
        <p:nvSpPr>
          <p:cNvPr id="3" name="Footer Placeholder 2"/>
          <p:cNvSpPr>
            <a:spLocks noGrp="1"/>
          </p:cNvSpPr>
          <p:nvPr>
            <p:ph type="ftr" sz="quarter" idx="11"/>
          </p:nvPr>
        </p:nvSpPr>
        <p:spPr/>
        <p:txBody>
          <a:bodyPr/>
          <a:lstStyle/>
          <a:p>
            <a:r>
              <a:rPr lang="pt-BR" smtClean="0"/>
              <a:t>S NEHRA EFE UNIT III 3.3</a:t>
            </a:r>
            <a:endParaRPr lang="en-US"/>
          </a:p>
        </p:txBody>
      </p:sp>
      <p:sp>
        <p:nvSpPr>
          <p:cNvPr id="4" name="Slide Number Placeholder 3"/>
          <p:cNvSpPr>
            <a:spLocks noGrp="1"/>
          </p:cNvSpPr>
          <p:nvPr>
            <p:ph type="sldNum" sz="quarter" idx="12"/>
          </p:nvPr>
        </p:nvSpPr>
        <p:spPr/>
        <p:txBody>
          <a:bodyPr/>
          <a:lstStyle/>
          <a:p>
            <a:fld id="{8067F4EE-795C-4C09-A022-67849FC023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D534741-9CD0-49AD-9CD6-5A8663542F8A}" type="datetime1">
              <a:rPr lang="en-US" smtClean="0"/>
              <a:t>2/13/2018</a:t>
            </a:fld>
            <a:endParaRPr lang="en-US"/>
          </a:p>
        </p:txBody>
      </p:sp>
      <p:sp>
        <p:nvSpPr>
          <p:cNvPr id="22" name="Slide Number Placeholder 21"/>
          <p:cNvSpPr>
            <a:spLocks noGrp="1"/>
          </p:cNvSpPr>
          <p:nvPr>
            <p:ph type="sldNum" sz="quarter" idx="15"/>
          </p:nvPr>
        </p:nvSpPr>
        <p:spPr/>
        <p:txBody>
          <a:bodyPr rtlCol="0"/>
          <a:lstStyle/>
          <a:p>
            <a:fld id="{8067F4EE-795C-4C09-A022-67849FC02368}" type="slidenum">
              <a:rPr lang="en-US" smtClean="0"/>
              <a:pPr/>
              <a:t>‹#›</a:t>
            </a:fld>
            <a:endParaRPr lang="en-US"/>
          </a:p>
        </p:txBody>
      </p:sp>
      <p:sp>
        <p:nvSpPr>
          <p:cNvPr id="23" name="Footer Placeholder 22"/>
          <p:cNvSpPr>
            <a:spLocks noGrp="1"/>
          </p:cNvSpPr>
          <p:nvPr>
            <p:ph type="ftr" sz="quarter" idx="16"/>
          </p:nvPr>
        </p:nvSpPr>
        <p:spPr/>
        <p:txBody>
          <a:bodyPr rtlCol="0"/>
          <a:lstStyle/>
          <a:p>
            <a:r>
              <a:rPr lang="pt-BR" smtClean="0"/>
              <a:t>S NEHRA EFE UNIT III 3.3</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33E85B0-8F2E-4001-914C-F37DEB41C5E1}" type="datetime1">
              <a:rPr lang="en-US" smtClean="0"/>
              <a:t>2/13/2018</a:t>
            </a:fld>
            <a:endParaRPr lang="en-US"/>
          </a:p>
        </p:txBody>
      </p:sp>
      <p:sp>
        <p:nvSpPr>
          <p:cNvPr id="18" name="Slide Number Placeholder 17"/>
          <p:cNvSpPr>
            <a:spLocks noGrp="1"/>
          </p:cNvSpPr>
          <p:nvPr>
            <p:ph type="sldNum" sz="quarter" idx="11"/>
          </p:nvPr>
        </p:nvSpPr>
        <p:spPr/>
        <p:txBody>
          <a:bodyPr rtlCol="0"/>
          <a:lstStyle/>
          <a:p>
            <a:fld id="{8067F4EE-795C-4C09-A022-67849FC02368}" type="slidenum">
              <a:rPr lang="en-US" smtClean="0"/>
              <a:pPr/>
              <a:t>‹#›</a:t>
            </a:fld>
            <a:endParaRPr lang="en-US"/>
          </a:p>
        </p:txBody>
      </p:sp>
      <p:sp>
        <p:nvSpPr>
          <p:cNvPr id="21" name="Footer Placeholder 20"/>
          <p:cNvSpPr>
            <a:spLocks noGrp="1"/>
          </p:cNvSpPr>
          <p:nvPr>
            <p:ph type="ftr" sz="quarter" idx="12"/>
          </p:nvPr>
        </p:nvSpPr>
        <p:spPr/>
        <p:txBody>
          <a:bodyPr rtlCol="0"/>
          <a:lstStyle/>
          <a:p>
            <a:r>
              <a:rPr lang="pt-BR" smtClean="0"/>
              <a:t>S NEHRA EFE UNIT III 3.3</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926D8E1-91B6-46B1-AC9F-8A542AC65477}" type="datetime1">
              <a:rPr lang="en-US" smtClean="0"/>
              <a:t>2/13/2018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pt-BR" smtClean="0"/>
              <a:t>S NEHRA EFE UNIT III 3.3</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067F4EE-795C-4C09-A022-67849FC023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3.3</a:t>
            </a:r>
            <a:endParaRPr lang="en-US" dirty="0"/>
          </a:p>
        </p:txBody>
      </p:sp>
      <p:sp>
        <p:nvSpPr>
          <p:cNvPr id="3" name="Subtitle 2"/>
          <p:cNvSpPr>
            <a:spLocks noGrp="1"/>
          </p:cNvSpPr>
          <p:nvPr>
            <p:ph type="subTitle" idx="1"/>
          </p:nvPr>
        </p:nvSpPr>
        <p:spPr/>
        <p:txBody>
          <a:bodyPr/>
          <a:lstStyle/>
          <a:p>
            <a:r>
              <a:rPr lang="en-US" dirty="0" smtClean="0"/>
              <a:t>Types of business </a:t>
            </a:r>
            <a:r>
              <a:rPr lang="en-US" dirty="0" err="1" smtClean="0"/>
              <a:t>organisations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7467600" cy="1477962"/>
          </a:xfrm>
        </p:spPr>
        <p:txBody>
          <a:bodyPr>
            <a:normAutofit/>
          </a:bodyPr>
          <a:lstStyle/>
          <a:p>
            <a:r>
              <a:rPr lang="en-US" dirty="0"/>
              <a:t>Gender Equality in the Joint Hindu Family a Reality </a:t>
            </a:r>
            <a:r>
              <a:rPr lang="en-US" b="1" dirty="0"/>
              <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With </a:t>
            </a:r>
            <a:r>
              <a:rPr lang="en-US" dirty="0"/>
              <a:t>the introduction of the Hindu Succession (Amendment) Bill 2004 in Parliament on December 20, 2004, the Government has gone a step further in fulfilling its commitment towards gender equality made in National Common Minimum Programme (NCMP). The Bill to amend the Hindu Succession Act of 1956 gives women equal rights in the inheritance of ancestral wealth, something reserved only for male heirs earlier. </a:t>
            </a:r>
            <a:endParaRPr lang="en-US" dirty="0" smtClean="0"/>
          </a:p>
          <a:p>
            <a:r>
              <a:rPr lang="en-US" dirty="0" smtClean="0"/>
              <a:t>It</a:t>
            </a:r>
            <a:r>
              <a:rPr lang="en-US" dirty="0"/>
              <a:t>, indeed, is a significant step in bringing the Hindu Law of inheritance in accord with the constitutional principle of equality. </a:t>
            </a:r>
          </a:p>
        </p:txBody>
      </p:sp>
      <p:sp>
        <p:nvSpPr>
          <p:cNvPr id="4" name="Slide Number Placeholder 3"/>
          <p:cNvSpPr>
            <a:spLocks noGrp="1"/>
          </p:cNvSpPr>
          <p:nvPr>
            <p:ph type="sldNum" sz="quarter" idx="15"/>
          </p:nvPr>
        </p:nvSpPr>
        <p:spPr/>
        <p:txBody>
          <a:bodyPr/>
          <a:lstStyle/>
          <a:p>
            <a:fld id="{8067F4EE-795C-4C09-A022-67849FC02368}" type="slidenum">
              <a:rPr lang="en-US" smtClean="0"/>
              <a:pPr/>
              <a:t>10</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428298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Partnership</a:t>
            </a:r>
            <a:endParaRPr lang="en-US" dirty="0"/>
          </a:p>
        </p:txBody>
      </p:sp>
      <p:sp>
        <p:nvSpPr>
          <p:cNvPr id="3" name="Content Placeholder 2"/>
          <p:cNvSpPr>
            <a:spLocks noGrp="1"/>
          </p:cNvSpPr>
          <p:nvPr>
            <p:ph sz="quarter" idx="1"/>
          </p:nvPr>
        </p:nvSpPr>
        <p:spPr/>
        <p:txBody>
          <a:bodyPr/>
          <a:lstStyle/>
          <a:p>
            <a:r>
              <a:rPr lang="en-US" dirty="0" smtClean="0"/>
              <a:t>A partnership is an association between two or more persons who have agreed to operate a business. </a:t>
            </a:r>
          </a:p>
          <a:p>
            <a:r>
              <a:rPr lang="en-US" dirty="0" smtClean="0">
                <a:solidFill>
                  <a:srgbClr val="FF0000"/>
                </a:solidFill>
              </a:rPr>
              <a:t>Members </a:t>
            </a:r>
            <a:r>
              <a:rPr lang="en-US" dirty="0" smtClean="0"/>
              <a:t>– Minimum -2, Maximum - 20</a:t>
            </a:r>
          </a:p>
          <a:p>
            <a:r>
              <a:rPr lang="en-US" dirty="0" smtClean="0"/>
              <a:t>Ex - &amp; Sons, &amp; Brothers</a:t>
            </a:r>
          </a:p>
          <a:p>
            <a:r>
              <a:rPr lang="en-US" dirty="0" smtClean="0">
                <a:solidFill>
                  <a:srgbClr val="FF0000"/>
                </a:solidFill>
              </a:rPr>
              <a:t>Merits</a:t>
            </a:r>
            <a:r>
              <a:rPr lang="en-US" dirty="0" smtClean="0"/>
              <a:t> – Easy formation, availability of funds, shared risk, shared wisdom &amp; resources</a:t>
            </a:r>
          </a:p>
          <a:p>
            <a:r>
              <a:rPr lang="en-US" dirty="0" smtClean="0">
                <a:solidFill>
                  <a:srgbClr val="FF0000"/>
                </a:solidFill>
              </a:rPr>
              <a:t>Demerits </a:t>
            </a:r>
            <a:r>
              <a:rPr lang="en-US" dirty="0" smtClean="0"/>
              <a:t>– Unlimited liability, uncertain life of firm, distrust </a:t>
            </a:r>
          </a:p>
          <a:p>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11</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Waterhouse Coopers was a Partnership Firm earlier</a:t>
            </a:r>
          </a:p>
        </p:txBody>
      </p:sp>
      <p:sp>
        <p:nvSpPr>
          <p:cNvPr id="3" name="Content Placeholder 2"/>
          <p:cNvSpPr>
            <a:spLocks noGrp="1"/>
          </p:cNvSpPr>
          <p:nvPr>
            <p:ph sz="quarter" idx="1"/>
          </p:nvPr>
        </p:nvSpPr>
        <p:spPr/>
        <p:txBody>
          <a:bodyPr/>
          <a:lstStyle/>
          <a:p>
            <a:r>
              <a:rPr lang="en-US" dirty="0"/>
              <a:t>Price Waterhouse Coopers, one of the world’s top accountancy firms has been created in 1998 by the merger of two companies, Price Waterhouse and Coopers and Lybrand — each with historical roots going back some 150 years to the 19th century Great Britain. In 1850, Samuel Lowell Price set up his accounting business in London. In 1865, he was joined in partnership by William H. </a:t>
            </a:r>
            <a:r>
              <a:rPr lang="en-US" dirty="0" err="1"/>
              <a:t>Holyland</a:t>
            </a:r>
            <a:r>
              <a:rPr lang="en-US" dirty="0"/>
              <a:t> and Edwin Waterhouse. As the firm grew, qualified members of its professional staff were admitted to the partnership. By the late 1800s, Price Waterhouse had gained significant recognition as an accounting firm.</a:t>
            </a:r>
          </a:p>
        </p:txBody>
      </p:sp>
      <p:sp>
        <p:nvSpPr>
          <p:cNvPr id="4" name="Slide Number Placeholder 3"/>
          <p:cNvSpPr>
            <a:spLocks noGrp="1"/>
          </p:cNvSpPr>
          <p:nvPr>
            <p:ph type="sldNum" sz="quarter" idx="15"/>
          </p:nvPr>
        </p:nvSpPr>
        <p:spPr/>
        <p:txBody>
          <a:bodyPr/>
          <a:lstStyle/>
          <a:p>
            <a:fld id="{8067F4EE-795C-4C09-A022-67849FC02368}" type="slidenum">
              <a:rPr lang="en-US" smtClean="0"/>
              <a:pPr/>
              <a:t>12</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201337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Joint stock company / a company (corporate)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 company is an association of persons formed for carrying out business activities and has a legal status independent of its members. </a:t>
            </a:r>
          </a:p>
          <a:p>
            <a:r>
              <a:rPr lang="en-US" dirty="0" smtClean="0"/>
              <a:t>The company form of organization is governed by The Companies Act, 1956</a:t>
            </a:r>
          </a:p>
          <a:p>
            <a:r>
              <a:rPr lang="en-US" dirty="0" smtClean="0"/>
              <a:t>The shareholders are the owners of the company while the Board of Directors is the chief managing body elected by the shareholders. </a:t>
            </a:r>
          </a:p>
          <a:p>
            <a:r>
              <a:rPr lang="en-US" dirty="0" smtClean="0"/>
              <a:t>The capital of the company is divided into smaller parts called ‘shares’ which can be transferred freely from one shareholder to another person</a:t>
            </a:r>
          </a:p>
          <a:p>
            <a:r>
              <a:rPr lang="en-US" dirty="0" smtClean="0">
                <a:solidFill>
                  <a:srgbClr val="FF0000"/>
                </a:solidFill>
              </a:rPr>
              <a:t>Example - </a:t>
            </a:r>
            <a:r>
              <a:rPr lang="en-US" dirty="0" smtClean="0"/>
              <a:t>.</a:t>
            </a:r>
            <a:r>
              <a:rPr lang="en-US" dirty="0" err="1" smtClean="0"/>
              <a:t>inc</a:t>
            </a:r>
            <a:r>
              <a:rPr lang="en-US" dirty="0" smtClean="0"/>
              <a:t> (incorporated) follows the company name in USA</a:t>
            </a:r>
          </a:p>
          <a:p>
            <a:r>
              <a:rPr lang="en-US" dirty="0" smtClean="0"/>
              <a:t>Ltd. in UK</a:t>
            </a: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13</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companies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92776344"/>
              </p:ext>
            </p:extLst>
          </p:nvPr>
        </p:nvGraphicFramePr>
        <p:xfrm>
          <a:off x="457200" y="1600200"/>
          <a:ext cx="7848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5"/>
          </p:nvPr>
        </p:nvSpPr>
        <p:spPr/>
        <p:txBody>
          <a:bodyPr/>
          <a:lstStyle/>
          <a:p>
            <a:fld id="{8067F4EE-795C-4C09-A022-67849FC02368}" type="slidenum">
              <a:rPr lang="en-US" smtClean="0"/>
              <a:pPr/>
              <a:t>14</a:t>
            </a:fld>
            <a:endParaRPr lang="en-US"/>
          </a:p>
        </p:txBody>
      </p:sp>
      <p:sp>
        <p:nvSpPr>
          <p:cNvPr id="6" name="Footer Placeholder 5"/>
          <p:cNvSpPr>
            <a:spLocks noGrp="1"/>
          </p:cNvSpPr>
          <p:nvPr>
            <p:ph type="ftr" sz="quarter" idx="16"/>
          </p:nvPr>
        </p:nvSpPr>
        <p:spPr/>
        <p:txBody>
          <a:bodyPr/>
          <a:lstStyle/>
          <a:p>
            <a:r>
              <a:rPr lang="pt-BR" smtClean="0"/>
              <a:t>S NEHRA EFE UNIT III 3.3</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Tata group</a:t>
            </a:r>
            <a:endParaRPr lang="en-US" dirty="0"/>
          </a:p>
        </p:txBody>
      </p:sp>
      <p:sp>
        <p:nvSpPr>
          <p:cNvPr id="3" name="Content Placeholder 2"/>
          <p:cNvSpPr>
            <a:spLocks noGrp="1"/>
          </p:cNvSpPr>
          <p:nvPr>
            <p:ph sz="quarter" idx="1"/>
          </p:nvPr>
        </p:nvSpPr>
        <p:spPr/>
        <p:txBody>
          <a:bodyPr>
            <a:normAutofit/>
          </a:bodyPr>
          <a:lstStyle/>
          <a:p>
            <a:r>
              <a:rPr lang="en-US" dirty="0"/>
              <a:t>The Tata group comprises over a 100 operating companies spread across </a:t>
            </a:r>
            <a:r>
              <a:rPr lang="en-US" dirty="0" smtClean="0"/>
              <a:t>six </a:t>
            </a:r>
            <a:r>
              <a:rPr lang="en-US" dirty="0"/>
              <a:t>continents</a:t>
            </a:r>
            <a:r>
              <a:rPr lang="en-US" dirty="0" smtClean="0"/>
              <a:t>.</a:t>
            </a:r>
          </a:p>
          <a:p>
            <a:r>
              <a:rPr lang="en-US" dirty="0" smtClean="0"/>
              <a:t>Information </a:t>
            </a:r>
            <a:r>
              <a:rPr lang="en-US" dirty="0"/>
              <a:t>systems and communications, </a:t>
            </a:r>
            <a:r>
              <a:rPr lang="en-US" dirty="0" smtClean="0"/>
              <a:t>manufacturing, consumer &amp; retail, financial services, services (airline, hotels) </a:t>
            </a:r>
            <a:r>
              <a:rPr lang="en-US" dirty="0"/>
              <a:t>energy, consumer products, and </a:t>
            </a:r>
            <a:r>
              <a:rPr lang="en-US" dirty="0" smtClean="0"/>
              <a:t>chemicals, realty &amp; infrastructure, defence &amp; aerospace</a:t>
            </a:r>
          </a:p>
          <a:p>
            <a:r>
              <a:rPr lang="en-US" dirty="0"/>
              <a:t>The Group was founded by </a:t>
            </a:r>
            <a:r>
              <a:rPr lang="en-US" dirty="0" smtClean="0"/>
              <a:t>Jamsetji </a:t>
            </a:r>
            <a:r>
              <a:rPr lang="en-US" dirty="0"/>
              <a:t>Tata in the last quarter of the 19th </a:t>
            </a:r>
            <a:r>
              <a:rPr lang="en-US" dirty="0" smtClean="0"/>
              <a:t>century - a </a:t>
            </a:r>
            <a:r>
              <a:rPr lang="en-US" dirty="0"/>
              <a:t>period when India had just set out on the road to gaining independence from British rule. </a:t>
            </a:r>
          </a:p>
        </p:txBody>
      </p:sp>
      <p:sp>
        <p:nvSpPr>
          <p:cNvPr id="4" name="Slide Number Placeholder 3"/>
          <p:cNvSpPr>
            <a:spLocks noGrp="1"/>
          </p:cNvSpPr>
          <p:nvPr>
            <p:ph type="sldNum" sz="quarter" idx="15"/>
          </p:nvPr>
        </p:nvSpPr>
        <p:spPr/>
        <p:txBody>
          <a:bodyPr/>
          <a:lstStyle/>
          <a:p>
            <a:fld id="{8067F4EE-795C-4C09-A022-67849FC02368}" type="slidenum">
              <a:rPr lang="en-US" smtClean="0"/>
              <a:pPr/>
              <a:t>15</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80247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infosys</a:t>
            </a:r>
            <a:endParaRPr lang="en-US" dirty="0"/>
          </a:p>
        </p:txBody>
      </p:sp>
      <p:sp>
        <p:nvSpPr>
          <p:cNvPr id="3" name="Content Placeholder 2"/>
          <p:cNvSpPr>
            <a:spLocks noGrp="1"/>
          </p:cNvSpPr>
          <p:nvPr>
            <p:ph sz="quarter" idx="1"/>
          </p:nvPr>
        </p:nvSpPr>
        <p:spPr/>
        <p:txBody>
          <a:bodyPr/>
          <a:lstStyle/>
          <a:p>
            <a:r>
              <a:rPr lang="en-US" dirty="0" smtClean="0"/>
              <a:t>Infosys started as a Private Limited Company in 1981, but in 1992 it re-registered as a Public Limited Company and launched IPO in 1993.</a:t>
            </a: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16</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2643127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Co-operative society</a:t>
            </a:r>
            <a:endParaRPr lang="en-US" dirty="0"/>
          </a:p>
        </p:txBody>
      </p:sp>
      <p:sp>
        <p:nvSpPr>
          <p:cNvPr id="3" name="Content Placeholder 2"/>
          <p:cNvSpPr>
            <a:spLocks noGrp="1"/>
          </p:cNvSpPr>
          <p:nvPr>
            <p:ph sz="quarter" idx="1"/>
          </p:nvPr>
        </p:nvSpPr>
        <p:spPr/>
        <p:txBody>
          <a:bodyPr/>
          <a:lstStyle/>
          <a:p>
            <a:r>
              <a:rPr lang="en-US" dirty="0" smtClean="0"/>
              <a:t>A co-operative is a nonprofit, nonpolitical, nonreligious, voluntary organization, formed with economic objective</a:t>
            </a:r>
          </a:p>
          <a:p>
            <a:r>
              <a:rPr lang="en-US" dirty="0" smtClean="0">
                <a:solidFill>
                  <a:srgbClr val="FF0000"/>
                </a:solidFill>
              </a:rPr>
              <a:t>Members </a:t>
            </a:r>
            <a:r>
              <a:rPr lang="en-US" dirty="0" smtClean="0"/>
              <a:t>– At least 10 adults, no maximum limits</a:t>
            </a:r>
          </a:p>
          <a:p>
            <a:r>
              <a:rPr lang="en-US" dirty="0" smtClean="0"/>
              <a:t>Ex – Indian Fertilizers and Farmers Cooperative (IFFCO), AMUL, Cooperative banks, Sugarcane Growers Cooperative Society </a:t>
            </a:r>
          </a:p>
          <a:p>
            <a:r>
              <a:rPr lang="en-US" dirty="0" smtClean="0">
                <a:solidFill>
                  <a:srgbClr val="FF0000"/>
                </a:solidFill>
              </a:rPr>
              <a:t>Merits </a:t>
            </a:r>
            <a:r>
              <a:rPr lang="en-US" dirty="0" smtClean="0"/>
              <a:t>– Promotes societal values, limited liability</a:t>
            </a:r>
          </a:p>
          <a:p>
            <a:r>
              <a:rPr lang="en-US" dirty="0" smtClean="0">
                <a:solidFill>
                  <a:srgbClr val="FF0000"/>
                </a:solidFill>
              </a:rPr>
              <a:t>Demerits</a:t>
            </a:r>
            <a:r>
              <a:rPr lang="en-US" dirty="0" smtClean="0"/>
              <a:t> – Fraudulent activities, limited resources</a:t>
            </a:r>
          </a:p>
          <a:p>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17</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Amul’s</a:t>
            </a:r>
            <a:r>
              <a:rPr lang="en-US" dirty="0" smtClean="0"/>
              <a:t> amazing Cooperative </a:t>
            </a:r>
            <a:r>
              <a:rPr lang="en-US" dirty="0"/>
              <a:t>ventures!</a:t>
            </a:r>
          </a:p>
        </p:txBody>
      </p:sp>
      <p:sp>
        <p:nvSpPr>
          <p:cNvPr id="3" name="Content Placeholder 2"/>
          <p:cNvSpPr>
            <a:spLocks noGrp="1"/>
          </p:cNvSpPr>
          <p:nvPr>
            <p:ph sz="quarter" idx="1"/>
          </p:nvPr>
        </p:nvSpPr>
        <p:spPr/>
        <p:txBody>
          <a:bodyPr>
            <a:normAutofit fontScale="92500" lnSpcReduction="10000"/>
          </a:bodyPr>
          <a:lstStyle/>
          <a:p>
            <a:r>
              <a:rPr lang="en-US" dirty="0"/>
              <a:t>Every day Amul collects 4,47,000 </a:t>
            </a:r>
            <a:r>
              <a:rPr lang="en-US" dirty="0" err="1"/>
              <a:t>litres</a:t>
            </a:r>
            <a:r>
              <a:rPr lang="en-US" dirty="0"/>
              <a:t> of milk from 2.12 million farmers (many illiterate), converts the milk into branded, packaged products, and delivers goods worth </a:t>
            </a:r>
            <a:r>
              <a:rPr lang="en-US" dirty="0" err="1"/>
              <a:t>Rs</a:t>
            </a:r>
            <a:r>
              <a:rPr lang="en-US" dirty="0"/>
              <a:t>. 6 crore (</a:t>
            </a:r>
            <a:r>
              <a:rPr lang="en-US" dirty="0" err="1"/>
              <a:t>Rs</a:t>
            </a:r>
            <a:r>
              <a:rPr lang="en-US" dirty="0"/>
              <a:t>. 60 million) to over 5,00,000 retail outlets across the country. It all started in December 1946 with a group of farmers keen to free themselves from intermediaries, gain access to markets and thereby ensure maximum returns for their efforts. Based in the village of </a:t>
            </a:r>
            <a:r>
              <a:rPr lang="en-US" dirty="0" err="1"/>
              <a:t>Anand</a:t>
            </a:r>
            <a:r>
              <a:rPr lang="en-US" dirty="0"/>
              <a:t>, the </a:t>
            </a:r>
            <a:r>
              <a:rPr lang="en-US" dirty="0" err="1"/>
              <a:t>Khera</a:t>
            </a:r>
            <a:r>
              <a:rPr lang="en-US" dirty="0"/>
              <a:t> District Milk Cooperative Union (better known as Amul) expanded exponentially. It joined hands with other milk cooperatives, and the Gujarat network now covers 2.12 million farmers, 10,411 village level milk collection </a:t>
            </a:r>
            <a:r>
              <a:rPr lang="en-US" dirty="0" err="1"/>
              <a:t>centres</a:t>
            </a:r>
            <a:r>
              <a:rPr lang="en-US" dirty="0"/>
              <a:t> and fourteen district level plants (unions). </a:t>
            </a:r>
          </a:p>
        </p:txBody>
      </p:sp>
      <p:sp>
        <p:nvSpPr>
          <p:cNvPr id="4" name="Slide Number Placeholder 3"/>
          <p:cNvSpPr>
            <a:spLocks noGrp="1"/>
          </p:cNvSpPr>
          <p:nvPr>
            <p:ph type="sldNum" sz="quarter" idx="15"/>
          </p:nvPr>
        </p:nvSpPr>
        <p:spPr/>
        <p:txBody>
          <a:bodyPr/>
          <a:lstStyle/>
          <a:p>
            <a:fld id="{8067F4EE-795C-4C09-A022-67849FC02368}" type="slidenum">
              <a:rPr lang="en-US" smtClean="0"/>
              <a:pPr/>
              <a:t>18</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245557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Amul is the common brand for most product categories produced by various unions: liquid milk, milk powder, butter, ghee, cheese, cocoa products, sweets, ice-cream and condensed milk. </a:t>
            </a:r>
            <a:r>
              <a:rPr lang="en-US" dirty="0" err="1"/>
              <a:t>Amul’s</a:t>
            </a:r>
            <a:r>
              <a:rPr lang="en-US" dirty="0"/>
              <a:t> sub-brands include variants such as </a:t>
            </a:r>
            <a:r>
              <a:rPr lang="en-US" dirty="0" err="1"/>
              <a:t>Amulspray</a:t>
            </a:r>
            <a:r>
              <a:rPr lang="en-US" dirty="0"/>
              <a:t>, </a:t>
            </a:r>
            <a:r>
              <a:rPr lang="en-US" dirty="0" err="1"/>
              <a:t>Amulspree</a:t>
            </a:r>
            <a:r>
              <a:rPr lang="en-US" dirty="0"/>
              <a:t>, </a:t>
            </a:r>
            <a:r>
              <a:rPr lang="en-US" dirty="0" err="1"/>
              <a:t>Amulya</a:t>
            </a:r>
            <a:r>
              <a:rPr lang="en-US" dirty="0"/>
              <a:t> and </a:t>
            </a:r>
            <a:r>
              <a:rPr lang="en-US" dirty="0" err="1"/>
              <a:t>Nutramul</a:t>
            </a:r>
            <a:r>
              <a:rPr lang="en-US" dirty="0"/>
              <a:t>. </a:t>
            </a:r>
            <a:endParaRPr lang="en-US" dirty="0" smtClean="0"/>
          </a:p>
          <a:p>
            <a:r>
              <a:rPr lang="en-US" dirty="0" smtClean="0"/>
              <a:t>The </a:t>
            </a:r>
            <a:r>
              <a:rPr lang="en-US" dirty="0"/>
              <a:t>edible oil products are grouped around </a:t>
            </a:r>
            <a:r>
              <a:rPr lang="en-US" dirty="0" err="1"/>
              <a:t>Dhara</a:t>
            </a:r>
            <a:r>
              <a:rPr lang="en-US" dirty="0"/>
              <a:t> and </a:t>
            </a:r>
            <a:r>
              <a:rPr lang="en-US" dirty="0" err="1"/>
              <a:t>Lokdhara</a:t>
            </a:r>
            <a:r>
              <a:rPr lang="en-US" dirty="0"/>
              <a:t>, mineral water is sold under the Jal </a:t>
            </a:r>
            <a:r>
              <a:rPr lang="en-US" dirty="0" err="1"/>
              <a:t>Dhara</a:t>
            </a:r>
            <a:r>
              <a:rPr lang="en-US" dirty="0"/>
              <a:t> brand while fruit drinks bear the name </a:t>
            </a:r>
            <a:r>
              <a:rPr lang="en-US" dirty="0" err="1"/>
              <a:t>Safal</a:t>
            </a:r>
            <a:r>
              <a:rPr lang="en-US" dirty="0"/>
              <a:t>.</a:t>
            </a:r>
          </a:p>
          <a:p>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19</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89403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organization</a:t>
            </a:r>
            <a:endParaRPr lang="en-US" dirty="0"/>
          </a:p>
        </p:txBody>
      </p:sp>
      <p:sp>
        <p:nvSpPr>
          <p:cNvPr id="3" name="Content Placeholder 2"/>
          <p:cNvSpPr>
            <a:spLocks noGrp="1"/>
          </p:cNvSpPr>
          <p:nvPr>
            <p:ph sz="quarter" idx="1"/>
          </p:nvPr>
        </p:nvSpPr>
        <p:spPr/>
        <p:txBody>
          <a:bodyPr/>
          <a:lstStyle/>
          <a:p>
            <a:r>
              <a:rPr lang="en-US" dirty="0" smtClean="0"/>
              <a:t>Retail outlet – Reliance Fresh, McDonald’s, Lifestyle</a:t>
            </a:r>
          </a:p>
          <a:p>
            <a:r>
              <a:rPr lang="en-US" dirty="0" smtClean="0"/>
              <a:t>Manufacturing – Tata, Bajaj, L&amp;T</a:t>
            </a:r>
          </a:p>
          <a:p>
            <a:r>
              <a:rPr lang="en-US" dirty="0" smtClean="0"/>
              <a:t>Service – TCS, ICICI Bank, Apollo Hospitals</a:t>
            </a:r>
          </a:p>
          <a:p>
            <a:r>
              <a:rPr lang="en-US" dirty="0" smtClean="0"/>
              <a:t>Government – NTPC, BHEL, BSNL, Indian Railways</a:t>
            </a:r>
          </a:p>
          <a:p>
            <a:r>
              <a:rPr lang="en-US" dirty="0" smtClean="0"/>
              <a:t>NGO – Cry, </a:t>
            </a:r>
            <a:r>
              <a:rPr lang="en-US" dirty="0" err="1" smtClean="0"/>
              <a:t>Helpage</a:t>
            </a:r>
            <a:r>
              <a:rPr lang="en-US" dirty="0" smtClean="0"/>
              <a:t> India</a:t>
            </a:r>
          </a:p>
          <a:p>
            <a:pPr marL="0" indent="0">
              <a:buNone/>
            </a:pPr>
            <a:endParaRPr lang="en-US" dirty="0" smtClean="0"/>
          </a:p>
          <a:p>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2</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Multinational </a:t>
            </a:r>
            <a:r>
              <a:rPr lang="en-US" dirty="0"/>
              <a:t>Companies (MNC’s)</a:t>
            </a:r>
          </a:p>
        </p:txBody>
      </p:sp>
      <p:sp>
        <p:nvSpPr>
          <p:cNvPr id="3" name="Content Placeholder 2"/>
          <p:cNvSpPr>
            <a:spLocks noGrp="1"/>
          </p:cNvSpPr>
          <p:nvPr>
            <p:ph sz="quarter" idx="1"/>
          </p:nvPr>
        </p:nvSpPr>
        <p:spPr/>
        <p:txBody>
          <a:bodyPr/>
          <a:lstStyle/>
          <a:p>
            <a:r>
              <a:rPr lang="en-US" dirty="0" smtClean="0"/>
              <a:t>A multinational </a:t>
            </a:r>
            <a:r>
              <a:rPr lang="en-US" dirty="0"/>
              <a:t>company may be defined as a company that operates in several countries. </a:t>
            </a:r>
            <a:endParaRPr lang="en-US" dirty="0" smtClean="0"/>
          </a:p>
          <a:p>
            <a:r>
              <a:rPr lang="en-US" dirty="0" smtClean="0"/>
              <a:t>Such </a:t>
            </a:r>
            <a:r>
              <a:rPr lang="en-US" dirty="0"/>
              <a:t>a company has factories, branches and </a:t>
            </a:r>
            <a:r>
              <a:rPr lang="en-US" dirty="0" smtClean="0"/>
              <a:t>located in </a:t>
            </a:r>
            <a:r>
              <a:rPr lang="en-US" dirty="0"/>
              <a:t>more than one country</a:t>
            </a:r>
            <a:r>
              <a:rPr lang="en-US" dirty="0" smtClean="0"/>
              <a:t>.</a:t>
            </a:r>
          </a:p>
          <a:p>
            <a:r>
              <a:rPr lang="en-US" dirty="0" smtClean="0"/>
              <a:t>Example – HUL, Coca Cola </a:t>
            </a:r>
          </a:p>
          <a:p>
            <a:r>
              <a:rPr lang="en-US" dirty="0"/>
              <a:t>Visa &gt; Zimbabwe</a:t>
            </a:r>
          </a:p>
          <a:p>
            <a:r>
              <a:rPr lang="en-US" dirty="0"/>
              <a:t>E bay &gt; </a:t>
            </a:r>
            <a:r>
              <a:rPr lang="en-US" dirty="0" err="1"/>
              <a:t>Madagaskar</a:t>
            </a:r>
            <a:endParaRPr lang="en-US" dirty="0"/>
          </a:p>
          <a:p>
            <a:r>
              <a:rPr lang="en-US" dirty="0"/>
              <a:t>Walmart &gt; Norway</a:t>
            </a:r>
          </a:p>
          <a:p>
            <a:pPr marL="0" indent="0">
              <a:buNone/>
            </a:pP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20</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318990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companies in top 500 - 2016</a:t>
            </a:r>
            <a:endParaRPr lang="en-US" dirty="0"/>
          </a:p>
        </p:txBody>
      </p:sp>
      <p:sp>
        <p:nvSpPr>
          <p:cNvPr id="3" name="Content Placeholder 2"/>
          <p:cNvSpPr>
            <a:spLocks noGrp="1"/>
          </p:cNvSpPr>
          <p:nvPr>
            <p:ph sz="quarter" idx="1"/>
          </p:nvPr>
        </p:nvSpPr>
        <p:spPr/>
        <p:txBody>
          <a:bodyPr/>
          <a:lstStyle/>
          <a:p>
            <a:r>
              <a:rPr lang="en-US" dirty="0" smtClean="0"/>
              <a:t>Indian Oil – 161rank</a:t>
            </a:r>
          </a:p>
          <a:p>
            <a:r>
              <a:rPr lang="en-US" dirty="0"/>
              <a:t>Rajesh </a:t>
            </a:r>
            <a:r>
              <a:rPr lang="en-US" dirty="0" smtClean="0"/>
              <a:t>Exports – Gems &amp; Jewelry – 423 rank</a:t>
            </a:r>
          </a:p>
          <a:p>
            <a:r>
              <a:rPr lang="en-US" dirty="0" smtClean="0"/>
              <a:t>Reliance Industries - 215</a:t>
            </a:r>
          </a:p>
          <a:p>
            <a:r>
              <a:rPr lang="en-US" dirty="0"/>
              <a:t>State Bank of </a:t>
            </a:r>
            <a:r>
              <a:rPr lang="en-US" dirty="0" smtClean="0"/>
              <a:t>India - 232</a:t>
            </a:r>
          </a:p>
          <a:p>
            <a:r>
              <a:rPr lang="en-US" dirty="0" smtClean="0"/>
              <a:t>Bharat </a:t>
            </a:r>
            <a:r>
              <a:rPr lang="en-US" dirty="0"/>
              <a:t>Petroleum </a:t>
            </a:r>
            <a:r>
              <a:rPr lang="en-US" dirty="0" smtClean="0"/>
              <a:t>- 358</a:t>
            </a:r>
          </a:p>
          <a:p>
            <a:r>
              <a:rPr lang="en-US" dirty="0" smtClean="0"/>
              <a:t>Hindustan Petroleum - 367</a:t>
            </a:r>
          </a:p>
          <a:p>
            <a:r>
              <a:rPr lang="en-US" dirty="0" smtClean="0"/>
              <a:t>Tata Motors - 226</a:t>
            </a:r>
            <a:br>
              <a:rPr lang="en-US" dirty="0" smtClean="0"/>
            </a:b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21</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581840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43000" y="457200"/>
            <a:ext cx="5410200" cy="6016625"/>
          </a:xfrm>
        </p:spPr>
      </p:pic>
      <p:sp>
        <p:nvSpPr>
          <p:cNvPr id="4" name="Slide Number Placeholder 3"/>
          <p:cNvSpPr>
            <a:spLocks noGrp="1"/>
          </p:cNvSpPr>
          <p:nvPr>
            <p:ph type="sldNum" sz="quarter" idx="15"/>
          </p:nvPr>
        </p:nvSpPr>
        <p:spPr/>
        <p:txBody>
          <a:bodyPr/>
          <a:lstStyle/>
          <a:p>
            <a:fld id="{8067F4EE-795C-4C09-A022-67849FC02368}" type="slidenum">
              <a:rPr lang="en-US" smtClean="0"/>
              <a:pPr/>
              <a:t>22</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3481152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 </a:t>
            </a:r>
            <a:r>
              <a:rPr lang="en-US" dirty="0"/>
              <a:t>in top 500 - </a:t>
            </a:r>
            <a:r>
              <a:rPr lang="en-US" dirty="0" smtClean="0"/>
              <a:t>2017</a:t>
            </a: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23</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pic>
        <p:nvPicPr>
          <p:cNvPr id="1026" name="Picture 2" descr="https://cdn4.i-scmp.com/sites/default/files/images/methode/2017/07/21/02b04d96-6dea-11e7-9575-882aa2208a4d_972x_172356.jpg"/>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b="51531"/>
          <a:stretch/>
        </p:blipFill>
        <p:spPr bwMode="auto">
          <a:xfrm>
            <a:off x="2055218" y="1600200"/>
            <a:ext cx="4271563" cy="3920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818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a:t>
            </a:r>
            <a:r>
              <a:rPr lang="en-US" dirty="0" err="1" smtClean="0"/>
              <a:t>mnc’s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Tata Steel</a:t>
            </a:r>
          </a:p>
          <a:p>
            <a:r>
              <a:rPr lang="en-US" dirty="0" smtClean="0"/>
              <a:t>Reliance Industries</a:t>
            </a:r>
          </a:p>
          <a:p>
            <a:r>
              <a:rPr lang="en-US" dirty="0" smtClean="0"/>
              <a:t>Hindalco</a:t>
            </a:r>
          </a:p>
          <a:p>
            <a:r>
              <a:rPr lang="en-US" dirty="0" smtClean="0"/>
              <a:t>Sun Pharma</a:t>
            </a:r>
          </a:p>
          <a:p>
            <a:r>
              <a:rPr lang="en-US" dirty="0" err="1" smtClean="0"/>
              <a:t>Wockhardt</a:t>
            </a:r>
            <a:endParaRPr lang="en-US" dirty="0" smtClean="0"/>
          </a:p>
          <a:p>
            <a:r>
              <a:rPr lang="en-US" dirty="0" err="1" smtClean="0"/>
              <a:t>Patni</a:t>
            </a:r>
            <a:r>
              <a:rPr lang="en-US" dirty="0" smtClean="0"/>
              <a:t> Computers</a:t>
            </a:r>
          </a:p>
          <a:p>
            <a:r>
              <a:rPr lang="en-US" dirty="0" smtClean="0"/>
              <a:t>Dr. Reddy’s</a:t>
            </a:r>
          </a:p>
          <a:p>
            <a:r>
              <a:rPr lang="en-US" dirty="0" smtClean="0"/>
              <a:t>Bharat Forge</a:t>
            </a:r>
          </a:p>
          <a:p>
            <a:r>
              <a:rPr lang="en-US" dirty="0" smtClean="0"/>
              <a:t>Wipro</a:t>
            </a:r>
          </a:p>
          <a:p>
            <a:r>
              <a:rPr lang="en-US" dirty="0" smtClean="0"/>
              <a:t>Infosys</a:t>
            </a:r>
          </a:p>
          <a:p>
            <a:r>
              <a:rPr lang="en-US" dirty="0" smtClean="0"/>
              <a:t>Videocon</a:t>
            </a:r>
          </a:p>
          <a:p>
            <a:pPr marL="0" indent="0">
              <a:buNone/>
            </a:pP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24</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2101555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Non-Profit </a:t>
            </a:r>
            <a:r>
              <a:rPr lang="en-US" dirty="0"/>
              <a:t>Organizations</a:t>
            </a:r>
          </a:p>
        </p:txBody>
      </p:sp>
      <p:sp>
        <p:nvSpPr>
          <p:cNvPr id="3" name="Content Placeholder 2"/>
          <p:cNvSpPr>
            <a:spLocks noGrp="1"/>
          </p:cNvSpPr>
          <p:nvPr>
            <p:ph sz="quarter" idx="1"/>
          </p:nvPr>
        </p:nvSpPr>
        <p:spPr/>
        <p:txBody>
          <a:bodyPr/>
          <a:lstStyle/>
          <a:p>
            <a:r>
              <a:rPr lang="en-US" dirty="0"/>
              <a:t>Non-profit organisation can be classified into </a:t>
            </a:r>
            <a:r>
              <a:rPr lang="en-US" dirty="0" smtClean="0"/>
              <a:t>public </a:t>
            </a:r>
            <a:r>
              <a:rPr lang="en-US" dirty="0" err="1" smtClean="0"/>
              <a:t>organisations</a:t>
            </a:r>
            <a:r>
              <a:rPr lang="en-US" dirty="0" smtClean="0"/>
              <a:t> </a:t>
            </a:r>
            <a:r>
              <a:rPr lang="en-US" dirty="0"/>
              <a:t>and private sector </a:t>
            </a:r>
            <a:r>
              <a:rPr lang="en-US" dirty="0" err="1"/>
              <a:t>organisations</a:t>
            </a:r>
            <a:r>
              <a:rPr lang="en-US" dirty="0"/>
              <a:t>. </a:t>
            </a:r>
            <a:endParaRPr lang="en-US" dirty="0" smtClean="0"/>
          </a:p>
          <a:p>
            <a:r>
              <a:rPr lang="en-US" dirty="0" smtClean="0"/>
              <a:t>Some </a:t>
            </a:r>
            <a:r>
              <a:rPr lang="en-US" dirty="0" err="1"/>
              <a:t>organisations</a:t>
            </a:r>
            <a:r>
              <a:rPr lang="en-US" dirty="0"/>
              <a:t> created by the Government in the public sector are directed towards meeting the basic needs of the people</a:t>
            </a:r>
            <a:r>
              <a:rPr lang="en-US" dirty="0" smtClean="0"/>
              <a:t>.</a:t>
            </a:r>
          </a:p>
          <a:p>
            <a:r>
              <a:rPr lang="en-US" dirty="0" smtClean="0"/>
              <a:t>Many </a:t>
            </a:r>
            <a:r>
              <a:rPr lang="en-US" dirty="0"/>
              <a:t>private sector organisation are created by socially oriented people with a view to meet certain unmet needs of the society</a:t>
            </a:r>
            <a:r>
              <a:rPr lang="en-US" dirty="0" smtClean="0"/>
              <a:t>.</a:t>
            </a:r>
          </a:p>
          <a:p>
            <a:r>
              <a:rPr lang="en-US" dirty="0" smtClean="0"/>
              <a:t>In </a:t>
            </a:r>
            <a:r>
              <a:rPr lang="en-US" dirty="0"/>
              <a:t>both these cases profit-making is not a goal.</a:t>
            </a:r>
          </a:p>
          <a:p>
            <a:r>
              <a:rPr lang="en-US" dirty="0" smtClean="0"/>
              <a:t>Example – Red cross</a:t>
            </a:r>
            <a:endParaRPr lang="en-US" dirty="0"/>
          </a:p>
          <a:p>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25</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dirty="0"/>
          </a:p>
        </p:txBody>
      </p:sp>
    </p:spTree>
    <p:extLst>
      <p:ext uri="{BB962C8B-B14F-4D97-AF65-F5344CB8AC3E}">
        <p14:creationId xmlns:p14="http://schemas.microsoft.com/office/powerpoint/2010/main" val="440883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GOVERNMENT </a:t>
            </a:r>
            <a:r>
              <a:rPr lang="en-US" dirty="0"/>
              <a:t>INSTITUTIONS</a:t>
            </a:r>
          </a:p>
        </p:txBody>
      </p:sp>
      <p:sp>
        <p:nvSpPr>
          <p:cNvPr id="3" name="Content Placeholder 2"/>
          <p:cNvSpPr>
            <a:spLocks noGrp="1"/>
          </p:cNvSpPr>
          <p:nvPr>
            <p:ph sz="quarter" idx="1"/>
          </p:nvPr>
        </p:nvSpPr>
        <p:spPr/>
        <p:txBody>
          <a:bodyPr/>
          <a:lstStyle/>
          <a:p>
            <a:r>
              <a:rPr lang="en-US" dirty="0"/>
              <a:t>Public sector enterprises are those enterprises which are owned, controlled and operated by the central or state government or by both. </a:t>
            </a:r>
            <a:endParaRPr lang="en-US" dirty="0" smtClean="0"/>
          </a:p>
          <a:p>
            <a:r>
              <a:rPr lang="en-US" dirty="0" smtClean="0">
                <a:solidFill>
                  <a:srgbClr val="FF0000"/>
                </a:solidFill>
              </a:rPr>
              <a:t>Example - </a:t>
            </a:r>
            <a:r>
              <a:rPr lang="en-US" dirty="0" smtClean="0"/>
              <a:t>Iron </a:t>
            </a:r>
            <a:r>
              <a:rPr lang="en-US" dirty="0"/>
              <a:t>and steel electronics, ships, </a:t>
            </a:r>
            <a:r>
              <a:rPr lang="en-US" dirty="0" smtClean="0"/>
              <a:t>aviation, </a:t>
            </a:r>
            <a:r>
              <a:rPr lang="en-US" dirty="0"/>
              <a:t>locomotives, heavy machinery, </a:t>
            </a:r>
            <a:r>
              <a:rPr lang="en-US" dirty="0" err="1"/>
              <a:t>fertilisers</a:t>
            </a:r>
            <a:r>
              <a:rPr lang="en-US" dirty="0"/>
              <a:t>, chemicals, insecticides, </a:t>
            </a:r>
            <a:r>
              <a:rPr lang="en-US" dirty="0" smtClean="0"/>
              <a:t>drugs. </a:t>
            </a:r>
          </a:p>
          <a:p>
            <a:pPr marL="0" indent="0">
              <a:buNone/>
            </a:pP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26</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529347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Departmental Undertaking</a:t>
            </a:r>
          </a:p>
        </p:txBody>
      </p:sp>
      <p:sp>
        <p:nvSpPr>
          <p:cNvPr id="3" name="Content Placeholder 2"/>
          <p:cNvSpPr>
            <a:spLocks noGrp="1"/>
          </p:cNvSpPr>
          <p:nvPr>
            <p:ph sz="quarter" idx="1"/>
          </p:nvPr>
        </p:nvSpPr>
        <p:spPr/>
        <p:txBody>
          <a:bodyPr/>
          <a:lstStyle/>
          <a:p>
            <a:r>
              <a:rPr lang="en-US" dirty="0"/>
              <a:t>This is considered as a department attached to the ministry of a government. </a:t>
            </a:r>
            <a:endParaRPr lang="en-US" dirty="0" smtClean="0"/>
          </a:p>
          <a:p>
            <a:r>
              <a:rPr lang="en-US" dirty="0"/>
              <a:t>Railways, postal, B.S.N.L., broad casters like </a:t>
            </a:r>
            <a:r>
              <a:rPr lang="en-US" dirty="0" err="1"/>
              <a:t>Doordarshan</a:t>
            </a:r>
            <a:r>
              <a:rPr lang="en-US" dirty="0"/>
              <a:t> are the examples of Departmental Undertakings.</a:t>
            </a:r>
          </a:p>
        </p:txBody>
      </p:sp>
      <p:sp>
        <p:nvSpPr>
          <p:cNvPr id="4" name="Slide Number Placeholder 3"/>
          <p:cNvSpPr>
            <a:spLocks noGrp="1"/>
          </p:cNvSpPr>
          <p:nvPr>
            <p:ph type="sldNum" sz="quarter" idx="15"/>
          </p:nvPr>
        </p:nvSpPr>
        <p:spPr/>
        <p:txBody>
          <a:bodyPr/>
          <a:lstStyle/>
          <a:p>
            <a:fld id="{8067F4EE-795C-4C09-A022-67849FC02368}" type="slidenum">
              <a:rPr lang="en-US" smtClean="0"/>
              <a:pPr/>
              <a:t>27</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230840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Public Corporation</a:t>
            </a:r>
          </a:p>
        </p:txBody>
      </p:sp>
      <p:sp>
        <p:nvSpPr>
          <p:cNvPr id="3" name="Content Placeholder 2"/>
          <p:cNvSpPr>
            <a:spLocks noGrp="1"/>
          </p:cNvSpPr>
          <p:nvPr>
            <p:ph sz="quarter" idx="1"/>
          </p:nvPr>
        </p:nvSpPr>
        <p:spPr/>
        <p:txBody>
          <a:bodyPr/>
          <a:lstStyle/>
          <a:p>
            <a:r>
              <a:rPr lang="en-US" dirty="0"/>
              <a:t>This is established under a specific statute passed in the parliament. It is known as a statutory corporation because it is created by a statute</a:t>
            </a:r>
            <a:r>
              <a:rPr lang="en-US" dirty="0" smtClean="0"/>
              <a:t>.</a:t>
            </a:r>
          </a:p>
          <a:p>
            <a:r>
              <a:rPr lang="en-US" dirty="0"/>
              <a:t>Reserve Bank of India, Air India, IDBI, Life Insurance Corporation and Unit Trust of India are the examples of public corporation.</a:t>
            </a:r>
          </a:p>
        </p:txBody>
      </p:sp>
      <p:sp>
        <p:nvSpPr>
          <p:cNvPr id="4" name="Slide Number Placeholder 3"/>
          <p:cNvSpPr>
            <a:spLocks noGrp="1"/>
          </p:cNvSpPr>
          <p:nvPr>
            <p:ph type="sldNum" sz="quarter" idx="15"/>
          </p:nvPr>
        </p:nvSpPr>
        <p:spPr/>
        <p:txBody>
          <a:bodyPr/>
          <a:lstStyle/>
          <a:p>
            <a:fld id="{8067F4EE-795C-4C09-A022-67849FC02368}" type="slidenum">
              <a:rPr lang="en-US" smtClean="0"/>
              <a:pPr/>
              <a:t>28</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1493040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Government Company</a:t>
            </a:r>
          </a:p>
        </p:txBody>
      </p:sp>
      <p:sp>
        <p:nvSpPr>
          <p:cNvPr id="3" name="Content Placeholder 2"/>
          <p:cNvSpPr>
            <a:spLocks noGrp="1"/>
          </p:cNvSpPr>
          <p:nvPr>
            <p:ph sz="quarter" idx="1"/>
          </p:nvPr>
        </p:nvSpPr>
        <p:spPr/>
        <p:txBody>
          <a:bodyPr/>
          <a:lstStyle/>
          <a:p>
            <a:r>
              <a:rPr lang="en-US" dirty="0"/>
              <a:t>Government Company is also established under the Companies Act of 1956. </a:t>
            </a:r>
            <a:endParaRPr lang="en-US" dirty="0" smtClean="0"/>
          </a:p>
          <a:p>
            <a:r>
              <a:rPr lang="en-US" dirty="0" smtClean="0"/>
              <a:t>It </a:t>
            </a:r>
            <a:r>
              <a:rPr lang="en-US" dirty="0"/>
              <a:t>is a company in which not less than 51% of paid up share capital is held by the central government or by one or more state governments </a:t>
            </a:r>
            <a:r>
              <a:rPr lang="en-US" dirty="0" smtClean="0"/>
              <a:t>or </a:t>
            </a:r>
            <a:r>
              <a:rPr lang="en-US" dirty="0"/>
              <a:t>jointly by the central and state governments</a:t>
            </a:r>
            <a:r>
              <a:rPr lang="en-US" dirty="0" smtClean="0"/>
              <a:t>.</a:t>
            </a:r>
          </a:p>
          <a:p>
            <a:r>
              <a:rPr lang="en-US" dirty="0" smtClean="0"/>
              <a:t>Hindustan </a:t>
            </a:r>
            <a:r>
              <a:rPr lang="en-US" dirty="0"/>
              <a:t>Steel Limited, Bharat Heavy Electricals Limited, ONGC, SAIL are the examples of Government Company.</a:t>
            </a:r>
          </a:p>
        </p:txBody>
      </p:sp>
      <p:sp>
        <p:nvSpPr>
          <p:cNvPr id="4" name="Slide Number Placeholder 3"/>
          <p:cNvSpPr>
            <a:spLocks noGrp="1"/>
          </p:cNvSpPr>
          <p:nvPr>
            <p:ph type="sldNum" sz="quarter" idx="15"/>
          </p:nvPr>
        </p:nvSpPr>
        <p:spPr/>
        <p:txBody>
          <a:bodyPr/>
          <a:lstStyle/>
          <a:p>
            <a:fld id="{8067F4EE-795C-4C09-A022-67849FC02368}" type="slidenum">
              <a:rPr lang="en-US" smtClean="0"/>
              <a:pPr/>
              <a:t>29</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dirty="0"/>
          </a:p>
        </p:txBody>
      </p:sp>
    </p:spTree>
    <p:extLst>
      <p:ext uri="{BB962C8B-B14F-4D97-AF65-F5344CB8AC3E}">
        <p14:creationId xmlns:p14="http://schemas.microsoft.com/office/powerpoint/2010/main" val="100990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ownership  </a:t>
            </a:r>
            <a:endParaRPr lang="en-US" dirty="0"/>
          </a:p>
        </p:txBody>
      </p:sp>
      <p:sp>
        <p:nvSpPr>
          <p:cNvPr id="3" name="Content Placeholder 2"/>
          <p:cNvSpPr>
            <a:spLocks noGrp="1"/>
          </p:cNvSpPr>
          <p:nvPr>
            <p:ph sz="quarter" idx="1"/>
          </p:nvPr>
        </p:nvSpPr>
        <p:spPr>
          <a:xfrm>
            <a:off x="457200" y="1600200"/>
            <a:ext cx="7620000" cy="4873752"/>
          </a:xfrm>
        </p:spPr>
        <p:txBody>
          <a:bodyPr/>
          <a:lstStyle/>
          <a:p>
            <a:pPr marL="457200" indent="-457200">
              <a:buFont typeface="+mj-lt"/>
              <a:buAutoNum type="arabicPeriod"/>
            </a:pPr>
            <a:r>
              <a:rPr lang="en-US" dirty="0" smtClean="0"/>
              <a:t>Private sector – </a:t>
            </a:r>
          </a:p>
          <a:p>
            <a:pPr marL="822960" lvl="1" indent="-457200">
              <a:buFont typeface="+mj-lt"/>
              <a:buAutoNum type="arabicPeriod"/>
            </a:pPr>
            <a:r>
              <a:rPr lang="en-US" dirty="0" smtClean="0"/>
              <a:t>Individual – Sole Proprietorship</a:t>
            </a:r>
          </a:p>
          <a:p>
            <a:pPr marL="822960" lvl="1" indent="-457200">
              <a:buFont typeface="+mj-lt"/>
              <a:buAutoNum type="arabicPeriod"/>
            </a:pPr>
            <a:r>
              <a:rPr lang="en-US" dirty="0" smtClean="0"/>
              <a:t>Collective – Partnership/Company/Cooperative</a:t>
            </a:r>
          </a:p>
          <a:p>
            <a:pPr marL="457200" indent="-457200">
              <a:buFont typeface="+mj-lt"/>
              <a:buAutoNum type="arabicPeriod"/>
            </a:pPr>
            <a:r>
              <a:rPr lang="en-US" dirty="0" smtClean="0"/>
              <a:t>Public sector – Company/ Corporation/ Department/Board</a:t>
            </a:r>
          </a:p>
          <a:p>
            <a:pPr marL="457200" indent="-457200">
              <a:buFont typeface="+mj-lt"/>
              <a:buAutoNum type="arabicPeriod"/>
            </a:pPr>
            <a:r>
              <a:rPr lang="en-US" dirty="0" smtClean="0"/>
              <a:t>Joint sector </a:t>
            </a: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3</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Holding company and subsidiary company</a:t>
            </a:r>
          </a:p>
        </p:txBody>
      </p:sp>
      <p:sp>
        <p:nvSpPr>
          <p:cNvPr id="3" name="Content Placeholder 2"/>
          <p:cNvSpPr>
            <a:spLocks noGrp="1"/>
          </p:cNvSpPr>
          <p:nvPr>
            <p:ph sz="quarter" idx="1"/>
          </p:nvPr>
        </p:nvSpPr>
        <p:spPr/>
        <p:txBody>
          <a:bodyPr/>
          <a:lstStyle/>
          <a:p>
            <a:r>
              <a:rPr lang="en-US" dirty="0"/>
              <a:t>If company A holds more than 50% Shares of company B then, Company A is a holding company and Company B is a subsidiary company</a:t>
            </a:r>
            <a:r>
              <a:rPr lang="en-US" dirty="0" smtClean="0"/>
              <a:t>.</a:t>
            </a:r>
          </a:p>
          <a:p>
            <a:r>
              <a:rPr lang="en-US" dirty="0"/>
              <a:t>Coal India is a holding company. Bharat Coking ltd, Mahanadi Coal Fields ltd are its subsidiary companies.</a:t>
            </a:r>
          </a:p>
          <a:p>
            <a:r>
              <a:rPr lang="en-US" dirty="0"/>
              <a:t>Similarly, Konkan Railway is a subsidiary company of Indian Railways. Although Indian Railways is not a ‘Holding Company’, it is a Departmental undertaking.</a:t>
            </a:r>
          </a:p>
          <a:p>
            <a:pPr marL="0" indent="0">
              <a:buNone/>
            </a:pP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30</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1132084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Board Organisation</a:t>
            </a:r>
          </a:p>
        </p:txBody>
      </p:sp>
      <p:sp>
        <p:nvSpPr>
          <p:cNvPr id="3" name="Content Placeholder 2"/>
          <p:cNvSpPr>
            <a:spLocks noGrp="1"/>
          </p:cNvSpPr>
          <p:nvPr>
            <p:ph sz="quarter" idx="1"/>
          </p:nvPr>
        </p:nvSpPr>
        <p:spPr/>
        <p:txBody>
          <a:bodyPr/>
          <a:lstStyle/>
          <a:p>
            <a:r>
              <a:rPr lang="en-US" dirty="0"/>
              <a:t>In this organisation management is carried on by a government nominated independent Board</a:t>
            </a:r>
            <a:r>
              <a:rPr lang="en-US" dirty="0" smtClean="0"/>
              <a:t>.</a:t>
            </a:r>
          </a:p>
          <a:p>
            <a:r>
              <a:rPr lang="en-US" dirty="0" smtClean="0"/>
              <a:t>Tamil </a:t>
            </a:r>
            <a:r>
              <a:rPr lang="en-US" dirty="0"/>
              <a:t>Nadu Electricity Board, Tamil Nadu Housing Board, Tamil Nadu Water and Drainage Board are the examples of Board Organisation.</a:t>
            </a:r>
          </a:p>
        </p:txBody>
      </p:sp>
      <p:sp>
        <p:nvSpPr>
          <p:cNvPr id="4" name="Slide Number Placeholder 3"/>
          <p:cNvSpPr>
            <a:spLocks noGrp="1"/>
          </p:cNvSpPr>
          <p:nvPr>
            <p:ph type="sldNum" sz="quarter" idx="15"/>
          </p:nvPr>
        </p:nvSpPr>
        <p:spPr/>
        <p:txBody>
          <a:bodyPr/>
          <a:lstStyle/>
          <a:p>
            <a:fld id="{8067F4EE-795C-4C09-A022-67849FC02368}" type="slidenum">
              <a:rPr lang="en-US" smtClean="0"/>
              <a:pPr/>
              <a:t>31</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1202818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type of business organisation</a:t>
            </a:r>
            <a:endParaRPr lang="en-US" dirty="0"/>
          </a:p>
        </p:txBody>
      </p:sp>
      <p:sp>
        <p:nvSpPr>
          <p:cNvPr id="3" name="Content Placeholder 2"/>
          <p:cNvSpPr>
            <a:spLocks noGrp="1"/>
          </p:cNvSpPr>
          <p:nvPr>
            <p:ph sz="quarter" idx="1"/>
          </p:nvPr>
        </p:nvSpPr>
        <p:spPr/>
        <p:txBody>
          <a:bodyPr/>
          <a:lstStyle/>
          <a:p>
            <a:r>
              <a:rPr lang="en-US" dirty="0" smtClean="0"/>
              <a:t>A group of programmers in India plan to start a software company and sell stock to other investors.</a:t>
            </a:r>
          </a:p>
          <a:p>
            <a:r>
              <a:rPr lang="en-US" dirty="0" smtClean="0"/>
              <a:t>A person in Jaipur who creates small home decorations as a hobby plans to start selling these items</a:t>
            </a:r>
          </a:p>
          <a:p>
            <a:r>
              <a:rPr lang="en-US" dirty="0" smtClean="0"/>
              <a:t>Three doctors in Gurgaon wish to share office, staff and equipment</a:t>
            </a:r>
          </a:p>
          <a:p>
            <a:r>
              <a:rPr lang="en-US" dirty="0" smtClean="0"/>
              <a:t>Three friends are opening a small store to sell sports equipment</a:t>
            </a: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32</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1650830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sz="quarter" idx="1"/>
          </p:nvPr>
        </p:nvSpPr>
        <p:spPr/>
        <p:txBody>
          <a:bodyPr/>
          <a:lstStyle/>
          <a:p>
            <a:r>
              <a:rPr lang="en-US" dirty="0" smtClean="0"/>
              <a:t>Corporation : Public ltd. </a:t>
            </a:r>
          </a:p>
          <a:p>
            <a:r>
              <a:rPr lang="en-US" dirty="0" smtClean="0"/>
              <a:t>Sole proprietorship</a:t>
            </a:r>
          </a:p>
          <a:p>
            <a:r>
              <a:rPr lang="en-US" dirty="0" smtClean="0"/>
              <a:t>Partnership</a:t>
            </a:r>
          </a:p>
          <a:p>
            <a:r>
              <a:rPr lang="en-US" dirty="0" smtClean="0"/>
              <a:t>Partnership</a:t>
            </a: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33</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4076732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sz="quarter" idx="1"/>
          </p:nvPr>
        </p:nvSpPr>
        <p:spPr/>
        <p:txBody>
          <a:bodyPr/>
          <a:lstStyle/>
          <a:p>
            <a:r>
              <a:rPr lang="en-US" dirty="0"/>
              <a:t>For which of the following types of business do you think a </a:t>
            </a:r>
            <a:r>
              <a:rPr lang="en-US" dirty="0" smtClean="0"/>
              <a:t>sole proprietorship </a:t>
            </a:r>
            <a:r>
              <a:rPr lang="en-US" dirty="0"/>
              <a:t>form </a:t>
            </a:r>
            <a:r>
              <a:rPr lang="en-US" dirty="0" smtClean="0"/>
              <a:t>of organisation </a:t>
            </a:r>
            <a:r>
              <a:rPr lang="en-US" dirty="0"/>
              <a:t>would be more suitable, and why?</a:t>
            </a:r>
          </a:p>
          <a:p>
            <a:pPr marL="457200" indent="-457200">
              <a:buFont typeface="+mj-lt"/>
              <a:buAutoNum type="arabicPeriod"/>
            </a:pPr>
            <a:r>
              <a:rPr lang="en-US" dirty="0" smtClean="0"/>
              <a:t>Grocery store</a:t>
            </a:r>
          </a:p>
          <a:p>
            <a:pPr marL="457200" indent="-457200">
              <a:buFont typeface="+mj-lt"/>
              <a:buAutoNum type="arabicPeriod"/>
            </a:pPr>
            <a:r>
              <a:rPr lang="en-US" dirty="0" smtClean="0"/>
              <a:t>Medical </a:t>
            </a:r>
            <a:r>
              <a:rPr lang="en-US" dirty="0"/>
              <a:t>store</a:t>
            </a:r>
          </a:p>
          <a:p>
            <a:pPr marL="457200" indent="-457200">
              <a:buFont typeface="+mj-lt"/>
              <a:buAutoNum type="arabicPeriod"/>
            </a:pPr>
            <a:r>
              <a:rPr lang="en-US" dirty="0" smtClean="0"/>
              <a:t>Legal </a:t>
            </a:r>
            <a:r>
              <a:rPr lang="en-US" dirty="0"/>
              <a:t>consultancy </a:t>
            </a:r>
            <a:endParaRPr lang="en-US" dirty="0" smtClean="0"/>
          </a:p>
          <a:p>
            <a:pPr marL="457200" indent="-457200">
              <a:buFont typeface="+mj-lt"/>
              <a:buAutoNum type="arabicPeriod"/>
            </a:pPr>
            <a:r>
              <a:rPr lang="en-US" dirty="0" smtClean="0"/>
              <a:t>Craft </a:t>
            </a:r>
            <a:r>
              <a:rPr lang="en-US" dirty="0" err="1"/>
              <a:t>centre</a:t>
            </a:r>
            <a:endParaRPr lang="en-US" dirty="0"/>
          </a:p>
          <a:p>
            <a:pPr marL="457200" indent="-457200">
              <a:buFont typeface="+mj-lt"/>
              <a:buAutoNum type="arabicPeriod"/>
            </a:pPr>
            <a:r>
              <a:rPr lang="en-US" dirty="0" smtClean="0"/>
              <a:t>Internet </a:t>
            </a:r>
            <a:r>
              <a:rPr lang="en-US" dirty="0"/>
              <a:t>café </a:t>
            </a:r>
            <a:endParaRPr lang="en-US" dirty="0" smtClean="0"/>
          </a:p>
          <a:p>
            <a:pPr marL="457200" indent="-457200">
              <a:buFont typeface="+mj-lt"/>
              <a:buAutoNum type="arabicPeriod"/>
            </a:pPr>
            <a:r>
              <a:rPr lang="en-US" dirty="0" smtClean="0"/>
              <a:t>Chartered accountancy firm</a:t>
            </a:r>
            <a:r>
              <a:rPr lang="en-US" dirty="0"/>
              <a:t>.</a:t>
            </a:r>
          </a:p>
        </p:txBody>
      </p:sp>
      <p:sp>
        <p:nvSpPr>
          <p:cNvPr id="4" name="Slide Number Placeholder 3"/>
          <p:cNvSpPr>
            <a:spLocks noGrp="1"/>
          </p:cNvSpPr>
          <p:nvPr>
            <p:ph type="sldNum" sz="quarter" idx="15"/>
          </p:nvPr>
        </p:nvSpPr>
        <p:spPr/>
        <p:txBody>
          <a:bodyPr/>
          <a:lstStyle/>
          <a:p>
            <a:fld id="{8067F4EE-795C-4C09-A022-67849FC02368}" type="slidenum">
              <a:rPr lang="en-US" smtClean="0"/>
              <a:pPr/>
              <a:t>34</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407763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7924800" cy="1143000"/>
          </a:xfrm>
        </p:spPr>
        <p:txBody>
          <a:bodyPr/>
          <a:lstStyle/>
          <a:p>
            <a:r>
              <a:rPr lang="en-US" dirty="0" smtClean="0"/>
              <a:t>TYPES OF BUSINESS ORGANISATION</a:t>
            </a:r>
            <a:endParaRPr lang="en-US" dirty="0"/>
          </a:p>
        </p:txBody>
      </p:sp>
      <p:sp>
        <p:nvSpPr>
          <p:cNvPr id="4" name="Slide Number Placeholder 3"/>
          <p:cNvSpPr>
            <a:spLocks noGrp="1"/>
          </p:cNvSpPr>
          <p:nvPr>
            <p:ph type="sldNum" sz="quarter" idx="11"/>
          </p:nvPr>
        </p:nvSpPr>
        <p:spPr/>
        <p:txBody>
          <a:bodyPr/>
          <a:lstStyle/>
          <a:p>
            <a:fld id="{8067F4EE-795C-4C09-A022-67849FC02368}" type="slidenum">
              <a:rPr lang="en-US" smtClean="0"/>
              <a:pPr/>
              <a:t>4</a:t>
            </a:fld>
            <a:endParaRPr lang="en-US"/>
          </a:p>
        </p:txBody>
      </p:sp>
      <p:sp>
        <p:nvSpPr>
          <p:cNvPr id="5" name="Footer Placeholder 4"/>
          <p:cNvSpPr>
            <a:spLocks noGrp="1"/>
          </p:cNvSpPr>
          <p:nvPr>
            <p:ph type="ftr" sz="quarter" idx="12"/>
          </p:nvPr>
        </p:nvSpPr>
        <p:spPr/>
        <p:txBody>
          <a:bodyPr/>
          <a:lstStyle/>
          <a:p>
            <a:r>
              <a:rPr lang="pt-BR" smtClean="0"/>
              <a:t>S NEHRA EFE UNIT III 3.3</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INDIVIDUALISTIC INSTITUTIONS </a:t>
            </a:r>
            <a:br>
              <a:rPr lang="en-US" dirty="0" smtClean="0"/>
            </a:br>
            <a:endParaRPr lang="en-US" dirty="0"/>
          </a:p>
        </p:txBody>
      </p:sp>
      <p:sp>
        <p:nvSpPr>
          <p:cNvPr id="3" name="Content Placeholder 2"/>
          <p:cNvSpPr>
            <a:spLocks noGrp="1"/>
          </p:cNvSpPr>
          <p:nvPr>
            <p:ph sz="quarter" idx="1"/>
          </p:nvPr>
        </p:nvSpPr>
        <p:spPr/>
        <p:txBody>
          <a:bodyPr/>
          <a:lstStyle/>
          <a:p>
            <a:r>
              <a:rPr lang="en-US" dirty="0"/>
              <a:t>Individualistic institutions are established by a single individual or by a number of individuals. </a:t>
            </a:r>
            <a:endParaRPr lang="en-US" dirty="0" smtClean="0"/>
          </a:p>
          <a:p>
            <a:pPr>
              <a:buNone/>
            </a:pPr>
            <a:r>
              <a:rPr lang="en-US" dirty="0" smtClean="0"/>
              <a:t>1. Sole Trader</a:t>
            </a:r>
          </a:p>
          <a:p>
            <a:pPr>
              <a:buNone/>
            </a:pPr>
            <a:r>
              <a:rPr lang="en-US" dirty="0" smtClean="0"/>
              <a:t>2. Joint Hindu Family </a:t>
            </a:r>
          </a:p>
          <a:p>
            <a:pPr>
              <a:buNone/>
            </a:pPr>
            <a:r>
              <a:rPr lang="en-US" dirty="0" smtClean="0"/>
              <a:t>3. Partnership </a:t>
            </a:r>
          </a:p>
          <a:p>
            <a:pPr>
              <a:buNone/>
            </a:pPr>
            <a:r>
              <a:rPr lang="en-US" dirty="0" smtClean="0"/>
              <a:t>4. Joint Stock company </a:t>
            </a:r>
          </a:p>
          <a:p>
            <a:pPr>
              <a:buNone/>
            </a:pPr>
            <a:r>
              <a:rPr lang="en-US" dirty="0" smtClean="0"/>
              <a:t>5. Co-operatives</a:t>
            </a:r>
          </a:p>
          <a:p>
            <a:pPr>
              <a:buNone/>
            </a:pPr>
            <a:r>
              <a:rPr lang="en-US" dirty="0" smtClean="0"/>
              <a:t>6. Multinational companies</a:t>
            </a:r>
          </a:p>
          <a:p>
            <a:pPr>
              <a:buNone/>
            </a:pPr>
            <a:r>
              <a:rPr lang="en-US" dirty="0" smtClean="0"/>
              <a:t>7. Non-profit organizations</a:t>
            </a:r>
          </a:p>
          <a:p>
            <a:pPr marL="457200" indent="-457200">
              <a:buFont typeface="+mj-lt"/>
              <a:buAutoNum type="arabicPeriod"/>
            </a:pP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5</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 GOVERNMENT</a:t>
            </a:r>
            <a:br>
              <a:rPr lang="en-US" dirty="0" smtClean="0"/>
            </a:br>
            <a:endParaRPr lang="en-US" dirty="0"/>
          </a:p>
        </p:txBody>
      </p:sp>
      <p:sp>
        <p:nvSpPr>
          <p:cNvPr id="3" name="Content Placeholder 2"/>
          <p:cNvSpPr>
            <a:spLocks noGrp="1"/>
          </p:cNvSpPr>
          <p:nvPr>
            <p:ph sz="quarter" idx="1"/>
          </p:nvPr>
        </p:nvSpPr>
        <p:spPr/>
        <p:txBody>
          <a:bodyPr/>
          <a:lstStyle/>
          <a:p>
            <a:pPr marL="457200" lvl="0" indent="-457200">
              <a:buFont typeface="+mj-lt"/>
              <a:buAutoNum type="arabicPeriod"/>
            </a:pPr>
            <a:r>
              <a:rPr lang="en-US" dirty="0" smtClean="0"/>
              <a:t>Departmental Undertaking</a:t>
            </a:r>
          </a:p>
          <a:p>
            <a:pPr marL="457200" lvl="0" indent="-457200">
              <a:buFont typeface="+mj-lt"/>
              <a:buAutoNum type="arabicPeriod"/>
            </a:pPr>
            <a:r>
              <a:rPr lang="en-US" dirty="0" smtClean="0"/>
              <a:t>Public Corporation</a:t>
            </a:r>
          </a:p>
          <a:p>
            <a:pPr marL="457200" lvl="0" indent="-457200">
              <a:buFont typeface="+mj-lt"/>
              <a:buAutoNum type="arabicPeriod"/>
            </a:pPr>
            <a:r>
              <a:rPr lang="en-US" dirty="0" smtClean="0"/>
              <a:t>Government Company</a:t>
            </a:r>
          </a:p>
          <a:p>
            <a:pPr marL="457200" lvl="0" indent="-457200">
              <a:buFont typeface="+mj-lt"/>
              <a:buAutoNum type="arabicPeriod"/>
            </a:pPr>
            <a:r>
              <a:rPr lang="en-US" dirty="0" smtClean="0"/>
              <a:t>Board organization</a:t>
            </a:r>
          </a:p>
          <a:p>
            <a:pPr>
              <a:buNone/>
            </a:pP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6</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Sole Proprietorship</a:t>
            </a:r>
            <a:endParaRPr lang="en-US" dirty="0"/>
          </a:p>
        </p:txBody>
      </p:sp>
      <p:sp>
        <p:nvSpPr>
          <p:cNvPr id="3" name="Content Placeholder 2"/>
          <p:cNvSpPr>
            <a:spLocks noGrp="1"/>
          </p:cNvSpPr>
          <p:nvPr>
            <p:ph sz="quarter" idx="1"/>
          </p:nvPr>
        </p:nvSpPr>
        <p:spPr/>
        <p:txBody>
          <a:bodyPr/>
          <a:lstStyle/>
          <a:p>
            <a:r>
              <a:rPr lang="en-US" dirty="0" smtClean="0"/>
              <a:t>Business entity owned and operated by one person. </a:t>
            </a:r>
          </a:p>
          <a:p>
            <a:r>
              <a:rPr lang="en-US" dirty="0" smtClean="0"/>
              <a:t>This is usually the least costly way of starting a business. </a:t>
            </a:r>
          </a:p>
          <a:p>
            <a:r>
              <a:rPr lang="en-US" dirty="0" smtClean="0">
                <a:solidFill>
                  <a:srgbClr val="FF0000"/>
                </a:solidFill>
              </a:rPr>
              <a:t>Members</a:t>
            </a:r>
            <a:r>
              <a:rPr lang="en-US" dirty="0" smtClean="0"/>
              <a:t> – Only owner</a:t>
            </a:r>
          </a:p>
          <a:p>
            <a:r>
              <a:rPr lang="en-US" dirty="0" smtClean="0"/>
              <a:t>Ex- Hotels, Restaurants, Retail outlets</a:t>
            </a:r>
          </a:p>
          <a:p>
            <a:r>
              <a:rPr lang="en-US" dirty="0" smtClean="0">
                <a:solidFill>
                  <a:srgbClr val="FF0000"/>
                </a:solidFill>
              </a:rPr>
              <a:t>Merits </a:t>
            </a:r>
            <a:r>
              <a:rPr lang="en-US" dirty="0" smtClean="0"/>
              <a:t>– Simple &amp; easy to start and exit, Quick decision making, undivided profits</a:t>
            </a:r>
          </a:p>
          <a:p>
            <a:r>
              <a:rPr lang="en-US" dirty="0" smtClean="0">
                <a:solidFill>
                  <a:srgbClr val="FF0000"/>
                </a:solidFill>
              </a:rPr>
              <a:t>Demerits </a:t>
            </a:r>
            <a:r>
              <a:rPr lang="en-US" dirty="0" smtClean="0"/>
              <a:t>– Unlimited liability, ltd. funds, uncertain life of business </a:t>
            </a:r>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7</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772400" cy="6324600"/>
          </a:xfrm>
        </p:spPr>
        <p:txBody>
          <a:bodyPr>
            <a:normAutofit fontScale="77500" lnSpcReduction="20000"/>
          </a:bodyPr>
          <a:lstStyle/>
          <a:p>
            <a:r>
              <a:rPr lang="en-US" b="1" dirty="0"/>
              <a:t>A Refreshing Start: Coca Cola Owes its Origin to a Sole Proprietor! </a:t>
            </a:r>
            <a:endParaRPr lang="en-US" b="1" dirty="0" smtClean="0"/>
          </a:p>
          <a:p>
            <a:r>
              <a:rPr lang="en-US" sz="2600" dirty="0" smtClean="0"/>
              <a:t>The </a:t>
            </a:r>
            <a:r>
              <a:rPr lang="en-US" sz="2600" dirty="0"/>
              <a:t>product that has given the world its best-known taste was born in Atlanta, Georgia, on May 8, 1886. Dr. John Stith Pemberton, a local pharmacist, produced the syrup for Coca-Cola®, and carried a jug of the new product down the street to Jacobs’ Pharmacy, where it was sampled, pronounced “excellent” and placed on sale for five cents a glass as a soda fountain drink. Dr. Pemberton never </a:t>
            </a:r>
            <a:r>
              <a:rPr lang="en-US" sz="2600" dirty="0" err="1"/>
              <a:t>realised</a:t>
            </a:r>
            <a:r>
              <a:rPr lang="en-US" sz="2600" dirty="0"/>
              <a:t> the potential of the beverage he created. He gradually sold portions of his business to various partners and, just prior to his death in 1888, sold his remaining interest in Coca-Cola to </a:t>
            </a:r>
            <a:r>
              <a:rPr lang="en-US" sz="2600" dirty="0" err="1"/>
              <a:t>Asa</a:t>
            </a:r>
            <a:r>
              <a:rPr lang="en-US" sz="2600" dirty="0"/>
              <a:t> G. Candler. An </a:t>
            </a:r>
            <a:r>
              <a:rPr lang="en-US" sz="2600" dirty="0" err="1"/>
              <a:t>Atlantan</a:t>
            </a:r>
            <a:r>
              <a:rPr lang="en-US" sz="2600" dirty="0"/>
              <a:t> with great business acumen, Mr. Candler proceeded to buy additional business rights and acquire complete control. On May 1, 1889, </a:t>
            </a:r>
            <a:r>
              <a:rPr lang="en-US" sz="2600" dirty="0" err="1"/>
              <a:t>Asa</a:t>
            </a:r>
            <a:r>
              <a:rPr lang="en-US" sz="2600" dirty="0"/>
              <a:t> Candler published a full-page advertisement in The Atlanta Journal, proclaiming his wholesale and retail drug business </a:t>
            </a:r>
            <a:r>
              <a:rPr lang="en-US" sz="2600" b="1" dirty="0"/>
              <a:t>as “sole proprietors of Coca-Cola ... Delicious. Refreshing. Exhilarating. Invigorating.”</a:t>
            </a:r>
            <a:r>
              <a:rPr lang="en-US" sz="2600" dirty="0"/>
              <a:t> Sole ownership, which Mr. Candler did not actually achieve until 1891, needed an investment of $ 2,300. </a:t>
            </a:r>
            <a:endParaRPr lang="en-US" sz="2600" dirty="0" smtClean="0"/>
          </a:p>
          <a:p>
            <a:r>
              <a:rPr lang="en-US" sz="2600" dirty="0" smtClean="0"/>
              <a:t>It </a:t>
            </a:r>
            <a:r>
              <a:rPr lang="en-US" sz="2600" dirty="0"/>
              <a:t>was only in 1892 that Mr. Candler formed a company called The Coca-Cola Corporation.</a:t>
            </a:r>
          </a:p>
        </p:txBody>
      </p:sp>
      <p:sp>
        <p:nvSpPr>
          <p:cNvPr id="4" name="Slide Number Placeholder 3"/>
          <p:cNvSpPr>
            <a:spLocks noGrp="1"/>
          </p:cNvSpPr>
          <p:nvPr>
            <p:ph type="sldNum" sz="quarter" idx="15"/>
          </p:nvPr>
        </p:nvSpPr>
        <p:spPr/>
        <p:txBody>
          <a:bodyPr/>
          <a:lstStyle/>
          <a:p>
            <a:fld id="{8067F4EE-795C-4C09-A022-67849FC02368}" type="slidenum">
              <a:rPr lang="en-US" smtClean="0"/>
              <a:pPr/>
              <a:t>8</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93689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Joint </a:t>
            </a:r>
            <a:r>
              <a:rPr lang="en-US" dirty="0"/>
              <a:t>Hindu Family</a:t>
            </a:r>
          </a:p>
        </p:txBody>
      </p:sp>
      <p:sp>
        <p:nvSpPr>
          <p:cNvPr id="3" name="Content Placeholder 2"/>
          <p:cNvSpPr>
            <a:spLocks noGrp="1"/>
          </p:cNvSpPr>
          <p:nvPr>
            <p:ph sz="quarter" idx="1"/>
          </p:nvPr>
        </p:nvSpPr>
        <p:spPr/>
        <p:txBody>
          <a:bodyPr/>
          <a:lstStyle/>
          <a:p>
            <a:r>
              <a:rPr lang="en-US" dirty="0"/>
              <a:t>A Joint Hindu Family comprises of father, mother, sons, daughters, grandsons and granddaughters. </a:t>
            </a:r>
            <a:endParaRPr lang="en-US" dirty="0" smtClean="0"/>
          </a:p>
          <a:p>
            <a:r>
              <a:rPr lang="en-US" dirty="0" smtClean="0"/>
              <a:t>They </a:t>
            </a:r>
            <a:r>
              <a:rPr lang="en-US" dirty="0"/>
              <a:t>hold the property jointly. They do the business under the control of the head of the family. </a:t>
            </a:r>
            <a:endParaRPr lang="en-US" dirty="0" smtClean="0"/>
          </a:p>
          <a:p>
            <a:r>
              <a:rPr lang="en-US" dirty="0"/>
              <a:t>The head of the family is known as ‘KARTA’. </a:t>
            </a:r>
            <a:endParaRPr lang="en-US" dirty="0" smtClean="0"/>
          </a:p>
          <a:p>
            <a:r>
              <a:rPr lang="en-US" dirty="0" smtClean="0"/>
              <a:t>These </a:t>
            </a:r>
            <a:r>
              <a:rPr lang="en-US" dirty="0"/>
              <a:t>families have been engaged in occupations like </a:t>
            </a:r>
            <a:r>
              <a:rPr lang="en-US" dirty="0" smtClean="0"/>
              <a:t>agriculture, handicrafts</a:t>
            </a:r>
            <a:r>
              <a:rPr lang="en-US" dirty="0"/>
              <a:t>, small industries etc</a:t>
            </a:r>
            <a:r>
              <a:rPr lang="en-US" dirty="0" smtClean="0"/>
              <a:t>.</a:t>
            </a:r>
          </a:p>
          <a:p>
            <a:endParaRPr lang="en-US" dirty="0"/>
          </a:p>
        </p:txBody>
      </p:sp>
      <p:sp>
        <p:nvSpPr>
          <p:cNvPr id="4" name="Slide Number Placeholder 3"/>
          <p:cNvSpPr>
            <a:spLocks noGrp="1"/>
          </p:cNvSpPr>
          <p:nvPr>
            <p:ph type="sldNum" sz="quarter" idx="15"/>
          </p:nvPr>
        </p:nvSpPr>
        <p:spPr/>
        <p:txBody>
          <a:bodyPr/>
          <a:lstStyle/>
          <a:p>
            <a:fld id="{8067F4EE-795C-4C09-A022-67849FC02368}" type="slidenum">
              <a:rPr lang="en-US" smtClean="0"/>
              <a:pPr/>
              <a:t>9</a:t>
            </a:fld>
            <a:endParaRPr lang="en-US"/>
          </a:p>
        </p:txBody>
      </p:sp>
      <p:sp>
        <p:nvSpPr>
          <p:cNvPr id="5" name="Footer Placeholder 4"/>
          <p:cNvSpPr>
            <a:spLocks noGrp="1"/>
          </p:cNvSpPr>
          <p:nvPr>
            <p:ph type="ftr" sz="quarter" idx="16"/>
          </p:nvPr>
        </p:nvSpPr>
        <p:spPr/>
        <p:txBody>
          <a:bodyPr/>
          <a:lstStyle/>
          <a:p>
            <a:r>
              <a:rPr lang="pt-BR" smtClean="0"/>
              <a:t>S NEHRA EFE UNIT III 3.3</a:t>
            </a:r>
            <a:endParaRPr lang="en-US"/>
          </a:p>
        </p:txBody>
      </p:sp>
    </p:spTree>
    <p:extLst>
      <p:ext uri="{BB962C8B-B14F-4D97-AF65-F5344CB8AC3E}">
        <p14:creationId xmlns:p14="http://schemas.microsoft.com/office/powerpoint/2010/main" val="2550800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577</TotalTime>
  <Words>2237</Words>
  <Application>Microsoft Office PowerPoint</Application>
  <PresentationFormat>On-screen Show (4:3)</PresentationFormat>
  <Paragraphs>240</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Schoolbook</vt:lpstr>
      <vt:lpstr>Wingdings</vt:lpstr>
      <vt:lpstr>Wingdings 2</vt:lpstr>
      <vt:lpstr>Oriel</vt:lpstr>
      <vt:lpstr>3.3</vt:lpstr>
      <vt:lpstr>Types of organization</vt:lpstr>
      <vt:lpstr>Forms of ownership  </vt:lpstr>
      <vt:lpstr>TYPES OF BUSINESS ORGANISATION</vt:lpstr>
      <vt:lpstr>A. INDIVIDUALISTIC INSTITUTIONS  </vt:lpstr>
      <vt:lpstr>B. GOVERNMENT </vt:lpstr>
      <vt:lpstr>1. Sole Proprietorship</vt:lpstr>
      <vt:lpstr>PowerPoint Presentation</vt:lpstr>
      <vt:lpstr>2. Joint Hindu Family</vt:lpstr>
      <vt:lpstr>Gender Equality in the Joint Hindu Family a Reality  </vt:lpstr>
      <vt:lpstr>3. Partnership</vt:lpstr>
      <vt:lpstr>Price Waterhouse Coopers was a Partnership Firm earlier</vt:lpstr>
      <vt:lpstr>4. Joint stock company / a company (corporate)</vt:lpstr>
      <vt:lpstr>types of companies</vt:lpstr>
      <vt:lpstr>Tata group</vt:lpstr>
      <vt:lpstr>infosys</vt:lpstr>
      <vt:lpstr>5. Co-operative society</vt:lpstr>
      <vt:lpstr>Amul’s amazing Cooperative ventures!</vt:lpstr>
      <vt:lpstr>PowerPoint Presentation</vt:lpstr>
      <vt:lpstr>6. Multinational Companies (MNC’s)</vt:lpstr>
      <vt:lpstr>Indian companies in top 500 - 2016</vt:lpstr>
      <vt:lpstr>PowerPoint Presentation</vt:lpstr>
      <vt:lpstr>Companies in top 500 - 2017</vt:lpstr>
      <vt:lpstr>Indian mnc’s</vt:lpstr>
      <vt:lpstr>7. Non-Profit Organizations</vt:lpstr>
      <vt:lpstr>B. GOVERNMENT INSTITUTIONS</vt:lpstr>
      <vt:lpstr>1. Departmental Undertaking</vt:lpstr>
      <vt:lpstr>2. Public Corporation</vt:lpstr>
      <vt:lpstr>3. Government Company</vt:lpstr>
      <vt:lpstr>Holding company and subsidiary company</vt:lpstr>
      <vt:lpstr>4. Board Organisation</vt:lpstr>
      <vt:lpstr>Identify type of business organisation</vt:lpstr>
      <vt:lpstr>Answers</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dc:title>
  <dc:creator>lnmiit</dc:creator>
  <cp:lastModifiedBy>LNMIIT</cp:lastModifiedBy>
  <cp:revision>75</cp:revision>
  <dcterms:created xsi:type="dcterms:W3CDTF">2014-08-28T04:29:03Z</dcterms:created>
  <dcterms:modified xsi:type="dcterms:W3CDTF">2018-02-13T03:28:44Z</dcterms:modified>
</cp:coreProperties>
</file>