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28.jpeg" ContentType="image/jpeg"/>
  <Override PartName="/ppt/media/image27.jpeg" ContentType="image/jpeg"/>
  <Override PartName="/ppt/media/image26.jpeg" ContentType="image/jpeg"/>
  <Override PartName="/ppt/media/image24.jpeg" ContentType="image/jpeg"/>
  <Override PartName="/ppt/media/image23.jpeg" ContentType="image/jpeg"/>
  <Override PartName="/ppt/media/image8.png" ContentType="image/png"/>
  <Override PartName="/ppt/media/image7.png" ContentType="image/png"/>
  <Override PartName="/ppt/media/image25.jpeg" ContentType="image/jpeg"/>
  <Override PartName="/ppt/media/image9.jpeg" ContentType="image/jpeg"/>
  <Override PartName="/ppt/media/image6.png" ContentType="image/png"/>
  <Override PartName="/ppt/media/image22.jpeg" ContentType="image/jpeg"/>
  <Override PartName="/ppt/media/image5.png" ContentType="image/png"/>
  <Override PartName="/ppt/media/image16.jpeg" ContentType="image/jpeg"/>
  <Override PartName="/ppt/media/image1.png" ContentType="image/png"/>
  <Override PartName="/ppt/media/image2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13.jpeg" ContentType="image/jpeg"/>
  <Override PartName="/ppt/media/image4.png" ContentType="image/png"/>
  <Override PartName="/ppt/media/image10.wmf" ContentType="image/x-wmf"/>
  <Override PartName="/ppt/media/image11.jpeg" ContentType="image/jpeg"/>
  <Override PartName="/ppt/media/image12.wmf" ContentType="image/x-wmf"/>
  <Override PartName="/ppt/media/image15.wmf" ContentType="image/x-wmf"/>
  <Override PartName="/ppt/media/image17.jpeg" ContentType="image/jpeg"/>
  <Override PartName="/ppt/media/image18.jpeg" ContentType="image/jpeg"/>
  <Override PartName="/ppt/media/image14.wmf" ContentType="image/x-wmf"/>
  <Override PartName="/ppt/media/image21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5CAB52-49C0-41AC-B2B2-26CB8C06617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A24391-F8DD-4116-AABC-D366EFA6926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BA0BC1-0145-49F0-B136-F363F7E6EA4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DEB855-4C53-4D4F-A50A-0EF7571B72F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42A921-9258-4540-B5A3-3A681B9280B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7D96A7-C5E3-492F-975C-16EC8E085AC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28AF02-2123-4C1E-8EE4-D6741ADD102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E1E101-C95F-4F9E-969D-740D9255653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7B45D9-7E8D-4B8A-A85E-E80A1D39AEB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3F9B16-D119-429C-BB6B-6F0D3DE369C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ACA91C-32A2-48AE-BF16-B3FAA4AF7DD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09A00B-66E1-41DF-8A72-CBFCAAB967F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2545AF-5817-4300-8FC9-8DEBFFFFC32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5CB73F-34A7-422F-B98E-BED8A3701ED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EC0FC0-9E05-4781-A797-FE70F45832A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D88442-5C02-4831-95A9-477227B81BF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C61FD8-C00F-4B11-9921-6266678C7A4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A377C2-E87B-457E-9B26-3501CE30C2F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4890B8-E733-4DB9-8067-ED677AEF498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A29849-3AAA-4152-B655-890AB4EA3F3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F2DB42-8784-4DBB-A6F3-BF7B5D139E7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D9B280-8D6E-4C50-AB34-042977E958A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392101-174F-419E-A3C9-0F6810DF362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091F71-6F64-4D3B-B4ED-FD6B3B495FE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C7EFC1-B23A-4307-B6DE-714413EF49B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9080BC-BFAC-4A47-B942-F38E4D6D263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13BE1D-727C-4507-BA7F-F3D9D48775D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FCF030-232A-4A66-87C0-AA7A2B17EFC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E4E2D2-689D-45DB-8CD9-928DD325FA3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76A248-0428-4988-9B10-F828A1857C0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1ACB12-4D94-405A-BD62-95AFA495875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930A19-07EE-42BD-8781-57D30A1A5E8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C943F6-7F6D-4D42-A2BD-2C909F52C33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903C96-FFE4-4C79-A4ED-E57F364CC8B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D72B52-4AD6-48F4-AB4A-107836B4183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</a:t>
            </a:r>
            <a:r>
              <a:rPr b="1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edit Master </a:t>
            </a:r>
            <a:r>
              <a:rPr b="1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title style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EF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NI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>
              <a:alpha val="54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>
              <a:alpha val="36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>
              <a:alpha val="70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>
              <a:alpha val="71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>
              <a:alpha val="51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  <a:ln w="2844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  <a:ln w="1260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  <a:ln w="1260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  <a:ln w="2844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0CFCFD0-E88F-47CD-8F26-7476094944D6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ck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edi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er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yl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4C6EB8B-4F0F-46BF-ABA9-22B98429079A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EFE UNIT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ck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edi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er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yl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0EAD67A-CC85-40C5-A852-A687B14ECFAB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EFE UNIT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PlaceHolder 7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8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7C84535-E3E5-4B17-8643-71FAA564B7D0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slideLayout" Target="../slideLayouts/slideLayout29.xml"/><Relationship Id="rId7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Unit - iv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 &amp; Investment Analysis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Implicit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Implicit cost arises in the case of those factors, which are possessed and supplied by the entrepreneur himself.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There is no contractual obligation for payment to anyone else in order to obtain these factor units.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Implicit cost is also known as imputed cost, as it is not possible to assign exact money value to it.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is worked out or imputed on the basis of potential earnings, which the factors of production owned by the firm could get in the next best alternative use.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BF31EFD-3956-4CF1-92A2-4647BA0872E2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Economic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economics, the cost of production consists of remuneration to all the factors of production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 – Wages to labour, rent to land, interest to capital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includes explicit and implicit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firm gets economic profits, if its revenue exceeds the sum of explicit and implicit cost.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73F50AC-8C14-4631-93D6-72F9DA92D0B0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Mr. Suresh Ramchandran, an executive employed with Ranbaxy India drives his car himself and hence is not paid by the company for doing the work of a driver. This is: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Explicit cost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Implicit cost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Both of the above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None of the above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7745ADB-7C84-4206-90D7-9AD8037977A4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2 Implicit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 Actual cost and Opportunity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Actual or historical cost refers to the actual expenditure incurred for acquiring or producing a good or service.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Such cost is popularly known as absolute cost or outlay cost.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Actual wages, rent or interest paid are some examples of actual or absolute cost.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F66BB50-03E3-4B27-BC1F-1AF8D9E1CE75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80880" y="274680"/>
            <a:ext cx="746712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Opportunity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143000"/>
            <a:ext cx="7467120" cy="533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Opportunity cost is the cost which is not actually incurred, but would have been incurred in the absence of employment of self-owned factors.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As expenditure is not currently incurred, this cost is often ignored and not recorded in the books of accounts.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However, management should never ignore it while taking business decision.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Implicit cost incurred by a firm is actually the opportunity cost of the factor owned by him.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Opportunity cost is also the minimum price necessary to retain a factor in the current employment. Joan Robinson calls it transfer earning.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DC0D1FD-AD59-4E03-94E7-A3E6590C8259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marL="723960" indent="-723600">
              <a:lnSpc>
                <a:spcPct val="100000"/>
              </a:lnSpc>
            </a:pPr>
            <a:r>
              <a:rPr b="0" lang="en-US" sz="34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 Private cost and social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Private cost refers to the cost of production incurred and provided for by an individual firm engaged in the production of a commodity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is found to get private profits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included both explicit and implicit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firm is interested in minimizing private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BB93409-4F17-447E-918D-C746E5EEF9A0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Social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8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refers to the cost of producing a commodity to the society as a whole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8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take into consideration all those costs, which are borne by the society directly or indirectly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8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is not borne by the firm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8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is found to get social profits rather than private profits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8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firm can create benefits as well as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8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Ex- Development of a new road (Benefit)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8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Water pollution (cost)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8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036A6FB-5D9E-416C-8EAA-9545162740B6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chemical plant owned by an Indian company operates in Kenya and it causes pollution in that country. Is there a difference between private cost and social cost in terms of this company’s production of chemicals in this plant?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5051AB3-2DB0-476D-B556-A8099D1CDC6A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Costs of Production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producing a commodity, a firm has to employ an aggregate of various factors of production like land, labour, capital, producer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These factors are to be compensated by the firm for their efforts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compensation in terms of factor price is called as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 of production, denotes the value of factors of production employed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443B4A8-BB9E-41A0-9960-49905D7AF9C0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management of a company has finally agreed to increase the salaries of the staff by 10% after hard negotiations with labor union. Which of the following would not be affected by this decision?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Economic costs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Accounting profits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Implicit costs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Social costs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8338E91-E0D6-4B0A-9FD1-800E21BD9F09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Concept of revenue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Revenue refers to the payments received by an entrepreneur from the sale of the goods produced.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C055B69-1FE9-48A2-9D3C-DC3F9E6C40A1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Total Revenue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Total revenue refers to the total amount of money that a firm receives from the sale of its products.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C90B8FA-74ED-4F9E-9065-F355128E6121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revenue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revenue is obtained by dividing total revenue earned by the total number of units sold by a producer.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revenue curve of a firm is same thing as the demand curve of the consumer.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Thus, it means price of the product.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B19F1A8-7371-4242-AD25-81BE3479A123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Marginal revenue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Marginal revenue is the change in total revenue resulting from a unit (one unit) change in the output sold.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other words, it is the revenue, which would be earned by a producer by selling an additional unit of his product.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1008A64-6CEA-42F3-AC39-6123B34671C3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Cost-output relationship in the short run and long run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Short run is defined as a period in which the supply of at least one of the inputs cannot be changed by the firm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 – Machinery, Buildings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Short run costs are of two types – Fixed and Variable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Long run is defined as a period in which all inputs can be changed as desired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the long run all costs are variable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FE1E691-06A7-481C-BA7F-1B831D8A7B16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Short run cost curves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57200" y="1600200"/>
            <a:ext cx="76957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33520" indent="-533160">
              <a:lnSpc>
                <a:spcPct val="9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Short run total cost –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(on the basis of total)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Total Fixed cost (TFC)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Total Variable cost (TVC)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Total Cost (TC) = TFC + TVC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Short run per unit cost -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(based on per unit)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Fixed cost (AFC)  =TFC/Q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Variable cost (AVC) = TVC /Q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Cost (AC) = AFC + AVC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Marginal Cost (MC) = TC n – TC n-1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756ABAD-B4E8-4327-A64C-953ED4EC7770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Relationship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graphicFrame>
        <p:nvGraphicFramePr>
          <p:cNvPr id="298" name="Table 2"/>
          <p:cNvGraphicFramePr/>
          <p:nvPr/>
        </p:nvGraphicFramePr>
        <p:xfrm>
          <a:off x="457200" y="1600200"/>
          <a:ext cx="7466760" cy="3446280"/>
        </p:xfrm>
        <a:graphic>
          <a:graphicData uri="http://schemas.openxmlformats.org/drawingml/2006/table">
            <a:tbl>
              <a:tblPr/>
              <a:tblGrid>
                <a:gridCol w="933120"/>
                <a:gridCol w="933120"/>
                <a:gridCol w="933120"/>
                <a:gridCol w="933120"/>
                <a:gridCol w="933120"/>
                <a:gridCol w="933120"/>
                <a:gridCol w="933120"/>
                <a:gridCol w="935280"/>
              </a:tblGrid>
              <a:tr h="72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Output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TFC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TVC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TC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AFC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AVC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MC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3.5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8.5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3.3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6.3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2.5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2.7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5.2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2.8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4.8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1.6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3.1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4.7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</a:tbl>
          </a:graphicData>
        </a:graphic>
      </p:graphicFrame>
      <p:sp>
        <p:nvSpPr>
          <p:cNvPr id="299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5279B20-EEDC-49CF-8218-4AE45CBF83F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graphicFrame>
        <p:nvGraphicFramePr>
          <p:cNvPr id="302" name="Table 2"/>
          <p:cNvGraphicFramePr/>
          <p:nvPr/>
        </p:nvGraphicFramePr>
        <p:xfrm>
          <a:off x="457200" y="1600200"/>
          <a:ext cx="7466760" cy="3446280"/>
        </p:xfrm>
        <a:graphic>
          <a:graphicData uri="http://schemas.openxmlformats.org/drawingml/2006/table">
            <a:tbl>
              <a:tblPr/>
              <a:tblGrid>
                <a:gridCol w="933120"/>
                <a:gridCol w="933120"/>
                <a:gridCol w="933120"/>
                <a:gridCol w="933120"/>
                <a:gridCol w="933120"/>
                <a:gridCol w="933120"/>
                <a:gridCol w="933120"/>
                <a:gridCol w="935280"/>
              </a:tblGrid>
              <a:tr h="72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Output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TFC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TVC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TC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AFC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AVC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MC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e8637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90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105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115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135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  <a:tr h="389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180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d9cd"/>
                    </a:solidFill>
                  </a:tcPr>
                </a:tc>
              </a:tr>
            </a:tbl>
          </a:graphicData>
        </a:graphic>
      </p:graphicFrame>
      <p:sp>
        <p:nvSpPr>
          <p:cNvPr id="303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DC08C67-829F-48BA-8B55-F889ABA7BC8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031760" y="609480"/>
            <a:ext cx="704484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5"/>
          <p:cNvSpPr/>
          <p:nvPr/>
        </p:nvSpPr>
        <p:spPr>
          <a:xfrm>
            <a:off x="7226280" y="5151600"/>
            <a:ext cx="77580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1371600" y="228600"/>
            <a:ext cx="1653840" cy="3578040"/>
          </a:xfrm>
          <a:prstGeom prst="roundRect">
            <a:avLst>
              <a:gd name="adj" fmla="val 12495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7"/>
          <p:cNvSpPr/>
          <p:nvPr/>
        </p:nvSpPr>
        <p:spPr>
          <a:xfrm>
            <a:off x="1295280" y="277920"/>
            <a:ext cx="1019160" cy="34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(Q)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8"/>
          <p:cNvSpPr/>
          <p:nvPr/>
        </p:nvSpPr>
        <p:spPr>
          <a:xfrm>
            <a:off x="2287080" y="228600"/>
            <a:ext cx="752400" cy="34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(Rs.)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Line 9"/>
          <p:cNvSpPr/>
          <p:nvPr/>
        </p:nvSpPr>
        <p:spPr>
          <a:xfrm>
            <a:off x="1495080" y="1083960"/>
            <a:ext cx="1263960" cy="360"/>
          </a:xfrm>
          <a:prstGeom prst="line">
            <a:avLst/>
          </a:prstGeom>
          <a:ln w="1260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TextShape 10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85CCAE2-D9D2-407C-B5BD-6B1A1C98762D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431640" y="304920"/>
            <a:ext cx="7785000" cy="63374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 and Managerial decision making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Study of costs is essential for making a choice from the competing production plans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Since the productive resources are scarce with any firm and also since these have alternative uses, the uses of these resources involves sacrifice and, therefore,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firm will have to analyze these sacrifices or costs whenever it decides to use the resources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 and revenue are the two major factors with which a firm can maximize the profits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firm can influence cost more easily than revenue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7E68142-E02B-4911-8EB4-D641C3C6E529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1031760" y="609480"/>
            <a:ext cx="704484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7188120" y="1195560"/>
            <a:ext cx="86976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1371600" y="228600"/>
            <a:ext cx="2441160" cy="3578040"/>
          </a:xfrm>
          <a:prstGeom prst="roundRect">
            <a:avLst>
              <a:gd name="adj" fmla="val 12495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"/>
          <p:cNvSpPr/>
          <p:nvPr/>
        </p:nvSpPr>
        <p:spPr>
          <a:xfrm>
            <a:off x="1295280" y="277920"/>
            <a:ext cx="1019160" cy="34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(Q)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8"/>
          <p:cNvSpPr/>
          <p:nvPr/>
        </p:nvSpPr>
        <p:spPr>
          <a:xfrm>
            <a:off x="2245680" y="279360"/>
            <a:ext cx="752400" cy="34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(Rs.)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Line 9"/>
          <p:cNvSpPr/>
          <p:nvPr/>
        </p:nvSpPr>
        <p:spPr>
          <a:xfrm>
            <a:off x="1495080" y="1083960"/>
            <a:ext cx="2070360" cy="360"/>
          </a:xfrm>
          <a:prstGeom prst="line">
            <a:avLst/>
          </a:prstGeom>
          <a:ln w="1260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0"/>
          <p:cNvSpPr/>
          <p:nvPr/>
        </p:nvSpPr>
        <p:spPr>
          <a:xfrm>
            <a:off x="2979360" y="277920"/>
            <a:ext cx="752400" cy="34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Rs.</a:t>
            </a: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1"/>
          <p:cNvSpPr/>
          <p:nvPr/>
        </p:nvSpPr>
        <p:spPr>
          <a:xfrm>
            <a:off x="7226280" y="5151600"/>
            <a:ext cx="77580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12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931DE8-6171-4F93-980C-31CA75738A8A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431640" y="304920"/>
            <a:ext cx="7785000" cy="63374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031760" y="609480"/>
            <a:ext cx="704484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7191360" y="608040"/>
            <a:ext cx="59004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1219320" y="228600"/>
            <a:ext cx="3136680" cy="3578040"/>
          </a:xfrm>
          <a:prstGeom prst="roundRect">
            <a:avLst>
              <a:gd name="adj" fmla="val 12495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1293480" y="304920"/>
            <a:ext cx="1019160" cy="34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(Q)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2244600" y="279360"/>
            <a:ext cx="679320" cy="34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Line 9"/>
          <p:cNvSpPr/>
          <p:nvPr/>
        </p:nvSpPr>
        <p:spPr>
          <a:xfrm>
            <a:off x="1495080" y="1083960"/>
            <a:ext cx="2765520" cy="360"/>
          </a:xfrm>
          <a:prstGeom prst="line">
            <a:avLst/>
          </a:prstGeom>
          <a:ln w="1260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2971800" y="304920"/>
            <a:ext cx="693360" cy="34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3670920" y="277920"/>
            <a:ext cx="749520" cy="34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103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7188120" y="1195560"/>
            <a:ext cx="86976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7226280" y="5151600"/>
            <a:ext cx="77580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1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98A554B-0481-41A2-B3B8-E8D058C16368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431640" y="304920"/>
            <a:ext cx="7785000" cy="63374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143000" y="228600"/>
            <a:ext cx="8000640" cy="87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Marginal costs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5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1066680" y="609480"/>
            <a:ext cx="745308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7"/>
          <p:cNvSpPr/>
          <p:nvPr/>
        </p:nvSpPr>
        <p:spPr>
          <a:xfrm>
            <a:off x="1066680" y="5943600"/>
            <a:ext cx="747072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>
            <a:off x="3639960" y="6278400"/>
            <a:ext cx="13863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(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 rot="16200000">
            <a:off x="96120" y="341820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0"/>
          <p:cNvSpPr/>
          <p:nvPr/>
        </p:nvSpPr>
        <p:spPr>
          <a:xfrm>
            <a:off x="1209600" y="0"/>
            <a:ext cx="4809600" cy="5297040"/>
          </a:xfrm>
          <a:custGeom>
            <a:avLst/>
            <a:gdLst/>
            <a:ahLst/>
            <a:rect l="l" t="t" r="r" b="b"/>
            <a:pathLst>
              <a:path w="30445" h="21600">
                <a:moveTo>
                  <a:pt x="30444" y="4835"/>
                </a:moveTo>
                <a:cubicBezTo>
                  <a:pt x="28191" y="14646"/>
                  <a:pt x="19459" y="21599"/>
                  <a:pt x="9393" y="21600"/>
                </a:cubicBezTo>
                <a:cubicBezTo>
                  <a:pt x="6140" y="21600"/>
                  <a:pt x="2929" y="20865"/>
                  <a:pt x="0" y="19450"/>
                </a:cubicBezTo>
                <a:moveTo>
                  <a:pt x="30444" y="4835"/>
                </a:moveTo>
                <a:cubicBezTo>
                  <a:pt x="28191" y="14646"/>
                  <a:pt x="19459" y="21599"/>
                  <a:pt x="9393" y="21600"/>
                </a:cubicBezTo>
                <a:cubicBezTo>
                  <a:pt x="6140" y="21600"/>
                  <a:pt x="2929" y="20865"/>
                  <a:pt x="0" y="19450"/>
                </a:cubicBezTo>
                <a:lnTo>
                  <a:pt x="9393" y="0"/>
                </a:lnTo>
                <a:close/>
              </a:path>
            </a:pathLst>
          </a:custGeom>
          <a:noFill/>
          <a:ln w="381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1"/>
          <p:cNvSpPr/>
          <p:nvPr/>
        </p:nvSpPr>
        <p:spPr>
          <a:xfrm>
            <a:off x="5793840" y="806400"/>
            <a:ext cx="5803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2"/>
          <p:cNvSpPr/>
          <p:nvPr/>
        </p:nvSpPr>
        <p:spPr>
          <a:xfrm>
            <a:off x="2630520" y="5256360"/>
            <a:ext cx="102960" cy="102960"/>
          </a:xfrm>
          <a:prstGeom prst="ellipse">
            <a:avLst/>
          </a:prstGeom>
          <a:solidFill>
            <a:srgbClr val="ff9999"/>
          </a:solidFill>
          <a:ln w="25560">
            <a:solidFill>
              <a:srgbClr val="fff39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3"/>
          <p:cNvSpPr/>
          <p:nvPr/>
        </p:nvSpPr>
        <p:spPr>
          <a:xfrm>
            <a:off x="2520720" y="4854600"/>
            <a:ext cx="325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1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B2DD418-BDC9-4E74-9F9B-4E9F917A80E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1143000" y="-228600"/>
            <a:ext cx="8000640" cy="93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and marginal costs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9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5"/>
          <p:cNvSpPr/>
          <p:nvPr/>
        </p:nvSpPr>
        <p:spPr>
          <a:xfrm>
            <a:off x="990720" y="1066680"/>
            <a:ext cx="745308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7"/>
          <p:cNvSpPr/>
          <p:nvPr/>
        </p:nvSpPr>
        <p:spPr>
          <a:xfrm>
            <a:off x="1066680" y="5943600"/>
            <a:ext cx="747072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8"/>
          <p:cNvSpPr/>
          <p:nvPr/>
        </p:nvSpPr>
        <p:spPr>
          <a:xfrm>
            <a:off x="4111200" y="6248520"/>
            <a:ext cx="13863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(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9"/>
          <p:cNvSpPr/>
          <p:nvPr/>
        </p:nvSpPr>
        <p:spPr>
          <a:xfrm rot="16200000">
            <a:off x="96120" y="341820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1349280" y="2595600"/>
            <a:ext cx="6830640" cy="3012840"/>
          </a:xfrm>
          <a:custGeom>
            <a:avLst/>
            <a:gdLst/>
            <a:ahLst/>
            <a:rect l="l" t="t" r="r" b="b"/>
            <a:pathLst>
              <a:path w="21540" h="21585">
                <a:moveTo>
                  <a:pt x="20738" y="21585"/>
                </a:moveTo>
                <a:cubicBezTo>
                  <a:pt x="9750" y="21177"/>
                  <a:pt x="822" y="12579"/>
                  <a:pt x="0" y="1614"/>
                </a:cubicBezTo>
                <a:moveTo>
                  <a:pt x="20738" y="21585"/>
                </a:moveTo>
                <a:cubicBezTo>
                  <a:pt x="9750" y="21177"/>
                  <a:pt x="822" y="12579"/>
                  <a:pt x="0" y="1614"/>
                </a:cubicBezTo>
                <a:lnTo>
                  <a:pt x="21540" y="0"/>
                </a:lnTo>
                <a:close/>
              </a:path>
            </a:pathLst>
          </a:custGeom>
          <a:noFill/>
          <a:ln w="381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1"/>
          <p:cNvSpPr/>
          <p:nvPr/>
        </p:nvSpPr>
        <p:spPr>
          <a:xfrm>
            <a:off x="7404120" y="5195880"/>
            <a:ext cx="7081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2"/>
          <p:cNvSpPr/>
          <p:nvPr/>
        </p:nvSpPr>
        <p:spPr>
          <a:xfrm>
            <a:off x="1568520" y="1560600"/>
            <a:ext cx="6440040" cy="3182400"/>
          </a:xfrm>
          <a:custGeom>
            <a:avLst/>
            <a:gdLst/>
            <a:ahLst/>
            <a:rect l="l" t="t" r="r" b="b"/>
            <a:pathLst>
              <a:path w="36191" h="21600">
                <a:moveTo>
                  <a:pt x="36190" y="2069"/>
                </a:moveTo>
                <a:cubicBezTo>
                  <a:pt x="35124" y="13146"/>
                  <a:pt x="25817" y="21599"/>
                  <a:pt x="14690" y="21600"/>
                </a:cubicBezTo>
                <a:cubicBezTo>
                  <a:pt x="9241" y="21600"/>
                  <a:pt x="3994" y="19540"/>
                  <a:pt x="-1" y="15835"/>
                </a:cubicBezTo>
                <a:moveTo>
                  <a:pt x="36190" y="2069"/>
                </a:moveTo>
                <a:cubicBezTo>
                  <a:pt x="35124" y="13146"/>
                  <a:pt x="25817" y="21599"/>
                  <a:pt x="14690" y="21600"/>
                </a:cubicBezTo>
                <a:cubicBezTo>
                  <a:pt x="9241" y="21600"/>
                  <a:pt x="3994" y="19540"/>
                  <a:pt x="-1" y="15835"/>
                </a:cubicBezTo>
                <a:lnTo>
                  <a:pt x="14690" y="0"/>
                </a:lnTo>
                <a:close/>
              </a:path>
            </a:pathLst>
          </a:custGeom>
          <a:noFill/>
          <a:ln w="38160">
            <a:solidFill>
              <a:srgbClr val="3b435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3"/>
          <p:cNvSpPr/>
          <p:nvPr/>
        </p:nvSpPr>
        <p:spPr>
          <a:xfrm>
            <a:off x="7881480" y="1503360"/>
            <a:ext cx="70344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1209600" y="0"/>
            <a:ext cx="4809600" cy="5297040"/>
          </a:xfrm>
          <a:custGeom>
            <a:avLst/>
            <a:gdLst/>
            <a:ahLst/>
            <a:rect l="l" t="t" r="r" b="b"/>
            <a:pathLst>
              <a:path w="30445" h="21600">
                <a:moveTo>
                  <a:pt x="30444" y="4835"/>
                </a:moveTo>
                <a:cubicBezTo>
                  <a:pt x="28191" y="14646"/>
                  <a:pt x="19459" y="21599"/>
                  <a:pt x="9393" y="21600"/>
                </a:cubicBezTo>
                <a:cubicBezTo>
                  <a:pt x="6140" y="21600"/>
                  <a:pt x="2929" y="20865"/>
                  <a:pt x="0" y="19450"/>
                </a:cubicBezTo>
                <a:moveTo>
                  <a:pt x="30444" y="4835"/>
                </a:moveTo>
                <a:cubicBezTo>
                  <a:pt x="28191" y="14646"/>
                  <a:pt x="19459" y="21599"/>
                  <a:pt x="9393" y="21600"/>
                </a:cubicBezTo>
                <a:cubicBezTo>
                  <a:pt x="6140" y="21600"/>
                  <a:pt x="2929" y="20865"/>
                  <a:pt x="0" y="19450"/>
                </a:cubicBezTo>
                <a:lnTo>
                  <a:pt x="9393" y="0"/>
                </a:lnTo>
                <a:close/>
              </a:path>
            </a:pathLst>
          </a:custGeom>
          <a:noFill/>
          <a:ln w="381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5"/>
          <p:cNvSpPr/>
          <p:nvPr/>
        </p:nvSpPr>
        <p:spPr>
          <a:xfrm>
            <a:off x="5793840" y="806400"/>
            <a:ext cx="5803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6"/>
          <p:cNvSpPr/>
          <p:nvPr/>
        </p:nvSpPr>
        <p:spPr>
          <a:xfrm>
            <a:off x="2630520" y="5256360"/>
            <a:ext cx="102960" cy="102960"/>
          </a:xfrm>
          <a:prstGeom prst="ellipse">
            <a:avLst/>
          </a:prstGeom>
          <a:solidFill>
            <a:srgbClr val="ff9999"/>
          </a:solidFill>
          <a:ln w="25560">
            <a:solidFill>
              <a:srgbClr val="fff39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7"/>
          <p:cNvSpPr/>
          <p:nvPr/>
        </p:nvSpPr>
        <p:spPr>
          <a:xfrm>
            <a:off x="2520720" y="4854600"/>
            <a:ext cx="325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8"/>
          <p:cNvSpPr/>
          <p:nvPr/>
        </p:nvSpPr>
        <p:spPr>
          <a:xfrm>
            <a:off x="1933560" y="681120"/>
            <a:ext cx="6084360" cy="3277800"/>
          </a:xfrm>
          <a:custGeom>
            <a:avLst/>
            <a:gdLst/>
            <a:ahLst/>
            <a:rect l="l" t="t" r="r" b="b"/>
            <a:pathLst>
              <a:path w="42205" h="21600">
                <a:moveTo>
                  <a:pt x="42205" y="4374"/>
                </a:moveTo>
                <a:cubicBezTo>
                  <a:pt x="40131" y="14405"/>
                  <a:pt x="31296" y="21599"/>
                  <a:pt x="21053" y="21600"/>
                </a:cubicBezTo>
                <a:cubicBezTo>
                  <a:pt x="10984" y="21600"/>
                  <a:pt x="2251" y="14643"/>
                  <a:pt x="-1" y="4830"/>
                </a:cubicBezTo>
                <a:moveTo>
                  <a:pt x="42205" y="4374"/>
                </a:moveTo>
                <a:cubicBezTo>
                  <a:pt x="40131" y="14405"/>
                  <a:pt x="31296" y="21599"/>
                  <a:pt x="21053" y="21600"/>
                </a:cubicBezTo>
                <a:cubicBezTo>
                  <a:pt x="10984" y="21600"/>
                  <a:pt x="2251" y="14643"/>
                  <a:pt x="-1" y="4830"/>
                </a:cubicBezTo>
                <a:lnTo>
                  <a:pt x="21053" y="0"/>
                </a:lnTo>
                <a:close/>
              </a:path>
            </a:pathLst>
          </a:custGeom>
          <a:noFill/>
          <a:ln w="381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9"/>
          <p:cNvSpPr/>
          <p:nvPr/>
        </p:nvSpPr>
        <p:spPr>
          <a:xfrm>
            <a:off x="7647120" y="993600"/>
            <a:ext cx="5526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0"/>
          <p:cNvSpPr/>
          <p:nvPr/>
        </p:nvSpPr>
        <p:spPr>
          <a:xfrm>
            <a:off x="4916520" y="3906720"/>
            <a:ext cx="102960" cy="102960"/>
          </a:xfrm>
          <a:prstGeom prst="ellipse">
            <a:avLst/>
          </a:prstGeom>
          <a:solidFill>
            <a:srgbClr val="6699ff"/>
          </a:solidFill>
          <a:ln w="25560">
            <a:solidFill>
              <a:srgbClr val="fff39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1"/>
          <p:cNvSpPr/>
          <p:nvPr/>
        </p:nvSpPr>
        <p:spPr>
          <a:xfrm>
            <a:off x="4784040" y="3516480"/>
            <a:ext cx="3121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2"/>
          <p:cNvSpPr/>
          <p:nvPr/>
        </p:nvSpPr>
        <p:spPr>
          <a:xfrm>
            <a:off x="4095360" y="4272120"/>
            <a:ext cx="325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3"/>
          <p:cNvSpPr/>
          <p:nvPr/>
        </p:nvSpPr>
        <p:spPr>
          <a:xfrm>
            <a:off x="4176720" y="4691160"/>
            <a:ext cx="102960" cy="102960"/>
          </a:xfrm>
          <a:prstGeom prst="ellipse">
            <a:avLst/>
          </a:prstGeom>
          <a:solidFill>
            <a:srgbClr val="00cc00"/>
          </a:solidFill>
          <a:ln w="25560">
            <a:solidFill>
              <a:srgbClr val="fff39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2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64DBC5F-9585-4C27-87A9-17D193E70A19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Engineers for The All-Terrain Bike Company have determined that a 15% increase in all inputs will cause a 15% increase in output. Assuming that input prices remain constant, you correctly deduce that such a change will cause _________ as output increases.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costs to decrease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costs to remain constant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marginal costs to increase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2960" indent="-456840">
              <a:lnSpc>
                <a:spcPct val="100000"/>
              </a:lnSpc>
              <a:buClr>
                <a:srgbClr val="fe8637"/>
              </a:buClr>
              <a:buSzPct val="8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average costs to increase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3DADE6C-C33A-448C-9699-D4A91975E627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Long Run cost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the long run all the costs are variable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the long run we are interested only in –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Long run average cost (LAC)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Long run marginal cost (LMC)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8215295-236C-49D8-8963-85823E6F8842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9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0" dur="indefinite" restart="never" nodeType="tmRoot">
          <p:childTnLst>
            <p:seq>
              <p:cTn id="1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80880" y="384120"/>
            <a:ext cx="8000640" cy="100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Short-run and long-run increase in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3A72A7D-E645-43C8-9FA2-A233E3B2E94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rcRect l="0" t="0" r="40812" b="34136"/>
          <a:stretch/>
        </p:blipFill>
        <p:spPr>
          <a:xfrm>
            <a:off x="520560" y="1574640"/>
            <a:ext cx="8001000" cy="4444920"/>
          </a:xfrm>
          <a:prstGeom prst="rect">
            <a:avLst/>
          </a:prstGeom>
          <a:ln>
            <a:noFill/>
          </a:ln>
        </p:spPr>
      </p:pic>
    </p:spTree>
  </p:cSld>
  <p:transition spd="slow">
    <p:wipe dir="d"/>
  </p:transition>
  <p:timing>
    <p:tnLst>
      <p:par>
        <p:cTn id="102" dur="indefinite" restart="never" nodeType="tmRoot">
          <p:childTnLst>
            <p:seq>
              <p:cTn id="1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Line 1"/>
          <p:cNvSpPr/>
          <p:nvPr/>
        </p:nvSpPr>
        <p:spPr>
          <a:xfrm>
            <a:off x="880920" y="5733720"/>
            <a:ext cx="7162920" cy="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"/>
          <p:cNvSpPr/>
          <p:nvPr/>
        </p:nvSpPr>
        <p:spPr>
          <a:xfrm>
            <a:off x="1262160" y="2228760"/>
            <a:ext cx="6629040" cy="2184120"/>
          </a:xfrm>
          <a:custGeom>
            <a:avLst/>
            <a:gdLst/>
            <a:ahLst/>
            <a:rect l="l" t="t" r="r" b="b"/>
            <a:pathLst>
              <a:path w="4176" h="1376">
                <a:moveTo>
                  <a:pt x="0" y="0"/>
                </a:moveTo>
                <a:cubicBezTo>
                  <a:pt x="492" y="608"/>
                  <a:pt x="984" y="1216"/>
                  <a:pt x="1680" y="1296"/>
                </a:cubicBezTo>
                <a:cubicBezTo>
                  <a:pt x="2376" y="1376"/>
                  <a:pt x="3276" y="928"/>
                  <a:pt x="4176" y="480"/>
                </a:cubicBezTo>
              </a:path>
            </a:pathLst>
          </a:custGeom>
          <a:noFill/>
          <a:ln w="2844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3"/>
          <p:cNvSpPr/>
          <p:nvPr/>
        </p:nvSpPr>
        <p:spPr>
          <a:xfrm>
            <a:off x="1261800" y="2533320"/>
            <a:ext cx="1067040" cy="360"/>
          </a:xfrm>
          <a:prstGeom prst="line">
            <a:avLst/>
          </a:prstGeom>
          <a:ln cap="rnd" w="28440">
            <a:solidFill>
              <a:srgbClr val="575f6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4"/>
          <p:cNvSpPr/>
          <p:nvPr/>
        </p:nvSpPr>
        <p:spPr>
          <a:xfrm>
            <a:off x="1261800" y="2990520"/>
            <a:ext cx="609840" cy="360"/>
          </a:xfrm>
          <a:prstGeom prst="line">
            <a:avLst/>
          </a:prstGeom>
          <a:ln cap="rnd" w="28440">
            <a:solidFill>
              <a:srgbClr val="575f6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5"/>
          <p:cNvSpPr/>
          <p:nvPr/>
        </p:nvSpPr>
        <p:spPr>
          <a:xfrm>
            <a:off x="1871640" y="2990520"/>
            <a:ext cx="360" cy="2743200"/>
          </a:xfrm>
          <a:prstGeom prst="line">
            <a:avLst/>
          </a:prstGeom>
          <a:ln cap="rnd" w="28440">
            <a:solidFill>
              <a:srgbClr val="575f6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6"/>
          <p:cNvSpPr/>
          <p:nvPr/>
        </p:nvSpPr>
        <p:spPr>
          <a:xfrm>
            <a:off x="1261800" y="3447720"/>
            <a:ext cx="1067040" cy="360"/>
          </a:xfrm>
          <a:prstGeom prst="line">
            <a:avLst/>
          </a:prstGeom>
          <a:ln cap="rnd" w="28440">
            <a:solidFill>
              <a:srgbClr val="575f6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7"/>
          <p:cNvSpPr/>
          <p:nvPr/>
        </p:nvSpPr>
        <p:spPr>
          <a:xfrm>
            <a:off x="4157640" y="4286160"/>
            <a:ext cx="360" cy="1447560"/>
          </a:xfrm>
          <a:prstGeom prst="line">
            <a:avLst/>
          </a:prstGeom>
          <a:ln cap="rnd" w="28440">
            <a:solidFill>
              <a:srgbClr val="575f6d"/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8"/>
          <p:cNvSpPr/>
          <p:nvPr/>
        </p:nvSpPr>
        <p:spPr>
          <a:xfrm>
            <a:off x="7796160" y="2697120"/>
            <a:ext cx="687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3582720" y="3295800"/>
            <a:ext cx="1987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Attainable levels of cost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3591720" y="4667400"/>
            <a:ext cx="2175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Unattainable levels of cost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4910400" y="5857920"/>
            <a:ext cx="1573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 per period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734040" y="58104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501480" y="2838600"/>
            <a:ext cx="181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897480" y="3219480"/>
            <a:ext cx="3121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5"/>
          <p:cNvSpPr/>
          <p:nvPr/>
        </p:nvSpPr>
        <p:spPr>
          <a:xfrm>
            <a:off x="1878840" y="2762280"/>
            <a:ext cx="3517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6"/>
          <p:cNvSpPr/>
          <p:nvPr/>
        </p:nvSpPr>
        <p:spPr>
          <a:xfrm>
            <a:off x="2412360" y="3143160"/>
            <a:ext cx="3517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7"/>
          <p:cNvSpPr/>
          <p:nvPr/>
        </p:nvSpPr>
        <p:spPr>
          <a:xfrm rot="16257600">
            <a:off x="212040" y="3909240"/>
            <a:ext cx="1179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per unit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8"/>
          <p:cNvSpPr/>
          <p:nvPr/>
        </p:nvSpPr>
        <p:spPr>
          <a:xfrm>
            <a:off x="973800" y="2762280"/>
            <a:ext cx="3121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9"/>
          <p:cNvSpPr/>
          <p:nvPr/>
        </p:nvSpPr>
        <p:spPr>
          <a:xfrm>
            <a:off x="973800" y="2381400"/>
            <a:ext cx="3121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0"/>
          <p:cNvSpPr/>
          <p:nvPr/>
        </p:nvSpPr>
        <p:spPr>
          <a:xfrm>
            <a:off x="2188080" y="5734080"/>
            <a:ext cx="3319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21"/>
          <p:cNvSpPr/>
          <p:nvPr/>
        </p:nvSpPr>
        <p:spPr>
          <a:xfrm>
            <a:off x="4018680" y="5657760"/>
            <a:ext cx="3668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2"/>
          <p:cNvSpPr/>
          <p:nvPr/>
        </p:nvSpPr>
        <p:spPr>
          <a:xfrm>
            <a:off x="1730880" y="5734080"/>
            <a:ext cx="3319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</a:t>
            </a:r>
            <a:r>
              <a:rPr b="1" lang="en-IN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23"/>
          <p:cNvSpPr/>
          <p:nvPr/>
        </p:nvSpPr>
        <p:spPr>
          <a:xfrm>
            <a:off x="2328840" y="2533320"/>
            <a:ext cx="360" cy="3200400"/>
          </a:xfrm>
          <a:prstGeom prst="line">
            <a:avLst/>
          </a:prstGeom>
          <a:ln cap="rnd" w="28440">
            <a:solidFill>
              <a:srgbClr val="575f6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4"/>
          <p:cNvSpPr/>
          <p:nvPr/>
        </p:nvSpPr>
        <p:spPr>
          <a:xfrm>
            <a:off x="1795320" y="2914560"/>
            <a:ext cx="151920" cy="15192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5"/>
          <p:cNvSpPr/>
          <p:nvPr/>
        </p:nvSpPr>
        <p:spPr>
          <a:xfrm>
            <a:off x="2252520" y="3371760"/>
            <a:ext cx="151920" cy="15192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6"/>
          <p:cNvSpPr/>
          <p:nvPr/>
        </p:nvSpPr>
        <p:spPr>
          <a:xfrm>
            <a:off x="2252520" y="2457360"/>
            <a:ext cx="151920" cy="15192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7"/>
          <p:cNvSpPr/>
          <p:nvPr/>
        </p:nvSpPr>
        <p:spPr>
          <a:xfrm>
            <a:off x="2445480" y="714240"/>
            <a:ext cx="432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Long-run Average Cost-curve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Line 28"/>
          <p:cNvSpPr/>
          <p:nvPr/>
        </p:nvSpPr>
        <p:spPr>
          <a:xfrm flipH="1">
            <a:off x="1214280" y="1928520"/>
            <a:ext cx="1440" cy="4000680"/>
          </a:xfrm>
          <a:prstGeom prst="line">
            <a:avLst/>
          </a:prstGeom>
          <a:ln w="255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Shape 29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TextShape 30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FCC7973-9DF3-4DC7-852C-83DF6D28CBE7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0" y="1523880"/>
            <a:ext cx="867528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long-run average cost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(LRAC)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curve is the boundary between attainable and unattainable levels of cost.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Since the lowest attainable cost of producing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is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0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per unit, the point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is on the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LRAC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curve.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Suppose a firm producing at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0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desires to increase output to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the short run, it will not be able to vary all factors, and thus unit costs above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say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must be accepted.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the long run a plant that is the optimal size for producing output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 be built and costs of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 be attained.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At output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the firm attains its lowest possible per-unit cost of production for the given technology and factor prices.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380880" y="785880"/>
            <a:ext cx="83919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Long-run Average Cost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TextShape 3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7" name="TextShape 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F605A6F-39D3-44ED-BA9C-CEBBAA91CBF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wipe dir="d"/>
  </p:transition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nodeType="clickEffect" fill="hold">
                      <p:stCondLst>
                        <p:cond delay="indefinite"/>
                      </p:stCondLst>
                      <p:childTnLst>
                        <p:par>
                          <p:cTn id="1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2" dur="500"/>
                                        <p:tgtEl>
                                          <p:spTgt spid="424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0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7" dur="500"/>
                                        <p:tgtEl>
                                          <p:spTgt spid="424">
                                            <p:txEl>
                                              <p:pRg st="108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nodeType="clickEffect" fill="hold">
                      <p:stCondLst>
                        <p:cond delay="indefinite"/>
                      </p:stCondLst>
                      <p:childTnLst>
                        <p:par>
                          <p:cTn id="1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09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2" dur="500"/>
                                        <p:tgtEl>
                                          <p:spTgt spid="424">
                                            <p:txEl>
                                              <p:pRg st="209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75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7" dur="500"/>
                                        <p:tgtEl>
                                          <p:spTgt spid="424">
                                            <p:txEl>
                                              <p:pRg st="275" end="3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nodeType="clickEffect" fill="hold">
                      <p:stCondLst>
                        <p:cond delay="indefinite"/>
                      </p:stCondLst>
                      <p:childTnLst>
                        <p:par>
                          <p:cTn id="1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91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2" dur="500"/>
                                        <p:tgtEl>
                                          <p:spTgt spid="424">
                                            <p:txEl>
                                              <p:pRg st="391" end="5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nodeType="clickEffect" fill="hold">
                      <p:stCondLst>
                        <p:cond delay="indefinite"/>
                      </p:stCondLst>
                      <p:childTnLst>
                        <p:par>
                          <p:cTn id="1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11" end="6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7" dur="500"/>
                                        <p:tgtEl>
                                          <p:spTgt spid="424">
                                            <p:txEl>
                                              <p:pRg st="511" end="6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143000" y="228600"/>
            <a:ext cx="8000640" cy="799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1.long-run average cost curve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9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"/>
          <p:cNvSpPr/>
          <p:nvPr/>
        </p:nvSpPr>
        <p:spPr>
          <a:xfrm>
            <a:off x="990720" y="2057400"/>
            <a:ext cx="7009920" cy="4647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6"/>
          <p:cNvSpPr/>
          <p:nvPr/>
        </p:nvSpPr>
        <p:spPr>
          <a:xfrm>
            <a:off x="990360" y="1218960"/>
            <a:ext cx="76320" cy="472464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7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8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9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0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1"/>
          <p:cNvSpPr/>
          <p:nvPr/>
        </p:nvSpPr>
        <p:spPr>
          <a:xfrm>
            <a:off x="1449360" y="1905120"/>
            <a:ext cx="6400440" cy="3200040"/>
          </a:xfrm>
          <a:custGeom>
            <a:avLst/>
            <a:gdLst/>
            <a:ahLst/>
            <a:rect l="l" t="t" r="r" b="b"/>
            <a:pathLst>
              <a:path w="21394" h="21600">
                <a:moveTo>
                  <a:pt x="21394" y="21600"/>
                </a:moveTo>
                <a:cubicBezTo>
                  <a:pt x="10615" y="21600"/>
                  <a:pt x="1486" y="13654"/>
                  <a:pt x="0" y="2978"/>
                </a:cubicBezTo>
                <a:moveTo>
                  <a:pt x="21394" y="21600"/>
                </a:moveTo>
                <a:cubicBezTo>
                  <a:pt x="10615" y="21600"/>
                  <a:pt x="1486" y="13654"/>
                  <a:pt x="0" y="2978"/>
                </a:cubicBezTo>
                <a:lnTo>
                  <a:pt x="21394" y="0"/>
                </a:lnTo>
                <a:close/>
              </a:path>
            </a:pathLst>
          </a:custGeom>
          <a:noFill/>
          <a:ln w="381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2"/>
          <p:cNvSpPr/>
          <p:nvPr/>
        </p:nvSpPr>
        <p:spPr>
          <a:xfrm>
            <a:off x="7222680" y="467820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3"/>
          <p:cNvSpPr/>
          <p:nvPr/>
        </p:nvSpPr>
        <p:spPr>
          <a:xfrm>
            <a:off x="3579840" y="2282760"/>
            <a:ext cx="2933280" cy="750600"/>
          </a:xfrm>
          <a:prstGeom prst="roundRect">
            <a:avLst>
              <a:gd name="adj" fmla="val 16667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Economies of Scale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TextShape 1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86B8EF6-F3CE-4192-B8A2-561E9C6096E2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 – Output relationship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Determinants of a cost function –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Size of plant – Cost depends on size of relevant plant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Output level – TC increases with the output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Price of inputs – Change in price of inputs influence costs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Technology – Modern technology is cost saving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Managerial efficiency –  Managerial efficiency difficult to be quantified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Most important determinant is output, other factors are assumed to be constant while analyzing cost and cost curves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B00AEC1-A1D5-4E98-B45C-79A980D384A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143000" y="304920"/>
            <a:ext cx="8000640" cy="7999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long-run average cost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3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5"/>
          <p:cNvSpPr/>
          <p:nvPr/>
        </p:nvSpPr>
        <p:spPr>
          <a:xfrm>
            <a:off x="1066680" y="609480"/>
            <a:ext cx="700992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7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8"/>
          <p:cNvSpPr/>
          <p:nvPr/>
        </p:nvSpPr>
        <p:spPr>
          <a:xfrm>
            <a:off x="3961800" y="609588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7146720" y="201132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1752480" y="762120"/>
            <a:ext cx="5944680" cy="3962160"/>
          </a:xfrm>
          <a:custGeom>
            <a:avLst/>
            <a:gdLst/>
            <a:ahLst/>
            <a:rect l="l" t="t" r="r" b="b"/>
            <a:pathLst>
              <a:path w="19705" h="21600">
                <a:moveTo>
                  <a:pt x="19705" y="8846"/>
                </a:moveTo>
                <a:cubicBezTo>
                  <a:pt x="16221" y="16606"/>
                  <a:pt x="8506" y="21599"/>
                  <a:pt x="0" y="21600"/>
                </a:cubicBezTo>
                <a:moveTo>
                  <a:pt x="19705" y="8846"/>
                </a:moveTo>
                <a:cubicBezTo>
                  <a:pt x="16221" y="16606"/>
                  <a:pt x="8506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3"/>
          <p:cNvSpPr/>
          <p:nvPr/>
        </p:nvSpPr>
        <p:spPr>
          <a:xfrm>
            <a:off x="1676520" y="2133720"/>
            <a:ext cx="3441240" cy="750600"/>
          </a:xfrm>
          <a:prstGeom prst="roundRect">
            <a:avLst>
              <a:gd name="adj" fmla="val 16667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Diseconomies of Scale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1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B07DB4E-7D79-4985-B674-63541FCE11D1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1143000" y="380880"/>
            <a:ext cx="8000640" cy="7999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long-run average cost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7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"/>
          <p:cNvSpPr/>
          <p:nvPr/>
        </p:nvSpPr>
        <p:spPr>
          <a:xfrm>
            <a:off x="1066680" y="609480"/>
            <a:ext cx="700992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7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8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>
            <a:off x="7070400" y="307800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Line 12"/>
          <p:cNvSpPr/>
          <p:nvPr/>
        </p:nvSpPr>
        <p:spPr>
          <a:xfrm>
            <a:off x="1066680" y="3581280"/>
            <a:ext cx="6324480" cy="360"/>
          </a:xfrm>
          <a:prstGeom prst="line">
            <a:avLst/>
          </a:prstGeom>
          <a:ln w="38160">
            <a:solidFill>
              <a:srgbClr val="3b435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3"/>
          <p:cNvSpPr/>
          <p:nvPr/>
        </p:nvSpPr>
        <p:spPr>
          <a:xfrm>
            <a:off x="1855800" y="2217600"/>
            <a:ext cx="2390400" cy="750600"/>
          </a:xfrm>
          <a:prstGeom prst="roundRect">
            <a:avLst>
              <a:gd name="adj" fmla="val 16667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Constant 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1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6F3FE3C-E649-4CDC-8A09-D363C5F25702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1143000" y="0"/>
            <a:ext cx="8000640" cy="10062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typical long-run average cost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71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"/>
          <p:cNvSpPr/>
          <p:nvPr/>
        </p:nvSpPr>
        <p:spPr>
          <a:xfrm>
            <a:off x="1066680" y="1371600"/>
            <a:ext cx="7009920" cy="4571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7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8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9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10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1"/>
          <p:cNvSpPr/>
          <p:nvPr/>
        </p:nvSpPr>
        <p:spPr>
          <a:xfrm>
            <a:off x="1220760" y="2133720"/>
            <a:ext cx="2285640" cy="1752120"/>
          </a:xfrm>
          <a:custGeom>
            <a:avLst/>
            <a:gdLst/>
            <a:ahLst/>
            <a:rect l="l" t="t" r="r" b="b"/>
            <a:pathLst>
              <a:path w="21053" h="21600">
                <a:moveTo>
                  <a:pt x="21053" y="21600"/>
                </a:moveTo>
                <a:cubicBezTo>
                  <a:pt x="10984" y="21600"/>
                  <a:pt x="2251" y="14644"/>
                  <a:pt x="0" y="4830"/>
                </a:cubicBezTo>
                <a:moveTo>
                  <a:pt x="21053" y="21600"/>
                </a:moveTo>
                <a:cubicBezTo>
                  <a:pt x="10984" y="21600"/>
                  <a:pt x="2251" y="14644"/>
                  <a:pt x="0" y="4830"/>
                </a:cubicBezTo>
                <a:lnTo>
                  <a:pt x="21053" y="0"/>
                </a:lnTo>
                <a:close/>
              </a:path>
            </a:pathLst>
          </a:custGeom>
          <a:noFill/>
          <a:ln w="381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2"/>
          <p:cNvSpPr/>
          <p:nvPr/>
        </p:nvSpPr>
        <p:spPr>
          <a:xfrm>
            <a:off x="3504960" y="3886200"/>
            <a:ext cx="1600200" cy="36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3"/>
          <p:cNvSpPr/>
          <p:nvPr/>
        </p:nvSpPr>
        <p:spPr>
          <a:xfrm>
            <a:off x="5105520" y="1981080"/>
            <a:ext cx="2742840" cy="1904760"/>
          </a:xfrm>
          <a:custGeom>
            <a:avLst/>
            <a:gdLst/>
            <a:ahLst/>
            <a:rect l="l" t="t" r="r" b="b"/>
            <a:pathLst>
              <a:path w="20388" h="21600">
                <a:moveTo>
                  <a:pt x="20388" y="7133"/>
                </a:moveTo>
                <a:cubicBezTo>
                  <a:pt x="17356" y="15797"/>
                  <a:pt x="9179" y="21599"/>
                  <a:pt x="0" y="21600"/>
                </a:cubicBezTo>
                <a:moveTo>
                  <a:pt x="20388" y="7133"/>
                </a:moveTo>
                <a:cubicBezTo>
                  <a:pt x="17356" y="15797"/>
                  <a:pt x="917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4"/>
          <p:cNvSpPr/>
          <p:nvPr/>
        </p:nvSpPr>
        <p:spPr>
          <a:xfrm>
            <a:off x="7299000" y="223992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TextShape 15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911919A-4D59-4B64-9A24-C50F9BCF660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1143000" y="0"/>
            <a:ext cx="8000640" cy="10062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typical long-run average cost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6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5"/>
          <p:cNvSpPr/>
          <p:nvPr/>
        </p:nvSpPr>
        <p:spPr>
          <a:xfrm>
            <a:off x="1066680" y="1219320"/>
            <a:ext cx="7173720" cy="4723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7"/>
          <p:cNvSpPr/>
          <p:nvPr/>
        </p:nvSpPr>
        <p:spPr>
          <a:xfrm>
            <a:off x="1066680" y="5943600"/>
            <a:ext cx="71578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8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9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0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1"/>
          <p:cNvSpPr/>
          <p:nvPr/>
        </p:nvSpPr>
        <p:spPr>
          <a:xfrm>
            <a:off x="1220760" y="2133720"/>
            <a:ext cx="2285640" cy="1752120"/>
          </a:xfrm>
          <a:custGeom>
            <a:avLst/>
            <a:gdLst/>
            <a:ahLst/>
            <a:rect l="l" t="t" r="r" b="b"/>
            <a:pathLst>
              <a:path w="21053" h="21600">
                <a:moveTo>
                  <a:pt x="21053" y="21600"/>
                </a:moveTo>
                <a:cubicBezTo>
                  <a:pt x="10984" y="21600"/>
                  <a:pt x="2251" y="14644"/>
                  <a:pt x="0" y="4830"/>
                </a:cubicBezTo>
                <a:moveTo>
                  <a:pt x="21053" y="21600"/>
                </a:moveTo>
                <a:cubicBezTo>
                  <a:pt x="10984" y="21600"/>
                  <a:pt x="2251" y="14644"/>
                  <a:pt x="0" y="4830"/>
                </a:cubicBezTo>
                <a:lnTo>
                  <a:pt x="21053" y="0"/>
                </a:lnTo>
                <a:close/>
              </a:path>
            </a:pathLst>
          </a:custGeom>
          <a:noFill/>
          <a:ln w="381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2"/>
          <p:cNvSpPr/>
          <p:nvPr/>
        </p:nvSpPr>
        <p:spPr>
          <a:xfrm>
            <a:off x="5105520" y="1981080"/>
            <a:ext cx="2742840" cy="1904760"/>
          </a:xfrm>
          <a:custGeom>
            <a:avLst/>
            <a:gdLst/>
            <a:ahLst/>
            <a:rect l="l" t="t" r="r" b="b"/>
            <a:pathLst>
              <a:path w="20388" h="21600">
                <a:moveTo>
                  <a:pt x="20388" y="7133"/>
                </a:moveTo>
                <a:cubicBezTo>
                  <a:pt x="17356" y="15797"/>
                  <a:pt x="9179" y="21599"/>
                  <a:pt x="0" y="21600"/>
                </a:cubicBezTo>
                <a:moveTo>
                  <a:pt x="20388" y="7133"/>
                </a:moveTo>
                <a:cubicBezTo>
                  <a:pt x="17356" y="15797"/>
                  <a:pt x="917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3"/>
          <p:cNvSpPr/>
          <p:nvPr/>
        </p:nvSpPr>
        <p:spPr>
          <a:xfrm>
            <a:off x="7299360" y="2208240"/>
            <a:ext cx="959760" cy="42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2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Line 14"/>
          <p:cNvSpPr/>
          <p:nvPr/>
        </p:nvSpPr>
        <p:spPr>
          <a:xfrm>
            <a:off x="3504960" y="838080"/>
            <a:ext cx="360" cy="5105520"/>
          </a:xfrm>
          <a:prstGeom prst="line">
            <a:avLst/>
          </a:prstGeom>
          <a:ln cap="rnd" w="12600">
            <a:solidFill>
              <a:srgbClr val="80808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15"/>
          <p:cNvSpPr/>
          <p:nvPr/>
        </p:nvSpPr>
        <p:spPr>
          <a:xfrm flipV="1">
            <a:off x="5105160" y="838080"/>
            <a:ext cx="360" cy="5105520"/>
          </a:xfrm>
          <a:prstGeom prst="line">
            <a:avLst/>
          </a:prstGeom>
          <a:ln cap="rnd" w="12600">
            <a:solidFill>
              <a:srgbClr val="80808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6"/>
          <p:cNvSpPr/>
          <p:nvPr/>
        </p:nvSpPr>
        <p:spPr>
          <a:xfrm>
            <a:off x="1441080" y="2163600"/>
            <a:ext cx="1698840" cy="7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Economies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of scale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17"/>
          <p:cNvSpPr/>
          <p:nvPr/>
        </p:nvSpPr>
        <p:spPr>
          <a:xfrm>
            <a:off x="3552120" y="2163600"/>
            <a:ext cx="1438200" cy="7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Constant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18"/>
          <p:cNvSpPr/>
          <p:nvPr/>
        </p:nvSpPr>
        <p:spPr>
          <a:xfrm>
            <a:off x="5112720" y="2163600"/>
            <a:ext cx="2131560" cy="7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Diseconomies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of scale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19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D7EB161-A4E8-4B8E-A8FE-A0B991835F1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wipe dir="r"/>
  </p:transition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1295280" y="0"/>
            <a:ext cx="7467120" cy="668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9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Deriving long-run average cost curves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5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"/>
          <p:cNvSpPr/>
          <p:nvPr/>
        </p:nvSpPr>
        <p:spPr>
          <a:xfrm>
            <a:off x="1066680" y="609480"/>
            <a:ext cx="709272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7"/>
          <p:cNvSpPr/>
          <p:nvPr/>
        </p:nvSpPr>
        <p:spPr>
          <a:xfrm>
            <a:off x="1066680" y="5943600"/>
            <a:ext cx="710892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8"/>
          <p:cNvSpPr/>
          <p:nvPr/>
        </p:nvSpPr>
        <p:spPr>
          <a:xfrm>
            <a:off x="5680440" y="147492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9"/>
          <p:cNvSpPr/>
          <p:nvPr/>
        </p:nvSpPr>
        <p:spPr>
          <a:xfrm rot="18360000">
            <a:off x="2952720" y="950760"/>
            <a:ext cx="2615760" cy="2487240"/>
          </a:xfrm>
          <a:custGeom>
            <a:avLst/>
            <a:gdLst/>
            <a:ahLst/>
            <a:rect l="l" t="t" r="r" b="b"/>
            <a:pathLst>
              <a:path w="27857" h="31896">
                <a:moveTo>
                  <a:pt x="27856" y="30969"/>
                </a:moveTo>
                <a:cubicBezTo>
                  <a:pt x="25828" y="31583"/>
                  <a:pt x="23719" y="31895"/>
                  <a:pt x="21600" y="31896"/>
                </a:cubicBezTo>
                <a:cubicBezTo>
                  <a:pt x="9670" y="31896"/>
                  <a:pt x="0" y="22225"/>
                  <a:pt x="0" y="10296"/>
                </a:cubicBezTo>
                <a:cubicBezTo>
                  <a:pt x="-1" y="6700"/>
                  <a:pt x="897" y="3161"/>
                  <a:pt x="2611" y="-1"/>
                </a:cubicBezTo>
                <a:moveTo>
                  <a:pt x="27856" y="30969"/>
                </a:moveTo>
                <a:cubicBezTo>
                  <a:pt x="25828" y="31583"/>
                  <a:pt x="23719" y="31895"/>
                  <a:pt x="21600" y="31896"/>
                </a:cubicBezTo>
                <a:cubicBezTo>
                  <a:pt x="9670" y="31896"/>
                  <a:pt x="0" y="22225"/>
                  <a:pt x="0" y="10296"/>
                </a:cubicBezTo>
                <a:cubicBezTo>
                  <a:pt x="-1" y="6700"/>
                  <a:pt x="897" y="3161"/>
                  <a:pt x="2611" y="-1"/>
                </a:cubicBezTo>
                <a:lnTo>
                  <a:pt x="21600" y="10296"/>
                </a:lnTo>
                <a:close/>
              </a:path>
            </a:pathLst>
          </a:custGeom>
          <a:noFill/>
          <a:ln w="25560">
            <a:solidFill>
              <a:srgbClr val="3b435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0"/>
          <p:cNvSpPr/>
          <p:nvPr/>
        </p:nvSpPr>
        <p:spPr>
          <a:xfrm rot="16200000">
            <a:off x="154800" y="315000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11"/>
          <p:cNvSpPr/>
          <p:nvPr/>
        </p:nvSpPr>
        <p:spPr>
          <a:xfrm>
            <a:off x="3967920" y="61596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2"/>
          <p:cNvSpPr/>
          <p:nvPr/>
        </p:nvSpPr>
        <p:spPr>
          <a:xfrm>
            <a:off x="724680" y="593892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3"/>
          <p:cNvSpPr/>
          <p:nvPr/>
        </p:nvSpPr>
        <p:spPr>
          <a:xfrm rot="18360000">
            <a:off x="3822840" y="511200"/>
            <a:ext cx="2763360" cy="2947680"/>
          </a:xfrm>
          <a:custGeom>
            <a:avLst/>
            <a:gdLst/>
            <a:ahLst/>
            <a:rect l="l" t="t" r="r" b="b"/>
            <a:pathLst>
              <a:path w="27861" h="31892">
                <a:moveTo>
                  <a:pt x="27860" y="30964"/>
                </a:moveTo>
                <a:cubicBezTo>
                  <a:pt x="25830" y="31579"/>
                  <a:pt x="23721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7" y="3159"/>
                  <a:pt x="2609" y="-1"/>
                </a:cubicBezTo>
                <a:moveTo>
                  <a:pt x="27860" y="30964"/>
                </a:moveTo>
                <a:cubicBezTo>
                  <a:pt x="25830" y="31579"/>
                  <a:pt x="23721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7" y="3159"/>
                  <a:pt x="2609" y="-1"/>
                </a:cubicBezTo>
                <a:lnTo>
                  <a:pt x="21600" y="10292"/>
                </a:lnTo>
                <a:close/>
              </a:path>
            </a:pathLst>
          </a:custGeom>
          <a:noFill/>
          <a:ln w="2556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4"/>
          <p:cNvSpPr/>
          <p:nvPr/>
        </p:nvSpPr>
        <p:spPr>
          <a:xfrm>
            <a:off x="6524280" y="134460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5"/>
          <p:cNvSpPr/>
          <p:nvPr/>
        </p:nvSpPr>
        <p:spPr>
          <a:xfrm rot="18360000">
            <a:off x="5217840" y="389160"/>
            <a:ext cx="2356920" cy="2633400"/>
          </a:xfrm>
          <a:custGeom>
            <a:avLst/>
            <a:gdLst/>
            <a:ahLst/>
            <a:rect l="l" t="t" r="r" b="b"/>
            <a:pathLst>
              <a:path w="27876" h="33446">
                <a:moveTo>
                  <a:pt x="27876" y="32514"/>
                </a:moveTo>
                <a:cubicBezTo>
                  <a:pt x="25841" y="33131"/>
                  <a:pt x="23726" y="33445"/>
                  <a:pt x="21600" y="33446"/>
                </a:cubicBezTo>
                <a:cubicBezTo>
                  <a:pt x="9670" y="33446"/>
                  <a:pt x="0" y="23775"/>
                  <a:pt x="0" y="11846"/>
                </a:cubicBezTo>
                <a:cubicBezTo>
                  <a:pt x="-1" y="7636"/>
                  <a:pt x="1229" y="3519"/>
                  <a:pt x="3538" y="0"/>
                </a:cubicBezTo>
                <a:moveTo>
                  <a:pt x="27876" y="32514"/>
                </a:moveTo>
                <a:cubicBezTo>
                  <a:pt x="25841" y="33131"/>
                  <a:pt x="23726" y="33445"/>
                  <a:pt x="21600" y="33446"/>
                </a:cubicBezTo>
                <a:cubicBezTo>
                  <a:pt x="9670" y="33446"/>
                  <a:pt x="0" y="23775"/>
                  <a:pt x="0" y="11846"/>
                </a:cubicBezTo>
                <a:cubicBezTo>
                  <a:pt x="-1" y="7636"/>
                  <a:pt x="1229" y="3519"/>
                  <a:pt x="3538" y="0"/>
                </a:cubicBezTo>
                <a:lnTo>
                  <a:pt x="21600" y="11846"/>
                </a:lnTo>
                <a:close/>
              </a:path>
            </a:pathLst>
          </a:custGeom>
          <a:noFill/>
          <a:ln w="255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6"/>
          <p:cNvSpPr/>
          <p:nvPr/>
        </p:nvSpPr>
        <p:spPr>
          <a:xfrm>
            <a:off x="7214760" y="104760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17"/>
          <p:cNvSpPr/>
          <p:nvPr/>
        </p:nvSpPr>
        <p:spPr>
          <a:xfrm>
            <a:off x="6899400" y="3200400"/>
            <a:ext cx="1402920" cy="463320"/>
          </a:xfrm>
          <a:prstGeom prst="roundRect">
            <a:avLst>
              <a:gd name="adj" fmla="val 12495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factories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18"/>
          <p:cNvSpPr/>
          <p:nvPr/>
        </p:nvSpPr>
        <p:spPr>
          <a:xfrm>
            <a:off x="5181480" y="3616200"/>
            <a:ext cx="1402920" cy="463320"/>
          </a:xfrm>
          <a:prstGeom prst="roundRect">
            <a:avLst>
              <a:gd name="adj" fmla="val 12495"/>
            </a:avLst>
          </a:prstGeom>
          <a:blipFill>
            <a:blip r:embed="rId2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factories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9"/>
          <p:cNvSpPr/>
          <p:nvPr/>
        </p:nvSpPr>
        <p:spPr>
          <a:xfrm>
            <a:off x="3581280" y="3581280"/>
            <a:ext cx="1402920" cy="463320"/>
          </a:xfrm>
          <a:prstGeom prst="roundRect">
            <a:avLst>
              <a:gd name="adj" fmla="val 12495"/>
            </a:avLst>
          </a:prstGeom>
          <a:blipFill>
            <a:blip r:embed="rId3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factories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20"/>
          <p:cNvSpPr/>
          <p:nvPr/>
        </p:nvSpPr>
        <p:spPr>
          <a:xfrm>
            <a:off x="2057400" y="3581280"/>
            <a:ext cx="1402920" cy="463320"/>
          </a:xfrm>
          <a:prstGeom prst="roundRect">
            <a:avLst>
              <a:gd name="adj" fmla="val 12495"/>
            </a:avLst>
          </a:prstGeom>
          <a:blipFill>
            <a:blip r:embed="rId4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factories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21"/>
          <p:cNvSpPr/>
          <p:nvPr/>
        </p:nvSpPr>
        <p:spPr>
          <a:xfrm>
            <a:off x="1066680" y="2971800"/>
            <a:ext cx="1402920" cy="463320"/>
          </a:xfrm>
          <a:prstGeom prst="roundRect">
            <a:avLst>
              <a:gd name="adj" fmla="val 12495"/>
            </a:avLst>
          </a:prstGeom>
          <a:blipFill>
            <a:blip r:embed="rId5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factory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22"/>
          <p:cNvSpPr/>
          <p:nvPr/>
        </p:nvSpPr>
        <p:spPr>
          <a:xfrm rot="18360000">
            <a:off x="1436400" y="789120"/>
            <a:ext cx="2339640" cy="2025360"/>
          </a:xfrm>
          <a:custGeom>
            <a:avLst/>
            <a:gdLst/>
            <a:ahLst/>
            <a:rect l="l" t="t" r="r" b="b"/>
            <a:pathLst>
              <a:path w="24215" h="31889">
                <a:moveTo>
                  <a:pt x="24215" y="31730"/>
                </a:moveTo>
                <a:cubicBezTo>
                  <a:pt x="23347" y="31835"/>
                  <a:pt x="22474" y="31888"/>
                  <a:pt x="21600" y="31889"/>
                </a:cubicBezTo>
                <a:cubicBezTo>
                  <a:pt x="9670" y="31889"/>
                  <a:pt x="0" y="22218"/>
                  <a:pt x="0" y="10289"/>
                </a:cubicBezTo>
                <a:cubicBezTo>
                  <a:pt x="-1" y="6695"/>
                  <a:pt x="896" y="3159"/>
                  <a:pt x="2607" y="-1"/>
                </a:cubicBezTo>
                <a:moveTo>
                  <a:pt x="24215" y="31730"/>
                </a:moveTo>
                <a:cubicBezTo>
                  <a:pt x="23347" y="31835"/>
                  <a:pt x="22474" y="31888"/>
                  <a:pt x="21600" y="31889"/>
                </a:cubicBezTo>
                <a:cubicBezTo>
                  <a:pt x="9670" y="31889"/>
                  <a:pt x="0" y="22218"/>
                  <a:pt x="0" y="10289"/>
                </a:cubicBezTo>
                <a:cubicBezTo>
                  <a:pt x="-1" y="6695"/>
                  <a:pt x="896" y="3159"/>
                  <a:pt x="2607" y="-1"/>
                </a:cubicBezTo>
                <a:lnTo>
                  <a:pt x="21600" y="10289"/>
                </a:lnTo>
                <a:close/>
              </a:path>
            </a:pathLst>
          </a:custGeom>
          <a:noFill/>
          <a:ln w="2556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3"/>
          <p:cNvSpPr/>
          <p:nvPr/>
        </p:nvSpPr>
        <p:spPr>
          <a:xfrm>
            <a:off x="3723840" y="109368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24"/>
          <p:cNvSpPr/>
          <p:nvPr/>
        </p:nvSpPr>
        <p:spPr>
          <a:xfrm rot="18360000">
            <a:off x="2103120" y="885960"/>
            <a:ext cx="2550600" cy="2169720"/>
          </a:xfrm>
          <a:custGeom>
            <a:avLst/>
            <a:gdLst/>
            <a:ahLst/>
            <a:rect l="l" t="t" r="r" b="b"/>
            <a:pathLst>
              <a:path w="26545" h="31900">
                <a:moveTo>
                  <a:pt x="26545" y="31326"/>
                </a:moveTo>
                <a:cubicBezTo>
                  <a:pt x="24924" y="31707"/>
                  <a:pt x="23264" y="31899"/>
                  <a:pt x="21600" y="31900"/>
                </a:cubicBezTo>
                <a:cubicBezTo>
                  <a:pt x="9670" y="31900"/>
                  <a:pt x="0" y="22229"/>
                  <a:pt x="0" y="10300"/>
                </a:cubicBezTo>
                <a:cubicBezTo>
                  <a:pt x="-1" y="6702"/>
                  <a:pt x="898" y="3162"/>
                  <a:pt x="2613" y="-1"/>
                </a:cubicBezTo>
                <a:moveTo>
                  <a:pt x="26545" y="31326"/>
                </a:moveTo>
                <a:cubicBezTo>
                  <a:pt x="24924" y="31707"/>
                  <a:pt x="23264" y="31899"/>
                  <a:pt x="21600" y="31900"/>
                </a:cubicBezTo>
                <a:cubicBezTo>
                  <a:pt x="9670" y="31900"/>
                  <a:pt x="0" y="22229"/>
                  <a:pt x="0" y="10300"/>
                </a:cubicBezTo>
                <a:cubicBezTo>
                  <a:pt x="-1" y="6702"/>
                  <a:pt x="898" y="3162"/>
                  <a:pt x="2613" y="-1"/>
                </a:cubicBezTo>
                <a:lnTo>
                  <a:pt x="21600" y="10300"/>
                </a:lnTo>
                <a:close/>
              </a:path>
            </a:pathLst>
          </a:custGeom>
          <a:noFill/>
          <a:ln w="255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5"/>
          <p:cNvSpPr/>
          <p:nvPr/>
        </p:nvSpPr>
        <p:spPr>
          <a:xfrm>
            <a:off x="4598640" y="119844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TextShape 26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668A5D1-C526-4605-8B04-7068C5416C87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1143000" y="0"/>
            <a:ext cx="8000640" cy="883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9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Deriving long-run average cost curves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1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5"/>
          <p:cNvSpPr/>
          <p:nvPr/>
        </p:nvSpPr>
        <p:spPr>
          <a:xfrm>
            <a:off x="1066680" y="609480"/>
            <a:ext cx="714168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6"/>
          <p:cNvSpPr/>
          <p:nvPr/>
        </p:nvSpPr>
        <p:spPr>
          <a:xfrm rot="18360000">
            <a:off x="2952000" y="951480"/>
            <a:ext cx="2615760" cy="2487240"/>
          </a:xfrm>
          <a:custGeom>
            <a:avLst/>
            <a:gdLst/>
            <a:ahLst/>
            <a:rect l="l" t="t" r="r" b="b"/>
            <a:pathLst>
              <a:path w="27857" h="31896">
                <a:moveTo>
                  <a:pt x="27856" y="30969"/>
                </a:moveTo>
                <a:cubicBezTo>
                  <a:pt x="25828" y="31583"/>
                  <a:pt x="23719" y="31895"/>
                  <a:pt x="21600" y="31896"/>
                </a:cubicBezTo>
                <a:cubicBezTo>
                  <a:pt x="9670" y="31896"/>
                  <a:pt x="0" y="22225"/>
                  <a:pt x="0" y="10296"/>
                </a:cubicBezTo>
                <a:cubicBezTo>
                  <a:pt x="-1" y="6700"/>
                  <a:pt x="897" y="3161"/>
                  <a:pt x="2611" y="-1"/>
                </a:cubicBezTo>
                <a:moveTo>
                  <a:pt x="27856" y="30969"/>
                </a:moveTo>
                <a:cubicBezTo>
                  <a:pt x="25828" y="31583"/>
                  <a:pt x="23719" y="31895"/>
                  <a:pt x="21600" y="31896"/>
                </a:cubicBezTo>
                <a:cubicBezTo>
                  <a:pt x="9670" y="31896"/>
                  <a:pt x="0" y="22225"/>
                  <a:pt x="0" y="10296"/>
                </a:cubicBezTo>
                <a:cubicBezTo>
                  <a:pt x="-1" y="6700"/>
                  <a:pt x="897" y="3161"/>
                  <a:pt x="2611" y="-1"/>
                </a:cubicBezTo>
                <a:lnTo>
                  <a:pt x="21600" y="10296"/>
                </a:lnTo>
                <a:close/>
              </a:path>
            </a:pathLst>
          </a:custGeom>
          <a:noFill/>
          <a:ln w="12600">
            <a:solidFill>
              <a:srgbClr val="3b435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7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8"/>
          <p:cNvSpPr/>
          <p:nvPr/>
        </p:nvSpPr>
        <p:spPr>
          <a:xfrm>
            <a:off x="1066680" y="5943600"/>
            <a:ext cx="7142040" cy="144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9"/>
          <p:cNvSpPr/>
          <p:nvPr/>
        </p:nvSpPr>
        <p:spPr>
          <a:xfrm rot="18360000">
            <a:off x="1436400" y="789120"/>
            <a:ext cx="2339640" cy="2025360"/>
          </a:xfrm>
          <a:custGeom>
            <a:avLst/>
            <a:gdLst/>
            <a:ahLst/>
            <a:rect l="l" t="t" r="r" b="b"/>
            <a:pathLst>
              <a:path w="24215" h="31889">
                <a:moveTo>
                  <a:pt x="24215" y="31730"/>
                </a:moveTo>
                <a:cubicBezTo>
                  <a:pt x="23347" y="31835"/>
                  <a:pt x="22474" y="31888"/>
                  <a:pt x="21600" y="31889"/>
                </a:cubicBezTo>
                <a:cubicBezTo>
                  <a:pt x="9670" y="31889"/>
                  <a:pt x="0" y="22218"/>
                  <a:pt x="0" y="10289"/>
                </a:cubicBezTo>
                <a:cubicBezTo>
                  <a:pt x="-1" y="6695"/>
                  <a:pt x="896" y="3159"/>
                  <a:pt x="2607" y="-1"/>
                </a:cubicBezTo>
                <a:moveTo>
                  <a:pt x="24215" y="31730"/>
                </a:moveTo>
                <a:cubicBezTo>
                  <a:pt x="23347" y="31835"/>
                  <a:pt x="22474" y="31888"/>
                  <a:pt x="21600" y="31889"/>
                </a:cubicBezTo>
                <a:cubicBezTo>
                  <a:pt x="9670" y="31889"/>
                  <a:pt x="0" y="22218"/>
                  <a:pt x="0" y="10289"/>
                </a:cubicBezTo>
                <a:cubicBezTo>
                  <a:pt x="-1" y="6695"/>
                  <a:pt x="896" y="3159"/>
                  <a:pt x="2607" y="-1"/>
                </a:cubicBezTo>
                <a:lnTo>
                  <a:pt x="21600" y="10289"/>
                </a:lnTo>
                <a:close/>
              </a:path>
            </a:pathLst>
          </a:custGeom>
          <a:noFill/>
          <a:ln w="1260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0"/>
          <p:cNvSpPr/>
          <p:nvPr/>
        </p:nvSpPr>
        <p:spPr>
          <a:xfrm rot="18360000">
            <a:off x="2103120" y="885960"/>
            <a:ext cx="2550600" cy="2169720"/>
          </a:xfrm>
          <a:custGeom>
            <a:avLst/>
            <a:gdLst/>
            <a:ahLst/>
            <a:rect l="l" t="t" r="r" b="b"/>
            <a:pathLst>
              <a:path w="26545" h="31900">
                <a:moveTo>
                  <a:pt x="26545" y="31326"/>
                </a:moveTo>
                <a:cubicBezTo>
                  <a:pt x="24924" y="31707"/>
                  <a:pt x="23264" y="31899"/>
                  <a:pt x="21600" y="31900"/>
                </a:cubicBezTo>
                <a:cubicBezTo>
                  <a:pt x="9670" y="31900"/>
                  <a:pt x="0" y="22229"/>
                  <a:pt x="0" y="10300"/>
                </a:cubicBezTo>
                <a:cubicBezTo>
                  <a:pt x="-1" y="6702"/>
                  <a:pt x="898" y="3162"/>
                  <a:pt x="2613" y="-1"/>
                </a:cubicBezTo>
                <a:moveTo>
                  <a:pt x="26545" y="31326"/>
                </a:moveTo>
                <a:cubicBezTo>
                  <a:pt x="24924" y="31707"/>
                  <a:pt x="23264" y="31899"/>
                  <a:pt x="21600" y="31900"/>
                </a:cubicBezTo>
                <a:cubicBezTo>
                  <a:pt x="9670" y="31900"/>
                  <a:pt x="0" y="22229"/>
                  <a:pt x="0" y="10300"/>
                </a:cubicBezTo>
                <a:cubicBezTo>
                  <a:pt x="-1" y="6702"/>
                  <a:pt x="898" y="3162"/>
                  <a:pt x="2613" y="-1"/>
                </a:cubicBezTo>
                <a:lnTo>
                  <a:pt x="21600" y="10300"/>
                </a:lnTo>
                <a:close/>
              </a:path>
            </a:pathLst>
          </a:custGeom>
          <a:noFill/>
          <a:ln w="1260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1"/>
          <p:cNvSpPr/>
          <p:nvPr/>
        </p:nvSpPr>
        <p:spPr>
          <a:xfrm rot="18360000">
            <a:off x="3822840" y="511200"/>
            <a:ext cx="2763360" cy="2947680"/>
          </a:xfrm>
          <a:custGeom>
            <a:avLst/>
            <a:gdLst/>
            <a:ahLst/>
            <a:rect l="l" t="t" r="r" b="b"/>
            <a:pathLst>
              <a:path w="27861" h="31892">
                <a:moveTo>
                  <a:pt x="27860" y="30964"/>
                </a:moveTo>
                <a:cubicBezTo>
                  <a:pt x="25830" y="31579"/>
                  <a:pt x="23721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7" y="3159"/>
                  <a:pt x="2609" y="-1"/>
                </a:cubicBezTo>
                <a:moveTo>
                  <a:pt x="27860" y="30964"/>
                </a:moveTo>
                <a:cubicBezTo>
                  <a:pt x="25830" y="31579"/>
                  <a:pt x="23721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7" y="3159"/>
                  <a:pt x="2609" y="-1"/>
                </a:cubicBezTo>
                <a:lnTo>
                  <a:pt x="21600" y="10292"/>
                </a:lnTo>
                <a:close/>
              </a:path>
            </a:pathLst>
          </a:custGeom>
          <a:noFill/>
          <a:ln w="1260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2"/>
          <p:cNvSpPr/>
          <p:nvPr/>
        </p:nvSpPr>
        <p:spPr>
          <a:xfrm rot="18360000">
            <a:off x="5217840" y="389160"/>
            <a:ext cx="2356920" cy="2633400"/>
          </a:xfrm>
          <a:custGeom>
            <a:avLst/>
            <a:gdLst/>
            <a:ahLst/>
            <a:rect l="l" t="t" r="r" b="b"/>
            <a:pathLst>
              <a:path w="27876" h="33446">
                <a:moveTo>
                  <a:pt x="27876" y="32514"/>
                </a:moveTo>
                <a:cubicBezTo>
                  <a:pt x="25841" y="33131"/>
                  <a:pt x="23726" y="33445"/>
                  <a:pt x="21600" y="33446"/>
                </a:cubicBezTo>
                <a:cubicBezTo>
                  <a:pt x="9670" y="33446"/>
                  <a:pt x="0" y="23775"/>
                  <a:pt x="0" y="11846"/>
                </a:cubicBezTo>
                <a:cubicBezTo>
                  <a:pt x="-1" y="7636"/>
                  <a:pt x="1229" y="3519"/>
                  <a:pt x="3538" y="0"/>
                </a:cubicBezTo>
                <a:moveTo>
                  <a:pt x="27876" y="32514"/>
                </a:moveTo>
                <a:cubicBezTo>
                  <a:pt x="25841" y="33131"/>
                  <a:pt x="23726" y="33445"/>
                  <a:pt x="21600" y="33446"/>
                </a:cubicBezTo>
                <a:cubicBezTo>
                  <a:pt x="9670" y="33446"/>
                  <a:pt x="0" y="23775"/>
                  <a:pt x="0" y="11846"/>
                </a:cubicBezTo>
                <a:cubicBezTo>
                  <a:pt x="-1" y="7636"/>
                  <a:pt x="1229" y="3519"/>
                  <a:pt x="3538" y="0"/>
                </a:cubicBezTo>
                <a:lnTo>
                  <a:pt x="21600" y="11846"/>
                </a:lnTo>
                <a:close/>
              </a:path>
            </a:pathLst>
          </a:custGeom>
          <a:noFill/>
          <a:ln w="1260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3"/>
          <p:cNvSpPr/>
          <p:nvPr/>
        </p:nvSpPr>
        <p:spPr>
          <a:xfrm>
            <a:off x="1214280" y="1652760"/>
            <a:ext cx="1123560" cy="1079280"/>
          </a:xfrm>
          <a:custGeom>
            <a:avLst/>
            <a:gdLst/>
            <a:ahLst/>
            <a:rect l="l" t="t" r="r" b="b"/>
            <a:pathLst>
              <a:path w="22767" h="21600">
                <a:moveTo>
                  <a:pt x="22767" y="21547"/>
                </a:moveTo>
                <a:cubicBezTo>
                  <a:pt x="22264" y="21582"/>
                  <a:pt x="21760" y="21599"/>
                  <a:pt x="21256" y="21600"/>
                </a:cubicBezTo>
                <a:cubicBezTo>
                  <a:pt x="10807" y="21600"/>
                  <a:pt x="1856" y="14121"/>
                  <a:pt x="-1" y="3839"/>
                </a:cubicBezTo>
                <a:moveTo>
                  <a:pt x="22767" y="21547"/>
                </a:moveTo>
                <a:cubicBezTo>
                  <a:pt x="22264" y="21582"/>
                  <a:pt x="21760" y="21599"/>
                  <a:pt x="21256" y="21600"/>
                </a:cubicBezTo>
                <a:cubicBezTo>
                  <a:pt x="10807" y="21600"/>
                  <a:pt x="1856" y="14121"/>
                  <a:pt x="-1" y="3839"/>
                </a:cubicBezTo>
                <a:lnTo>
                  <a:pt x="21256" y="0"/>
                </a:lnTo>
                <a:close/>
              </a:path>
            </a:pathLst>
          </a:custGeom>
          <a:noFill/>
          <a:ln w="507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4"/>
          <p:cNvSpPr/>
          <p:nvPr/>
        </p:nvSpPr>
        <p:spPr>
          <a:xfrm rot="19860000">
            <a:off x="2244600" y="2063520"/>
            <a:ext cx="1128240" cy="1020240"/>
          </a:xfrm>
          <a:custGeom>
            <a:avLst/>
            <a:gdLst/>
            <a:ahLst/>
            <a:rect l="l" t="t" r="r" b="b"/>
            <a:pathLst>
              <a:path w="20352" h="19644">
                <a:moveTo>
                  <a:pt x="11369" y="19643"/>
                </a:moveTo>
                <a:cubicBezTo>
                  <a:pt x="6057" y="17214"/>
                  <a:pt x="1956" y="12738"/>
                  <a:pt x="-1" y="7235"/>
                </a:cubicBezTo>
                <a:moveTo>
                  <a:pt x="11369" y="19643"/>
                </a:moveTo>
                <a:cubicBezTo>
                  <a:pt x="6057" y="17214"/>
                  <a:pt x="1956" y="12738"/>
                  <a:pt x="-1" y="7235"/>
                </a:cubicBezTo>
                <a:lnTo>
                  <a:pt x="20352" y="0"/>
                </a:lnTo>
                <a:close/>
              </a:path>
            </a:pathLst>
          </a:custGeom>
          <a:noFill/>
          <a:ln w="507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5"/>
          <p:cNvSpPr/>
          <p:nvPr/>
        </p:nvSpPr>
        <p:spPr>
          <a:xfrm rot="18360000">
            <a:off x="3161880" y="1679400"/>
            <a:ext cx="2390400" cy="1507680"/>
          </a:xfrm>
          <a:custGeom>
            <a:avLst/>
            <a:gdLst/>
            <a:ahLst/>
            <a:rect l="l" t="t" r="r" b="b"/>
            <a:pathLst>
              <a:path w="21600" h="17561">
                <a:moveTo>
                  <a:pt x="8254" y="17560"/>
                </a:moveTo>
                <a:cubicBezTo>
                  <a:pt x="3042" y="13465"/>
                  <a:pt x="0" y="7204"/>
                  <a:pt x="0" y="577"/>
                </a:cubicBezTo>
                <a:cubicBezTo>
                  <a:pt x="-1" y="384"/>
                  <a:pt x="2" y="192"/>
                  <a:pt x="7" y="-1"/>
                </a:cubicBezTo>
                <a:moveTo>
                  <a:pt x="8254" y="17560"/>
                </a:moveTo>
                <a:cubicBezTo>
                  <a:pt x="3042" y="13465"/>
                  <a:pt x="0" y="7204"/>
                  <a:pt x="0" y="577"/>
                </a:cubicBezTo>
                <a:cubicBezTo>
                  <a:pt x="-1" y="384"/>
                  <a:pt x="2" y="192"/>
                  <a:pt x="7" y="-1"/>
                </a:cubicBezTo>
                <a:lnTo>
                  <a:pt x="21600" y="577"/>
                </a:lnTo>
                <a:close/>
              </a:path>
            </a:pathLst>
          </a:custGeom>
          <a:noFill/>
          <a:ln w="507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6"/>
          <p:cNvSpPr/>
          <p:nvPr/>
        </p:nvSpPr>
        <p:spPr>
          <a:xfrm rot="17940000">
            <a:off x="4487760" y="1478160"/>
            <a:ext cx="2052360" cy="1810800"/>
          </a:xfrm>
          <a:custGeom>
            <a:avLst/>
            <a:gdLst/>
            <a:ahLst/>
            <a:rect l="l" t="t" r="r" b="b"/>
            <a:pathLst>
              <a:path w="20785" h="19488">
                <a:moveTo>
                  <a:pt x="11469" y="19488"/>
                </a:moveTo>
                <a:cubicBezTo>
                  <a:pt x="5867" y="16810"/>
                  <a:pt x="1688" y="11851"/>
                  <a:pt x="-1" y="5876"/>
                </a:cubicBezTo>
                <a:moveTo>
                  <a:pt x="11469" y="19488"/>
                </a:moveTo>
                <a:cubicBezTo>
                  <a:pt x="5867" y="16810"/>
                  <a:pt x="1688" y="11851"/>
                  <a:pt x="-1" y="5876"/>
                </a:cubicBezTo>
                <a:lnTo>
                  <a:pt x="20785" y="0"/>
                </a:lnTo>
                <a:close/>
              </a:path>
            </a:pathLst>
          </a:custGeom>
          <a:noFill/>
          <a:ln w="507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7"/>
          <p:cNvSpPr/>
          <p:nvPr/>
        </p:nvSpPr>
        <p:spPr>
          <a:xfrm rot="18300000">
            <a:off x="5789520" y="912960"/>
            <a:ext cx="2069640" cy="1844280"/>
          </a:xfrm>
          <a:custGeom>
            <a:avLst/>
            <a:gdLst/>
            <a:ahLst/>
            <a:rect l="l" t="t" r="r" b="b"/>
            <a:pathLst>
              <a:path w="24320" h="21600">
                <a:moveTo>
                  <a:pt x="24320" y="20690"/>
                </a:moveTo>
                <a:cubicBezTo>
                  <a:pt x="22307" y="21293"/>
                  <a:pt x="20218" y="21599"/>
                  <a:pt x="18118" y="21600"/>
                </a:cubicBezTo>
                <a:cubicBezTo>
                  <a:pt x="10801" y="21600"/>
                  <a:pt x="3982" y="17896"/>
                  <a:pt x="-1" y="11759"/>
                </a:cubicBezTo>
                <a:moveTo>
                  <a:pt x="24320" y="20690"/>
                </a:moveTo>
                <a:cubicBezTo>
                  <a:pt x="22307" y="21293"/>
                  <a:pt x="20218" y="21599"/>
                  <a:pt x="18118" y="21600"/>
                </a:cubicBezTo>
                <a:cubicBezTo>
                  <a:pt x="10801" y="21600"/>
                  <a:pt x="3982" y="17896"/>
                  <a:pt x="-1" y="11759"/>
                </a:cubicBezTo>
                <a:lnTo>
                  <a:pt x="18118" y="0"/>
                </a:lnTo>
                <a:close/>
              </a:path>
            </a:pathLst>
          </a:custGeom>
          <a:noFill/>
          <a:ln w="507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8"/>
          <p:cNvSpPr/>
          <p:nvPr/>
        </p:nvSpPr>
        <p:spPr>
          <a:xfrm>
            <a:off x="3723840" y="109368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9"/>
          <p:cNvSpPr/>
          <p:nvPr/>
        </p:nvSpPr>
        <p:spPr>
          <a:xfrm>
            <a:off x="5680440" y="147492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20"/>
          <p:cNvSpPr/>
          <p:nvPr/>
        </p:nvSpPr>
        <p:spPr>
          <a:xfrm>
            <a:off x="4598640" y="119844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21"/>
          <p:cNvSpPr/>
          <p:nvPr/>
        </p:nvSpPr>
        <p:spPr>
          <a:xfrm>
            <a:off x="6523560" y="134460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d261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22"/>
          <p:cNvSpPr/>
          <p:nvPr/>
        </p:nvSpPr>
        <p:spPr>
          <a:xfrm>
            <a:off x="7214040" y="1047600"/>
            <a:ext cx="974880" cy="43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SRAC</a:t>
            </a:r>
            <a:r>
              <a:rPr b="0" lang="en-IN" sz="2000" spc="-1" strike="noStrike" baseline="-2500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3"/>
          <p:cNvSpPr/>
          <p:nvPr/>
        </p:nvSpPr>
        <p:spPr>
          <a:xfrm>
            <a:off x="7245360" y="2440080"/>
            <a:ext cx="959760" cy="42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2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24"/>
          <p:cNvSpPr/>
          <p:nvPr/>
        </p:nvSpPr>
        <p:spPr>
          <a:xfrm rot="16200000">
            <a:off x="154800" y="315000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25"/>
          <p:cNvSpPr/>
          <p:nvPr/>
        </p:nvSpPr>
        <p:spPr>
          <a:xfrm>
            <a:off x="3967920" y="61596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26"/>
          <p:cNvSpPr/>
          <p:nvPr/>
        </p:nvSpPr>
        <p:spPr>
          <a:xfrm>
            <a:off x="724680" y="593892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TextShape 27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517A7C3-2C96-47CD-8B2C-A2EF8372823C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267" dur="indefinite" restart="never" nodeType="tmRoot">
          <p:childTnLst>
            <p:seq>
              <p:cTn id="2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3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4"/>
          <p:cNvSpPr/>
          <p:nvPr/>
        </p:nvSpPr>
        <p:spPr>
          <a:xfrm>
            <a:off x="1066680" y="609480"/>
            <a:ext cx="700992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5"/>
          <p:cNvSpPr/>
          <p:nvPr/>
        </p:nvSpPr>
        <p:spPr>
          <a:xfrm rot="18360000">
            <a:off x="2958120" y="1023120"/>
            <a:ext cx="2611080" cy="2485800"/>
          </a:xfrm>
          <a:custGeom>
            <a:avLst/>
            <a:gdLst/>
            <a:ahLst/>
            <a:rect l="l" t="t" r="r" b="b"/>
            <a:pathLst>
              <a:path w="27855" h="31892">
                <a:moveTo>
                  <a:pt x="27855" y="30966"/>
                </a:moveTo>
                <a:cubicBezTo>
                  <a:pt x="25826" y="31580"/>
                  <a:pt x="23719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6" y="3160"/>
                  <a:pt x="2609" y="0"/>
                </a:cubicBezTo>
                <a:moveTo>
                  <a:pt x="27855" y="30966"/>
                </a:moveTo>
                <a:cubicBezTo>
                  <a:pt x="25826" y="31580"/>
                  <a:pt x="23719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6" y="3160"/>
                  <a:pt x="2609" y="0"/>
                </a:cubicBezTo>
                <a:lnTo>
                  <a:pt x="21600" y="10292"/>
                </a:lnTo>
                <a:close/>
              </a:path>
            </a:pathLst>
          </a:custGeom>
          <a:noFill/>
          <a:ln cap="rnd" w="25560">
            <a:solidFill>
              <a:srgbClr val="b2b2b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7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8"/>
          <p:cNvSpPr/>
          <p:nvPr/>
        </p:nvSpPr>
        <p:spPr>
          <a:xfrm rot="18360000">
            <a:off x="1436400" y="789120"/>
            <a:ext cx="2339640" cy="2025360"/>
          </a:xfrm>
          <a:custGeom>
            <a:avLst/>
            <a:gdLst/>
            <a:ahLst/>
            <a:rect l="l" t="t" r="r" b="b"/>
            <a:pathLst>
              <a:path w="24215" h="31889">
                <a:moveTo>
                  <a:pt x="24215" y="31730"/>
                </a:moveTo>
                <a:cubicBezTo>
                  <a:pt x="23347" y="31835"/>
                  <a:pt x="22474" y="31888"/>
                  <a:pt x="21600" y="31889"/>
                </a:cubicBezTo>
                <a:cubicBezTo>
                  <a:pt x="9670" y="31889"/>
                  <a:pt x="0" y="22218"/>
                  <a:pt x="0" y="10289"/>
                </a:cubicBezTo>
                <a:cubicBezTo>
                  <a:pt x="-1" y="6695"/>
                  <a:pt x="896" y="3159"/>
                  <a:pt x="2607" y="-1"/>
                </a:cubicBezTo>
                <a:moveTo>
                  <a:pt x="24215" y="31730"/>
                </a:moveTo>
                <a:cubicBezTo>
                  <a:pt x="23347" y="31835"/>
                  <a:pt x="22474" y="31888"/>
                  <a:pt x="21600" y="31889"/>
                </a:cubicBezTo>
                <a:cubicBezTo>
                  <a:pt x="9670" y="31889"/>
                  <a:pt x="0" y="22218"/>
                  <a:pt x="0" y="10289"/>
                </a:cubicBezTo>
                <a:cubicBezTo>
                  <a:pt x="-1" y="6695"/>
                  <a:pt x="896" y="3159"/>
                  <a:pt x="2607" y="-1"/>
                </a:cubicBezTo>
                <a:lnTo>
                  <a:pt x="21600" y="10289"/>
                </a:lnTo>
                <a:close/>
              </a:path>
            </a:pathLst>
          </a:custGeom>
          <a:noFill/>
          <a:ln cap="rnd" w="25560">
            <a:solidFill>
              <a:srgbClr val="b2b2b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9"/>
          <p:cNvSpPr/>
          <p:nvPr/>
        </p:nvSpPr>
        <p:spPr>
          <a:xfrm rot="18360000">
            <a:off x="2066760" y="995400"/>
            <a:ext cx="2550600" cy="2169720"/>
          </a:xfrm>
          <a:custGeom>
            <a:avLst/>
            <a:gdLst/>
            <a:ahLst/>
            <a:rect l="l" t="t" r="r" b="b"/>
            <a:pathLst>
              <a:path w="26545" h="31900">
                <a:moveTo>
                  <a:pt x="26545" y="31326"/>
                </a:moveTo>
                <a:cubicBezTo>
                  <a:pt x="24924" y="31707"/>
                  <a:pt x="23264" y="31899"/>
                  <a:pt x="21600" y="31900"/>
                </a:cubicBezTo>
                <a:cubicBezTo>
                  <a:pt x="9670" y="31900"/>
                  <a:pt x="0" y="22229"/>
                  <a:pt x="0" y="10300"/>
                </a:cubicBezTo>
                <a:cubicBezTo>
                  <a:pt x="-1" y="6702"/>
                  <a:pt x="898" y="3162"/>
                  <a:pt x="2613" y="-1"/>
                </a:cubicBezTo>
                <a:moveTo>
                  <a:pt x="26545" y="31326"/>
                </a:moveTo>
                <a:cubicBezTo>
                  <a:pt x="24924" y="31707"/>
                  <a:pt x="23264" y="31899"/>
                  <a:pt x="21600" y="31900"/>
                </a:cubicBezTo>
                <a:cubicBezTo>
                  <a:pt x="9670" y="31900"/>
                  <a:pt x="0" y="22229"/>
                  <a:pt x="0" y="10300"/>
                </a:cubicBezTo>
                <a:cubicBezTo>
                  <a:pt x="-1" y="6702"/>
                  <a:pt x="898" y="3162"/>
                  <a:pt x="2613" y="-1"/>
                </a:cubicBezTo>
                <a:lnTo>
                  <a:pt x="21600" y="10300"/>
                </a:lnTo>
                <a:close/>
              </a:path>
            </a:pathLst>
          </a:custGeom>
          <a:noFill/>
          <a:ln cap="rnd" w="25560">
            <a:solidFill>
              <a:srgbClr val="b2b2b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0"/>
          <p:cNvSpPr/>
          <p:nvPr/>
        </p:nvSpPr>
        <p:spPr>
          <a:xfrm rot="18360000">
            <a:off x="3803760" y="584280"/>
            <a:ext cx="2763360" cy="2947680"/>
          </a:xfrm>
          <a:custGeom>
            <a:avLst/>
            <a:gdLst/>
            <a:ahLst/>
            <a:rect l="l" t="t" r="r" b="b"/>
            <a:pathLst>
              <a:path w="27861" h="31892">
                <a:moveTo>
                  <a:pt x="27860" y="30964"/>
                </a:moveTo>
                <a:cubicBezTo>
                  <a:pt x="25830" y="31579"/>
                  <a:pt x="23721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7" y="3159"/>
                  <a:pt x="2609" y="-1"/>
                </a:cubicBezTo>
                <a:moveTo>
                  <a:pt x="27860" y="30964"/>
                </a:moveTo>
                <a:cubicBezTo>
                  <a:pt x="25830" y="31579"/>
                  <a:pt x="23721" y="31891"/>
                  <a:pt x="21600" y="31892"/>
                </a:cubicBezTo>
                <a:cubicBezTo>
                  <a:pt x="9670" y="31892"/>
                  <a:pt x="0" y="22221"/>
                  <a:pt x="0" y="10292"/>
                </a:cubicBezTo>
                <a:cubicBezTo>
                  <a:pt x="-1" y="6697"/>
                  <a:pt x="897" y="3159"/>
                  <a:pt x="2609" y="-1"/>
                </a:cubicBezTo>
                <a:lnTo>
                  <a:pt x="21600" y="10292"/>
                </a:lnTo>
                <a:close/>
              </a:path>
            </a:pathLst>
          </a:custGeom>
          <a:noFill/>
          <a:ln cap="rnd" w="25560">
            <a:solidFill>
              <a:srgbClr val="b2b2b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1"/>
          <p:cNvSpPr/>
          <p:nvPr/>
        </p:nvSpPr>
        <p:spPr>
          <a:xfrm rot="18360000">
            <a:off x="5217840" y="425880"/>
            <a:ext cx="2356920" cy="2633400"/>
          </a:xfrm>
          <a:custGeom>
            <a:avLst/>
            <a:gdLst/>
            <a:ahLst/>
            <a:rect l="l" t="t" r="r" b="b"/>
            <a:pathLst>
              <a:path w="27876" h="33446">
                <a:moveTo>
                  <a:pt x="27876" y="32514"/>
                </a:moveTo>
                <a:cubicBezTo>
                  <a:pt x="25841" y="33131"/>
                  <a:pt x="23726" y="33445"/>
                  <a:pt x="21600" y="33446"/>
                </a:cubicBezTo>
                <a:cubicBezTo>
                  <a:pt x="9670" y="33446"/>
                  <a:pt x="0" y="23775"/>
                  <a:pt x="0" y="11846"/>
                </a:cubicBezTo>
                <a:cubicBezTo>
                  <a:pt x="-1" y="7636"/>
                  <a:pt x="1229" y="3519"/>
                  <a:pt x="3538" y="0"/>
                </a:cubicBezTo>
                <a:moveTo>
                  <a:pt x="27876" y="32514"/>
                </a:moveTo>
                <a:cubicBezTo>
                  <a:pt x="25841" y="33131"/>
                  <a:pt x="23726" y="33445"/>
                  <a:pt x="21600" y="33446"/>
                </a:cubicBezTo>
                <a:cubicBezTo>
                  <a:pt x="9670" y="33446"/>
                  <a:pt x="0" y="23775"/>
                  <a:pt x="0" y="11846"/>
                </a:cubicBezTo>
                <a:cubicBezTo>
                  <a:pt x="-1" y="7636"/>
                  <a:pt x="1229" y="3519"/>
                  <a:pt x="3538" y="0"/>
                </a:cubicBezTo>
                <a:lnTo>
                  <a:pt x="21600" y="11846"/>
                </a:lnTo>
                <a:close/>
              </a:path>
            </a:pathLst>
          </a:custGeom>
          <a:noFill/>
          <a:ln cap="rnd" w="25560">
            <a:solidFill>
              <a:srgbClr val="b2b2b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2"/>
          <p:cNvSpPr/>
          <p:nvPr/>
        </p:nvSpPr>
        <p:spPr>
          <a:xfrm>
            <a:off x="7197840" y="2455920"/>
            <a:ext cx="959760" cy="42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2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3"/>
          <p:cNvSpPr/>
          <p:nvPr/>
        </p:nvSpPr>
        <p:spPr>
          <a:xfrm rot="16200000">
            <a:off x="154800" y="315000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4"/>
          <p:cNvSpPr/>
          <p:nvPr/>
        </p:nvSpPr>
        <p:spPr>
          <a:xfrm>
            <a:off x="3967920" y="61596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15"/>
          <p:cNvSpPr/>
          <p:nvPr/>
        </p:nvSpPr>
        <p:spPr>
          <a:xfrm>
            <a:off x="724680" y="593892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16"/>
          <p:cNvSpPr/>
          <p:nvPr/>
        </p:nvSpPr>
        <p:spPr>
          <a:xfrm rot="19140000">
            <a:off x="1864800" y="-495000"/>
            <a:ext cx="6070320" cy="4568400"/>
          </a:xfrm>
          <a:custGeom>
            <a:avLst/>
            <a:gdLst/>
            <a:ahLst/>
            <a:rect l="l" t="t" r="r" b="b"/>
            <a:pathLst>
              <a:path w="21600" h="21405">
                <a:moveTo>
                  <a:pt x="18705" y="21405"/>
                </a:moveTo>
                <a:cubicBezTo>
                  <a:pt x="7992" y="19956"/>
                  <a:pt x="0" y="10810"/>
                  <a:pt x="0" y="0"/>
                </a:cubicBezTo>
                <a:moveTo>
                  <a:pt x="18705" y="21405"/>
                </a:moveTo>
                <a:cubicBezTo>
                  <a:pt x="7992" y="19956"/>
                  <a:pt x="0" y="10810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7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TextShape 17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5B54B8C-FA7D-44CD-93E9-05A478ED314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269" dur="indefinite" restart="never" nodeType="tmRoot">
          <p:childTnLst>
            <p:seq>
              <p:cTn id="2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71600" y="249120"/>
            <a:ext cx="7935480" cy="7617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 Long-run average and marginal costs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5" name="TextShape 2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4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5"/>
          <p:cNvSpPr/>
          <p:nvPr/>
        </p:nvSpPr>
        <p:spPr>
          <a:xfrm>
            <a:off x="1066680" y="1371600"/>
            <a:ext cx="7009920" cy="4571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6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7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8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9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10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11"/>
          <p:cNvSpPr/>
          <p:nvPr/>
        </p:nvSpPr>
        <p:spPr>
          <a:xfrm>
            <a:off x="1447920" y="1828800"/>
            <a:ext cx="6173280" cy="3188880"/>
          </a:xfrm>
          <a:custGeom>
            <a:avLst/>
            <a:gdLst/>
            <a:ahLst/>
            <a:rect l="l" t="t" r="r" b="b"/>
            <a:pathLst>
              <a:path w="21394" h="21520">
                <a:moveTo>
                  <a:pt x="19534" y="21519"/>
                </a:moveTo>
                <a:cubicBezTo>
                  <a:pt x="9494" y="20652"/>
                  <a:pt x="1389" y="12958"/>
                  <a:pt x="0" y="2977"/>
                </a:cubicBezTo>
                <a:moveTo>
                  <a:pt x="19534" y="21519"/>
                </a:moveTo>
                <a:cubicBezTo>
                  <a:pt x="9494" y="20652"/>
                  <a:pt x="1389" y="12958"/>
                  <a:pt x="0" y="2977"/>
                </a:cubicBezTo>
                <a:lnTo>
                  <a:pt x="21394" y="0"/>
                </a:lnTo>
                <a:close/>
              </a:path>
            </a:pathLst>
          </a:custGeom>
          <a:noFill/>
          <a:ln w="381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2"/>
          <p:cNvSpPr/>
          <p:nvPr/>
        </p:nvSpPr>
        <p:spPr>
          <a:xfrm>
            <a:off x="7146720" y="467820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13"/>
          <p:cNvSpPr/>
          <p:nvPr/>
        </p:nvSpPr>
        <p:spPr>
          <a:xfrm>
            <a:off x="1252440" y="2897280"/>
            <a:ext cx="5911560" cy="2361960"/>
          </a:xfrm>
          <a:custGeom>
            <a:avLst/>
            <a:gdLst/>
            <a:ahLst/>
            <a:rect l="l" t="t" r="r" b="b"/>
            <a:pathLst>
              <a:path w="21457" h="21600">
                <a:moveTo>
                  <a:pt x="21457" y="21600"/>
                </a:moveTo>
                <a:cubicBezTo>
                  <a:pt x="10488" y="21600"/>
                  <a:pt x="1261" y="13378"/>
                  <a:pt x="0" y="2482"/>
                </a:cubicBezTo>
                <a:moveTo>
                  <a:pt x="21457" y="21600"/>
                </a:moveTo>
                <a:cubicBezTo>
                  <a:pt x="10488" y="21600"/>
                  <a:pt x="1261" y="13378"/>
                  <a:pt x="0" y="2482"/>
                </a:cubicBezTo>
                <a:lnTo>
                  <a:pt x="21457" y="0"/>
                </a:lnTo>
                <a:close/>
              </a:path>
            </a:pathLst>
          </a:custGeom>
          <a:noFill/>
          <a:ln w="381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4"/>
          <p:cNvSpPr/>
          <p:nvPr/>
        </p:nvSpPr>
        <p:spPr>
          <a:xfrm>
            <a:off x="7146360" y="5059440"/>
            <a:ext cx="9201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LRMC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15"/>
          <p:cNvSpPr/>
          <p:nvPr/>
        </p:nvSpPr>
        <p:spPr>
          <a:xfrm>
            <a:off x="3579840" y="2282760"/>
            <a:ext cx="2933280" cy="750600"/>
          </a:xfrm>
          <a:prstGeom prst="roundRect">
            <a:avLst>
              <a:gd name="adj" fmla="val 16667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Economies of Scale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TextShape 16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88D33B-DAB9-462C-998A-58D5B85E910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4"/>
          <p:cNvSpPr/>
          <p:nvPr/>
        </p:nvSpPr>
        <p:spPr>
          <a:xfrm>
            <a:off x="1066680" y="609480"/>
            <a:ext cx="700992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5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6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7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8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9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10"/>
          <p:cNvSpPr/>
          <p:nvPr/>
        </p:nvSpPr>
        <p:spPr>
          <a:xfrm>
            <a:off x="7222680" y="208764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11"/>
          <p:cNvSpPr/>
          <p:nvPr/>
        </p:nvSpPr>
        <p:spPr>
          <a:xfrm>
            <a:off x="1752480" y="762120"/>
            <a:ext cx="5944680" cy="3962160"/>
          </a:xfrm>
          <a:custGeom>
            <a:avLst/>
            <a:gdLst/>
            <a:ahLst/>
            <a:rect l="l" t="t" r="r" b="b"/>
            <a:pathLst>
              <a:path w="19705" h="21600">
                <a:moveTo>
                  <a:pt x="19705" y="8846"/>
                </a:moveTo>
                <a:cubicBezTo>
                  <a:pt x="16221" y="16606"/>
                  <a:pt x="8506" y="21599"/>
                  <a:pt x="0" y="21600"/>
                </a:cubicBezTo>
                <a:moveTo>
                  <a:pt x="19705" y="8846"/>
                </a:moveTo>
                <a:cubicBezTo>
                  <a:pt x="16221" y="16606"/>
                  <a:pt x="8506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2"/>
          <p:cNvSpPr/>
          <p:nvPr/>
        </p:nvSpPr>
        <p:spPr>
          <a:xfrm rot="21360000">
            <a:off x="1674720" y="274680"/>
            <a:ext cx="5792400" cy="4074840"/>
          </a:xfrm>
          <a:custGeom>
            <a:avLst/>
            <a:gdLst/>
            <a:ahLst/>
            <a:rect l="l" t="t" r="r" b="b"/>
            <a:pathLst>
              <a:path w="19705" h="21600">
                <a:moveTo>
                  <a:pt x="19705" y="8846"/>
                </a:moveTo>
                <a:cubicBezTo>
                  <a:pt x="16221" y="16606"/>
                  <a:pt x="8506" y="21599"/>
                  <a:pt x="0" y="21600"/>
                </a:cubicBezTo>
                <a:moveTo>
                  <a:pt x="19705" y="8846"/>
                </a:moveTo>
                <a:cubicBezTo>
                  <a:pt x="16221" y="16606"/>
                  <a:pt x="8506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3"/>
          <p:cNvSpPr/>
          <p:nvPr/>
        </p:nvSpPr>
        <p:spPr>
          <a:xfrm>
            <a:off x="7222320" y="1325520"/>
            <a:ext cx="9201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LRMC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14"/>
          <p:cNvSpPr/>
          <p:nvPr/>
        </p:nvSpPr>
        <p:spPr>
          <a:xfrm>
            <a:off x="1855800" y="2217600"/>
            <a:ext cx="3441240" cy="750600"/>
          </a:xfrm>
          <a:prstGeom prst="roundRect">
            <a:avLst>
              <a:gd name="adj" fmla="val 16667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Diseconomies of Scale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TextShape 15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A4EDE9E-0E53-46DF-8D37-42D9C9F9E0F8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3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4"/>
          <p:cNvSpPr/>
          <p:nvPr/>
        </p:nvSpPr>
        <p:spPr>
          <a:xfrm>
            <a:off x="1066680" y="609480"/>
            <a:ext cx="700992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5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6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7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8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9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10"/>
          <p:cNvSpPr/>
          <p:nvPr/>
        </p:nvSpPr>
        <p:spPr>
          <a:xfrm>
            <a:off x="6092640" y="300204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Line 11"/>
          <p:cNvSpPr/>
          <p:nvPr/>
        </p:nvSpPr>
        <p:spPr>
          <a:xfrm>
            <a:off x="1066680" y="3581280"/>
            <a:ext cx="6705720" cy="360"/>
          </a:xfrm>
          <a:prstGeom prst="line">
            <a:avLst/>
          </a:prstGeom>
          <a:ln w="381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2"/>
          <p:cNvSpPr/>
          <p:nvPr/>
        </p:nvSpPr>
        <p:spPr>
          <a:xfrm>
            <a:off x="6921360" y="3006720"/>
            <a:ext cx="11361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LRMC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13"/>
          <p:cNvSpPr/>
          <p:nvPr/>
        </p:nvSpPr>
        <p:spPr>
          <a:xfrm>
            <a:off x="1855800" y="2217600"/>
            <a:ext cx="2390400" cy="750600"/>
          </a:xfrm>
          <a:prstGeom prst="roundRect">
            <a:avLst>
              <a:gd name="adj" fmla="val 16667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Constant 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TextShape 14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4C40E74-3004-4724-8725-8C8AD872C86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4.1 Types of costs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Direct and Indirect costs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Money cost and Real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Explicit cost (Paid out) and Implicit cost (Imputed) OR Accounting and Economic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Actual cost and Opportunity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Private cost and Social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Short run &amp; long run cost - Fixed cost and variable cost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C8FD984-F785-4460-B331-392CAEA03A5A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WHY firms are not in a position to operate at the optimum level ?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Create artificial scarcity so as to get higher price in the future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Set up industrial empire often produce beyond full capacity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Government’s regulation stipulates the level of output – MRTP Act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Unable to reach optimal level due to adjustments to the changes in market conditions, technology and the price of factor inputs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Optimal scale is only lowest cost scale of enterprise. It is not necessary the most profitable scale.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21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5D4B43F-A43C-4387-B89C-5B5C7CD71C9B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2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0" dur="indefinite" restart="never" nodeType="tmRoot">
          <p:childTnLst>
            <p:seq>
              <p:cTn id="3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4"/>
          <p:cNvSpPr/>
          <p:nvPr/>
        </p:nvSpPr>
        <p:spPr>
          <a:xfrm>
            <a:off x="1066680" y="609480"/>
            <a:ext cx="7009920" cy="5333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5"/>
          <p:cNvSpPr/>
          <p:nvPr/>
        </p:nvSpPr>
        <p:spPr>
          <a:xfrm>
            <a:off x="1066680" y="609480"/>
            <a:ext cx="360" cy="5334120"/>
          </a:xfrm>
          <a:prstGeom prst="line">
            <a:avLst/>
          </a:prstGeom>
          <a:ln w="2556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6"/>
          <p:cNvSpPr/>
          <p:nvPr/>
        </p:nvSpPr>
        <p:spPr>
          <a:xfrm>
            <a:off x="1066680" y="5943600"/>
            <a:ext cx="701028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7"/>
          <p:cNvSpPr/>
          <p:nvPr/>
        </p:nvSpPr>
        <p:spPr>
          <a:xfrm>
            <a:off x="3869640" y="6049800"/>
            <a:ext cx="9475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8"/>
          <p:cNvSpPr/>
          <p:nvPr/>
        </p:nvSpPr>
        <p:spPr>
          <a:xfrm>
            <a:off x="669240" y="5973840"/>
            <a:ext cx="3819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9"/>
          <p:cNvSpPr/>
          <p:nvPr/>
        </p:nvSpPr>
        <p:spPr>
          <a:xfrm rot="16200000">
            <a:off x="286560" y="2922840"/>
            <a:ext cx="836640" cy="39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10"/>
          <p:cNvSpPr/>
          <p:nvPr/>
        </p:nvSpPr>
        <p:spPr>
          <a:xfrm rot="1020000">
            <a:off x="1604520" y="1204560"/>
            <a:ext cx="5887800" cy="3055680"/>
          </a:xfrm>
          <a:custGeom>
            <a:avLst/>
            <a:gdLst/>
            <a:ahLst/>
            <a:rect l="l" t="t" r="r" b="b"/>
            <a:pathLst>
              <a:path w="26051" h="21600">
                <a:moveTo>
                  <a:pt x="26051" y="5500"/>
                </a:moveTo>
                <a:cubicBezTo>
                  <a:pt x="23552" y="14987"/>
                  <a:pt x="14974" y="21599"/>
                  <a:pt x="5163" y="21600"/>
                </a:cubicBezTo>
                <a:cubicBezTo>
                  <a:pt x="3423" y="21600"/>
                  <a:pt x="1689" y="21389"/>
                  <a:pt x="0" y="20973"/>
                </a:cubicBezTo>
                <a:moveTo>
                  <a:pt x="26051" y="5500"/>
                </a:moveTo>
                <a:cubicBezTo>
                  <a:pt x="23552" y="14987"/>
                  <a:pt x="14974" y="21599"/>
                  <a:pt x="5163" y="21600"/>
                </a:cubicBezTo>
                <a:cubicBezTo>
                  <a:pt x="3423" y="21600"/>
                  <a:pt x="1689" y="21389"/>
                  <a:pt x="0" y="20973"/>
                </a:cubicBezTo>
                <a:lnTo>
                  <a:pt x="5163" y="0"/>
                </a:lnTo>
                <a:close/>
              </a:path>
            </a:pathLst>
          </a:custGeom>
          <a:noFill/>
          <a:ln w="38160">
            <a:solidFill>
              <a:srgbClr val="575f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1"/>
          <p:cNvSpPr/>
          <p:nvPr/>
        </p:nvSpPr>
        <p:spPr>
          <a:xfrm rot="21540000">
            <a:off x="1309680" y="46080"/>
            <a:ext cx="5283000" cy="4254120"/>
          </a:xfrm>
          <a:custGeom>
            <a:avLst/>
            <a:gdLst/>
            <a:ahLst/>
            <a:rect l="l" t="t" r="r" b="b"/>
            <a:pathLst>
              <a:path w="28751" h="21600">
                <a:moveTo>
                  <a:pt x="28750" y="9698"/>
                </a:moveTo>
                <a:cubicBezTo>
                  <a:pt x="25084" y="16995"/>
                  <a:pt x="17616" y="21599"/>
                  <a:pt x="9451" y="21600"/>
                </a:cubicBezTo>
                <a:cubicBezTo>
                  <a:pt x="6176" y="21600"/>
                  <a:pt x="2944" y="20855"/>
                  <a:pt x="-1" y="19422"/>
                </a:cubicBezTo>
                <a:moveTo>
                  <a:pt x="28750" y="9698"/>
                </a:moveTo>
                <a:cubicBezTo>
                  <a:pt x="25084" y="16995"/>
                  <a:pt x="17616" y="21599"/>
                  <a:pt x="9451" y="21600"/>
                </a:cubicBezTo>
                <a:cubicBezTo>
                  <a:pt x="6176" y="21600"/>
                  <a:pt x="2944" y="20855"/>
                  <a:pt x="-1" y="19422"/>
                </a:cubicBezTo>
                <a:lnTo>
                  <a:pt x="9451" y="0"/>
                </a:lnTo>
                <a:close/>
              </a:path>
            </a:pathLst>
          </a:custGeom>
          <a:noFill/>
          <a:ln w="38160">
            <a:solidFill>
              <a:srgbClr val="7598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2"/>
          <p:cNvSpPr/>
          <p:nvPr/>
        </p:nvSpPr>
        <p:spPr>
          <a:xfrm>
            <a:off x="6155640" y="1477800"/>
            <a:ext cx="92016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7598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LRMC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13"/>
          <p:cNvSpPr/>
          <p:nvPr/>
        </p:nvSpPr>
        <p:spPr>
          <a:xfrm>
            <a:off x="7222680" y="2468520"/>
            <a:ext cx="89280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14"/>
          <p:cNvSpPr/>
          <p:nvPr/>
        </p:nvSpPr>
        <p:spPr>
          <a:xfrm>
            <a:off x="1446120" y="1560600"/>
            <a:ext cx="4146120" cy="996480"/>
          </a:xfrm>
          <a:prstGeom prst="roundRect">
            <a:avLst>
              <a:gd name="adj" fmla="val 16667"/>
            </a:avLst>
          </a:prstGeom>
          <a:blipFill>
            <a:blip r:embed="rId1"/>
            <a:tile/>
          </a:blipFill>
          <a:ln w="28440">
            <a:solidFill>
              <a:srgbClr val="d261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Initial economies of scale,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3b435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then diseconomies of scale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TextShape 15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F4FC518-F195-4807-8BC2-FE74AC3A08E0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ll dir="l"/>
  </p:transition>
  <p:timing>
    <p:tnLst>
      <p:par>
        <p:cTn id="312" dur="indefinite" restart="never" nodeType="tmRoot">
          <p:childTnLst>
            <p:seq>
              <p:cTn id="313" dur="indefinite" nodeType="mainSeq">
                <p:childTnLst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You are the owner of the firm. In long run the firm is currently losing Rs. 1000 per month, with fixed costs per month of Rs. 800 per month. A  consultant advises you to stop production. Should you accept the advice. Why or why not?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40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108C286-BD5E-4C7D-ABF0-D8CACA730154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1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25" dur="indefinite" restart="never" nodeType="tmRoot">
          <p:childTnLst>
            <p:seq>
              <p:cTn id="3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Importance of cost curves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Equilibrium of firm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– A firm reach the equilibrium position when its MC = MR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Optimum output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–Optimum output is determined by the costs – When MC cuts AC from below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Estimate of profit and loss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– AR and AC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Choice of plants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– In the long run a firm can choice a plant and scale of production, on the basis of long run average cost.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E1ED439-6BF4-4DA1-9F92-480B064F4158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5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27" dur="indefinite" restart="never" nodeType="tmRoot">
          <p:childTnLst>
            <p:seq>
              <p:cTn id="3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Economies of Scale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Anything that serves to minimize average cost of production in the long run as scale of output increases is referred to as “economies of scale”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TYPES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–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Internal Economies – Open to an individual firm when its size expands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33520" indent="-53316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External Economies – Shared by all the firms in an industry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48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84FECC4-443E-46B2-97AC-87CD0D769D3C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9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29" dur="indefinite" restart="never" nodeType="tmRoot">
          <p:childTnLst>
            <p:seq>
              <p:cTn id="3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Forms of Internal Economies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Labour economies – Division of labour – greater specialization- Productivity rises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Economies of superior technique – Automatic machines are quicker and efficient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Managerial economies – Large output can be managed with the same skill &amp; efficiency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Marketing economies – Raw material at a cheaper rate –Large scale marketing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Financial economies – Loans at a cheaper rate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Risk bearing economies –Diversification of output, market, sources of supply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52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F9A5D8E-7AD4-448B-85FB-C98A38C99D6D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3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1" dur="indefinite" restart="never" nodeType="tmRoot">
          <p:childTnLst>
            <p:seq>
              <p:cTn id="3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Form of External Economies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Economies of localization –Skilled labour, transport facilities, Mutual benefits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Economies of information –Trade and technical, publications- save independent research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Economies of vertical disintegration-Split up production Ex- textile industry- color 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Economies of by-products – Waste material for manufacturing new products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5B384B2-C310-4AE6-BC72-BF1C8B975229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7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3" dur="indefinite" restart="never" nodeType="tmRoot">
          <p:childTnLst>
            <p:seq>
              <p:cTn id="3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1. Direct and Indirect costs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Direct or separable or prime or traceable cost is one which can be easily and directly identified or attributed to a particular product, operation or plant.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 example, the use of raw material, labour and machine in the production.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3C90698-AD57-4653-99BD-CE80FD4140A6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Indirect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Common or joint or indirect cost is that cost, which is not accurately traceable to any plant, department or operation or any individual final product.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Electric power for operating machines, stationary and other office expenses, depreciation on building are some examples of such non-traceable cost.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502E2DF-5E3F-44C2-BC59-CE5E8B9518C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 Money cost and Real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classification of cost into money and real cost has been given by Marshall.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When production cost is expressed in terms of monetary units, it is called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money cost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Real cost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refers to the payments made to the factors of production to compensate for disutility’s of rendering their services.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is computed in terms of the toil, trouble, pain and discomfort involved for labour, when it is engaged in production.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5E7A9D0-5E08-4494-B1C1-3672002147C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 Explicit cost and Implicit cost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Explicit cost is the monetary payment made by the entrepreneur for purchasing or hiring the services of various productive factors, which do not belong to him.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cost is in the nature of contractual payment and includes rent for land, wages to the labour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cost is called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out of pocket cost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and is recorded in firm’s account book. As accountant takes into account his cost, it is also called accounting cost.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2746719-B474-45EB-82E0-81551EEB85B7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 NEHRA EFE UNIT IV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2008-10-09T14:00:21Z</dcterms:created>
  <dc:creator>NEHRA</dc:creator>
  <dc:description/>
  <dc:language>en-IN</dc:language>
  <cp:lastModifiedBy/>
  <dcterms:modified xsi:type="dcterms:W3CDTF">2018-04-18T22:55:55Z</dcterms:modified>
  <cp:revision>174</cp:revision>
  <dc:subject/>
  <dc:title>Costs of Production -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55</vt:i4>
  </property>
</Properties>
</file>