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Lst>
  <p:notesMasterIdLst>
    <p:notesMasterId r:id="rId25"/>
  </p:notesMasterIdLst>
  <p:sldIdLst>
    <p:sldId id="299" r:id="rId2"/>
    <p:sldId id="349" r:id="rId3"/>
    <p:sldId id="350" r:id="rId4"/>
    <p:sldId id="351" r:id="rId5"/>
    <p:sldId id="352" r:id="rId6"/>
    <p:sldId id="353" r:id="rId7"/>
    <p:sldId id="354" r:id="rId8"/>
    <p:sldId id="355" r:id="rId9"/>
    <p:sldId id="356" r:id="rId10"/>
    <p:sldId id="357" r:id="rId11"/>
    <p:sldId id="364" r:id="rId12"/>
    <p:sldId id="367" r:id="rId13"/>
    <p:sldId id="330" r:id="rId14"/>
    <p:sldId id="363" r:id="rId15"/>
    <p:sldId id="358" r:id="rId16"/>
    <p:sldId id="361" r:id="rId17"/>
    <p:sldId id="362" r:id="rId18"/>
    <p:sldId id="365" r:id="rId19"/>
    <p:sldId id="368" r:id="rId20"/>
    <p:sldId id="366" r:id="rId21"/>
    <p:sldId id="359" r:id="rId22"/>
    <p:sldId id="329" r:id="rId23"/>
    <p:sldId id="331"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D60093"/>
    <a:srgbClr val="0000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66" d="100"/>
          <a:sy n="66" d="100"/>
        </p:scale>
        <p:origin x="96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4B11E611-435C-4BDC-B835-621458962C55}" type="slidenum">
              <a:rPr lang="en-US"/>
              <a:pPr/>
              <a:t>‹#›</a:t>
            </a:fld>
            <a:endParaRPr lang="en-US"/>
          </a:p>
        </p:txBody>
      </p:sp>
    </p:spTree>
    <p:extLst>
      <p:ext uri="{BB962C8B-B14F-4D97-AF65-F5344CB8AC3E}">
        <p14:creationId xmlns:p14="http://schemas.microsoft.com/office/powerpoint/2010/main" val="30252802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1E611-435C-4BDC-B835-621458962C55}" type="slidenum">
              <a:rPr lang="en-US" smtClean="0"/>
              <a:pPr/>
              <a:t>13</a:t>
            </a:fld>
            <a:endParaRPr lang="en-US"/>
          </a:p>
        </p:txBody>
      </p:sp>
    </p:spTree>
    <p:extLst>
      <p:ext uri="{BB962C8B-B14F-4D97-AF65-F5344CB8AC3E}">
        <p14:creationId xmlns:p14="http://schemas.microsoft.com/office/powerpoint/2010/main" val="206156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pt-BR" smtClean="0"/>
              <a:t>S NEHRA EFE UNIT IV</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C6414DC-AFE8-4319-A47A-E7228A8C1B9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pt-BR" smtClean="0"/>
              <a:t>S NEHRA EFE UNIT IV</a:t>
            </a:r>
            <a:endParaRPr lang="en-US"/>
          </a:p>
        </p:txBody>
      </p:sp>
      <p:sp>
        <p:nvSpPr>
          <p:cNvPr id="6" name="Slide Number Placeholder 5"/>
          <p:cNvSpPr>
            <a:spLocks noGrp="1"/>
          </p:cNvSpPr>
          <p:nvPr>
            <p:ph type="sldNum" sz="quarter" idx="12"/>
          </p:nvPr>
        </p:nvSpPr>
        <p:spPr/>
        <p:txBody>
          <a:bodyPr/>
          <a:lstStyle/>
          <a:p>
            <a:fld id="{F061B885-15CD-4757-9F48-55C2BFACEA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pt-BR" smtClean="0"/>
              <a:t>S NEHRA EFE UNIT IV</a:t>
            </a:r>
            <a:endParaRPr lang="en-US"/>
          </a:p>
        </p:txBody>
      </p:sp>
      <p:sp>
        <p:nvSpPr>
          <p:cNvPr id="6" name="Slide Number Placeholder 5"/>
          <p:cNvSpPr>
            <a:spLocks noGrp="1"/>
          </p:cNvSpPr>
          <p:nvPr>
            <p:ph type="sldNum" sz="quarter" idx="12"/>
          </p:nvPr>
        </p:nvSpPr>
        <p:spPr/>
        <p:txBody>
          <a:bodyPr/>
          <a:lstStyle/>
          <a:p>
            <a:fld id="{75D39A91-271F-47B3-8B67-E4DC50F1AC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FAFB316E-C6E3-4BB0-A5EB-25C72AF38F5A}" type="slidenum">
              <a:rPr lang="en-US" smtClean="0"/>
              <a:pPr/>
              <a:t>‹#›</a:t>
            </a:fld>
            <a:endParaRPr lang="en-US"/>
          </a:p>
        </p:txBody>
      </p:sp>
      <p:sp>
        <p:nvSpPr>
          <p:cNvPr id="10" name="Footer Placeholder 9"/>
          <p:cNvSpPr>
            <a:spLocks noGrp="1"/>
          </p:cNvSpPr>
          <p:nvPr>
            <p:ph type="ftr" sz="quarter" idx="16"/>
          </p:nvPr>
        </p:nvSpPr>
        <p:spPr/>
        <p:txBody>
          <a:bodyPr rtlCol="0"/>
          <a:lstStyle/>
          <a:p>
            <a:r>
              <a:rPr lang="pt-BR" smtClean="0"/>
              <a:t>S NEHRA EFE UNIT IV</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pt-BR" smtClean="0"/>
              <a:t>S NEHRA EFE UNIT IV</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AD2495-547D-48E5-BD3C-151E9CE6129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pt-BR" smtClean="0"/>
              <a:t>S NEHRA EFE UNIT IV</a:t>
            </a:r>
            <a:endParaRPr lang="en-US"/>
          </a:p>
        </p:txBody>
      </p:sp>
      <p:sp>
        <p:nvSpPr>
          <p:cNvPr id="7" name="Slide Number Placeholder 6"/>
          <p:cNvSpPr>
            <a:spLocks noGrp="1"/>
          </p:cNvSpPr>
          <p:nvPr>
            <p:ph type="sldNum" sz="quarter" idx="12"/>
          </p:nvPr>
        </p:nvSpPr>
        <p:spPr/>
        <p:txBody>
          <a:bodyPr/>
          <a:lstStyle/>
          <a:p>
            <a:fld id="{4069AE41-BFCF-415C-8271-6111C856D5B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pt-BR" smtClean="0"/>
              <a:t>S NEHRA EFE UNIT IV</a:t>
            </a:r>
            <a:endParaRPr lang="en-US"/>
          </a:p>
        </p:txBody>
      </p:sp>
      <p:sp>
        <p:nvSpPr>
          <p:cNvPr id="9" name="Slide Number Placeholder 8"/>
          <p:cNvSpPr>
            <a:spLocks noGrp="1"/>
          </p:cNvSpPr>
          <p:nvPr>
            <p:ph type="sldNum" sz="quarter" idx="12"/>
          </p:nvPr>
        </p:nvSpPr>
        <p:spPr/>
        <p:txBody>
          <a:bodyPr/>
          <a:lstStyle/>
          <a:p>
            <a:fld id="{0E391561-CC88-4BC1-B82A-9B4194D2B3B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D13E712D-C309-413A-944E-C4AAE47E21E5}" type="slidenum">
              <a:rPr lang="en-US" smtClean="0"/>
              <a:pPr/>
              <a:t>‹#›</a:t>
            </a:fld>
            <a:endParaRPr lang="en-US"/>
          </a:p>
        </p:txBody>
      </p:sp>
      <p:sp>
        <p:nvSpPr>
          <p:cNvPr id="8" name="Footer Placeholder 7"/>
          <p:cNvSpPr>
            <a:spLocks noGrp="1"/>
          </p:cNvSpPr>
          <p:nvPr>
            <p:ph type="ftr" sz="quarter" idx="12"/>
          </p:nvPr>
        </p:nvSpPr>
        <p:spPr/>
        <p:txBody>
          <a:bodyPr rtlCol="0"/>
          <a:lstStyle/>
          <a:p>
            <a:r>
              <a:rPr lang="pt-BR" smtClean="0"/>
              <a:t>S NEHRA EFE UNIT IV</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pt-BR" smtClean="0"/>
              <a:t>S NEHRA EFE UNIT IV</a:t>
            </a:r>
            <a:endParaRPr lang="en-US"/>
          </a:p>
        </p:txBody>
      </p:sp>
      <p:sp>
        <p:nvSpPr>
          <p:cNvPr id="4" name="Slide Number Placeholder 3"/>
          <p:cNvSpPr>
            <a:spLocks noGrp="1"/>
          </p:cNvSpPr>
          <p:nvPr>
            <p:ph type="sldNum" sz="quarter" idx="12"/>
          </p:nvPr>
        </p:nvSpPr>
        <p:spPr/>
        <p:txBody>
          <a:bodyPr/>
          <a:lstStyle/>
          <a:p>
            <a:fld id="{71D62C5B-F370-4F59-95EB-D8605F7BB3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8B579644-A7DC-469C-8700-8E0861F6C4AF}" type="slidenum">
              <a:rPr lang="en-US" smtClean="0"/>
              <a:pPr/>
              <a:t>‹#›</a:t>
            </a:fld>
            <a:endParaRPr lang="en-US"/>
          </a:p>
        </p:txBody>
      </p:sp>
      <p:sp>
        <p:nvSpPr>
          <p:cNvPr id="23" name="Footer Placeholder 22"/>
          <p:cNvSpPr>
            <a:spLocks noGrp="1"/>
          </p:cNvSpPr>
          <p:nvPr>
            <p:ph type="ftr" sz="quarter" idx="16"/>
          </p:nvPr>
        </p:nvSpPr>
        <p:spPr/>
        <p:txBody>
          <a:bodyPr rtlCol="0"/>
          <a:lstStyle/>
          <a:p>
            <a:r>
              <a:rPr lang="pt-BR" smtClean="0"/>
              <a:t>S NEHRA EFE UNIT IV</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11089FC8-873F-44FC-A60C-3E0CAD02CBAB}" type="slidenum">
              <a:rPr lang="en-US" smtClean="0"/>
              <a:pPr/>
              <a:t>‹#›</a:t>
            </a:fld>
            <a:endParaRPr lang="en-US"/>
          </a:p>
        </p:txBody>
      </p:sp>
      <p:sp>
        <p:nvSpPr>
          <p:cNvPr id="21" name="Footer Placeholder 20"/>
          <p:cNvSpPr>
            <a:spLocks noGrp="1"/>
          </p:cNvSpPr>
          <p:nvPr>
            <p:ph type="ftr" sz="quarter" idx="12"/>
          </p:nvPr>
        </p:nvSpPr>
        <p:spPr/>
        <p:txBody>
          <a:bodyPr rtlCol="0"/>
          <a:lstStyle/>
          <a:p>
            <a:r>
              <a:rPr lang="pt-BR" smtClean="0"/>
              <a:t>S NEHRA EFE UNIT IV</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pt-BR" smtClean="0"/>
              <a:t>S NEHRA EFE UNIT IV</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2A50CC-70E2-4850-BEAD-30A4F08354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iv</a:t>
            </a:r>
            <a:endParaRPr lang="en-US" dirty="0"/>
          </a:p>
        </p:txBody>
      </p:sp>
      <p:sp>
        <p:nvSpPr>
          <p:cNvPr id="3" name="Subtitle 2"/>
          <p:cNvSpPr>
            <a:spLocks noGrp="1"/>
          </p:cNvSpPr>
          <p:nvPr>
            <p:ph type="subTitle" idx="1"/>
          </p:nvPr>
        </p:nvSpPr>
        <p:spPr/>
        <p:txBody>
          <a:bodyPr/>
          <a:lstStyle/>
          <a:p>
            <a:r>
              <a:rPr lang="en-US" dirty="0" smtClean="0"/>
              <a:t>Cost &amp; Investment Analysis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even chart</a:t>
            </a:r>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10</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pic>
        <p:nvPicPr>
          <p:cNvPr id="60418" name="Picture 2" descr="Image result for break even analysis graph"/>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4495800" cy="322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94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It is possible to calculate the break-even output if a firm </a:t>
            </a:r>
            <a:r>
              <a:rPr lang="en-US" dirty="0" smtClean="0"/>
              <a:t>knows the </a:t>
            </a:r>
            <a:r>
              <a:rPr lang="en-US" dirty="0"/>
              <a:t>value of its fixed costs, variable costs and the price it </a:t>
            </a:r>
            <a:r>
              <a:rPr lang="en-US" dirty="0" smtClean="0"/>
              <a:t>will charge</a:t>
            </a:r>
            <a:r>
              <a:rPr lang="en-US" dirty="0"/>
              <a:t>. The simplest way to calculate the break-even output is</a:t>
            </a:r>
          </a:p>
          <a:p>
            <a:pPr marL="0" indent="0">
              <a:buNone/>
            </a:pPr>
            <a:r>
              <a:rPr lang="en-US" dirty="0" smtClean="0"/>
              <a:t>    to </a:t>
            </a:r>
            <a:r>
              <a:rPr lang="en-US" dirty="0"/>
              <a:t>use contribution. </a:t>
            </a:r>
            <a:endParaRPr lang="en-US" dirty="0" smtClean="0"/>
          </a:p>
          <a:p>
            <a:r>
              <a:rPr lang="en-US" dirty="0" smtClean="0"/>
              <a:t>The </a:t>
            </a:r>
            <a:r>
              <a:rPr lang="en-US" dirty="0"/>
              <a:t>following formula can be </a:t>
            </a:r>
            <a:r>
              <a:rPr lang="en-US" dirty="0" smtClean="0"/>
              <a:t>used:</a:t>
            </a:r>
            <a:endParaRPr lang="en-US" dirty="0"/>
          </a:p>
          <a:p>
            <a:r>
              <a:rPr lang="en-US" dirty="0" smtClean="0"/>
              <a:t>Break-even </a:t>
            </a:r>
            <a:r>
              <a:rPr lang="en-US" dirty="0"/>
              <a:t>output </a:t>
            </a:r>
            <a:r>
              <a:rPr lang="en-US" dirty="0" smtClean="0"/>
              <a:t>= Fixed costs / Contribution per unit</a:t>
            </a:r>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11</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59401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sz="quarter" idx="1"/>
          </p:nvPr>
        </p:nvSpPr>
        <p:spPr/>
        <p:txBody>
          <a:bodyPr>
            <a:normAutofit/>
          </a:bodyPr>
          <a:lstStyle/>
          <a:p>
            <a:r>
              <a:rPr lang="en-US" dirty="0"/>
              <a:t>The product is sold for £10 per unit. The variable cost per unit is £4. Fixed costs are £40,000 (the same at each level of output</a:t>
            </a:r>
            <a:r>
              <a:rPr lang="en-US" dirty="0" smtClean="0"/>
              <a:t>).</a:t>
            </a:r>
          </a:p>
          <a:p>
            <a:r>
              <a:rPr lang="en-US" dirty="0"/>
              <a:t>Break-even output (units) = Fixed costs (£) / Contribution per unit </a:t>
            </a:r>
            <a:r>
              <a:rPr lang="en-US" dirty="0" smtClean="0"/>
              <a:t>(£)</a:t>
            </a:r>
            <a:endParaRPr lang="en-US" dirty="0"/>
          </a:p>
          <a:p>
            <a:r>
              <a:rPr lang="en-US" dirty="0"/>
              <a:t>So, break-even output = £40,000 divided by £6 = 6,666 units</a:t>
            </a:r>
          </a:p>
          <a:p>
            <a:pPr marL="0" indent="0">
              <a:buNone/>
            </a:pPr>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12</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38347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dirty="0" smtClean="0"/>
              <a:t>Break-even Analysis</a:t>
            </a:r>
            <a:r>
              <a:rPr lang="en-GB" altLang="en-US" sz="3200" b="1" dirty="0">
                <a:solidFill>
                  <a:srgbClr val="FF0000"/>
                </a:solidFill>
              </a:rPr>
              <a:t> </a:t>
            </a:r>
            <a:r>
              <a:rPr lang="en-GB" altLang="en-US" dirty="0"/>
              <a:t>&amp; </a:t>
            </a:r>
            <a:r>
              <a:rPr lang="en-GB" altLang="en-US" dirty="0" smtClean="0"/>
              <a:t>pricing </a:t>
            </a:r>
            <a:r>
              <a:rPr lang="en-GB" altLang="en-US" dirty="0"/>
              <a:t>strategies </a:t>
            </a:r>
          </a:p>
        </p:txBody>
      </p:sp>
      <p:sp>
        <p:nvSpPr>
          <p:cNvPr id="23555" name="Rectangle 3"/>
          <p:cNvSpPr>
            <a:spLocks noGrp="1" noChangeArrowheads="1"/>
          </p:cNvSpPr>
          <p:nvPr>
            <p:ph type="body" idx="1"/>
          </p:nvPr>
        </p:nvSpPr>
        <p:spPr/>
        <p:txBody>
          <a:bodyPr/>
          <a:lstStyle/>
          <a:p>
            <a:pPr>
              <a:lnSpc>
                <a:spcPct val="90000"/>
              </a:lnSpc>
            </a:pPr>
            <a:r>
              <a:rPr lang="en-GB" altLang="en-US" sz="2500" dirty="0" smtClean="0">
                <a:solidFill>
                  <a:srgbClr val="FF0000"/>
                </a:solidFill>
              </a:rPr>
              <a:t>Penetration </a:t>
            </a:r>
            <a:r>
              <a:rPr lang="en-GB" altLang="en-US" sz="2500" dirty="0">
                <a:solidFill>
                  <a:srgbClr val="FF0000"/>
                </a:solidFill>
              </a:rPr>
              <a:t>pricing </a:t>
            </a:r>
            <a:r>
              <a:rPr lang="en-GB" altLang="en-US" sz="2500" dirty="0"/>
              <a:t>– ‘high’ volume, ‘low’ price – more sales to break even</a:t>
            </a:r>
          </a:p>
          <a:p>
            <a:pPr>
              <a:lnSpc>
                <a:spcPct val="90000"/>
              </a:lnSpc>
            </a:pPr>
            <a:r>
              <a:rPr lang="en-GB" altLang="en-US" sz="2500" dirty="0">
                <a:solidFill>
                  <a:srgbClr val="FF0000"/>
                </a:solidFill>
              </a:rPr>
              <a:t>Market Skimming </a:t>
            </a:r>
            <a:r>
              <a:rPr lang="en-GB" altLang="en-US" sz="2500" dirty="0"/>
              <a:t>– ‘high’ </a:t>
            </a:r>
            <a:r>
              <a:rPr lang="en-GB" altLang="en-US" sz="2500" dirty="0" smtClean="0"/>
              <a:t>price, </a:t>
            </a:r>
            <a:r>
              <a:rPr lang="en-GB" altLang="en-US" sz="2500" dirty="0"/>
              <a:t>‘low’ volumes – fewer sales to break even</a:t>
            </a:r>
          </a:p>
          <a:p>
            <a:pPr>
              <a:lnSpc>
                <a:spcPct val="90000"/>
              </a:lnSpc>
            </a:pPr>
            <a:r>
              <a:rPr lang="en-GB" altLang="en-US" sz="2500" dirty="0">
                <a:solidFill>
                  <a:srgbClr val="FF0000"/>
                </a:solidFill>
              </a:rPr>
              <a:t>Elasticity </a:t>
            </a:r>
            <a:r>
              <a:rPr lang="en-GB" altLang="en-US" sz="2500" dirty="0"/>
              <a:t>– </a:t>
            </a:r>
            <a:r>
              <a:rPr lang="en-GB" altLang="en-US" sz="2500" dirty="0" smtClean="0"/>
              <a:t>What </a:t>
            </a:r>
            <a:r>
              <a:rPr lang="en-GB" altLang="en-US" sz="2500" dirty="0"/>
              <a:t>is likely to happen to sales when prices are increased or decreased?</a:t>
            </a:r>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13</a:t>
            </a:fld>
            <a:endParaRPr lang="en-US"/>
          </a:p>
        </p:txBody>
      </p:sp>
    </p:spTree>
    <p:extLst>
      <p:ext uri="{BB962C8B-B14F-4D97-AF65-F5344CB8AC3E}">
        <p14:creationId xmlns:p14="http://schemas.microsoft.com/office/powerpoint/2010/main" val="4221544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457200" y="1600200"/>
            <a:ext cx="7671816" cy="4873752"/>
          </a:xfrm>
        </p:spPr>
        <p:txBody>
          <a:bodyPr>
            <a:normAutofit/>
          </a:bodyPr>
          <a:lstStyle/>
          <a:p>
            <a:r>
              <a:rPr lang="en-US" dirty="0"/>
              <a:t>A business produces 1,000 units and sells them for £</a:t>
            </a:r>
            <a:r>
              <a:rPr lang="en-US" dirty="0" smtClean="0"/>
              <a:t>50 each</a:t>
            </a:r>
            <a:r>
              <a:rPr lang="en-US" dirty="0"/>
              <a:t>. Total fixed costs are £10,000. Variable costs are £40 </a:t>
            </a:r>
            <a:r>
              <a:rPr lang="en-US" dirty="0" smtClean="0"/>
              <a:t>per unit</a:t>
            </a:r>
            <a:r>
              <a:rPr lang="en-US" dirty="0"/>
              <a:t>. </a:t>
            </a:r>
            <a:endParaRPr lang="en-US" dirty="0" smtClean="0"/>
          </a:p>
          <a:p>
            <a:r>
              <a:rPr lang="en-US" dirty="0" smtClean="0"/>
              <a:t>So </a:t>
            </a:r>
            <a:r>
              <a:rPr lang="en-US" dirty="0"/>
              <a:t>total variable costs are £40 × 1,000 = £40,000</a:t>
            </a:r>
          </a:p>
          <a:p>
            <a:r>
              <a:rPr lang="en-US" dirty="0"/>
              <a:t>Therefore:</a:t>
            </a:r>
          </a:p>
          <a:p>
            <a:pPr marL="0" indent="0">
              <a:buNone/>
            </a:pPr>
            <a:r>
              <a:rPr lang="en-US" dirty="0" smtClean="0"/>
              <a:t>   Total </a:t>
            </a:r>
            <a:r>
              <a:rPr lang="en-US" dirty="0"/>
              <a:t>costs = £10,000 + £40,000 = £50,000</a:t>
            </a:r>
          </a:p>
          <a:p>
            <a:pPr marL="0" indent="0">
              <a:buNone/>
            </a:pPr>
            <a:r>
              <a:rPr lang="en-US" dirty="0" smtClean="0"/>
              <a:t>   Total </a:t>
            </a:r>
            <a:r>
              <a:rPr lang="en-US" dirty="0"/>
              <a:t>revenue = £50 × 1,000 = £50,000</a:t>
            </a:r>
          </a:p>
          <a:p>
            <a:r>
              <a:rPr lang="en-US" dirty="0"/>
              <a:t>Total revenue and total costs are exactly the same at £50,000.</a:t>
            </a:r>
          </a:p>
          <a:p>
            <a:r>
              <a:rPr lang="en-US" dirty="0"/>
              <a:t>Therefore the business will break even at this level of output. </a:t>
            </a:r>
            <a:r>
              <a:rPr lang="en-US" dirty="0" smtClean="0"/>
              <a:t>So the </a:t>
            </a:r>
            <a:r>
              <a:rPr lang="en-US" dirty="0"/>
              <a:t>break-even output is 1,000 units. </a:t>
            </a:r>
          </a:p>
        </p:txBody>
      </p:sp>
      <p:sp>
        <p:nvSpPr>
          <p:cNvPr id="4" name="Slide Number Placeholder 3"/>
          <p:cNvSpPr>
            <a:spLocks noGrp="1"/>
          </p:cNvSpPr>
          <p:nvPr>
            <p:ph type="sldNum" sz="quarter" idx="15"/>
          </p:nvPr>
        </p:nvSpPr>
        <p:spPr/>
        <p:txBody>
          <a:bodyPr/>
          <a:lstStyle/>
          <a:p>
            <a:fld id="{FAFB316E-C6E3-4BB0-A5EB-25C72AF38F5A}" type="slidenum">
              <a:rPr lang="en-US" smtClean="0"/>
              <a:pPr/>
              <a:t>14</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94102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margin</a:t>
            </a:r>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15</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pic>
        <p:nvPicPr>
          <p:cNvPr id="61442" name="Picture 2" descr="Image result for contribution margin"/>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5095875" cy="3476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8775" y="5350530"/>
            <a:ext cx="7519416" cy="1200329"/>
          </a:xfrm>
          <a:prstGeom prst="rect">
            <a:avLst/>
          </a:prstGeom>
        </p:spPr>
        <p:txBody>
          <a:bodyPr wrap="square">
            <a:spAutoFit/>
          </a:bodyPr>
          <a:lstStyle/>
          <a:p>
            <a:pPr marL="285750" indent="-285750">
              <a:buFont typeface="Arial" panose="020B0604020202020204" pitchFamily="34" charset="0"/>
              <a:buChar char="•"/>
            </a:pPr>
            <a:r>
              <a:rPr lang="en-US" dirty="0" smtClean="0"/>
              <a:t>Contribution margin is the difference </a:t>
            </a:r>
            <a:r>
              <a:rPr lang="en-US" dirty="0"/>
              <a:t>between </a:t>
            </a:r>
            <a:r>
              <a:rPr lang="en-US" dirty="0" smtClean="0"/>
              <a:t>TR-TVC</a:t>
            </a:r>
          </a:p>
          <a:p>
            <a:pPr marL="285750" indent="-285750">
              <a:buFont typeface="Arial" panose="020B0604020202020204" pitchFamily="34" charset="0"/>
              <a:buChar char="•"/>
            </a:pPr>
            <a:r>
              <a:rPr lang="en-US" dirty="0"/>
              <a:t>"Contribution" represents the portion of sales revenue that is not </a:t>
            </a:r>
            <a:r>
              <a:rPr lang="en-US" dirty="0" smtClean="0"/>
              <a:t>consumed </a:t>
            </a:r>
            <a:r>
              <a:rPr lang="en-US" dirty="0"/>
              <a:t>by variable costs and so contributes to the coverage of fixed costs.</a:t>
            </a:r>
            <a:endParaRPr lang="en-US" dirty="0"/>
          </a:p>
        </p:txBody>
      </p:sp>
    </p:spTree>
    <p:extLst>
      <p:ext uri="{BB962C8B-B14F-4D97-AF65-F5344CB8AC3E}">
        <p14:creationId xmlns:p14="http://schemas.microsoft.com/office/powerpoint/2010/main" val="153629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sz="quarter" idx="1"/>
          </p:nvPr>
        </p:nvSpPr>
        <p:spPr/>
        <p:txBody>
          <a:bodyPr>
            <a:normAutofit lnSpcReduction="10000"/>
          </a:bodyPr>
          <a:lstStyle/>
          <a:p>
            <a:r>
              <a:rPr lang="en-US" dirty="0"/>
              <a:t>Craig Eckert sells second-hand cars. His last sale was £990 for a Golf GTI. He bought the Golf at a car auction for £890. The difference between what he paid for the car and the price he sold it for is £100 (£990 – £890). </a:t>
            </a:r>
            <a:endParaRPr lang="en-US" dirty="0" smtClean="0"/>
          </a:p>
          <a:p>
            <a:r>
              <a:rPr lang="en-US" dirty="0" smtClean="0"/>
              <a:t>This </a:t>
            </a:r>
            <a:r>
              <a:rPr lang="en-US" dirty="0"/>
              <a:t>difference is called the contribution. It is not profit because Craig has fixed costs to pay such as rent, insurance and administration expenses. Contribution is the difference between selling price and variable costs. In this case the selling price was £990 and the variable cost was £890. The £100 will contribute to the total fixed costs of the business and the profit. </a:t>
            </a:r>
          </a:p>
        </p:txBody>
      </p:sp>
      <p:sp>
        <p:nvSpPr>
          <p:cNvPr id="4" name="Slide Number Placeholder 3"/>
          <p:cNvSpPr>
            <a:spLocks noGrp="1"/>
          </p:cNvSpPr>
          <p:nvPr>
            <p:ph type="sldNum" sz="quarter" idx="15"/>
          </p:nvPr>
        </p:nvSpPr>
        <p:spPr/>
        <p:txBody>
          <a:bodyPr/>
          <a:lstStyle/>
          <a:p>
            <a:fld id="{FAFB316E-C6E3-4BB0-A5EB-25C72AF38F5A}" type="slidenum">
              <a:rPr lang="en-US" smtClean="0"/>
              <a:pPr/>
              <a:t>16</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00545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per unit and total</a:t>
            </a:r>
            <a:br>
              <a:rPr lang="en-US" dirty="0"/>
            </a:br>
            <a:r>
              <a:rPr lang="en-US" dirty="0"/>
              <a:t>contribution</a:t>
            </a:r>
          </a:p>
        </p:txBody>
      </p:sp>
      <p:sp>
        <p:nvSpPr>
          <p:cNvPr id="3" name="Content Placeholder 2"/>
          <p:cNvSpPr>
            <a:spLocks noGrp="1"/>
          </p:cNvSpPr>
          <p:nvPr>
            <p:ph sz="quarter" idx="1"/>
          </p:nvPr>
        </p:nvSpPr>
        <p:spPr/>
        <p:txBody>
          <a:bodyPr/>
          <a:lstStyle/>
          <a:p>
            <a:r>
              <a:rPr lang="en-US" dirty="0">
                <a:solidFill>
                  <a:srgbClr val="FF0000"/>
                </a:solidFill>
              </a:rPr>
              <a:t>Total </a:t>
            </a:r>
            <a:r>
              <a:rPr lang="en-US" dirty="0" smtClean="0">
                <a:solidFill>
                  <a:srgbClr val="FF0000"/>
                </a:solidFill>
              </a:rPr>
              <a:t>contribution </a:t>
            </a:r>
            <a:r>
              <a:rPr lang="en-US" dirty="0" smtClean="0"/>
              <a:t>- </a:t>
            </a:r>
            <a:r>
              <a:rPr lang="en-US" dirty="0"/>
              <a:t>When more than one unit is sold the </a:t>
            </a:r>
            <a:r>
              <a:rPr lang="en-US" dirty="0" smtClean="0"/>
              <a:t>total contribution </a:t>
            </a:r>
            <a:r>
              <a:rPr lang="en-US" dirty="0"/>
              <a:t>can be calculated. </a:t>
            </a:r>
            <a:endParaRPr lang="en-US" dirty="0" smtClean="0"/>
          </a:p>
          <a:p>
            <a:r>
              <a:rPr lang="en-US" dirty="0" smtClean="0"/>
              <a:t>For </a:t>
            </a:r>
            <a:r>
              <a:rPr lang="en-US" dirty="0"/>
              <a:t>example, a textile company receives an order for 1,000 pairs of trousers. The variable </a:t>
            </a:r>
            <a:r>
              <a:rPr lang="en-US" dirty="0" smtClean="0"/>
              <a:t>costs are </a:t>
            </a:r>
            <a:r>
              <a:rPr lang="en-US" dirty="0"/>
              <a:t>£7.50 a pair and they will be sold for £9.00 a pair. The </a:t>
            </a:r>
            <a:r>
              <a:rPr lang="en-US" dirty="0" smtClean="0"/>
              <a:t>total contribution </a:t>
            </a:r>
            <a:r>
              <a:rPr lang="en-US" dirty="0"/>
              <a:t>made by the order </a:t>
            </a:r>
            <a:r>
              <a:rPr lang="en-US" dirty="0" smtClean="0"/>
              <a:t>is</a:t>
            </a:r>
          </a:p>
          <a:p>
            <a:r>
              <a:rPr lang="en-US" dirty="0"/>
              <a:t>Total contribution = total revenue - total variable cost</a:t>
            </a:r>
          </a:p>
          <a:p>
            <a:pPr marL="0" indent="0">
              <a:buNone/>
            </a:pPr>
            <a:r>
              <a:rPr lang="en-US" dirty="0"/>
              <a:t>= (£9.00 × 1,000) – (£7.50 × 1,000)</a:t>
            </a:r>
          </a:p>
          <a:p>
            <a:pPr marL="0" indent="0">
              <a:buNone/>
            </a:pPr>
            <a:r>
              <a:rPr lang="en-US" dirty="0"/>
              <a:t>= £9,000 – £7,500</a:t>
            </a:r>
          </a:p>
          <a:p>
            <a:pPr marL="0" indent="0">
              <a:buNone/>
            </a:pPr>
            <a:r>
              <a:rPr lang="en-US" dirty="0"/>
              <a:t>= £1,500</a:t>
            </a:r>
          </a:p>
        </p:txBody>
      </p:sp>
      <p:sp>
        <p:nvSpPr>
          <p:cNvPr id="4" name="Slide Number Placeholder 3"/>
          <p:cNvSpPr>
            <a:spLocks noGrp="1"/>
          </p:cNvSpPr>
          <p:nvPr>
            <p:ph type="sldNum" sz="quarter" idx="15"/>
          </p:nvPr>
        </p:nvSpPr>
        <p:spPr/>
        <p:txBody>
          <a:bodyPr/>
          <a:lstStyle/>
          <a:p>
            <a:fld id="{FAFB316E-C6E3-4BB0-A5EB-25C72AF38F5A}" type="slidenum">
              <a:rPr lang="en-US" smtClean="0"/>
              <a:pPr/>
              <a:t>17</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117224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of safety</a:t>
            </a:r>
          </a:p>
        </p:txBody>
      </p:sp>
      <p:sp>
        <p:nvSpPr>
          <p:cNvPr id="3" name="Content Placeholder 2"/>
          <p:cNvSpPr>
            <a:spLocks noGrp="1"/>
          </p:cNvSpPr>
          <p:nvPr>
            <p:ph sz="quarter" idx="1"/>
          </p:nvPr>
        </p:nvSpPr>
        <p:spPr/>
        <p:txBody>
          <a:bodyPr>
            <a:normAutofit/>
          </a:bodyPr>
          <a:lstStyle/>
          <a:p>
            <a:r>
              <a:rPr lang="en-US" dirty="0"/>
              <a:t>What if a business is producing more than the </a:t>
            </a:r>
            <a:r>
              <a:rPr lang="en-US" dirty="0" smtClean="0"/>
              <a:t>break-even output</a:t>
            </a:r>
            <a:r>
              <a:rPr lang="en-US" dirty="0"/>
              <a:t>? It might be useful to know by how much sales could </a:t>
            </a:r>
            <a:r>
              <a:rPr lang="en-US" dirty="0" smtClean="0"/>
              <a:t>fall before </a:t>
            </a:r>
            <a:r>
              <a:rPr lang="en-US" dirty="0"/>
              <a:t>a loss is made. This is called the </a:t>
            </a:r>
            <a:r>
              <a:rPr lang="en-US" dirty="0" smtClean="0"/>
              <a:t>Margin of safety.</a:t>
            </a:r>
          </a:p>
          <a:p>
            <a:r>
              <a:rPr lang="en-US" dirty="0" smtClean="0"/>
              <a:t>It refers </a:t>
            </a:r>
            <a:r>
              <a:rPr lang="en-US" dirty="0"/>
              <a:t>to the range of output over which a profit can be made.</a:t>
            </a:r>
          </a:p>
          <a:p>
            <a:r>
              <a:rPr lang="en-US" dirty="0"/>
              <a:t>The margin of safety can be identified on the break-even </a:t>
            </a:r>
            <a:r>
              <a:rPr lang="en-US" dirty="0" smtClean="0"/>
              <a:t>chart by </a:t>
            </a:r>
            <a:r>
              <a:rPr lang="en-US" dirty="0"/>
              <a:t>measuring the distance between the break-even level </a:t>
            </a:r>
            <a:r>
              <a:rPr lang="en-US" dirty="0" smtClean="0"/>
              <a:t>of output </a:t>
            </a:r>
            <a:r>
              <a:rPr lang="en-US" dirty="0"/>
              <a:t>and the current (profitable) level </a:t>
            </a:r>
            <a:r>
              <a:rPr lang="en-US" dirty="0" smtClean="0"/>
              <a:t>output.</a:t>
            </a:r>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18</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98250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5"/>
          </p:nvPr>
        </p:nvSpPr>
        <p:spPr/>
        <p:txBody>
          <a:bodyPr/>
          <a:lstStyle/>
          <a:p>
            <a:fld id="{FAFB316E-C6E3-4BB0-A5EB-25C72AF38F5A}" type="slidenum">
              <a:rPr lang="en-US" smtClean="0"/>
              <a:pPr/>
              <a:t>19</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pic>
        <p:nvPicPr>
          <p:cNvPr id="1026" name="Picture 2" descr="Image result for margin of safety"/>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981200"/>
            <a:ext cx="5394960" cy="3228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2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ict revolution &amp; cost</a:t>
            </a:r>
            <a:endParaRPr lang="en-US" dirty="0"/>
          </a:p>
        </p:txBody>
      </p:sp>
      <p:sp>
        <p:nvSpPr>
          <p:cNvPr id="3" name="Content Placeholder 2"/>
          <p:cNvSpPr>
            <a:spLocks noGrp="1"/>
          </p:cNvSpPr>
          <p:nvPr>
            <p:ph sz="quarter" idx="1"/>
          </p:nvPr>
        </p:nvSpPr>
        <p:spPr/>
        <p:txBody>
          <a:bodyPr>
            <a:normAutofit/>
          </a:bodyPr>
          <a:lstStyle/>
          <a:p>
            <a:r>
              <a:rPr lang="en-GB" altLang="en-US" dirty="0"/>
              <a:t>The recent revolution in information and communication technology (ICT) has important implications for the way firms work and for the economy in general.</a:t>
            </a:r>
          </a:p>
          <a:p>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2</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057553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Margin = Current sales – Breakeven Point / Current sales x 100</a:t>
            </a:r>
          </a:p>
          <a:p>
            <a:r>
              <a:rPr lang="en-US" dirty="0" smtClean="0"/>
              <a:t>If </a:t>
            </a:r>
            <a:r>
              <a:rPr lang="en-US" dirty="0" smtClean="0"/>
              <a:t>Jack currently produces </a:t>
            </a:r>
            <a:r>
              <a:rPr lang="en-US" dirty="0"/>
              <a:t>1,200 benches the margin of safety is 200 benches</a:t>
            </a:r>
            <a:r>
              <a:rPr lang="en-US" dirty="0" smtClean="0"/>
              <a:t>. (assuming break even at 1000)</a:t>
            </a:r>
            <a:endParaRPr lang="en-US" dirty="0"/>
          </a:p>
          <a:p>
            <a:r>
              <a:rPr lang="en-US" dirty="0"/>
              <a:t>This means that output can fall by 200 before a loss is made. </a:t>
            </a:r>
            <a:endParaRPr lang="en-US" dirty="0" smtClean="0"/>
          </a:p>
        </p:txBody>
      </p:sp>
      <p:sp>
        <p:nvSpPr>
          <p:cNvPr id="4" name="Slide Number Placeholder 3"/>
          <p:cNvSpPr>
            <a:spLocks noGrp="1"/>
          </p:cNvSpPr>
          <p:nvPr>
            <p:ph type="sldNum" sz="quarter" idx="15"/>
          </p:nvPr>
        </p:nvSpPr>
        <p:spPr/>
        <p:txBody>
          <a:bodyPr/>
          <a:lstStyle/>
          <a:p>
            <a:fld id="{FAFB316E-C6E3-4BB0-A5EB-25C72AF38F5A}" type="slidenum">
              <a:rPr lang="en-US" smtClean="0"/>
              <a:pPr/>
              <a:t>20</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847538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smtClean="0"/>
              <a:t>Assumptions</a:t>
            </a:r>
            <a:endParaRPr lang="en-US" altLang="en-US" dirty="0"/>
          </a:p>
        </p:txBody>
      </p:sp>
      <p:sp>
        <p:nvSpPr>
          <p:cNvPr id="19459" name="Rectangle 3"/>
          <p:cNvSpPr>
            <a:spLocks noGrp="1" noChangeArrowheads="1"/>
          </p:cNvSpPr>
          <p:nvPr>
            <p:ph type="body" idx="1"/>
          </p:nvPr>
        </p:nvSpPr>
        <p:spPr/>
        <p:txBody>
          <a:bodyPr/>
          <a:lstStyle/>
          <a:p>
            <a:pPr marL="571500" indent="-571500">
              <a:lnSpc>
                <a:spcPct val="90000"/>
              </a:lnSpc>
              <a:buFont typeface="Wingdings" panose="05000000000000000000" pitchFamily="2" charset="2"/>
              <a:buAutoNum type="arabicPeriod"/>
            </a:pPr>
            <a:r>
              <a:rPr lang="en-US" altLang="en-US" dirty="0"/>
              <a:t>Cost can be classified into fixed, variable and semi-variable</a:t>
            </a:r>
          </a:p>
          <a:p>
            <a:pPr marL="571500" indent="-571500">
              <a:lnSpc>
                <a:spcPct val="90000"/>
              </a:lnSpc>
              <a:buFont typeface="Wingdings" panose="05000000000000000000" pitchFamily="2" charset="2"/>
              <a:buAutoNum type="arabicPeriod"/>
            </a:pPr>
            <a:r>
              <a:rPr lang="en-US" altLang="en-US" dirty="0"/>
              <a:t>Sale price is constant</a:t>
            </a:r>
          </a:p>
          <a:p>
            <a:pPr marL="571500" indent="-571500">
              <a:lnSpc>
                <a:spcPct val="90000"/>
              </a:lnSpc>
              <a:buFont typeface="Wingdings" panose="05000000000000000000" pitchFamily="2" charset="2"/>
              <a:buAutoNum type="arabicPeriod"/>
            </a:pPr>
            <a:r>
              <a:rPr lang="en-US" altLang="en-US" dirty="0"/>
              <a:t>Constant rate </a:t>
            </a:r>
            <a:r>
              <a:rPr lang="en-US" altLang="en-US" dirty="0" smtClean="0"/>
              <a:t>of </a:t>
            </a:r>
            <a:r>
              <a:rPr lang="en-US" altLang="en-US" dirty="0"/>
              <a:t>increase in variable cost</a:t>
            </a:r>
          </a:p>
          <a:p>
            <a:pPr marL="571500" indent="-571500">
              <a:lnSpc>
                <a:spcPct val="90000"/>
              </a:lnSpc>
              <a:buFont typeface="Wingdings" panose="05000000000000000000" pitchFamily="2" charset="2"/>
              <a:buAutoNum type="arabicPeriod"/>
            </a:pPr>
            <a:r>
              <a:rPr lang="en-US" altLang="en-US" dirty="0"/>
              <a:t>No improvement in </a:t>
            </a:r>
            <a:r>
              <a:rPr lang="en-US" altLang="en-US" dirty="0" smtClean="0"/>
              <a:t>technology &amp; labour efficiency</a:t>
            </a:r>
            <a:endParaRPr lang="en-US" altLang="en-US" dirty="0"/>
          </a:p>
          <a:p>
            <a:pPr marL="571500" indent="-571500">
              <a:lnSpc>
                <a:spcPct val="90000"/>
              </a:lnSpc>
              <a:buFont typeface="Wingdings" panose="05000000000000000000" pitchFamily="2" charset="2"/>
              <a:buAutoNum type="arabicPeriod"/>
            </a:pPr>
            <a:r>
              <a:rPr lang="en-US" altLang="en-US" dirty="0"/>
              <a:t>No change in input price</a:t>
            </a:r>
          </a:p>
          <a:p>
            <a:pPr marL="571500" indent="-571500">
              <a:lnSpc>
                <a:spcPct val="90000"/>
              </a:lnSpc>
              <a:buFont typeface="Wingdings" panose="05000000000000000000" pitchFamily="2" charset="2"/>
              <a:buAutoNum type="arabicPeriod"/>
            </a:pPr>
            <a:r>
              <a:rPr lang="en-US" altLang="en-US" dirty="0"/>
              <a:t>Production and sales are synchronized</a:t>
            </a:r>
          </a:p>
          <a:p>
            <a:pPr marL="571500" indent="-571500">
              <a:lnSpc>
                <a:spcPct val="90000"/>
              </a:lnSpc>
              <a:buFont typeface="Wingdings" panose="05000000000000000000" pitchFamily="2" charset="2"/>
              <a:buAutoNum type="arabicPeriod"/>
            </a:pPr>
            <a:endParaRPr lang="en-US" altLang="en-US"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21</a:t>
            </a:fld>
            <a:endParaRPr lang="en-US"/>
          </a:p>
        </p:txBody>
      </p:sp>
    </p:spTree>
    <p:extLst>
      <p:ext uri="{BB962C8B-B14F-4D97-AF65-F5344CB8AC3E}">
        <p14:creationId xmlns:p14="http://schemas.microsoft.com/office/powerpoint/2010/main" val="3834082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smtClean="0"/>
              <a:t>Uses</a:t>
            </a:r>
            <a:endParaRPr lang="en-US" altLang="en-US" dirty="0"/>
          </a:p>
        </p:txBody>
      </p:sp>
      <p:sp>
        <p:nvSpPr>
          <p:cNvPr id="20483" name="Rectangle 3"/>
          <p:cNvSpPr>
            <a:spLocks noGrp="1" noChangeArrowheads="1"/>
          </p:cNvSpPr>
          <p:nvPr>
            <p:ph type="body" idx="1"/>
          </p:nvPr>
        </p:nvSpPr>
        <p:spPr/>
        <p:txBody>
          <a:bodyPr/>
          <a:lstStyle/>
          <a:p>
            <a:pPr marL="571500" indent="-571500">
              <a:lnSpc>
                <a:spcPct val="90000"/>
              </a:lnSpc>
              <a:buFont typeface="Wingdings" panose="05000000000000000000" pitchFamily="2" charset="2"/>
              <a:buAutoNum type="arabicPeriod"/>
            </a:pPr>
            <a:r>
              <a:rPr lang="en-US" altLang="en-US" sz="2400" dirty="0"/>
              <a:t>Helps in determining the level of optimum output</a:t>
            </a:r>
          </a:p>
          <a:p>
            <a:pPr marL="571500" indent="-571500">
              <a:lnSpc>
                <a:spcPct val="90000"/>
              </a:lnSpc>
              <a:buFont typeface="Wingdings" panose="05000000000000000000" pitchFamily="2" charset="2"/>
              <a:buAutoNum type="arabicPeriod"/>
            </a:pPr>
            <a:r>
              <a:rPr lang="en-US" altLang="en-US" sz="2400" dirty="0"/>
              <a:t>Determining the target capacity for a firm to get the benefit of minimum cost of production</a:t>
            </a:r>
          </a:p>
          <a:p>
            <a:pPr marL="571500" indent="-571500">
              <a:lnSpc>
                <a:spcPct val="90000"/>
              </a:lnSpc>
              <a:buFont typeface="Wingdings" panose="05000000000000000000" pitchFamily="2" charset="2"/>
              <a:buAutoNum type="arabicPeriod"/>
            </a:pPr>
            <a:r>
              <a:rPr lang="en-US" altLang="en-US" sz="2400" dirty="0" smtClean="0"/>
              <a:t>Which products </a:t>
            </a:r>
            <a:r>
              <a:rPr lang="en-US" altLang="en-US" sz="2400" dirty="0"/>
              <a:t>to </a:t>
            </a:r>
            <a:r>
              <a:rPr lang="en-US" altLang="en-US" sz="2400" dirty="0" smtClean="0"/>
              <a:t>be produced </a:t>
            </a:r>
            <a:r>
              <a:rPr lang="en-US" altLang="en-US" sz="2400" dirty="0"/>
              <a:t>can be decided ?</a:t>
            </a:r>
          </a:p>
          <a:p>
            <a:pPr marL="571500" indent="-571500">
              <a:lnSpc>
                <a:spcPct val="90000"/>
              </a:lnSpc>
              <a:buFont typeface="Wingdings" panose="05000000000000000000" pitchFamily="2" charset="2"/>
              <a:buAutoNum type="arabicPeriod"/>
            </a:pPr>
            <a:r>
              <a:rPr lang="en-US" altLang="en-US" sz="2400" dirty="0"/>
              <a:t>Decisions on plant expansion or contraction ?</a:t>
            </a:r>
          </a:p>
          <a:p>
            <a:pPr marL="571500" indent="-571500">
              <a:lnSpc>
                <a:spcPct val="90000"/>
              </a:lnSpc>
              <a:buFont typeface="Wingdings" panose="05000000000000000000" pitchFamily="2" charset="2"/>
              <a:buAutoNum type="arabicPeriod"/>
            </a:pPr>
            <a:r>
              <a:rPr lang="en-US" altLang="en-US" sz="2400" dirty="0"/>
              <a:t>Impact of change in price and cost can be analyzed</a:t>
            </a:r>
          </a:p>
          <a:p>
            <a:pPr marL="571500" indent="-571500">
              <a:lnSpc>
                <a:spcPct val="90000"/>
              </a:lnSpc>
              <a:buFont typeface="Wingdings" panose="05000000000000000000" pitchFamily="2" charset="2"/>
              <a:buAutoNum type="arabicPeriod"/>
            </a:pPr>
            <a:r>
              <a:rPr lang="en-US" altLang="en-US" sz="2400" dirty="0"/>
              <a:t>Appropriate selling price can be find out</a:t>
            </a:r>
          </a:p>
          <a:p>
            <a:pPr marL="571500" indent="-571500">
              <a:lnSpc>
                <a:spcPct val="90000"/>
              </a:lnSpc>
              <a:buFont typeface="Wingdings" panose="05000000000000000000" pitchFamily="2" charset="2"/>
              <a:buAutoNum type="arabicPeriod"/>
            </a:pPr>
            <a:r>
              <a:rPr lang="en-US" altLang="en-US" sz="2400" dirty="0"/>
              <a:t>Firm can decide when to pay dividend</a:t>
            </a:r>
          </a:p>
          <a:p>
            <a:pPr marL="571500" indent="-571500">
              <a:lnSpc>
                <a:spcPct val="90000"/>
              </a:lnSpc>
              <a:buFont typeface="Wingdings" panose="05000000000000000000" pitchFamily="2" charset="2"/>
              <a:buAutoNum type="arabicPeriod"/>
            </a:pPr>
            <a:endParaRPr lang="en-US" altLang="en-US" sz="2100"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22</a:t>
            </a:fld>
            <a:endParaRPr lang="en-US"/>
          </a:p>
        </p:txBody>
      </p:sp>
    </p:spTree>
    <p:extLst>
      <p:ext uri="{BB962C8B-B14F-4D97-AF65-F5344CB8AC3E}">
        <p14:creationId xmlns:p14="http://schemas.microsoft.com/office/powerpoint/2010/main" val="3746712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smtClean="0"/>
              <a:t>Limitations</a:t>
            </a:r>
            <a:endParaRPr lang="en-US" altLang="en-US" dirty="0"/>
          </a:p>
        </p:txBody>
      </p:sp>
      <p:sp>
        <p:nvSpPr>
          <p:cNvPr id="21507" name="Rectangle 3"/>
          <p:cNvSpPr>
            <a:spLocks noGrp="1" noChangeArrowheads="1"/>
          </p:cNvSpPr>
          <p:nvPr>
            <p:ph type="body" idx="1"/>
          </p:nvPr>
        </p:nvSpPr>
        <p:spPr/>
        <p:txBody>
          <a:bodyPr/>
          <a:lstStyle/>
          <a:p>
            <a:pPr marL="571500" indent="-571500">
              <a:lnSpc>
                <a:spcPct val="90000"/>
              </a:lnSpc>
              <a:buFont typeface="Wingdings" panose="05000000000000000000" pitchFamily="2" charset="2"/>
              <a:buAutoNum type="arabicPeriod"/>
            </a:pPr>
            <a:r>
              <a:rPr lang="en-US" altLang="en-US" dirty="0"/>
              <a:t>Input price keep on changing</a:t>
            </a:r>
          </a:p>
          <a:p>
            <a:pPr marL="571500" indent="-571500">
              <a:lnSpc>
                <a:spcPct val="90000"/>
              </a:lnSpc>
              <a:buFont typeface="Wingdings" panose="05000000000000000000" pitchFamily="2" charset="2"/>
              <a:buAutoNum type="arabicPeriod"/>
            </a:pPr>
            <a:r>
              <a:rPr lang="en-US" altLang="en-US" dirty="0"/>
              <a:t>Product price also </a:t>
            </a:r>
            <a:r>
              <a:rPr lang="en-US" altLang="en-US" dirty="0" smtClean="0"/>
              <a:t>changes</a:t>
            </a:r>
            <a:endParaRPr lang="en-US" altLang="en-US" dirty="0"/>
          </a:p>
          <a:p>
            <a:pPr marL="571500" indent="-571500">
              <a:lnSpc>
                <a:spcPct val="90000"/>
              </a:lnSpc>
              <a:buFont typeface="Wingdings" panose="05000000000000000000" pitchFamily="2" charset="2"/>
              <a:buAutoNum type="arabicPeriod"/>
            </a:pPr>
            <a:r>
              <a:rPr lang="en-US" altLang="en-US" dirty="0"/>
              <a:t>Static in </a:t>
            </a:r>
            <a:r>
              <a:rPr lang="en-US" altLang="en-US" dirty="0" smtClean="0"/>
              <a:t>nature – Assume constant relationship of output to costs and revenue</a:t>
            </a:r>
            <a:endParaRPr lang="en-US" altLang="en-US" dirty="0"/>
          </a:p>
          <a:p>
            <a:pPr marL="571500" indent="-571500">
              <a:lnSpc>
                <a:spcPct val="90000"/>
              </a:lnSpc>
              <a:buFont typeface="Wingdings" panose="05000000000000000000" pitchFamily="2" charset="2"/>
              <a:buAutoNum type="arabicPeriod"/>
            </a:pPr>
            <a:r>
              <a:rPr lang="en-US" altLang="en-US" dirty="0"/>
              <a:t>Profit not only depends on output but also on other factors like technological improvements, managerial efficiency etc.</a:t>
            </a:r>
          </a:p>
          <a:p>
            <a:pPr marL="571500" indent="-571500">
              <a:lnSpc>
                <a:spcPct val="90000"/>
              </a:lnSpc>
              <a:buFont typeface="Wingdings" panose="05000000000000000000" pitchFamily="2" charset="2"/>
              <a:buAutoNum type="arabicPeriod"/>
            </a:pPr>
            <a:r>
              <a:rPr lang="en-US" altLang="en-US" dirty="0"/>
              <a:t>BEP ignores selling cost and concentrate production costs</a:t>
            </a:r>
          </a:p>
          <a:p>
            <a:pPr marL="571500" indent="-571500">
              <a:lnSpc>
                <a:spcPct val="90000"/>
              </a:lnSpc>
              <a:buFont typeface="Wingdings" panose="05000000000000000000" pitchFamily="2" charset="2"/>
              <a:buAutoNum type="arabicPeriod"/>
            </a:pPr>
            <a:r>
              <a:rPr lang="en-US" altLang="en-US" dirty="0"/>
              <a:t>Lack of perfect matching of output and costs in all the time periods</a:t>
            </a:r>
          </a:p>
          <a:p>
            <a:pPr marL="571500" indent="-571500">
              <a:lnSpc>
                <a:spcPct val="90000"/>
              </a:lnSpc>
              <a:buFont typeface="Wingdings" panose="05000000000000000000" pitchFamily="2" charset="2"/>
              <a:buNone/>
            </a:pPr>
            <a:endParaRPr lang="en-US" altLang="en-US" sz="2600" dirty="0"/>
          </a:p>
          <a:p>
            <a:pPr marL="571500" indent="-571500">
              <a:lnSpc>
                <a:spcPct val="90000"/>
              </a:lnSpc>
              <a:buFont typeface="Wingdings" panose="05000000000000000000" pitchFamily="2" charset="2"/>
              <a:buNone/>
            </a:pPr>
            <a:endParaRPr lang="en-US" altLang="en-US" sz="2600" dirty="0"/>
          </a:p>
          <a:p>
            <a:pPr marL="571500" indent="-571500">
              <a:lnSpc>
                <a:spcPct val="90000"/>
              </a:lnSpc>
              <a:buFont typeface="Wingdings" panose="05000000000000000000" pitchFamily="2" charset="2"/>
              <a:buAutoNum type="arabicPeriod"/>
            </a:pPr>
            <a:endParaRPr lang="en-US" altLang="en-US" sz="2600"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23</a:t>
            </a:fld>
            <a:endParaRPr lang="en-US"/>
          </a:p>
        </p:txBody>
      </p:sp>
    </p:spTree>
    <p:extLst>
      <p:ext uri="{BB962C8B-B14F-4D97-AF65-F5344CB8AC3E}">
        <p14:creationId xmlns:p14="http://schemas.microsoft.com/office/powerpoint/2010/main" val="4096892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GB" altLang="en-US" dirty="0"/>
              <a:t>New Technology</a:t>
            </a:r>
            <a:br>
              <a:rPr lang="en-GB" altLang="en-US" dirty="0"/>
            </a:br>
            <a:endParaRPr lang="en-US" dirty="0"/>
          </a:p>
        </p:txBody>
      </p:sp>
      <p:sp>
        <p:nvSpPr>
          <p:cNvPr id="3" name="Content Placeholder 2"/>
          <p:cNvSpPr>
            <a:spLocks noGrp="1"/>
          </p:cNvSpPr>
          <p:nvPr>
            <p:ph sz="quarter" idx="1"/>
          </p:nvPr>
        </p:nvSpPr>
        <p:spPr>
          <a:xfrm>
            <a:off x="457200" y="1371600"/>
            <a:ext cx="7467600" cy="5102352"/>
          </a:xfrm>
        </p:spPr>
        <p:txBody>
          <a:bodyPr/>
          <a:lstStyle/>
          <a:p>
            <a:pPr algn="just"/>
            <a:r>
              <a:rPr lang="en-GB" altLang="en-US" dirty="0"/>
              <a:t>The revolution in information and communication technologies (ICT) has roots that go back to the nineteenth century, but it accelerated in the latter part of the twentieth century when a new general purpose built technology, the electronic computer and a few related technologies, began to transform much of the economic, social, and political structure of society.</a:t>
            </a:r>
          </a:p>
          <a:p>
            <a:pPr algn="just"/>
            <a:r>
              <a:rPr lang="en-GB" altLang="en-US" dirty="0"/>
              <a:t>The revolution has been associated with many new products, new production processes, and new forms of organization.</a:t>
            </a:r>
          </a:p>
          <a:p>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3</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1486954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Falling cost curves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Most of the firms are assumed to have U-shaped cost curves</a:t>
            </a:r>
          </a:p>
          <a:p>
            <a:r>
              <a:rPr lang="en-US" dirty="0" smtClean="0"/>
              <a:t>However many ICT firms are working with cost curves that decline over their whole range</a:t>
            </a:r>
          </a:p>
          <a:p>
            <a:r>
              <a:rPr lang="en-US" dirty="0" smtClean="0"/>
              <a:t>Typically, there are very large fixed costs associated with the R&amp;D and set up costs of creating a new technology in the ICT sector</a:t>
            </a:r>
          </a:p>
          <a:p>
            <a:r>
              <a:rPr lang="en-US" dirty="0" smtClean="0"/>
              <a:t>In contrast, MC of producing another unit of output are very small or virtually zero</a:t>
            </a:r>
          </a:p>
          <a:p>
            <a:r>
              <a:rPr lang="en-US" dirty="0" smtClean="0"/>
              <a:t>As a result, the AC declines throughout its whole relevant range</a:t>
            </a:r>
          </a:p>
          <a:p>
            <a:r>
              <a:rPr lang="en-US" dirty="0" smtClean="0"/>
              <a:t>Example – Microsoft windows operating system, telephone lines, Optic fiber cables</a:t>
            </a:r>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4</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870562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GB" altLang="en-US" dirty="0"/>
              <a:t>Two of the special features of ICT industries are increasing returns and network externalities. These generate a winner-take-all competition between firms.</a:t>
            </a:r>
          </a:p>
          <a:p>
            <a:r>
              <a:rPr lang="en-US" dirty="0" smtClean="0"/>
              <a:t>As new entrants find it virtually impossible to break in to an industry where the established player is selling its product at very low marginal cost</a:t>
            </a:r>
          </a:p>
          <a:p>
            <a:r>
              <a:rPr lang="en-US" dirty="0" smtClean="0"/>
              <a:t>This is further reinforced by the network externalities that arises from the adoption of common standards</a:t>
            </a:r>
          </a:p>
          <a:p>
            <a:r>
              <a:rPr lang="en-US" dirty="0" smtClean="0"/>
              <a:t>Example – Windows based software, Facebook, WhatsApp</a:t>
            </a:r>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5</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637155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US" dirty="0" smtClean="0"/>
              <a:t>The nature of competition is different in constant or falling MC industries</a:t>
            </a:r>
          </a:p>
          <a:p>
            <a:endParaRPr lang="en-US" dirty="0" smtClean="0"/>
          </a:p>
        </p:txBody>
      </p:sp>
      <p:sp>
        <p:nvSpPr>
          <p:cNvPr id="4" name="Slide Number Placeholder 3"/>
          <p:cNvSpPr>
            <a:spLocks noGrp="1"/>
          </p:cNvSpPr>
          <p:nvPr>
            <p:ph type="sldNum" sz="quarter" idx="15"/>
          </p:nvPr>
        </p:nvSpPr>
        <p:spPr/>
        <p:txBody>
          <a:bodyPr/>
          <a:lstStyle/>
          <a:p>
            <a:fld id="{FAFB316E-C6E3-4BB0-A5EB-25C72AF38F5A}" type="slidenum">
              <a:rPr lang="en-US" smtClean="0"/>
              <a:pPr/>
              <a:t>6</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pic>
        <p:nvPicPr>
          <p:cNvPr id="6" name="Content Placeholder 8"/>
          <p:cNvPicPr>
            <a:picLocks noChangeAspect="1"/>
          </p:cNvPicPr>
          <p:nvPr/>
        </p:nvPicPr>
        <p:blipFill>
          <a:blip r:embed="rId2"/>
          <a:stretch>
            <a:fillRect/>
          </a:stretch>
        </p:blipFill>
        <p:spPr>
          <a:xfrm>
            <a:off x="1524000" y="2796170"/>
            <a:ext cx="3657600" cy="2937880"/>
          </a:xfrm>
          <a:prstGeom prst="rect">
            <a:avLst/>
          </a:prstGeom>
        </p:spPr>
      </p:pic>
    </p:spTree>
    <p:extLst>
      <p:ext uri="{BB962C8B-B14F-4D97-AF65-F5344CB8AC3E}">
        <p14:creationId xmlns:p14="http://schemas.microsoft.com/office/powerpoint/2010/main" val="210702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Where costs are rising, firms are competing at the margin - A small price change or quality initiative will take a bit of business </a:t>
            </a:r>
            <a:r>
              <a:rPr lang="en-US" dirty="0" smtClean="0"/>
              <a:t>at </a:t>
            </a:r>
            <a:r>
              <a:rPr lang="en-US" dirty="0"/>
              <a:t>the margin from several main rivals</a:t>
            </a:r>
          </a:p>
          <a:p>
            <a:r>
              <a:rPr lang="en-US" dirty="0"/>
              <a:t>However, constant or falling MC industries tend to have big jumps from one dominant player to another</a:t>
            </a:r>
          </a:p>
          <a:p>
            <a:r>
              <a:rPr lang="en-US" dirty="0"/>
              <a:t>Companies like Intel, Microsoft, Amazon, Google grew to be huge within less than two decades</a:t>
            </a:r>
          </a:p>
          <a:p>
            <a:r>
              <a:rPr lang="en-US" dirty="0"/>
              <a:t>They may disappear just as quickly if some new and better technology removes their edge</a:t>
            </a:r>
          </a:p>
          <a:p>
            <a:r>
              <a:rPr lang="en-US" dirty="0"/>
              <a:t>Example – BlackBerry phones, Nokia</a:t>
            </a:r>
          </a:p>
          <a:p>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7</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128196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 contrast, traditional retailers, banks and manufacturers tend to grow up slowly and fade slowly</a:t>
            </a:r>
          </a:p>
          <a:p>
            <a:r>
              <a:rPr lang="en-US" dirty="0" smtClean="0"/>
              <a:t>They may merge or to be taken over and so lose their name, but they are rarely made redundant by the sudden appearance of new technology</a:t>
            </a:r>
          </a:p>
          <a:p>
            <a:r>
              <a:rPr lang="en-US" dirty="0" smtClean="0"/>
              <a:t>Example – KODAK Films</a:t>
            </a:r>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8</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469394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Break even </a:t>
            </a:r>
            <a:r>
              <a:rPr lang="en-US" altLang="en-US" dirty="0" smtClean="0"/>
              <a:t>analysis</a:t>
            </a:r>
            <a:endParaRPr lang="en-US" altLang="en-US" dirty="0"/>
          </a:p>
        </p:txBody>
      </p:sp>
      <p:sp>
        <p:nvSpPr>
          <p:cNvPr id="14339" name="Rectangle 3"/>
          <p:cNvSpPr>
            <a:spLocks noGrp="1" noChangeArrowheads="1"/>
          </p:cNvSpPr>
          <p:nvPr>
            <p:ph type="body" idx="1"/>
          </p:nvPr>
        </p:nvSpPr>
        <p:spPr/>
        <p:txBody>
          <a:bodyPr/>
          <a:lstStyle/>
          <a:p>
            <a:pPr>
              <a:lnSpc>
                <a:spcPct val="90000"/>
              </a:lnSpc>
            </a:pPr>
            <a:r>
              <a:rPr lang="en-US" altLang="en-US" dirty="0" smtClean="0"/>
              <a:t>Since profit-earning is one of the most important objectives of any company, profit cannot be left to chance or luck</a:t>
            </a:r>
          </a:p>
          <a:p>
            <a:pPr>
              <a:lnSpc>
                <a:spcPct val="90000"/>
              </a:lnSpc>
            </a:pPr>
            <a:r>
              <a:rPr lang="en-US" altLang="en-US" dirty="0" smtClean="0"/>
              <a:t>Break even analysis in the major technique applied for profit-planning</a:t>
            </a:r>
          </a:p>
          <a:p>
            <a:pPr>
              <a:lnSpc>
                <a:spcPct val="90000"/>
              </a:lnSpc>
            </a:pPr>
            <a:r>
              <a:rPr lang="en-US" altLang="en-US" dirty="0" smtClean="0"/>
              <a:t>A </a:t>
            </a:r>
            <a:r>
              <a:rPr lang="en-US" altLang="en-US" dirty="0"/>
              <a:t>break even analysis indicates at what level cost and revenue are in equilibrium</a:t>
            </a:r>
          </a:p>
          <a:p>
            <a:pPr>
              <a:lnSpc>
                <a:spcPct val="90000"/>
              </a:lnSpc>
              <a:buFont typeface="Wingdings" panose="05000000000000000000" pitchFamily="2" charset="2"/>
              <a:buNone/>
            </a:pPr>
            <a:r>
              <a:rPr lang="en-US" altLang="en-US" b="1" u="sng" dirty="0">
                <a:solidFill>
                  <a:srgbClr val="FF0000"/>
                </a:solidFill>
              </a:rPr>
              <a:t>Break even point –</a:t>
            </a:r>
          </a:p>
          <a:p>
            <a:pPr>
              <a:lnSpc>
                <a:spcPct val="90000"/>
              </a:lnSpc>
            </a:pPr>
            <a:r>
              <a:rPr lang="en-US" altLang="en-US" dirty="0"/>
              <a:t>A point where </a:t>
            </a:r>
            <a:r>
              <a:rPr lang="en-US" altLang="en-US" dirty="0" smtClean="0"/>
              <a:t>TR=TC – It is a point of zero profit</a:t>
            </a:r>
            <a:endParaRPr lang="en-US" altLang="en-US" dirty="0"/>
          </a:p>
          <a:p>
            <a:pPr>
              <a:lnSpc>
                <a:spcPct val="90000"/>
              </a:lnSpc>
              <a:buFont typeface="Wingdings" panose="05000000000000000000" pitchFamily="2" charset="2"/>
              <a:buNone/>
            </a:pPr>
            <a:r>
              <a:rPr lang="en-US" altLang="en-US" b="1" u="sng" dirty="0">
                <a:solidFill>
                  <a:srgbClr val="FF0000"/>
                </a:solidFill>
              </a:rPr>
              <a:t>Break even chart -</a:t>
            </a:r>
          </a:p>
          <a:p>
            <a:pPr>
              <a:lnSpc>
                <a:spcPct val="90000"/>
              </a:lnSpc>
            </a:pPr>
            <a:r>
              <a:rPr lang="en-US" altLang="en-US" dirty="0"/>
              <a:t>It shows the extent of loss or profit to the firm at different levels of the activity</a:t>
            </a:r>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9</a:t>
            </a:fld>
            <a:endParaRPr lang="en-US"/>
          </a:p>
        </p:txBody>
      </p:sp>
    </p:spTree>
    <p:extLst>
      <p:ext uri="{BB962C8B-B14F-4D97-AF65-F5344CB8AC3E}">
        <p14:creationId xmlns:p14="http://schemas.microsoft.com/office/powerpoint/2010/main" val="1049972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742</TotalTime>
  <Words>1498</Words>
  <Application>Microsoft Office PowerPoint</Application>
  <PresentationFormat>On-screen Show (4:3)</PresentationFormat>
  <Paragraphs>145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Schoolbook</vt:lpstr>
      <vt:lpstr>Verdana</vt:lpstr>
      <vt:lpstr>Wingdings</vt:lpstr>
      <vt:lpstr>Wingdings 2</vt:lpstr>
      <vt:lpstr>Oriel</vt:lpstr>
      <vt:lpstr>Unit - iv</vt:lpstr>
      <vt:lpstr>4.2 ict revolution &amp; cost</vt:lpstr>
      <vt:lpstr>New Technology </vt:lpstr>
      <vt:lpstr>Falling cost curves</vt:lpstr>
      <vt:lpstr>PowerPoint Presentation</vt:lpstr>
      <vt:lpstr>PowerPoint Presentation</vt:lpstr>
      <vt:lpstr>PowerPoint Presentation</vt:lpstr>
      <vt:lpstr>PowerPoint Presentation</vt:lpstr>
      <vt:lpstr>Break even analysis</vt:lpstr>
      <vt:lpstr>Break even chart</vt:lpstr>
      <vt:lpstr>PowerPoint Presentation</vt:lpstr>
      <vt:lpstr>Review question</vt:lpstr>
      <vt:lpstr>Break-even Analysis &amp; pricing strategies </vt:lpstr>
      <vt:lpstr>example</vt:lpstr>
      <vt:lpstr>Contribution margin</vt:lpstr>
      <vt:lpstr>Review question</vt:lpstr>
      <vt:lpstr>Contribution per unit and total contribution</vt:lpstr>
      <vt:lpstr>Margin of safety</vt:lpstr>
      <vt:lpstr>PowerPoint Presentation</vt:lpstr>
      <vt:lpstr>example</vt:lpstr>
      <vt:lpstr>Assumptions</vt:lpstr>
      <vt:lpstr>Uses</vt:lpstr>
      <vt:lpstr>Limitations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Costs of Production -</dc:title>
  <dc:creator>NEHRA</dc:creator>
  <cp:lastModifiedBy>LNMIIT</cp:lastModifiedBy>
  <cp:revision>189</cp:revision>
  <dcterms:created xsi:type="dcterms:W3CDTF">2008-10-09T14:00:21Z</dcterms:created>
  <dcterms:modified xsi:type="dcterms:W3CDTF">2018-03-15T03:55:06Z</dcterms:modified>
</cp:coreProperties>
</file>