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0" r:id="rId1"/>
  </p:sldMasterIdLst>
  <p:notesMasterIdLst>
    <p:notesMasterId r:id="rId44"/>
  </p:notesMasterIdLst>
  <p:sldIdLst>
    <p:sldId id="299" r:id="rId2"/>
    <p:sldId id="300" r:id="rId3"/>
    <p:sldId id="301" r:id="rId4"/>
    <p:sldId id="302" r:id="rId5"/>
    <p:sldId id="303" r:id="rId6"/>
    <p:sldId id="304" r:id="rId7"/>
    <p:sldId id="305" r:id="rId8"/>
    <p:sldId id="313" r:id="rId9"/>
    <p:sldId id="306" r:id="rId10"/>
    <p:sldId id="307" r:id="rId11"/>
    <p:sldId id="308" r:id="rId12"/>
    <p:sldId id="333" r:id="rId13"/>
    <p:sldId id="309" r:id="rId14"/>
    <p:sldId id="324" r:id="rId15"/>
    <p:sldId id="326" r:id="rId16"/>
    <p:sldId id="327" r:id="rId17"/>
    <p:sldId id="329" r:id="rId18"/>
    <p:sldId id="330" r:id="rId19"/>
    <p:sldId id="332" r:id="rId20"/>
    <p:sldId id="322" r:id="rId21"/>
    <p:sldId id="315" r:id="rId22"/>
    <p:sldId id="316" r:id="rId23"/>
    <p:sldId id="335" r:id="rId24"/>
    <p:sldId id="334" r:id="rId25"/>
    <p:sldId id="317" r:id="rId26"/>
    <p:sldId id="318" r:id="rId27"/>
    <p:sldId id="310" r:id="rId28"/>
    <p:sldId id="319" r:id="rId29"/>
    <p:sldId id="347" r:id="rId30"/>
    <p:sldId id="348" r:id="rId31"/>
    <p:sldId id="345" r:id="rId32"/>
    <p:sldId id="346" r:id="rId33"/>
    <p:sldId id="337" r:id="rId34"/>
    <p:sldId id="338" r:id="rId35"/>
    <p:sldId id="311" r:id="rId36"/>
    <p:sldId id="341" r:id="rId37"/>
    <p:sldId id="342" r:id="rId38"/>
    <p:sldId id="343" r:id="rId39"/>
    <p:sldId id="344" r:id="rId40"/>
    <p:sldId id="340" r:id="rId41"/>
    <p:sldId id="320" r:id="rId42"/>
    <p:sldId id="349" r:id="rId4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a:srgbClr val="D60093"/>
    <a:srgbClr val="0000CC"/>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38" autoAdjust="0"/>
  </p:normalViewPr>
  <p:slideViewPr>
    <p:cSldViewPr>
      <p:cViewPr varScale="1">
        <p:scale>
          <a:sx n="66" d="100"/>
          <a:sy n="66" d="100"/>
        </p:scale>
        <p:origin x="960" y="29"/>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slide" Target="slides/slide2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4B11E611-435C-4BDC-B835-621458962C55}" type="slidenum">
              <a:rPr lang="en-US"/>
              <a:pPr/>
              <a:t>‹#›</a:t>
            </a:fld>
            <a:endParaRPr lang="en-US"/>
          </a:p>
        </p:txBody>
      </p:sp>
    </p:spTree>
    <p:extLst>
      <p:ext uri="{BB962C8B-B14F-4D97-AF65-F5344CB8AC3E}">
        <p14:creationId xmlns:p14="http://schemas.microsoft.com/office/powerpoint/2010/main" val="30252802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1E611-435C-4BDC-B835-621458962C55}" type="slidenum">
              <a:rPr lang="en-US" smtClean="0"/>
              <a:pPr/>
              <a:t>1</a:t>
            </a:fld>
            <a:endParaRPr lang="en-US"/>
          </a:p>
        </p:txBody>
      </p:sp>
    </p:spTree>
    <p:extLst>
      <p:ext uri="{BB962C8B-B14F-4D97-AF65-F5344CB8AC3E}">
        <p14:creationId xmlns:p14="http://schemas.microsoft.com/office/powerpoint/2010/main" val="2031738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1E611-435C-4BDC-B835-621458962C55}" type="slidenum">
              <a:rPr lang="en-US" smtClean="0"/>
              <a:pPr/>
              <a:t>13</a:t>
            </a:fld>
            <a:endParaRPr lang="en-US"/>
          </a:p>
        </p:txBody>
      </p:sp>
    </p:spTree>
    <p:extLst>
      <p:ext uri="{BB962C8B-B14F-4D97-AF65-F5344CB8AC3E}">
        <p14:creationId xmlns:p14="http://schemas.microsoft.com/office/powerpoint/2010/main" val="3784726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1E611-435C-4BDC-B835-621458962C55}" type="slidenum">
              <a:rPr lang="en-US" smtClean="0"/>
              <a:pPr/>
              <a:t>20</a:t>
            </a:fld>
            <a:endParaRPr lang="en-US"/>
          </a:p>
        </p:txBody>
      </p:sp>
    </p:spTree>
    <p:extLst>
      <p:ext uri="{BB962C8B-B14F-4D97-AF65-F5344CB8AC3E}">
        <p14:creationId xmlns:p14="http://schemas.microsoft.com/office/powerpoint/2010/main" val="895281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1E611-435C-4BDC-B835-621458962C55}" type="slidenum">
              <a:rPr lang="en-US" smtClean="0"/>
              <a:pPr/>
              <a:t>21</a:t>
            </a:fld>
            <a:endParaRPr lang="en-US"/>
          </a:p>
        </p:txBody>
      </p:sp>
    </p:spTree>
    <p:extLst>
      <p:ext uri="{BB962C8B-B14F-4D97-AF65-F5344CB8AC3E}">
        <p14:creationId xmlns:p14="http://schemas.microsoft.com/office/powerpoint/2010/main" val="117234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pt-BR" smtClean="0"/>
              <a:t>S NEHRA EFE UNIT IV</a:t>
            </a: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C6414DC-AFE8-4319-A47A-E7228A8C1B9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pt-BR" smtClean="0"/>
              <a:t>S NEHRA EFE UNIT IV</a:t>
            </a:r>
            <a:endParaRPr lang="en-US"/>
          </a:p>
        </p:txBody>
      </p:sp>
      <p:sp>
        <p:nvSpPr>
          <p:cNvPr id="6" name="Slide Number Placeholder 5"/>
          <p:cNvSpPr>
            <a:spLocks noGrp="1"/>
          </p:cNvSpPr>
          <p:nvPr>
            <p:ph type="sldNum" sz="quarter" idx="12"/>
          </p:nvPr>
        </p:nvSpPr>
        <p:spPr/>
        <p:txBody>
          <a:bodyPr/>
          <a:lstStyle/>
          <a:p>
            <a:fld id="{F061B885-15CD-4757-9F48-55C2BFACEA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pt-BR" smtClean="0"/>
              <a:t>S NEHRA EFE UNIT IV</a:t>
            </a:r>
            <a:endParaRPr lang="en-US"/>
          </a:p>
        </p:txBody>
      </p:sp>
      <p:sp>
        <p:nvSpPr>
          <p:cNvPr id="6" name="Slide Number Placeholder 5"/>
          <p:cNvSpPr>
            <a:spLocks noGrp="1"/>
          </p:cNvSpPr>
          <p:nvPr>
            <p:ph type="sldNum" sz="quarter" idx="12"/>
          </p:nvPr>
        </p:nvSpPr>
        <p:spPr/>
        <p:txBody>
          <a:bodyPr/>
          <a:lstStyle/>
          <a:p>
            <a:fld id="{75D39A91-271F-47B3-8B67-E4DC50F1AC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endParaRPr lang="en-US"/>
          </a:p>
        </p:txBody>
      </p:sp>
      <p:sp>
        <p:nvSpPr>
          <p:cNvPr id="9" name="Slide Number Placeholder 8"/>
          <p:cNvSpPr>
            <a:spLocks noGrp="1"/>
          </p:cNvSpPr>
          <p:nvPr>
            <p:ph type="sldNum" sz="quarter" idx="15"/>
          </p:nvPr>
        </p:nvSpPr>
        <p:spPr/>
        <p:txBody>
          <a:bodyPr rtlCol="0"/>
          <a:lstStyle/>
          <a:p>
            <a:fld id="{FAFB316E-C6E3-4BB0-A5EB-25C72AF38F5A}" type="slidenum">
              <a:rPr lang="en-US" smtClean="0"/>
              <a:pPr/>
              <a:t>‹#›</a:t>
            </a:fld>
            <a:endParaRPr lang="en-US"/>
          </a:p>
        </p:txBody>
      </p:sp>
      <p:sp>
        <p:nvSpPr>
          <p:cNvPr id="10" name="Footer Placeholder 9"/>
          <p:cNvSpPr>
            <a:spLocks noGrp="1"/>
          </p:cNvSpPr>
          <p:nvPr>
            <p:ph type="ftr" sz="quarter" idx="16"/>
          </p:nvPr>
        </p:nvSpPr>
        <p:spPr/>
        <p:txBody>
          <a:bodyPr rtlCol="0"/>
          <a:lstStyle/>
          <a:p>
            <a:r>
              <a:rPr lang="pt-BR" smtClean="0"/>
              <a:t>S NEHRA EFE UNIT IV</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pt-BR" smtClean="0"/>
              <a:t>S NEHRA EFE UNIT IV</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9AD2495-547D-48E5-BD3C-151E9CE6129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pt-BR" smtClean="0"/>
              <a:t>S NEHRA EFE UNIT IV</a:t>
            </a:r>
            <a:endParaRPr lang="en-US"/>
          </a:p>
        </p:txBody>
      </p:sp>
      <p:sp>
        <p:nvSpPr>
          <p:cNvPr id="7" name="Slide Number Placeholder 6"/>
          <p:cNvSpPr>
            <a:spLocks noGrp="1"/>
          </p:cNvSpPr>
          <p:nvPr>
            <p:ph type="sldNum" sz="quarter" idx="12"/>
          </p:nvPr>
        </p:nvSpPr>
        <p:spPr/>
        <p:txBody>
          <a:bodyPr/>
          <a:lstStyle/>
          <a:p>
            <a:fld id="{4069AE41-BFCF-415C-8271-6111C856D5B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pt-BR" smtClean="0"/>
              <a:t>S NEHRA EFE UNIT IV</a:t>
            </a:r>
            <a:endParaRPr lang="en-US"/>
          </a:p>
        </p:txBody>
      </p:sp>
      <p:sp>
        <p:nvSpPr>
          <p:cNvPr id="9" name="Slide Number Placeholder 8"/>
          <p:cNvSpPr>
            <a:spLocks noGrp="1"/>
          </p:cNvSpPr>
          <p:nvPr>
            <p:ph type="sldNum" sz="quarter" idx="12"/>
          </p:nvPr>
        </p:nvSpPr>
        <p:spPr/>
        <p:txBody>
          <a:bodyPr/>
          <a:lstStyle/>
          <a:p>
            <a:fld id="{0E391561-CC88-4BC1-B82A-9B4194D2B3B8}"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endParaRPr lang="en-US"/>
          </a:p>
        </p:txBody>
      </p:sp>
      <p:sp>
        <p:nvSpPr>
          <p:cNvPr id="7" name="Slide Number Placeholder 6"/>
          <p:cNvSpPr>
            <a:spLocks noGrp="1"/>
          </p:cNvSpPr>
          <p:nvPr>
            <p:ph type="sldNum" sz="quarter" idx="11"/>
          </p:nvPr>
        </p:nvSpPr>
        <p:spPr/>
        <p:txBody>
          <a:bodyPr rtlCol="0"/>
          <a:lstStyle/>
          <a:p>
            <a:fld id="{D13E712D-C309-413A-944E-C4AAE47E21E5}" type="slidenum">
              <a:rPr lang="en-US" smtClean="0"/>
              <a:pPr/>
              <a:t>‹#›</a:t>
            </a:fld>
            <a:endParaRPr lang="en-US"/>
          </a:p>
        </p:txBody>
      </p:sp>
      <p:sp>
        <p:nvSpPr>
          <p:cNvPr id="8" name="Footer Placeholder 7"/>
          <p:cNvSpPr>
            <a:spLocks noGrp="1"/>
          </p:cNvSpPr>
          <p:nvPr>
            <p:ph type="ftr" sz="quarter" idx="12"/>
          </p:nvPr>
        </p:nvSpPr>
        <p:spPr/>
        <p:txBody>
          <a:bodyPr rtlCol="0"/>
          <a:lstStyle/>
          <a:p>
            <a:r>
              <a:rPr lang="pt-BR" smtClean="0"/>
              <a:t>S NEHRA EFE UNIT IV</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pt-BR" smtClean="0"/>
              <a:t>S NEHRA EFE UNIT IV</a:t>
            </a:r>
            <a:endParaRPr lang="en-US"/>
          </a:p>
        </p:txBody>
      </p:sp>
      <p:sp>
        <p:nvSpPr>
          <p:cNvPr id="4" name="Slide Number Placeholder 3"/>
          <p:cNvSpPr>
            <a:spLocks noGrp="1"/>
          </p:cNvSpPr>
          <p:nvPr>
            <p:ph type="sldNum" sz="quarter" idx="12"/>
          </p:nvPr>
        </p:nvSpPr>
        <p:spPr/>
        <p:txBody>
          <a:bodyPr/>
          <a:lstStyle/>
          <a:p>
            <a:fld id="{71D62C5B-F370-4F59-95EB-D8605F7BB3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endParaRPr lang="en-US"/>
          </a:p>
        </p:txBody>
      </p:sp>
      <p:sp>
        <p:nvSpPr>
          <p:cNvPr id="22" name="Slide Number Placeholder 21"/>
          <p:cNvSpPr>
            <a:spLocks noGrp="1"/>
          </p:cNvSpPr>
          <p:nvPr>
            <p:ph type="sldNum" sz="quarter" idx="15"/>
          </p:nvPr>
        </p:nvSpPr>
        <p:spPr/>
        <p:txBody>
          <a:bodyPr rtlCol="0"/>
          <a:lstStyle/>
          <a:p>
            <a:fld id="{8B579644-A7DC-469C-8700-8E0861F6C4AF}" type="slidenum">
              <a:rPr lang="en-US" smtClean="0"/>
              <a:pPr/>
              <a:t>‹#›</a:t>
            </a:fld>
            <a:endParaRPr lang="en-US"/>
          </a:p>
        </p:txBody>
      </p:sp>
      <p:sp>
        <p:nvSpPr>
          <p:cNvPr id="23" name="Footer Placeholder 22"/>
          <p:cNvSpPr>
            <a:spLocks noGrp="1"/>
          </p:cNvSpPr>
          <p:nvPr>
            <p:ph type="ftr" sz="quarter" idx="16"/>
          </p:nvPr>
        </p:nvSpPr>
        <p:spPr/>
        <p:txBody>
          <a:bodyPr rtlCol="0"/>
          <a:lstStyle/>
          <a:p>
            <a:r>
              <a:rPr lang="pt-BR" smtClean="0"/>
              <a:t>S NEHRA EFE UNIT IV</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endParaRPr lang="en-US"/>
          </a:p>
        </p:txBody>
      </p:sp>
      <p:sp>
        <p:nvSpPr>
          <p:cNvPr id="18" name="Slide Number Placeholder 17"/>
          <p:cNvSpPr>
            <a:spLocks noGrp="1"/>
          </p:cNvSpPr>
          <p:nvPr>
            <p:ph type="sldNum" sz="quarter" idx="11"/>
          </p:nvPr>
        </p:nvSpPr>
        <p:spPr/>
        <p:txBody>
          <a:bodyPr rtlCol="0"/>
          <a:lstStyle/>
          <a:p>
            <a:fld id="{11089FC8-873F-44FC-A60C-3E0CAD02CBAB}" type="slidenum">
              <a:rPr lang="en-US" smtClean="0"/>
              <a:pPr/>
              <a:t>‹#›</a:t>
            </a:fld>
            <a:endParaRPr lang="en-US"/>
          </a:p>
        </p:txBody>
      </p:sp>
      <p:sp>
        <p:nvSpPr>
          <p:cNvPr id="21" name="Footer Placeholder 20"/>
          <p:cNvSpPr>
            <a:spLocks noGrp="1"/>
          </p:cNvSpPr>
          <p:nvPr>
            <p:ph type="ftr" sz="quarter" idx="12"/>
          </p:nvPr>
        </p:nvSpPr>
        <p:spPr/>
        <p:txBody>
          <a:bodyPr rtlCol="0"/>
          <a:lstStyle/>
          <a:p>
            <a:r>
              <a:rPr lang="pt-BR" smtClean="0"/>
              <a:t>S NEHRA EFE UNIT IV</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pt-BR" smtClean="0"/>
              <a:t>S NEHRA EFE UNIT IV</a:t>
            </a: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02A50CC-70E2-4850-BEAD-30A4F08354B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 iv</a:t>
            </a:r>
            <a:endParaRPr lang="en-US" dirty="0"/>
          </a:p>
        </p:txBody>
      </p:sp>
      <p:sp>
        <p:nvSpPr>
          <p:cNvPr id="3" name="Subtitle 2"/>
          <p:cNvSpPr>
            <a:spLocks noGrp="1"/>
          </p:cNvSpPr>
          <p:nvPr>
            <p:ph type="subTitle" idx="1"/>
          </p:nvPr>
        </p:nvSpPr>
        <p:spPr/>
        <p:txBody>
          <a:bodyPr/>
          <a:lstStyle/>
          <a:p>
            <a:r>
              <a:rPr lang="en-US" dirty="0" smtClean="0"/>
              <a:t>Cost &amp; Investment Analysis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dirty="0"/>
              <a:t>Determining  the size of </a:t>
            </a:r>
            <a:r>
              <a:rPr lang="en-US" altLang="en-US" dirty="0" smtClean="0"/>
              <a:t>capital</a:t>
            </a:r>
            <a:endParaRPr lang="en-US" altLang="en-US" dirty="0"/>
          </a:p>
        </p:txBody>
      </p:sp>
      <p:sp>
        <p:nvSpPr>
          <p:cNvPr id="13315" name="Rectangle 3"/>
          <p:cNvSpPr>
            <a:spLocks noGrp="1" noChangeArrowheads="1"/>
          </p:cNvSpPr>
          <p:nvPr>
            <p:ph type="body" idx="1"/>
          </p:nvPr>
        </p:nvSpPr>
        <p:spPr/>
        <p:txBody>
          <a:bodyPr/>
          <a:lstStyle/>
          <a:p>
            <a:pPr marL="571500" indent="-571500">
              <a:buFont typeface="Wingdings" panose="05000000000000000000" pitchFamily="2" charset="2"/>
              <a:buAutoNum type="arabicPeriod"/>
            </a:pPr>
            <a:r>
              <a:rPr lang="en-US" altLang="en-US"/>
              <a:t>The open ended approach</a:t>
            </a:r>
          </a:p>
          <a:p>
            <a:pPr marL="571500" indent="-571500">
              <a:buFont typeface="Wingdings" panose="05000000000000000000" pitchFamily="2" charset="2"/>
              <a:buAutoNum type="arabicPeriod"/>
            </a:pPr>
            <a:r>
              <a:rPr lang="en-US" altLang="en-US"/>
              <a:t>The fixed or rationing type of budget</a:t>
            </a:r>
          </a:p>
          <a:p>
            <a:pPr marL="571500" indent="-571500">
              <a:buFont typeface="Wingdings" panose="05000000000000000000" pitchFamily="2" charset="2"/>
              <a:buAutoNum type="arabicPeriod"/>
            </a:pPr>
            <a:r>
              <a:rPr lang="en-US" altLang="en-US"/>
              <a:t>Case by case rationing approach</a:t>
            </a:r>
          </a:p>
        </p:txBody>
      </p:sp>
      <p:sp>
        <p:nvSpPr>
          <p:cNvPr id="2" name="Footer Placeholder 1"/>
          <p:cNvSpPr>
            <a:spLocks noGrp="1"/>
          </p:cNvSpPr>
          <p:nvPr>
            <p:ph type="ftr" sz="quarter" idx="16"/>
          </p:nvPr>
        </p:nvSpPr>
        <p:spPr/>
        <p:txBody>
          <a:bodyPr/>
          <a:lstStyle/>
          <a:p>
            <a:r>
              <a:rPr lang="pt-BR" smtClean="0"/>
              <a:t>S NEHRA EFE UNIT IV</a:t>
            </a:r>
            <a:endParaRPr lang="en-US"/>
          </a:p>
        </p:txBody>
      </p:sp>
      <p:sp>
        <p:nvSpPr>
          <p:cNvPr id="3" name="Slide Number Placeholder 2"/>
          <p:cNvSpPr>
            <a:spLocks noGrp="1"/>
          </p:cNvSpPr>
          <p:nvPr>
            <p:ph type="sldNum" sz="quarter" idx="15"/>
          </p:nvPr>
        </p:nvSpPr>
        <p:spPr/>
        <p:txBody>
          <a:bodyPr/>
          <a:lstStyle/>
          <a:p>
            <a:fld id="{FAFB316E-C6E3-4BB0-A5EB-25C72AF38F5A}" type="slidenum">
              <a:rPr lang="en-US" smtClean="0"/>
              <a:pPr/>
              <a:t>10</a:t>
            </a:fld>
            <a:endParaRPr lang="en-US"/>
          </a:p>
        </p:txBody>
      </p:sp>
    </p:spTree>
    <p:extLst>
      <p:ext uri="{BB962C8B-B14F-4D97-AF65-F5344CB8AC3E}">
        <p14:creationId xmlns:p14="http://schemas.microsoft.com/office/powerpoint/2010/main" val="3402014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dirty="0"/>
              <a:t>Steps in capital </a:t>
            </a:r>
            <a:r>
              <a:rPr lang="en-US" altLang="en-US" dirty="0" smtClean="0"/>
              <a:t>budgeting</a:t>
            </a:r>
            <a:endParaRPr lang="en-US" altLang="en-US" dirty="0"/>
          </a:p>
        </p:txBody>
      </p:sp>
      <p:sp>
        <p:nvSpPr>
          <p:cNvPr id="14339" name="Rectangle 3"/>
          <p:cNvSpPr>
            <a:spLocks noGrp="1" noChangeArrowheads="1"/>
          </p:cNvSpPr>
          <p:nvPr>
            <p:ph type="body" idx="1"/>
          </p:nvPr>
        </p:nvSpPr>
        <p:spPr/>
        <p:txBody>
          <a:bodyPr/>
          <a:lstStyle/>
          <a:p>
            <a:pPr marL="571500" indent="-571500">
              <a:buFont typeface="Wingdings" panose="05000000000000000000" pitchFamily="2" charset="2"/>
              <a:buAutoNum type="arabicPeriod"/>
            </a:pPr>
            <a:r>
              <a:rPr lang="en-US" altLang="en-US" dirty="0"/>
              <a:t>Developing investment proposal – </a:t>
            </a:r>
          </a:p>
          <a:p>
            <a:pPr marL="571500" indent="-571500">
              <a:buFont typeface="Wingdings" panose="05000000000000000000" pitchFamily="2" charset="2"/>
              <a:buAutoNum type="arabicPeriod"/>
            </a:pPr>
            <a:r>
              <a:rPr lang="en-US" altLang="en-US" dirty="0"/>
              <a:t>Estimated cash flow of each of these proposals (Discounted) – Outflow and inflow of cash</a:t>
            </a:r>
          </a:p>
          <a:p>
            <a:pPr marL="571500" indent="-571500">
              <a:buFont typeface="Wingdings" panose="05000000000000000000" pitchFamily="2" charset="2"/>
              <a:buAutoNum type="arabicPeriod"/>
            </a:pPr>
            <a:r>
              <a:rPr lang="en-US" altLang="en-US" dirty="0"/>
              <a:t>Knowledge about the various criteria used for project evaluation</a:t>
            </a:r>
          </a:p>
          <a:p>
            <a:pPr marL="571500" indent="-571500">
              <a:buFont typeface="Wingdings" panose="05000000000000000000" pitchFamily="2" charset="2"/>
              <a:buAutoNum type="arabicPeriod"/>
            </a:pPr>
            <a:endParaRPr lang="en-US" altLang="en-US" dirty="0"/>
          </a:p>
        </p:txBody>
      </p:sp>
      <p:sp>
        <p:nvSpPr>
          <p:cNvPr id="2" name="Footer Placeholder 1"/>
          <p:cNvSpPr>
            <a:spLocks noGrp="1"/>
          </p:cNvSpPr>
          <p:nvPr>
            <p:ph type="ftr" sz="quarter" idx="16"/>
          </p:nvPr>
        </p:nvSpPr>
        <p:spPr/>
        <p:txBody>
          <a:bodyPr/>
          <a:lstStyle/>
          <a:p>
            <a:r>
              <a:rPr lang="pt-BR" smtClean="0"/>
              <a:t>S NEHRA EFE UNIT IV</a:t>
            </a:r>
            <a:endParaRPr lang="en-US"/>
          </a:p>
        </p:txBody>
      </p:sp>
      <p:sp>
        <p:nvSpPr>
          <p:cNvPr id="3" name="Slide Number Placeholder 2"/>
          <p:cNvSpPr>
            <a:spLocks noGrp="1"/>
          </p:cNvSpPr>
          <p:nvPr>
            <p:ph type="sldNum" sz="quarter" idx="15"/>
          </p:nvPr>
        </p:nvSpPr>
        <p:spPr/>
        <p:txBody>
          <a:bodyPr/>
          <a:lstStyle/>
          <a:p>
            <a:fld id="{FAFB316E-C6E3-4BB0-A5EB-25C72AF38F5A}" type="slidenum">
              <a:rPr lang="en-US" smtClean="0"/>
              <a:pPr/>
              <a:t>11</a:t>
            </a:fld>
            <a:endParaRPr lang="en-US"/>
          </a:p>
        </p:txBody>
      </p:sp>
    </p:spTree>
    <p:extLst>
      <p:ext uri="{BB962C8B-B14F-4D97-AF65-F5344CB8AC3E}">
        <p14:creationId xmlns:p14="http://schemas.microsoft.com/office/powerpoint/2010/main" val="1316496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Cash inflows and Cash Outflows Activities</a:t>
            </a:r>
          </a:p>
        </p:txBody>
      </p:sp>
      <p:pic>
        <p:nvPicPr>
          <p:cNvPr id="6" name="Content Placeholder 5"/>
          <p:cNvPicPr>
            <a:picLocks noGrp="1" noChangeAspect="1"/>
          </p:cNvPicPr>
          <p:nvPr>
            <p:ph sz="quarter" idx="1"/>
          </p:nvPr>
        </p:nvPicPr>
        <p:blipFill>
          <a:blip r:embed="rId2"/>
          <a:stretch>
            <a:fillRect/>
          </a:stretch>
        </p:blipFill>
        <p:spPr>
          <a:xfrm>
            <a:off x="457200" y="1600200"/>
            <a:ext cx="7467600" cy="4873625"/>
          </a:xfrm>
          <a:prstGeom prst="rect">
            <a:avLst/>
          </a:prstGeom>
        </p:spPr>
      </p:pic>
      <p:sp>
        <p:nvSpPr>
          <p:cNvPr id="4" name="Slide Number Placeholder 3"/>
          <p:cNvSpPr>
            <a:spLocks noGrp="1"/>
          </p:cNvSpPr>
          <p:nvPr>
            <p:ph type="sldNum" sz="quarter" idx="15"/>
          </p:nvPr>
        </p:nvSpPr>
        <p:spPr/>
        <p:txBody>
          <a:bodyPr/>
          <a:lstStyle/>
          <a:p>
            <a:fld id="{FAFB316E-C6E3-4BB0-A5EB-25C72AF38F5A}" type="slidenum">
              <a:rPr lang="en-US" smtClean="0"/>
              <a:pPr/>
              <a:t>12</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spTree>
    <p:extLst>
      <p:ext uri="{BB962C8B-B14F-4D97-AF65-F5344CB8AC3E}">
        <p14:creationId xmlns:p14="http://schemas.microsoft.com/office/powerpoint/2010/main" val="2815620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dirty="0"/>
              <a:t>Time value of </a:t>
            </a:r>
            <a:r>
              <a:rPr lang="en-US" altLang="en-US" dirty="0" smtClean="0"/>
              <a:t>money</a:t>
            </a:r>
            <a:endParaRPr lang="en-US" altLang="en-US" dirty="0"/>
          </a:p>
        </p:txBody>
      </p:sp>
      <p:sp>
        <p:nvSpPr>
          <p:cNvPr id="15363" name="Rectangle 3"/>
          <p:cNvSpPr>
            <a:spLocks noGrp="1" noChangeArrowheads="1"/>
          </p:cNvSpPr>
          <p:nvPr>
            <p:ph type="body" idx="1"/>
          </p:nvPr>
        </p:nvSpPr>
        <p:spPr/>
        <p:txBody>
          <a:bodyPr/>
          <a:lstStyle/>
          <a:p>
            <a:r>
              <a:rPr lang="en-US" altLang="en-US" dirty="0"/>
              <a:t>Rupee at different points of time are not directly comparable unless they are first expressed in terms of common denominator</a:t>
            </a:r>
          </a:p>
          <a:p>
            <a:r>
              <a:rPr lang="en-US" altLang="en-US" dirty="0"/>
              <a:t>Interest rate is used as a common denominator</a:t>
            </a:r>
          </a:p>
          <a:p>
            <a:pPr algn="ctr"/>
            <a:r>
              <a:rPr lang="en-US" altLang="en-US" dirty="0"/>
              <a:t>PV = </a:t>
            </a:r>
            <a:r>
              <a:rPr lang="en-US" altLang="en-US" dirty="0" err="1"/>
              <a:t>FV</a:t>
            </a:r>
            <a:r>
              <a:rPr lang="en-US" altLang="en-US" sz="2400" i="1" dirty="0" err="1"/>
              <a:t>n</a:t>
            </a:r>
            <a:r>
              <a:rPr lang="en-US" altLang="en-US" dirty="0"/>
              <a:t> / (</a:t>
            </a:r>
            <a:r>
              <a:rPr lang="en-US" altLang="en-US" dirty="0" smtClean="0"/>
              <a:t>1+r)</a:t>
            </a:r>
            <a:r>
              <a:rPr lang="en-US" altLang="en-US" sz="2400" i="1" dirty="0" smtClean="0"/>
              <a:t>n</a:t>
            </a:r>
          </a:p>
          <a:p>
            <a:r>
              <a:rPr lang="en-US" altLang="en-US" dirty="0" smtClean="0"/>
              <a:t>PV = Present value of future income stream</a:t>
            </a:r>
          </a:p>
          <a:p>
            <a:r>
              <a:rPr lang="en-US" altLang="en-US" sz="2400" dirty="0"/>
              <a:t> </a:t>
            </a:r>
            <a:r>
              <a:rPr lang="en-US" altLang="en-US" sz="2400" dirty="0" err="1" smtClean="0"/>
              <a:t>FV</a:t>
            </a:r>
            <a:r>
              <a:rPr lang="en-US" altLang="en-US" sz="2400" i="1" dirty="0" err="1" smtClean="0"/>
              <a:t>n</a:t>
            </a:r>
            <a:r>
              <a:rPr lang="en-US" altLang="en-US" sz="2400" dirty="0" smtClean="0"/>
              <a:t> = Income received at the end or </a:t>
            </a:r>
            <a:r>
              <a:rPr lang="en-US" altLang="en-US" sz="2400" i="1" dirty="0" smtClean="0"/>
              <a:t>nth</a:t>
            </a:r>
            <a:r>
              <a:rPr lang="en-US" altLang="en-US" sz="2400" dirty="0" smtClean="0"/>
              <a:t> year in future</a:t>
            </a:r>
          </a:p>
          <a:p>
            <a:r>
              <a:rPr lang="en-US" altLang="en-US" dirty="0" smtClean="0"/>
              <a:t>r = applicable discount or interest rate</a:t>
            </a:r>
          </a:p>
          <a:p>
            <a:r>
              <a:rPr lang="en-US" altLang="en-US" sz="2400" i="1" dirty="0" smtClean="0"/>
              <a:t>n</a:t>
            </a:r>
            <a:r>
              <a:rPr lang="en-US" altLang="en-US" sz="2400" dirty="0" smtClean="0"/>
              <a:t> = number of the years when the amount is received</a:t>
            </a:r>
          </a:p>
          <a:p>
            <a:endParaRPr lang="en-US" altLang="en-US" sz="2400" dirty="0"/>
          </a:p>
        </p:txBody>
      </p:sp>
      <p:sp>
        <p:nvSpPr>
          <p:cNvPr id="2" name="Footer Placeholder 1"/>
          <p:cNvSpPr>
            <a:spLocks noGrp="1"/>
          </p:cNvSpPr>
          <p:nvPr>
            <p:ph type="ftr" sz="quarter" idx="16"/>
          </p:nvPr>
        </p:nvSpPr>
        <p:spPr/>
        <p:txBody>
          <a:bodyPr/>
          <a:lstStyle/>
          <a:p>
            <a:r>
              <a:rPr lang="pt-BR" smtClean="0"/>
              <a:t>S NEHRA EFE UNIT IV</a:t>
            </a:r>
            <a:endParaRPr lang="en-US"/>
          </a:p>
        </p:txBody>
      </p:sp>
      <p:sp>
        <p:nvSpPr>
          <p:cNvPr id="3" name="Slide Number Placeholder 2"/>
          <p:cNvSpPr>
            <a:spLocks noGrp="1"/>
          </p:cNvSpPr>
          <p:nvPr>
            <p:ph type="sldNum" sz="quarter" idx="15"/>
          </p:nvPr>
        </p:nvSpPr>
        <p:spPr/>
        <p:txBody>
          <a:bodyPr/>
          <a:lstStyle/>
          <a:p>
            <a:fld id="{FAFB316E-C6E3-4BB0-A5EB-25C72AF38F5A}" type="slidenum">
              <a:rPr lang="en-US" smtClean="0"/>
              <a:pPr/>
              <a:t>13</a:t>
            </a:fld>
            <a:endParaRPr lang="en-US"/>
          </a:p>
        </p:txBody>
      </p:sp>
    </p:spTree>
    <p:extLst>
      <p:ext uri="{BB962C8B-B14F-4D97-AF65-F5344CB8AC3E}">
        <p14:creationId xmlns:p14="http://schemas.microsoft.com/office/powerpoint/2010/main" val="3992215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descr="Large confetti"/>
          <p:cNvSpPr>
            <a:spLocks noGrp="1" noChangeArrowheads="1"/>
          </p:cNvSpPr>
          <p:nvPr>
            <p:ph type="title"/>
          </p:nvPr>
        </p:nvSpPr>
        <p:spPr/>
        <p:txBody>
          <a:bodyPr/>
          <a:lstStyle/>
          <a:p>
            <a:r>
              <a:rPr lang="en-US" altLang="zh-TW">
                <a:ea typeface="新細明體" panose="02020500000000000000" pitchFamily="18" charset="-120"/>
              </a:rPr>
              <a:t>Time value of money</a:t>
            </a:r>
          </a:p>
        </p:txBody>
      </p:sp>
      <p:sp>
        <p:nvSpPr>
          <p:cNvPr id="57347" name="Rectangle 3"/>
          <p:cNvSpPr>
            <a:spLocks noGrp="1" noChangeArrowheads="1"/>
          </p:cNvSpPr>
          <p:nvPr>
            <p:ph type="body" idx="1"/>
          </p:nvPr>
        </p:nvSpPr>
        <p:spPr/>
        <p:txBody>
          <a:bodyPr/>
          <a:lstStyle/>
          <a:p>
            <a:pPr>
              <a:lnSpc>
                <a:spcPct val="90000"/>
              </a:lnSpc>
            </a:pPr>
            <a:r>
              <a:rPr lang="en-US" altLang="zh-TW" dirty="0">
                <a:ea typeface="新細明體" panose="02020500000000000000" pitchFamily="18" charset="-120"/>
              </a:rPr>
              <a:t>When facing different investment proposals, the management should choose the project that can generate the greatest addition of value to the company. For </a:t>
            </a:r>
            <a:r>
              <a:rPr lang="en-US" altLang="zh-TW" dirty="0" smtClean="0">
                <a:ea typeface="新細明體" panose="02020500000000000000" pitchFamily="18" charset="-120"/>
              </a:rPr>
              <a:t>example:</a:t>
            </a:r>
            <a:endParaRPr lang="en-US" altLang="zh-TW" dirty="0">
              <a:ea typeface="新細明體" panose="02020500000000000000" pitchFamily="18" charset="-120"/>
            </a:endParaRPr>
          </a:p>
          <a:p>
            <a:pPr>
              <a:lnSpc>
                <a:spcPct val="90000"/>
              </a:lnSpc>
              <a:buFontTx/>
              <a:buNone/>
            </a:pPr>
            <a:r>
              <a:rPr lang="en-US" altLang="zh-TW" sz="2800" dirty="0">
                <a:ea typeface="新細明體" panose="02020500000000000000" pitchFamily="18" charset="-120"/>
              </a:rPr>
              <a:t>					</a:t>
            </a:r>
            <a:r>
              <a:rPr lang="en-US" altLang="zh-TW" dirty="0">
                <a:solidFill>
                  <a:srgbClr val="FF0000"/>
                </a:solidFill>
                <a:ea typeface="新細明體" panose="02020500000000000000" pitchFamily="18" charset="-120"/>
              </a:rPr>
              <a:t>Project A</a:t>
            </a:r>
            <a:r>
              <a:rPr lang="en-US" altLang="zh-TW" dirty="0">
                <a:ea typeface="新細明體" panose="02020500000000000000" pitchFamily="18" charset="-120"/>
              </a:rPr>
              <a:t>	 </a:t>
            </a:r>
            <a:r>
              <a:rPr lang="en-US" altLang="zh-TW" dirty="0" smtClean="0">
                <a:ea typeface="新細明體" panose="02020500000000000000" pitchFamily="18" charset="-120"/>
              </a:rPr>
              <a:t> </a:t>
            </a:r>
            <a:r>
              <a:rPr lang="en-US" altLang="zh-TW" dirty="0" smtClean="0">
                <a:solidFill>
                  <a:srgbClr val="FF0000"/>
                </a:solidFill>
                <a:ea typeface="新細明體" panose="02020500000000000000" pitchFamily="18" charset="-120"/>
              </a:rPr>
              <a:t>Project </a:t>
            </a:r>
            <a:r>
              <a:rPr lang="en-US" altLang="zh-TW" dirty="0">
                <a:solidFill>
                  <a:srgbClr val="FF0000"/>
                </a:solidFill>
                <a:ea typeface="新細明體" panose="02020500000000000000" pitchFamily="18" charset="-120"/>
              </a:rPr>
              <a:t>B</a:t>
            </a:r>
          </a:p>
          <a:p>
            <a:pPr>
              <a:lnSpc>
                <a:spcPct val="90000"/>
              </a:lnSpc>
              <a:buFontTx/>
              <a:buNone/>
            </a:pPr>
            <a:r>
              <a:rPr lang="en-US" altLang="zh-TW" dirty="0">
                <a:ea typeface="新細明體" panose="02020500000000000000" pitchFamily="18" charset="-120"/>
              </a:rPr>
              <a:t>Initial investment		$100		$100</a:t>
            </a:r>
          </a:p>
          <a:p>
            <a:pPr>
              <a:lnSpc>
                <a:spcPct val="90000"/>
              </a:lnSpc>
              <a:buFontTx/>
              <a:buNone/>
            </a:pPr>
            <a:r>
              <a:rPr lang="en-US" altLang="zh-TW" dirty="0">
                <a:ea typeface="新細明體" panose="02020500000000000000" pitchFamily="18" charset="-120"/>
              </a:rPr>
              <a:t>Cash inflow at end of year</a:t>
            </a:r>
          </a:p>
          <a:p>
            <a:pPr>
              <a:lnSpc>
                <a:spcPct val="90000"/>
              </a:lnSpc>
              <a:buFontTx/>
              <a:buNone/>
            </a:pPr>
            <a:r>
              <a:rPr lang="en-US" altLang="zh-TW" dirty="0">
                <a:ea typeface="新細明體" panose="02020500000000000000" pitchFamily="18" charset="-120"/>
              </a:rPr>
              <a:t>Year 1			$110</a:t>
            </a:r>
          </a:p>
          <a:p>
            <a:pPr>
              <a:lnSpc>
                <a:spcPct val="90000"/>
              </a:lnSpc>
              <a:buFontTx/>
              <a:buNone/>
            </a:pPr>
            <a:r>
              <a:rPr lang="en-US" altLang="zh-TW" dirty="0">
                <a:ea typeface="新細明體" panose="02020500000000000000" pitchFamily="18" charset="-120"/>
              </a:rPr>
              <a:t>Year 2					$121	</a:t>
            </a:r>
          </a:p>
        </p:txBody>
      </p:sp>
      <p:sp>
        <p:nvSpPr>
          <p:cNvPr id="2" name="Footer Placeholder 1"/>
          <p:cNvSpPr>
            <a:spLocks noGrp="1"/>
          </p:cNvSpPr>
          <p:nvPr>
            <p:ph type="ftr" sz="quarter" idx="16"/>
          </p:nvPr>
        </p:nvSpPr>
        <p:spPr/>
        <p:txBody>
          <a:bodyPr/>
          <a:lstStyle/>
          <a:p>
            <a:r>
              <a:rPr lang="pt-BR" dirty="0" smtClean="0"/>
              <a:t>S NEHRA EFE UNIT IV</a:t>
            </a:r>
            <a:endParaRPr lang="en-US" dirty="0"/>
          </a:p>
        </p:txBody>
      </p:sp>
      <p:sp>
        <p:nvSpPr>
          <p:cNvPr id="3" name="Slide Number Placeholder 2"/>
          <p:cNvSpPr>
            <a:spLocks noGrp="1"/>
          </p:cNvSpPr>
          <p:nvPr>
            <p:ph type="sldNum" sz="quarter" idx="15"/>
          </p:nvPr>
        </p:nvSpPr>
        <p:spPr/>
        <p:txBody>
          <a:bodyPr/>
          <a:lstStyle/>
          <a:p>
            <a:fld id="{FAFB316E-C6E3-4BB0-A5EB-25C72AF38F5A}" type="slidenum">
              <a:rPr lang="en-US" smtClean="0"/>
              <a:pPr/>
              <a:t>14</a:t>
            </a:fld>
            <a:endParaRPr lang="en-US"/>
          </a:p>
        </p:txBody>
      </p:sp>
    </p:spTree>
    <p:extLst>
      <p:ext uri="{BB962C8B-B14F-4D97-AF65-F5344CB8AC3E}">
        <p14:creationId xmlns:p14="http://schemas.microsoft.com/office/powerpoint/2010/main" val="2687189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descr="Large confetti"/>
          <p:cNvSpPr>
            <a:spLocks noGrp="1" noChangeArrowheads="1"/>
          </p:cNvSpPr>
          <p:nvPr>
            <p:ph type="title"/>
          </p:nvPr>
        </p:nvSpPr>
        <p:spPr/>
        <p:txBody>
          <a:bodyPr/>
          <a:lstStyle/>
          <a:p>
            <a:endParaRPr lang="zh-TW" altLang="en-US">
              <a:ea typeface="新細明體" panose="02020500000000000000" pitchFamily="18" charset="-120"/>
            </a:endParaRPr>
          </a:p>
        </p:txBody>
      </p:sp>
      <p:sp>
        <p:nvSpPr>
          <p:cNvPr id="58371" name="Rectangle 3"/>
          <p:cNvSpPr>
            <a:spLocks noGrp="1" noChangeArrowheads="1"/>
          </p:cNvSpPr>
          <p:nvPr>
            <p:ph type="body" idx="1"/>
          </p:nvPr>
        </p:nvSpPr>
        <p:spPr/>
        <p:txBody>
          <a:bodyPr/>
          <a:lstStyle/>
          <a:p>
            <a:r>
              <a:rPr lang="en-US" altLang="zh-TW">
                <a:ea typeface="新細明體" panose="02020500000000000000" pitchFamily="18" charset="-120"/>
              </a:rPr>
              <a:t>At first sight, some may think that project B is better because it has a higher cash inflow. </a:t>
            </a:r>
          </a:p>
          <a:p>
            <a:r>
              <a:rPr lang="en-US" altLang="zh-TW">
                <a:ea typeface="新細明體" panose="02020500000000000000" pitchFamily="18" charset="-120"/>
              </a:rPr>
              <a:t>However, the time value of money concept states that a dollar today is always worth more than a dollar in the future</a:t>
            </a:r>
          </a:p>
          <a:p>
            <a:r>
              <a:rPr lang="en-US" altLang="zh-TW">
                <a:ea typeface="新細明體" panose="02020500000000000000" pitchFamily="18" charset="-120"/>
              </a:rPr>
              <a:t>The two projects are of equal value to the company because their present values are the same </a:t>
            </a:r>
          </a:p>
        </p:txBody>
      </p:sp>
      <p:sp>
        <p:nvSpPr>
          <p:cNvPr id="2" name="Footer Placeholder 1"/>
          <p:cNvSpPr>
            <a:spLocks noGrp="1"/>
          </p:cNvSpPr>
          <p:nvPr>
            <p:ph type="ftr" sz="quarter" idx="16"/>
          </p:nvPr>
        </p:nvSpPr>
        <p:spPr/>
        <p:txBody>
          <a:bodyPr/>
          <a:lstStyle/>
          <a:p>
            <a:r>
              <a:rPr lang="pt-BR" smtClean="0"/>
              <a:t>S NEHRA EFE UNIT IV</a:t>
            </a:r>
            <a:endParaRPr lang="en-US"/>
          </a:p>
        </p:txBody>
      </p:sp>
      <p:sp>
        <p:nvSpPr>
          <p:cNvPr id="3" name="Slide Number Placeholder 2"/>
          <p:cNvSpPr>
            <a:spLocks noGrp="1"/>
          </p:cNvSpPr>
          <p:nvPr>
            <p:ph type="sldNum" sz="quarter" idx="15"/>
          </p:nvPr>
        </p:nvSpPr>
        <p:spPr/>
        <p:txBody>
          <a:bodyPr/>
          <a:lstStyle/>
          <a:p>
            <a:fld id="{FAFB316E-C6E3-4BB0-A5EB-25C72AF38F5A}" type="slidenum">
              <a:rPr lang="en-US" smtClean="0"/>
              <a:pPr/>
              <a:t>15</a:t>
            </a:fld>
            <a:endParaRPr lang="en-US"/>
          </a:p>
        </p:txBody>
      </p:sp>
    </p:spTree>
    <p:extLst>
      <p:ext uri="{BB962C8B-B14F-4D97-AF65-F5344CB8AC3E}">
        <p14:creationId xmlns:p14="http://schemas.microsoft.com/office/powerpoint/2010/main" val="1479985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descr="Large confetti"/>
          <p:cNvSpPr>
            <a:spLocks noGrp="1" noChangeArrowheads="1"/>
          </p:cNvSpPr>
          <p:nvPr>
            <p:ph type="title"/>
          </p:nvPr>
        </p:nvSpPr>
        <p:spPr/>
        <p:txBody>
          <a:bodyPr/>
          <a:lstStyle/>
          <a:p>
            <a:endParaRPr lang="zh-TW" altLang="en-US">
              <a:ea typeface="新細明體" panose="02020500000000000000" pitchFamily="18" charset="-120"/>
            </a:endParaRPr>
          </a:p>
        </p:txBody>
      </p:sp>
      <p:sp>
        <p:nvSpPr>
          <p:cNvPr id="59395" name="Rectangle 3"/>
          <p:cNvSpPr>
            <a:spLocks noGrp="1" noChangeArrowheads="1"/>
          </p:cNvSpPr>
          <p:nvPr>
            <p:ph type="body" idx="1"/>
          </p:nvPr>
        </p:nvSpPr>
        <p:spPr>
          <a:xfrm>
            <a:off x="330306" y="1866900"/>
            <a:ext cx="8077200" cy="4191000"/>
          </a:xfrm>
        </p:spPr>
        <p:txBody>
          <a:bodyPr>
            <a:normAutofit lnSpcReduction="10000"/>
          </a:bodyPr>
          <a:lstStyle/>
          <a:p>
            <a:r>
              <a:rPr lang="en-US" altLang="zh-TW" sz="2600" dirty="0">
                <a:ea typeface="新細明體" panose="02020500000000000000" pitchFamily="18" charset="-120"/>
              </a:rPr>
              <a:t>After taking timing of cash flow into consideration, </a:t>
            </a:r>
          </a:p>
          <a:p>
            <a:pPr>
              <a:buFontTx/>
              <a:buNone/>
            </a:pPr>
            <a:r>
              <a:rPr lang="en-US" altLang="zh-TW" sz="2800" dirty="0">
                <a:ea typeface="新細明體" panose="02020500000000000000" pitchFamily="18" charset="-120"/>
              </a:rPr>
              <a:t>				</a:t>
            </a:r>
            <a:r>
              <a:rPr lang="en-US" altLang="zh-TW" dirty="0">
                <a:ea typeface="新細明體" panose="02020500000000000000" pitchFamily="18" charset="-120"/>
              </a:rPr>
              <a:t>		Project A	Project B</a:t>
            </a:r>
          </a:p>
          <a:p>
            <a:pPr>
              <a:buFontTx/>
              <a:buNone/>
            </a:pPr>
            <a:r>
              <a:rPr lang="en-US" altLang="zh-TW" dirty="0">
                <a:ea typeface="新細明體" panose="02020500000000000000" pitchFamily="18" charset="-120"/>
              </a:rPr>
              <a:t>Present value of cash flow</a:t>
            </a:r>
          </a:p>
          <a:p>
            <a:pPr>
              <a:buFontTx/>
              <a:buNone/>
            </a:pPr>
            <a:r>
              <a:rPr lang="en-US" altLang="zh-TW" dirty="0">
                <a:ea typeface="新細明體" panose="02020500000000000000" pitchFamily="18" charset="-120"/>
              </a:rPr>
              <a:t>(interest rate is 10% per annum)   110		121</a:t>
            </a:r>
          </a:p>
          <a:p>
            <a:pPr>
              <a:buFontTx/>
              <a:buNone/>
            </a:pPr>
            <a:r>
              <a:rPr lang="en-US" altLang="zh-TW" dirty="0">
                <a:ea typeface="新細明體" panose="02020500000000000000" pitchFamily="18" charset="-120"/>
              </a:rPr>
              <a:t>						(1+10%)	(1+10%)</a:t>
            </a:r>
            <a:r>
              <a:rPr lang="en-US" altLang="zh-TW" baseline="30000" dirty="0">
                <a:ea typeface="新細明體" panose="02020500000000000000" pitchFamily="18" charset="-120"/>
              </a:rPr>
              <a:t>2</a:t>
            </a:r>
          </a:p>
          <a:p>
            <a:pPr>
              <a:buFontTx/>
              <a:buNone/>
            </a:pPr>
            <a:r>
              <a:rPr lang="en-US" altLang="zh-TW" dirty="0">
                <a:ea typeface="新細明體" panose="02020500000000000000" pitchFamily="18" charset="-120"/>
              </a:rPr>
              <a:t>						= $100	$100</a:t>
            </a:r>
          </a:p>
          <a:p>
            <a:r>
              <a:rPr lang="en-US" altLang="zh-TW" sz="2600" dirty="0">
                <a:ea typeface="新細明體" panose="02020500000000000000" pitchFamily="18" charset="-120"/>
              </a:rPr>
              <a:t>The two projects are of equal value to the company because their present values are the same</a:t>
            </a:r>
          </a:p>
        </p:txBody>
      </p:sp>
      <p:sp>
        <p:nvSpPr>
          <p:cNvPr id="59396" name="Line 4"/>
          <p:cNvSpPr>
            <a:spLocks noChangeShapeType="1"/>
          </p:cNvSpPr>
          <p:nvPr/>
        </p:nvSpPr>
        <p:spPr bwMode="auto">
          <a:xfrm>
            <a:off x="5334000" y="39624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397" name="Line 5"/>
          <p:cNvSpPr>
            <a:spLocks noChangeShapeType="1"/>
          </p:cNvSpPr>
          <p:nvPr/>
        </p:nvSpPr>
        <p:spPr bwMode="auto">
          <a:xfrm>
            <a:off x="7162800" y="39624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 name="Footer Placeholder 1"/>
          <p:cNvSpPr>
            <a:spLocks noGrp="1"/>
          </p:cNvSpPr>
          <p:nvPr>
            <p:ph type="ftr" sz="quarter" idx="16"/>
          </p:nvPr>
        </p:nvSpPr>
        <p:spPr/>
        <p:txBody>
          <a:bodyPr/>
          <a:lstStyle/>
          <a:p>
            <a:r>
              <a:rPr lang="pt-BR" smtClean="0"/>
              <a:t>S NEHRA EFE UNIT IV</a:t>
            </a:r>
            <a:endParaRPr lang="en-US"/>
          </a:p>
        </p:txBody>
      </p:sp>
      <p:sp>
        <p:nvSpPr>
          <p:cNvPr id="3" name="Slide Number Placeholder 2"/>
          <p:cNvSpPr>
            <a:spLocks noGrp="1"/>
          </p:cNvSpPr>
          <p:nvPr>
            <p:ph type="sldNum" sz="quarter" idx="15"/>
          </p:nvPr>
        </p:nvSpPr>
        <p:spPr/>
        <p:txBody>
          <a:bodyPr/>
          <a:lstStyle/>
          <a:p>
            <a:fld id="{FAFB316E-C6E3-4BB0-A5EB-25C72AF38F5A}" type="slidenum">
              <a:rPr lang="en-US" smtClean="0"/>
              <a:pPr/>
              <a:t>16</a:t>
            </a:fld>
            <a:endParaRPr lang="en-US"/>
          </a:p>
        </p:txBody>
      </p:sp>
    </p:spTree>
    <p:extLst>
      <p:ext uri="{BB962C8B-B14F-4D97-AF65-F5344CB8AC3E}">
        <p14:creationId xmlns:p14="http://schemas.microsoft.com/office/powerpoint/2010/main" val="1910310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descr="Large confetti"/>
          <p:cNvSpPr>
            <a:spLocks noGrp="1" noChangeArrowheads="1"/>
          </p:cNvSpPr>
          <p:nvPr>
            <p:ph type="title"/>
          </p:nvPr>
        </p:nvSpPr>
        <p:spPr/>
        <p:txBody>
          <a:bodyPr/>
          <a:lstStyle/>
          <a:p>
            <a:r>
              <a:rPr lang="en-US" altLang="zh-TW">
                <a:ea typeface="新細明體" panose="02020500000000000000" pitchFamily="18" charset="-120"/>
              </a:rPr>
              <a:t>Discounting</a:t>
            </a:r>
          </a:p>
        </p:txBody>
      </p:sp>
      <p:sp>
        <p:nvSpPr>
          <p:cNvPr id="64515" name="Rectangle 3"/>
          <p:cNvSpPr>
            <a:spLocks noGrp="1" noChangeArrowheads="1"/>
          </p:cNvSpPr>
          <p:nvPr>
            <p:ph type="body" idx="1"/>
          </p:nvPr>
        </p:nvSpPr>
        <p:spPr/>
        <p:txBody>
          <a:bodyPr>
            <a:normAutofit/>
          </a:bodyPr>
          <a:lstStyle/>
          <a:p>
            <a:r>
              <a:rPr lang="en-US" altLang="zh-TW" dirty="0">
                <a:ea typeface="新細明體" panose="02020500000000000000" pitchFamily="18" charset="-120"/>
              </a:rPr>
              <a:t>According to the time value of money concept, a dollar in one year is not worth the same as a dollar in anther year.</a:t>
            </a:r>
          </a:p>
          <a:p>
            <a:r>
              <a:rPr lang="en-US" altLang="zh-TW" dirty="0">
                <a:ea typeface="新細明體" panose="02020500000000000000" pitchFamily="18" charset="-120"/>
              </a:rPr>
              <a:t>In evaluating a multi-year investment, cash inflows and outflows are generated in different years</a:t>
            </a:r>
          </a:p>
          <a:p>
            <a:r>
              <a:rPr lang="en-US" altLang="zh-TW" dirty="0">
                <a:ea typeface="新細明體" panose="02020500000000000000" pitchFamily="18" charset="-120"/>
              </a:rPr>
              <a:t>It is necessary to </a:t>
            </a:r>
            <a:r>
              <a:rPr lang="en-US" altLang="zh-TW" dirty="0">
                <a:solidFill>
                  <a:srgbClr val="E64C1C"/>
                </a:solidFill>
                <a:ea typeface="新細明體" panose="02020500000000000000" pitchFamily="18" charset="-120"/>
              </a:rPr>
              <a:t>convert the cash flows for</a:t>
            </a:r>
            <a:r>
              <a:rPr lang="en-US" altLang="zh-TW" dirty="0">
                <a:ea typeface="新細明體" panose="02020500000000000000" pitchFamily="18" charset="-120"/>
              </a:rPr>
              <a:t> </a:t>
            </a:r>
            <a:r>
              <a:rPr lang="en-US" altLang="zh-TW" dirty="0">
                <a:solidFill>
                  <a:srgbClr val="E64C1C"/>
                </a:solidFill>
                <a:ea typeface="新細明體" panose="02020500000000000000" pitchFamily="18" charset="-120"/>
              </a:rPr>
              <a:t>different years into a common value at a common</a:t>
            </a:r>
            <a:r>
              <a:rPr lang="en-US" altLang="zh-TW" dirty="0">
                <a:ea typeface="新細明體" panose="02020500000000000000" pitchFamily="18" charset="-120"/>
              </a:rPr>
              <a:t> </a:t>
            </a:r>
            <a:r>
              <a:rPr lang="en-US" altLang="zh-TW" dirty="0">
                <a:solidFill>
                  <a:srgbClr val="E64C1C"/>
                </a:solidFill>
                <a:ea typeface="新細明體" panose="02020500000000000000" pitchFamily="18" charset="-120"/>
              </a:rPr>
              <a:t>point of time</a:t>
            </a:r>
            <a:r>
              <a:rPr lang="en-US" altLang="zh-TW" dirty="0">
                <a:ea typeface="新細明體" panose="02020500000000000000" pitchFamily="18" charset="-120"/>
              </a:rPr>
              <a:t>, either at present or in the future</a:t>
            </a:r>
          </a:p>
        </p:txBody>
      </p:sp>
      <p:sp>
        <p:nvSpPr>
          <p:cNvPr id="2" name="Footer Placeholder 1"/>
          <p:cNvSpPr>
            <a:spLocks noGrp="1"/>
          </p:cNvSpPr>
          <p:nvPr>
            <p:ph type="ftr" sz="quarter" idx="16"/>
          </p:nvPr>
        </p:nvSpPr>
        <p:spPr/>
        <p:txBody>
          <a:bodyPr/>
          <a:lstStyle/>
          <a:p>
            <a:r>
              <a:rPr lang="pt-BR" smtClean="0"/>
              <a:t>S NEHRA EFE UNIT IV</a:t>
            </a:r>
            <a:endParaRPr lang="en-US"/>
          </a:p>
        </p:txBody>
      </p:sp>
      <p:sp>
        <p:nvSpPr>
          <p:cNvPr id="3" name="Slide Number Placeholder 2"/>
          <p:cNvSpPr>
            <a:spLocks noGrp="1"/>
          </p:cNvSpPr>
          <p:nvPr>
            <p:ph type="sldNum" sz="quarter" idx="15"/>
          </p:nvPr>
        </p:nvSpPr>
        <p:spPr/>
        <p:txBody>
          <a:bodyPr/>
          <a:lstStyle/>
          <a:p>
            <a:fld id="{FAFB316E-C6E3-4BB0-A5EB-25C72AF38F5A}" type="slidenum">
              <a:rPr lang="en-US" smtClean="0"/>
              <a:pPr/>
              <a:t>17</a:t>
            </a:fld>
            <a:endParaRPr lang="en-US"/>
          </a:p>
        </p:txBody>
      </p:sp>
    </p:spTree>
    <p:extLst>
      <p:ext uri="{BB962C8B-B14F-4D97-AF65-F5344CB8AC3E}">
        <p14:creationId xmlns:p14="http://schemas.microsoft.com/office/powerpoint/2010/main" val="2129251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descr="Large confetti"/>
          <p:cNvSpPr>
            <a:spLocks noGrp="1" noChangeArrowheads="1"/>
          </p:cNvSpPr>
          <p:nvPr>
            <p:ph type="title"/>
          </p:nvPr>
        </p:nvSpPr>
        <p:spPr/>
        <p:txBody>
          <a:bodyPr/>
          <a:lstStyle/>
          <a:p>
            <a:endParaRPr lang="zh-TW" altLang="en-US">
              <a:ea typeface="新細明體" panose="02020500000000000000" pitchFamily="18" charset="-120"/>
            </a:endParaRPr>
          </a:p>
        </p:txBody>
      </p:sp>
      <p:sp>
        <p:nvSpPr>
          <p:cNvPr id="67587" name="Rectangle 3"/>
          <p:cNvSpPr>
            <a:spLocks noGrp="1" noChangeArrowheads="1"/>
          </p:cNvSpPr>
          <p:nvPr>
            <p:ph type="body" idx="1"/>
          </p:nvPr>
        </p:nvSpPr>
        <p:spPr/>
        <p:txBody>
          <a:bodyPr/>
          <a:lstStyle/>
          <a:p>
            <a:r>
              <a:rPr lang="en-US" altLang="zh-TW" dirty="0">
                <a:ea typeface="新細明體" panose="02020500000000000000" pitchFamily="18" charset="-120"/>
              </a:rPr>
              <a:t>Discounting is the process of reducing future cash flows to present values with the use of an interest rate</a:t>
            </a:r>
          </a:p>
        </p:txBody>
      </p:sp>
      <p:sp>
        <p:nvSpPr>
          <p:cNvPr id="67589" name="Text Box 5"/>
          <p:cNvSpPr txBox="1">
            <a:spLocks noChangeArrowheads="1"/>
          </p:cNvSpPr>
          <p:nvPr/>
        </p:nvSpPr>
        <p:spPr bwMode="auto">
          <a:xfrm>
            <a:off x="1371600" y="3683133"/>
            <a:ext cx="34448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2000" dirty="0">
                <a:latin typeface="+mn-lt"/>
                <a:ea typeface="新細明體" panose="02020500000000000000" pitchFamily="18" charset="-120"/>
              </a:rPr>
              <a:t>Present value =    </a:t>
            </a:r>
            <a:r>
              <a:rPr lang="en-US" altLang="zh-TW" sz="2000" dirty="0" err="1">
                <a:latin typeface="+mn-lt"/>
                <a:ea typeface="新細明體" panose="02020500000000000000" pitchFamily="18" charset="-120"/>
              </a:rPr>
              <a:t>FV</a:t>
            </a:r>
            <a:r>
              <a:rPr lang="en-US" altLang="zh-TW" sz="2000" baseline="-25000" dirty="0" err="1">
                <a:latin typeface="+mn-lt"/>
                <a:ea typeface="新細明體" panose="02020500000000000000" pitchFamily="18" charset="-120"/>
              </a:rPr>
              <a:t>n</a:t>
            </a:r>
            <a:endParaRPr lang="en-US" altLang="zh-TW" sz="2000" dirty="0">
              <a:latin typeface="+mn-lt"/>
              <a:ea typeface="新細明體" panose="02020500000000000000" pitchFamily="18" charset="-120"/>
            </a:endParaRPr>
          </a:p>
          <a:p>
            <a:r>
              <a:rPr lang="en-US" altLang="zh-TW" sz="2000" dirty="0">
                <a:latin typeface="+mn-lt"/>
                <a:ea typeface="新細明體" panose="02020500000000000000" pitchFamily="18" charset="-120"/>
              </a:rPr>
              <a:t>		   (1+r)</a:t>
            </a:r>
            <a:r>
              <a:rPr lang="en-US" altLang="zh-TW" sz="2000" baseline="30000" dirty="0">
                <a:latin typeface="+mn-lt"/>
                <a:ea typeface="新細明體" panose="02020500000000000000" pitchFamily="18" charset="-120"/>
              </a:rPr>
              <a:t>n</a:t>
            </a:r>
            <a:endParaRPr lang="en-US" altLang="zh-TW" sz="2000" dirty="0">
              <a:latin typeface="+mn-lt"/>
              <a:ea typeface="新細明體" panose="02020500000000000000" pitchFamily="18" charset="-120"/>
            </a:endParaRPr>
          </a:p>
        </p:txBody>
      </p:sp>
      <p:sp>
        <p:nvSpPr>
          <p:cNvPr id="67590" name="Line 6"/>
          <p:cNvSpPr>
            <a:spLocks noChangeShapeType="1"/>
          </p:cNvSpPr>
          <p:nvPr/>
        </p:nvSpPr>
        <p:spPr bwMode="auto">
          <a:xfrm>
            <a:off x="3200400" y="40386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591" name="Text Box 7"/>
          <p:cNvSpPr txBox="1">
            <a:spLocks noChangeArrowheads="1"/>
          </p:cNvSpPr>
          <p:nvPr/>
        </p:nvSpPr>
        <p:spPr bwMode="auto">
          <a:xfrm>
            <a:off x="1279525" y="4689475"/>
            <a:ext cx="529023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dirty="0">
                <a:latin typeface="+mn-lt"/>
                <a:ea typeface="新細明體" panose="02020500000000000000" pitchFamily="18" charset="-120"/>
              </a:rPr>
              <a:t>Where FV = Future value of an investment</a:t>
            </a:r>
          </a:p>
          <a:p>
            <a:r>
              <a:rPr lang="en-US" altLang="zh-TW" sz="2000" dirty="0" smtClean="0">
                <a:latin typeface="+mn-lt"/>
                <a:ea typeface="新細明體" panose="02020500000000000000" pitchFamily="18" charset="-120"/>
              </a:rPr>
              <a:t>n= </a:t>
            </a:r>
            <a:r>
              <a:rPr lang="en-US" altLang="zh-TW" sz="2000" dirty="0">
                <a:latin typeface="+mn-lt"/>
                <a:ea typeface="新細明體" panose="02020500000000000000" pitchFamily="18" charset="-120"/>
              </a:rPr>
              <a:t>Number of years</a:t>
            </a:r>
          </a:p>
          <a:p>
            <a:r>
              <a:rPr lang="en-US" altLang="zh-TW" sz="2000" dirty="0" smtClean="0">
                <a:latin typeface="+mn-lt"/>
                <a:ea typeface="新細明體" panose="02020500000000000000" pitchFamily="18" charset="-120"/>
              </a:rPr>
              <a:t>r= </a:t>
            </a:r>
            <a:r>
              <a:rPr lang="en-US" altLang="zh-TW" sz="2000" dirty="0">
                <a:latin typeface="+mn-lt"/>
                <a:ea typeface="新細明體" panose="02020500000000000000" pitchFamily="18" charset="-120"/>
              </a:rPr>
              <a:t>Appropriate interest rate</a:t>
            </a:r>
          </a:p>
        </p:txBody>
      </p:sp>
      <p:sp>
        <p:nvSpPr>
          <p:cNvPr id="2" name="Footer Placeholder 1"/>
          <p:cNvSpPr>
            <a:spLocks noGrp="1"/>
          </p:cNvSpPr>
          <p:nvPr>
            <p:ph type="ftr" sz="quarter" idx="16"/>
          </p:nvPr>
        </p:nvSpPr>
        <p:spPr/>
        <p:txBody>
          <a:bodyPr/>
          <a:lstStyle/>
          <a:p>
            <a:r>
              <a:rPr lang="pt-BR" smtClean="0"/>
              <a:t>S NEHRA EFE UNIT IV</a:t>
            </a:r>
            <a:endParaRPr lang="en-US"/>
          </a:p>
        </p:txBody>
      </p:sp>
      <p:sp>
        <p:nvSpPr>
          <p:cNvPr id="3" name="Slide Number Placeholder 2"/>
          <p:cNvSpPr>
            <a:spLocks noGrp="1"/>
          </p:cNvSpPr>
          <p:nvPr>
            <p:ph type="sldNum" sz="quarter" idx="15"/>
          </p:nvPr>
        </p:nvSpPr>
        <p:spPr/>
        <p:txBody>
          <a:bodyPr/>
          <a:lstStyle/>
          <a:p>
            <a:fld id="{FAFB316E-C6E3-4BB0-A5EB-25C72AF38F5A}" type="slidenum">
              <a:rPr lang="en-US" smtClean="0"/>
              <a:pPr/>
              <a:t>18</a:t>
            </a:fld>
            <a:endParaRPr lang="en-US"/>
          </a:p>
        </p:txBody>
      </p:sp>
    </p:spTree>
    <p:extLst>
      <p:ext uri="{BB962C8B-B14F-4D97-AF65-F5344CB8AC3E}">
        <p14:creationId xmlns:p14="http://schemas.microsoft.com/office/powerpoint/2010/main" val="992171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Text Box 4"/>
          <p:cNvSpPr txBox="1">
            <a:spLocks noChangeArrowheads="1"/>
          </p:cNvSpPr>
          <p:nvPr/>
        </p:nvSpPr>
        <p:spPr bwMode="auto">
          <a:xfrm>
            <a:off x="381000" y="228600"/>
            <a:ext cx="802650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2000" dirty="0" smtClean="0">
                <a:solidFill>
                  <a:srgbClr val="FF0000"/>
                </a:solidFill>
                <a:latin typeface="+mn-lt"/>
                <a:ea typeface="新細明體" panose="02020500000000000000" pitchFamily="18" charset="-120"/>
              </a:rPr>
              <a:t>Example - </a:t>
            </a:r>
            <a:r>
              <a:rPr lang="en-US" altLang="zh-TW" sz="2000" dirty="0" smtClean="0">
                <a:latin typeface="+mn-lt"/>
                <a:ea typeface="新細明體" panose="02020500000000000000" pitchFamily="18" charset="-120"/>
              </a:rPr>
              <a:t>John </a:t>
            </a:r>
            <a:r>
              <a:rPr lang="en-US" altLang="zh-TW" sz="2000" dirty="0">
                <a:latin typeface="+mn-lt"/>
                <a:ea typeface="新細明體" panose="02020500000000000000" pitchFamily="18" charset="-120"/>
              </a:rPr>
              <a:t>has won a lucky draw. He is deciding whether to receive the </a:t>
            </a:r>
            <a:r>
              <a:rPr lang="en-US" altLang="zh-TW" sz="2000" dirty="0" smtClean="0">
                <a:latin typeface="+mn-lt"/>
                <a:ea typeface="新細明體" panose="02020500000000000000" pitchFamily="18" charset="-120"/>
              </a:rPr>
              <a:t> prize </a:t>
            </a:r>
            <a:r>
              <a:rPr lang="en-US" altLang="zh-TW" sz="2000" dirty="0">
                <a:latin typeface="+mn-lt"/>
                <a:ea typeface="新細明體" panose="02020500000000000000" pitchFamily="18" charset="-120"/>
              </a:rPr>
              <a:t>money of $3000 today or the following set of cash flows </a:t>
            </a:r>
            <a:r>
              <a:rPr lang="en-US" altLang="zh-TW" sz="2000" dirty="0" smtClean="0">
                <a:latin typeface="+mn-lt"/>
                <a:ea typeface="新細明體" panose="02020500000000000000" pitchFamily="18" charset="-120"/>
              </a:rPr>
              <a:t>over </a:t>
            </a:r>
            <a:r>
              <a:rPr lang="en-US" altLang="zh-TW" sz="2000" dirty="0">
                <a:latin typeface="+mn-lt"/>
                <a:ea typeface="新細明體" panose="02020500000000000000" pitchFamily="18" charset="-120"/>
              </a:rPr>
              <a:t>the next three years:</a:t>
            </a:r>
          </a:p>
          <a:p>
            <a:r>
              <a:rPr lang="en-US" altLang="zh-TW" sz="2000" dirty="0">
                <a:latin typeface="+mn-lt"/>
                <a:ea typeface="新細明體" panose="02020500000000000000" pitchFamily="18" charset="-120"/>
              </a:rPr>
              <a:t>	Year			Cash flow</a:t>
            </a:r>
          </a:p>
          <a:p>
            <a:r>
              <a:rPr lang="en-US" altLang="zh-TW" sz="2000" dirty="0">
                <a:latin typeface="+mn-lt"/>
                <a:ea typeface="新細明體" panose="02020500000000000000" pitchFamily="18" charset="-120"/>
              </a:rPr>
              <a:t>	1			$1100</a:t>
            </a:r>
          </a:p>
          <a:p>
            <a:r>
              <a:rPr lang="en-US" altLang="zh-TW" sz="2000" dirty="0">
                <a:latin typeface="+mn-lt"/>
                <a:ea typeface="新細明體" panose="02020500000000000000" pitchFamily="18" charset="-120"/>
              </a:rPr>
              <a:t>	2			$1210</a:t>
            </a:r>
          </a:p>
          <a:p>
            <a:r>
              <a:rPr lang="en-US" altLang="zh-TW" sz="2000" dirty="0">
                <a:latin typeface="+mn-lt"/>
                <a:ea typeface="新細明體" panose="02020500000000000000" pitchFamily="18" charset="-120"/>
              </a:rPr>
              <a:t>	3			$1331 </a:t>
            </a:r>
          </a:p>
        </p:txBody>
      </p:sp>
      <p:graphicFrame>
        <p:nvGraphicFramePr>
          <p:cNvPr id="69670" name="Group 38"/>
          <p:cNvGraphicFramePr>
            <a:graphicFrameLocks noGrp="1"/>
          </p:cNvGraphicFramePr>
          <p:nvPr>
            <p:extLst>
              <p:ext uri="{D42A27DB-BD31-4B8C-83A1-F6EECF244321}">
                <p14:modId xmlns:p14="http://schemas.microsoft.com/office/powerpoint/2010/main" val="1936219298"/>
              </p:ext>
            </p:extLst>
          </p:nvPr>
        </p:nvGraphicFramePr>
        <p:xfrm>
          <a:off x="533399" y="2819400"/>
          <a:ext cx="7848601" cy="2819403"/>
        </p:xfrm>
        <a:graphic>
          <a:graphicData uri="http://schemas.openxmlformats.org/drawingml/2006/table">
            <a:tbl>
              <a:tblPr/>
              <a:tblGrid>
                <a:gridCol w="1162756"/>
                <a:gridCol w="2180167"/>
                <a:gridCol w="2816049"/>
                <a:gridCol w="1689629"/>
              </a:tblGrid>
              <a:tr h="713835">
                <a:tc>
                  <a:txBody>
                    <a:bodyPr/>
                    <a:lstStyle>
                      <a:lvl1pPr>
                        <a:spcBef>
                          <a:spcPct val="20000"/>
                        </a:spcBef>
                        <a:buSzPct val="85000"/>
                        <a:defRPr sz="2800">
                          <a:solidFill>
                            <a:schemeClr val="tx1"/>
                          </a:solidFill>
                          <a:latin typeface="Times New Roman" panose="02020603050405020304" pitchFamily="18" charset="0"/>
                        </a:defRPr>
                      </a:lvl1pPr>
                      <a:lvl2pPr>
                        <a:spcBef>
                          <a:spcPct val="20000"/>
                        </a:spcBef>
                        <a:buClr>
                          <a:schemeClr val="bg2"/>
                        </a:buClr>
                        <a:buSzPct val="70000"/>
                        <a:buFont typeface="Wingdings" panose="05000000000000000000" pitchFamily="2" charset="2"/>
                        <a:defRPr sz="2400">
                          <a:solidFill>
                            <a:schemeClr val="tx1"/>
                          </a:solidFill>
                          <a:latin typeface="Times New Roman" panose="02020603050405020304" pitchFamily="18" charset="0"/>
                        </a:defRPr>
                      </a:lvl2pPr>
                      <a:lvl3pPr>
                        <a:spcBef>
                          <a:spcPct val="20000"/>
                        </a:spcBef>
                        <a:buSzPct val="70000"/>
                        <a:buFont typeface="Wingdings" panose="05000000000000000000" pitchFamily="2" charset="2"/>
                        <a:defRPr sz="2000">
                          <a:solidFill>
                            <a:schemeClr val="tx1"/>
                          </a:solidFill>
                          <a:latin typeface="Times New Roman" panose="02020603050405020304" pitchFamily="18" charset="0"/>
                        </a:defRPr>
                      </a:lvl3pPr>
                      <a:lvl4pPr>
                        <a:spcBef>
                          <a:spcPct val="20000"/>
                        </a:spcBef>
                        <a:buSzPct val="70000"/>
                        <a:buFont typeface="Wingdings" panose="05000000000000000000" pitchFamily="2" charset="2"/>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endParaRPr kumimoji="0" lang="zh-TW" altLang="en-US" sz="2000" b="0" i="0" u="none" strike="noStrike" cap="none" normalizeH="0" baseline="0" dirty="0" smtClean="0">
                        <a:ln>
                          <a:noFill/>
                        </a:ln>
                        <a:solidFill>
                          <a:schemeClr val="tx1"/>
                        </a:solidFill>
                        <a:effectLst/>
                        <a:latin typeface="+mn-lt"/>
                        <a:ea typeface="新細明體"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sz="2800">
                          <a:solidFill>
                            <a:schemeClr val="tx1"/>
                          </a:solidFill>
                          <a:latin typeface="Times New Roman" panose="02020603050405020304" pitchFamily="18" charset="0"/>
                        </a:defRPr>
                      </a:lvl1pPr>
                      <a:lvl2pPr>
                        <a:spcBef>
                          <a:spcPct val="20000"/>
                        </a:spcBef>
                        <a:buClr>
                          <a:schemeClr val="bg2"/>
                        </a:buClr>
                        <a:buSzPct val="70000"/>
                        <a:buFont typeface="Wingdings" panose="05000000000000000000" pitchFamily="2" charset="2"/>
                        <a:defRPr sz="2400">
                          <a:solidFill>
                            <a:schemeClr val="tx1"/>
                          </a:solidFill>
                          <a:latin typeface="Times New Roman" panose="02020603050405020304" pitchFamily="18" charset="0"/>
                        </a:defRPr>
                      </a:lvl2pPr>
                      <a:lvl3pPr>
                        <a:spcBef>
                          <a:spcPct val="20000"/>
                        </a:spcBef>
                        <a:buSzPct val="70000"/>
                        <a:buFont typeface="Wingdings" panose="05000000000000000000" pitchFamily="2" charset="2"/>
                        <a:defRPr sz="2000">
                          <a:solidFill>
                            <a:schemeClr val="tx1"/>
                          </a:solidFill>
                          <a:latin typeface="Times New Roman" panose="02020603050405020304" pitchFamily="18" charset="0"/>
                        </a:defRPr>
                      </a:lvl3pPr>
                      <a:lvl4pPr>
                        <a:spcBef>
                          <a:spcPct val="20000"/>
                        </a:spcBef>
                        <a:buSzPct val="70000"/>
                        <a:buFont typeface="Wingdings" panose="05000000000000000000" pitchFamily="2" charset="2"/>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0" lang="en-US" altLang="zh-TW" sz="2000" b="0" i="0" u="none" strike="noStrike" cap="none" normalizeH="0" baseline="0" dirty="0" smtClean="0">
                          <a:ln>
                            <a:noFill/>
                          </a:ln>
                          <a:solidFill>
                            <a:srgbClr val="FF0000"/>
                          </a:solidFill>
                          <a:effectLst/>
                          <a:latin typeface="+mn-lt"/>
                          <a:ea typeface="新細明體" panose="02020500000000000000" pitchFamily="18" charset="-120"/>
                        </a:rPr>
                        <a:t>Future values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sz="2800">
                          <a:solidFill>
                            <a:schemeClr val="tx1"/>
                          </a:solidFill>
                          <a:latin typeface="Times New Roman" panose="02020603050405020304" pitchFamily="18" charset="0"/>
                        </a:defRPr>
                      </a:lvl1pPr>
                      <a:lvl2pPr>
                        <a:spcBef>
                          <a:spcPct val="20000"/>
                        </a:spcBef>
                        <a:buClr>
                          <a:schemeClr val="bg2"/>
                        </a:buClr>
                        <a:buSzPct val="70000"/>
                        <a:buFont typeface="Wingdings" panose="05000000000000000000" pitchFamily="2" charset="2"/>
                        <a:defRPr sz="2400">
                          <a:solidFill>
                            <a:schemeClr val="tx1"/>
                          </a:solidFill>
                          <a:latin typeface="Times New Roman" panose="02020603050405020304" pitchFamily="18" charset="0"/>
                        </a:defRPr>
                      </a:lvl2pPr>
                      <a:lvl3pPr>
                        <a:spcBef>
                          <a:spcPct val="20000"/>
                        </a:spcBef>
                        <a:buSzPct val="70000"/>
                        <a:buFont typeface="Wingdings" panose="05000000000000000000" pitchFamily="2" charset="2"/>
                        <a:defRPr sz="2000">
                          <a:solidFill>
                            <a:schemeClr val="tx1"/>
                          </a:solidFill>
                          <a:latin typeface="Times New Roman" panose="02020603050405020304" pitchFamily="18" charset="0"/>
                        </a:defRPr>
                      </a:lvl3pPr>
                      <a:lvl4pPr>
                        <a:spcBef>
                          <a:spcPct val="20000"/>
                        </a:spcBef>
                        <a:buSzPct val="70000"/>
                        <a:buFont typeface="Wingdings" panose="05000000000000000000" pitchFamily="2" charset="2"/>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0" lang="en-US" altLang="zh-TW" sz="2000" b="0" i="0" u="none" strike="noStrike" cap="none" normalizeH="0" baseline="0" dirty="0" smtClean="0">
                          <a:ln>
                            <a:noFill/>
                          </a:ln>
                          <a:solidFill>
                            <a:srgbClr val="FF0000"/>
                          </a:solidFill>
                          <a:effectLst/>
                          <a:latin typeface="+mn-lt"/>
                          <a:ea typeface="新細明體" panose="02020500000000000000" pitchFamily="18" charset="-120"/>
                        </a:rPr>
                        <a:t>Discount processes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sz="2800">
                          <a:solidFill>
                            <a:schemeClr val="tx1"/>
                          </a:solidFill>
                          <a:latin typeface="Times New Roman" panose="02020603050405020304" pitchFamily="18" charset="0"/>
                        </a:defRPr>
                      </a:lvl1pPr>
                      <a:lvl2pPr>
                        <a:spcBef>
                          <a:spcPct val="20000"/>
                        </a:spcBef>
                        <a:buClr>
                          <a:schemeClr val="bg2"/>
                        </a:buClr>
                        <a:buSzPct val="70000"/>
                        <a:buFont typeface="Wingdings" panose="05000000000000000000" pitchFamily="2" charset="2"/>
                        <a:defRPr sz="2400">
                          <a:solidFill>
                            <a:schemeClr val="tx1"/>
                          </a:solidFill>
                          <a:latin typeface="Times New Roman" panose="02020603050405020304" pitchFamily="18" charset="0"/>
                        </a:defRPr>
                      </a:lvl2pPr>
                      <a:lvl3pPr>
                        <a:spcBef>
                          <a:spcPct val="20000"/>
                        </a:spcBef>
                        <a:buSzPct val="70000"/>
                        <a:buFont typeface="Wingdings" panose="05000000000000000000" pitchFamily="2" charset="2"/>
                        <a:defRPr sz="2000">
                          <a:solidFill>
                            <a:schemeClr val="tx1"/>
                          </a:solidFill>
                          <a:latin typeface="Times New Roman" panose="02020603050405020304" pitchFamily="18" charset="0"/>
                        </a:defRPr>
                      </a:lvl3pPr>
                      <a:lvl4pPr>
                        <a:spcBef>
                          <a:spcPct val="20000"/>
                        </a:spcBef>
                        <a:buSzPct val="70000"/>
                        <a:buFont typeface="Wingdings" panose="05000000000000000000" pitchFamily="2" charset="2"/>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0" lang="en-US" altLang="zh-TW" sz="2000" b="0" i="0" u="none" strike="noStrike" cap="none" normalizeH="0" baseline="0" dirty="0" smtClean="0">
                          <a:ln>
                            <a:noFill/>
                          </a:ln>
                          <a:solidFill>
                            <a:srgbClr val="FF0000"/>
                          </a:solidFill>
                          <a:effectLst/>
                          <a:latin typeface="+mn-lt"/>
                          <a:ea typeface="新細明體" panose="02020500000000000000" pitchFamily="18" charset="-120"/>
                        </a:rPr>
                        <a:t>Present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3151">
                <a:tc>
                  <a:txBody>
                    <a:bodyPr/>
                    <a:lstStyle>
                      <a:lvl1pPr>
                        <a:spcBef>
                          <a:spcPct val="20000"/>
                        </a:spcBef>
                        <a:buSzPct val="85000"/>
                        <a:defRPr sz="2800">
                          <a:solidFill>
                            <a:schemeClr val="tx1"/>
                          </a:solidFill>
                          <a:latin typeface="Times New Roman" panose="02020603050405020304" pitchFamily="18" charset="0"/>
                        </a:defRPr>
                      </a:lvl1pPr>
                      <a:lvl2pPr>
                        <a:spcBef>
                          <a:spcPct val="20000"/>
                        </a:spcBef>
                        <a:buClr>
                          <a:schemeClr val="bg2"/>
                        </a:buClr>
                        <a:buSzPct val="70000"/>
                        <a:buFont typeface="Wingdings" panose="05000000000000000000" pitchFamily="2" charset="2"/>
                        <a:defRPr sz="2400">
                          <a:solidFill>
                            <a:schemeClr val="tx1"/>
                          </a:solidFill>
                          <a:latin typeface="Times New Roman" panose="02020603050405020304" pitchFamily="18" charset="0"/>
                        </a:defRPr>
                      </a:lvl2pPr>
                      <a:lvl3pPr>
                        <a:spcBef>
                          <a:spcPct val="20000"/>
                        </a:spcBef>
                        <a:buSzPct val="70000"/>
                        <a:buFont typeface="Wingdings" panose="05000000000000000000" pitchFamily="2" charset="2"/>
                        <a:defRPr sz="2000">
                          <a:solidFill>
                            <a:schemeClr val="tx1"/>
                          </a:solidFill>
                          <a:latin typeface="Times New Roman" panose="02020603050405020304" pitchFamily="18" charset="0"/>
                        </a:defRPr>
                      </a:lvl3pPr>
                      <a:lvl4pPr>
                        <a:spcBef>
                          <a:spcPct val="20000"/>
                        </a:spcBef>
                        <a:buSzPct val="70000"/>
                        <a:buFont typeface="Wingdings" panose="05000000000000000000" pitchFamily="2" charset="2"/>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0" lang="en-US" altLang="zh-TW" sz="2000" b="0" i="0" u="none" strike="noStrike" cap="none" normalizeH="0" baseline="0" smtClean="0">
                          <a:ln>
                            <a:noFill/>
                          </a:ln>
                          <a:solidFill>
                            <a:schemeClr val="tx1"/>
                          </a:solidFill>
                          <a:effectLst/>
                          <a:latin typeface="+mn-lt"/>
                          <a:ea typeface="新細明體" panose="02020500000000000000" pitchFamily="18" charset="-120"/>
                        </a:rPr>
                        <a:t>Year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sz="2800">
                          <a:solidFill>
                            <a:schemeClr val="tx1"/>
                          </a:solidFill>
                          <a:latin typeface="Times New Roman" panose="02020603050405020304" pitchFamily="18" charset="0"/>
                        </a:defRPr>
                      </a:lvl1pPr>
                      <a:lvl2pPr>
                        <a:spcBef>
                          <a:spcPct val="20000"/>
                        </a:spcBef>
                        <a:buClr>
                          <a:schemeClr val="bg2"/>
                        </a:buClr>
                        <a:buSzPct val="70000"/>
                        <a:buFont typeface="Wingdings" panose="05000000000000000000" pitchFamily="2" charset="2"/>
                        <a:defRPr sz="2400">
                          <a:solidFill>
                            <a:schemeClr val="tx1"/>
                          </a:solidFill>
                          <a:latin typeface="Times New Roman" panose="02020603050405020304" pitchFamily="18" charset="0"/>
                        </a:defRPr>
                      </a:lvl2pPr>
                      <a:lvl3pPr>
                        <a:spcBef>
                          <a:spcPct val="20000"/>
                        </a:spcBef>
                        <a:buSzPct val="70000"/>
                        <a:buFont typeface="Wingdings" panose="05000000000000000000" pitchFamily="2" charset="2"/>
                        <a:defRPr sz="2000">
                          <a:solidFill>
                            <a:schemeClr val="tx1"/>
                          </a:solidFill>
                          <a:latin typeface="Times New Roman" panose="02020603050405020304" pitchFamily="18" charset="0"/>
                        </a:defRPr>
                      </a:lvl3pPr>
                      <a:lvl4pPr>
                        <a:spcBef>
                          <a:spcPct val="20000"/>
                        </a:spcBef>
                        <a:buSzPct val="70000"/>
                        <a:buFont typeface="Wingdings" panose="05000000000000000000" pitchFamily="2" charset="2"/>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0" lang="en-US" altLang="zh-TW" sz="2000" b="0" i="0" u="none" strike="noStrike" cap="none" normalizeH="0" baseline="0" smtClean="0">
                          <a:ln>
                            <a:noFill/>
                          </a:ln>
                          <a:solidFill>
                            <a:schemeClr val="tx1"/>
                          </a:solidFill>
                          <a:effectLst/>
                          <a:latin typeface="+mn-lt"/>
                          <a:ea typeface="新細明體" panose="02020500000000000000" pitchFamily="18" charset="-120"/>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sz="2800">
                          <a:solidFill>
                            <a:schemeClr val="tx1"/>
                          </a:solidFill>
                          <a:latin typeface="Times New Roman" panose="02020603050405020304" pitchFamily="18" charset="0"/>
                        </a:defRPr>
                      </a:lvl1pPr>
                      <a:lvl2pPr>
                        <a:spcBef>
                          <a:spcPct val="20000"/>
                        </a:spcBef>
                        <a:buClr>
                          <a:schemeClr val="bg2"/>
                        </a:buClr>
                        <a:buSzPct val="70000"/>
                        <a:buFont typeface="Wingdings" panose="05000000000000000000" pitchFamily="2" charset="2"/>
                        <a:defRPr sz="2400">
                          <a:solidFill>
                            <a:schemeClr val="tx1"/>
                          </a:solidFill>
                          <a:latin typeface="Times New Roman" panose="02020603050405020304" pitchFamily="18" charset="0"/>
                        </a:defRPr>
                      </a:lvl2pPr>
                      <a:lvl3pPr>
                        <a:spcBef>
                          <a:spcPct val="20000"/>
                        </a:spcBef>
                        <a:buSzPct val="70000"/>
                        <a:buFont typeface="Wingdings" panose="05000000000000000000" pitchFamily="2" charset="2"/>
                        <a:defRPr sz="2000">
                          <a:solidFill>
                            <a:schemeClr val="tx1"/>
                          </a:solidFill>
                          <a:latin typeface="Times New Roman" panose="02020603050405020304" pitchFamily="18" charset="0"/>
                        </a:defRPr>
                      </a:lvl3pPr>
                      <a:lvl4pPr>
                        <a:spcBef>
                          <a:spcPct val="20000"/>
                        </a:spcBef>
                        <a:buSzPct val="70000"/>
                        <a:buFont typeface="Wingdings" panose="05000000000000000000" pitchFamily="2" charset="2"/>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0" lang="en-US" altLang="zh-TW" sz="2000" b="0" i="0" u="none" strike="noStrike" cap="none" normalizeH="0" baseline="0" dirty="0" smtClean="0">
                          <a:ln>
                            <a:noFill/>
                          </a:ln>
                          <a:solidFill>
                            <a:schemeClr val="tx1"/>
                          </a:solidFill>
                          <a:effectLst/>
                          <a:latin typeface="+mn-lt"/>
                          <a:ea typeface="新細明體" panose="02020500000000000000" pitchFamily="18" charset="-120"/>
                        </a:rPr>
                        <a:t>$1100/1.1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sz="2800">
                          <a:solidFill>
                            <a:schemeClr val="tx1"/>
                          </a:solidFill>
                          <a:latin typeface="Times New Roman" panose="02020603050405020304" pitchFamily="18" charset="0"/>
                        </a:defRPr>
                      </a:lvl1pPr>
                      <a:lvl2pPr>
                        <a:spcBef>
                          <a:spcPct val="20000"/>
                        </a:spcBef>
                        <a:buClr>
                          <a:schemeClr val="bg2"/>
                        </a:buClr>
                        <a:buSzPct val="70000"/>
                        <a:buFont typeface="Wingdings" panose="05000000000000000000" pitchFamily="2" charset="2"/>
                        <a:defRPr sz="2400">
                          <a:solidFill>
                            <a:schemeClr val="tx1"/>
                          </a:solidFill>
                          <a:latin typeface="Times New Roman" panose="02020603050405020304" pitchFamily="18" charset="0"/>
                        </a:defRPr>
                      </a:lvl2pPr>
                      <a:lvl3pPr>
                        <a:spcBef>
                          <a:spcPct val="20000"/>
                        </a:spcBef>
                        <a:buSzPct val="70000"/>
                        <a:buFont typeface="Wingdings" panose="05000000000000000000" pitchFamily="2" charset="2"/>
                        <a:defRPr sz="2000">
                          <a:solidFill>
                            <a:schemeClr val="tx1"/>
                          </a:solidFill>
                          <a:latin typeface="Times New Roman" panose="02020603050405020304" pitchFamily="18" charset="0"/>
                        </a:defRPr>
                      </a:lvl3pPr>
                      <a:lvl4pPr>
                        <a:spcBef>
                          <a:spcPct val="20000"/>
                        </a:spcBef>
                        <a:buSzPct val="70000"/>
                        <a:buFont typeface="Wingdings" panose="05000000000000000000" pitchFamily="2" charset="2"/>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0" lang="en-US" altLang="zh-TW" sz="2000" b="0" i="0" u="none" strike="noStrike" cap="none" normalizeH="0" baseline="0" smtClean="0">
                          <a:ln>
                            <a:noFill/>
                          </a:ln>
                          <a:solidFill>
                            <a:schemeClr val="tx1"/>
                          </a:solidFill>
                          <a:effectLst/>
                          <a:latin typeface="+mn-lt"/>
                          <a:ea typeface="新細明體" panose="02020500000000000000" pitchFamily="18" charset="-12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3151">
                <a:tc>
                  <a:txBody>
                    <a:bodyPr/>
                    <a:lstStyle>
                      <a:lvl1pPr>
                        <a:spcBef>
                          <a:spcPct val="20000"/>
                        </a:spcBef>
                        <a:buSzPct val="85000"/>
                        <a:defRPr sz="2800">
                          <a:solidFill>
                            <a:schemeClr val="tx1"/>
                          </a:solidFill>
                          <a:latin typeface="Times New Roman" panose="02020603050405020304" pitchFamily="18" charset="0"/>
                        </a:defRPr>
                      </a:lvl1pPr>
                      <a:lvl2pPr>
                        <a:spcBef>
                          <a:spcPct val="20000"/>
                        </a:spcBef>
                        <a:buClr>
                          <a:schemeClr val="bg2"/>
                        </a:buClr>
                        <a:buSzPct val="70000"/>
                        <a:buFont typeface="Wingdings" panose="05000000000000000000" pitchFamily="2" charset="2"/>
                        <a:defRPr sz="2400">
                          <a:solidFill>
                            <a:schemeClr val="tx1"/>
                          </a:solidFill>
                          <a:latin typeface="Times New Roman" panose="02020603050405020304" pitchFamily="18" charset="0"/>
                        </a:defRPr>
                      </a:lvl2pPr>
                      <a:lvl3pPr>
                        <a:spcBef>
                          <a:spcPct val="20000"/>
                        </a:spcBef>
                        <a:buSzPct val="70000"/>
                        <a:buFont typeface="Wingdings" panose="05000000000000000000" pitchFamily="2" charset="2"/>
                        <a:defRPr sz="2000">
                          <a:solidFill>
                            <a:schemeClr val="tx1"/>
                          </a:solidFill>
                          <a:latin typeface="Times New Roman" panose="02020603050405020304" pitchFamily="18" charset="0"/>
                        </a:defRPr>
                      </a:lvl3pPr>
                      <a:lvl4pPr>
                        <a:spcBef>
                          <a:spcPct val="20000"/>
                        </a:spcBef>
                        <a:buSzPct val="70000"/>
                        <a:buFont typeface="Wingdings" panose="05000000000000000000" pitchFamily="2" charset="2"/>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0" lang="en-US" altLang="zh-TW" sz="2000" b="0" i="0" u="none" strike="noStrike" cap="none" normalizeH="0" baseline="0" smtClean="0">
                          <a:ln>
                            <a:noFill/>
                          </a:ln>
                          <a:solidFill>
                            <a:schemeClr val="tx1"/>
                          </a:solidFill>
                          <a:effectLst/>
                          <a:latin typeface="+mn-lt"/>
                          <a:ea typeface="新細明體" panose="02020500000000000000" pitchFamily="18" charset="-120"/>
                        </a:rPr>
                        <a:t>Year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sz="2800">
                          <a:solidFill>
                            <a:schemeClr val="tx1"/>
                          </a:solidFill>
                          <a:latin typeface="Times New Roman" panose="02020603050405020304" pitchFamily="18" charset="0"/>
                        </a:defRPr>
                      </a:lvl1pPr>
                      <a:lvl2pPr>
                        <a:spcBef>
                          <a:spcPct val="20000"/>
                        </a:spcBef>
                        <a:buClr>
                          <a:schemeClr val="bg2"/>
                        </a:buClr>
                        <a:buSzPct val="70000"/>
                        <a:buFont typeface="Wingdings" panose="05000000000000000000" pitchFamily="2" charset="2"/>
                        <a:defRPr sz="2400">
                          <a:solidFill>
                            <a:schemeClr val="tx1"/>
                          </a:solidFill>
                          <a:latin typeface="Times New Roman" panose="02020603050405020304" pitchFamily="18" charset="0"/>
                        </a:defRPr>
                      </a:lvl2pPr>
                      <a:lvl3pPr>
                        <a:spcBef>
                          <a:spcPct val="20000"/>
                        </a:spcBef>
                        <a:buSzPct val="70000"/>
                        <a:buFont typeface="Wingdings" panose="05000000000000000000" pitchFamily="2" charset="2"/>
                        <a:defRPr sz="2000">
                          <a:solidFill>
                            <a:schemeClr val="tx1"/>
                          </a:solidFill>
                          <a:latin typeface="Times New Roman" panose="02020603050405020304" pitchFamily="18" charset="0"/>
                        </a:defRPr>
                      </a:lvl3pPr>
                      <a:lvl4pPr>
                        <a:spcBef>
                          <a:spcPct val="20000"/>
                        </a:spcBef>
                        <a:buSzPct val="70000"/>
                        <a:buFont typeface="Wingdings" panose="05000000000000000000" pitchFamily="2" charset="2"/>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0" lang="en-US" altLang="zh-TW" sz="2000" b="0" i="0" u="none" strike="noStrike" cap="none" normalizeH="0" baseline="0" smtClean="0">
                          <a:ln>
                            <a:noFill/>
                          </a:ln>
                          <a:solidFill>
                            <a:schemeClr val="tx1"/>
                          </a:solidFill>
                          <a:effectLst/>
                          <a:latin typeface="+mn-lt"/>
                          <a:ea typeface="新細明體" panose="02020500000000000000" pitchFamily="18" charset="-120"/>
                        </a:rPr>
                        <a:t>$1210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sz="2800">
                          <a:solidFill>
                            <a:schemeClr val="tx1"/>
                          </a:solidFill>
                          <a:latin typeface="Times New Roman" panose="02020603050405020304" pitchFamily="18" charset="0"/>
                        </a:defRPr>
                      </a:lvl1pPr>
                      <a:lvl2pPr>
                        <a:spcBef>
                          <a:spcPct val="20000"/>
                        </a:spcBef>
                        <a:buClr>
                          <a:schemeClr val="bg2"/>
                        </a:buClr>
                        <a:buSzPct val="70000"/>
                        <a:buFont typeface="Wingdings" panose="05000000000000000000" pitchFamily="2" charset="2"/>
                        <a:defRPr sz="2400">
                          <a:solidFill>
                            <a:schemeClr val="tx1"/>
                          </a:solidFill>
                          <a:latin typeface="Times New Roman" panose="02020603050405020304" pitchFamily="18" charset="0"/>
                        </a:defRPr>
                      </a:lvl2pPr>
                      <a:lvl3pPr>
                        <a:spcBef>
                          <a:spcPct val="20000"/>
                        </a:spcBef>
                        <a:buSzPct val="70000"/>
                        <a:buFont typeface="Wingdings" panose="05000000000000000000" pitchFamily="2" charset="2"/>
                        <a:defRPr sz="2000">
                          <a:solidFill>
                            <a:schemeClr val="tx1"/>
                          </a:solidFill>
                          <a:latin typeface="Times New Roman" panose="02020603050405020304" pitchFamily="18" charset="0"/>
                        </a:defRPr>
                      </a:lvl3pPr>
                      <a:lvl4pPr>
                        <a:spcBef>
                          <a:spcPct val="20000"/>
                        </a:spcBef>
                        <a:buSzPct val="70000"/>
                        <a:buFont typeface="Wingdings" panose="05000000000000000000" pitchFamily="2" charset="2"/>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0" lang="en-US" altLang="zh-TW" sz="2000" b="0" i="0" u="none" strike="noStrike" cap="none" normalizeH="0" baseline="0" dirty="0" smtClean="0">
                          <a:ln>
                            <a:noFill/>
                          </a:ln>
                          <a:solidFill>
                            <a:schemeClr val="tx1"/>
                          </a:solidFill>
                          <a:effectLst/>
                          <a:latin typeface="+mn-lt"/>
                          <a:ea typeface="新細明體" panose="02020500000000000000" pitchFamily="18" charset="-120"/>
                        </a:rPr>
                        <a:t>$1210/1.1</a:t>
                      </a:r>
                      <a:r>
                        <a:rPr kumimoji="0" lang="en-US" altLang="zh-TW" sz="2000" b="0" i="0" u="none" strike="noStrike" cap="none" normalizeH="0" baseline="30000" dirty="0" smtClean="0">
                          <a:ln>
                            <a:noFill/>
                          </a:ln>
                          <a:solidFill>
                            <a:schemeClr val="tx1"/>
                          </a:solidFill>
                          <a:effectLst/>
                          <a:latin typeface="+mn-lt"/>
                          <a:ea typeface="新細明體" panose="02020500000000000000" pitchFamily="18" charset="-120"/>
                        </a:rPr>
                        <a:t>2</a:t>
                      </a:r>
                      <a:endParaRPr kumimoji="0" lang="en-US" altLang="zh-TW" sz="2000" b="0" i="0" u="none" strike="noStrike" cap="none" normalizeH="0" baseline="0" dirty="0" smtClean="0">
                        <a:ln>
                          <a:noFill/>
                        </a:ln>
                        <a:solidFill>
                          <a:schemeClr val="tx1"/>
                        </a:solidFill>
                        <a:effectLst/>
                        <a:latin typeface="+mn-lt"/>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sz="2800">
                          <a:solidFill>
                            <a:schemeClr val="tx1"/>
                          </a:solidFill>
                          <a:latin typeface="Times New Roman" panose="02020603050405020304" pitchFamily="18" charset="0"/>
                        </a:defRPr>
                      </a:lvl1pPr>
                      <a:lvl2pPr>
                        <a:spcBef>
                          <a:spcPct val="20000"/>
                        </a:spcBef>
                        <a:buClr>
                          <a:schemeClr val="bg2"/>
                        </a:buClr>
                        <a:buSzPct val="70000"/>
                        <a:buFont typeface="Wingdings" panose="05000000000000000000" pitchFamily="2" charset="2"/>
                        <a:defRPr sz="2400">
                          <a:solidFill>
                            <a:schemeClr val="tx1"/>
                          </a:solidFill>
                          <a:latin typeface="Times New Roman" panose="02020603050405020304" pitchFamily="18" charset="0"/>
                        </a:defRPr>
                      </a:lvl2pPr>
                      <a:lvl3pPr>
                        <a:spcBef>
                          <a:spcPct val="20000"/>
                        </a:spcBef>
                        <a:buSzPct val="70000"/>
                        <a:buFont typeface="Wingdings" panose="05000000000000000000" pitchFamily="2" charset="2"/>
                        <a:defRPr sz="2000">
                          <a:solidFill>
                            <a:schemeClr val="tx1"/>
                          </a:solidFill>
                          <a:latin typeface="Times New Roman" panose="02020603050405020304" pitchFamily="18" charset="0"/>
                        </a:defRPr>
                      </a:lvl3pPr>
                      <a:lvl4pPr>
                        <a:spcBef>
                          <a:spcPct val="20000"/>
                        </a:spcBef>
                        <a:buSzPct val="70000"/>
                        <a:buFont typeface="Wingdings" panose="05000000000000000000" pitchFamily="2" charset="2"/>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0" lang="en-US" altLang="zh-TW" sz="2000" b="0" i="0" u="none" strike="noStrike" cap="none" normalizeH="0" baseline="0" dirty="0" smtClean="0">
                          <a:ln>
                            <a:noFill/>
                          </a:ln>
                          <a:solidFill>
                            <a:schemeClr val="tx1"/>
                          </a:solidFill>
                          <a:effectLst/>
                          <a:latin typeface="+mn-lt"/>
                          <a:ea typeface="新細明體" panose="02020500000000000000" pitchFamily="18" charset="-12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266">
                <a:tc>
                  <a:txBody>
                    <a:bodyPr/>
                    <a:lstStyle>
                      <a:lvl1pPr>
                        <a:spcBef>
                          <a:spcPct val="20000"/>
                        </a:spcBef>
                        <a:buSzPct val="85000"/>
                        <a:defRPr sz="2800">
                          <a:solidFill>
                            <a:schemeClr val="tx1"/>
                          </a:solidFill>
                          <a:latin typeface="Times New Roman" panose="02020603050405020304" pitchFamily="18" charset="0"/>
                        </a:defRPr>
                      </a:lvl1pPr>
                      <a:lvl2pPr>
                        <a:spcBef>
                          <a:spcPct val="20000"/>
                        </a:spcBef>
                        <a:buClr>
                          <a:schemeClr val="bg2"/>
                        </a:buClr>
                        <a:buSzPct val="70000"/>
                        <a:buFont typeface="Wingdings" panose="05000000000000000000" pitchFamily="2" charset="2"/>
                        <a:defRPr sz="2400">
                          <a:solidFill>
                            <a:schemeClr val="tx1"/>
                          </a:solidFill>
                          <a:latin typeface="Times New Roman" panose="02020603050405020304" pitchFamily="18" charset="0"/>
                        </a:defRPr>
                      </a:lvl2pPr>
                      <a:lvl3pPr>
                        <a:spcBef>
                          <a:spcPct val="20000"/>
                        </a:spcBef>
                        <a:buSzPct val="70000"/>
                        <a:buFont typeface="Wingdings" panose="05000000000000000000" pitchFamily="2" charset="2"/>
                        <a:defRPr sz="2000">
                          <a:solidFill>
                            <a:schemeClr val="tx1"/>
                          </a:solidFill>
                          <a:latin typeface="Times New Roman" panose="02020603050405020304" pitchFamily="18" charset="0"/>
                        </a:defRPr>
                      </a:lvl3pPr>
                      <a:lvl4pPr>
                        <a:spcBef>
                          <a:spcPct val="20000"/>
                        </a:spcBef>
                        <a:buSzPct val="70000"/>
                        <a:buFont typeface="Wingdings" panose="05000000000000000000" pitchFamily="2" charset="2"/>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0" lang="en-US" altLang="zh-TW" sz="2000" b="0" i="0" u="none" strike="noStrike" cap="none" normalizeH="0" baseline="0" smtClean="0">
                          <a:ln>
                            <a:noFill/>
                          </a:ln>
                          <a:solidFill>
                            <a:schemeClr val="tx1"/>
                          </a:solidFill>
                          <a:effectLst/>
                          <a:latin typeface="+mn-lt"/>
                          <a:ea typeface="新細明體" panose="02020500000000000000" pitchFamily="18" charset="-120"/>
                        </a:rPr>
                        <a:t>Year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sz="2800">
                          <a:solidFill>
                            <a:schemeClr val="tx1"/>
                          </a:solidFill>
                          <a:latin typeface="Times New Roman" panose="02020603050405020304" pitchFamily="18" charset="0"/>
                        </a:defRPr>
                      </a:lvl1pPr>
                      <a:lvl2pPr>
                        <a:spcBef>
                          <a:spcPct val="20000"/>
                        </a:spcBef>
                        <a:buClr>
                          <a:schemeClr val="bg2"/>
                        </a:buClr>
                        <a:buSzPct val="70000"/>
                        <a:buFont typeface="Wingdings" panose="05000000000000000000" pitchFamily="2" charset="2"/>
                        <a:defRPr sz="2400">
                          <a:solidFill>
                            <a:schemeClr val="tx1"/>
                          </a:solidFill>
                          <a:latin typeface="Times New Roman" panose="02020603050405020304" pitchFamily="18" charset="0"/>
                        </a:defRPr>
                      </a:lvl2pPr>
                      <a:lvl3pPr>
                        <a:spcBef>
                          <a:spcPct val="20000"/>
                        </a:spcBef>
                        <a:buSzPct val="70000"/>
                        <a:buFont typeface="Wingdings" panose="05000000000000000000" pitchFamily="2" charset="2"/>
                        <a:defRPr sz="2000">
                          <a:solidFill>
                            <a:schemeClr val="tx1"/>
                          </a:solidFill>
                          <a:latin typeface="Times New Roman" panose="02020603050405020304" pitchFamily="18" charset="0"/>
                        </a:defRPr>
                      </a:lvl3pPr>
                      <a:lvl4pPr>
                        <a:spcBef>
                          <a:spcPct val="20000"/>
                        </a:spcBef>
                        <a:buSzPct val="70000"/>
                        <a:buFont typeface="Wingdings" panose="05000000000000000000" pitchFamily="2" charset="2"/>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0" lang="en-US" altLang="zh-TW" sz="2000" b="0" i="0" u="none" strike="noStrike" cap="none" normalizeH="0" baseline="0" smtClean="0">
                          <a:ln>
                            <a:noFill/>
                          </a:ln>
                          <a:solidFill>
                            <a:schemeClr val="tx1"/>
                          </a:solidFill>
                          <a:effectLst/>
                          <a:latin typeface="+mn-lt"/>
                          <a:ea typeface="新細明體" panose="02020500000000000000" pitchFamily="18" charset="-120"/>
                        </a:rPr>
                        <a:t>$1331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sz="2800">
                          <a:solidFill>
                            <a:schemeClr val="tx1"/>
                          </a:solidFill>
                          <a:latin typeface="Times New Roman" panose="02020603050405020304" pitchFamily="18" charset="0"/>
                        </a:defRPr>
                      </a:lvl1pPr>
                      <a:lvl2pPr>
                        <a:spcBef>
                          <a:spcPct val="20000"/>
                        </a:spcBef>
                        <a:buClr>
                          <a:schemeClr val="bg2"/>
                        </a:buClr>
                        <a:buSzPct val="70000"/>
                        <a:buFont typeface="Wingdings" panose="05000000000000000000" pitchFamily="2" charset="2"/>
                        <a:defRPr sz="2400">
                          <a:solidFill>
                            <a:schemeClr val="tx1"/>
                          </a:solidFill>
                          <a:latin typeface="Times New Roman" panose="02020603050405020304" pitchFamily="18" charset="0"/>
                        </a:defRPr>
                      </a:lvl2pPr>
                      <a:lvl3pPr>
                        <a:spcBef>
                          <a:spcPct val="20000"/>
                        </a:spcBef>
                        <a:buSzPct val="70000"/>
                        <a:buFont typeface="Wingdings" panose="05000000000000000000" pitchFamily="2" charset="2"/>
                        <a:defRPr sz="2000">
                          <a:solidFill>
                            <a:schemeClr val="tx1"/>
                          </a:solidFill>
                          <a:latin typeface="Times New Roman" panose="02020603050405020304" pitchFamily="18" charset="0"/>
                        </a:defRPr>
                      </a:lvl3pPr>
                      <a:lvl4pPr>
                        <a:spcBef>
                          <a:spcPct val="20000"/>
                        </a:spcBef>
                        <a:buSzPct val="70000"/>
                        <a:buFont typeface="Wingdings" panose="05000000000000000000" pitchFamily="2" charset="2"/>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0" lang="en-US" altLang="zh-TW" sz="2000" b="0" i="0" u="none" strike="noStrike" cap="none" normalizeH="0" baseline="0" dirty="0" smtClean="0">
                          <a:ln>
                            <a:noFill/>
                          </a:ln>
                          <a:solidFill>
                            <a:schemeClr val="tx1"/>
                          </a:solidFill>
                          <a:effectLst/>
                          <a:latin typeface="+mn-lt"/>
                          <a:ea typeface="新細明體" panose="02020500000000000000" pitchFamily="18" charset="-120"/>
                        </a:rPr>
                        <a:t>$1331/1.1</a:t>
                      </a:r>
                      <a:r>
                        <a:rPr kumimoji="0" lang="en-US" altLang="zh-TW" sz="2000" b="0" i="0" u="none" strike="noStrike" cap="none" normalizeH="0" baseline="30000" dirty="0" smtClean="0">
                          <a:ln>
                            <a:noFill/>
                          </a:ln>
                          <a:solidFill>
                            <a:schemeClr val="tx1"/>
                          </a:solidFill>
                          <a:effectLst/>
                          <a:latin typeface="+mn-lt"/>
                          <a:ea typeface="新細明體" panose="02020500000000000000" pitchFamily="18" charset="-120"/>
                        </a:rPr>
                        <a:t>3</a:t>
                      </a:r>
                      <a:endParaRPr kumimoji="0" lang="en-US" altLang="zh-TW" sz="2000" b="0" i="0" u="none" strike="noStrike" cap="none" normalizeH="0" baseline="0" dirty="0" smtClean="0">
                        <a:ln>
                          <a:noFill/>
                        </a:ln>
                        <a:solidFill>
                          <a:schemeClr val="tx1"/>
                        </a:solidFill>
                        <a:effectLst/>
                        <a:latin typeface="+mn-lt"/>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85000"/>
                        <a:defRPr sz="2800">
                          <a:solidFill>
                            <a:schemeClr val="tx1"/>
                          </a:solidFill>
                          <a:latin typeface="Times New Roman" panose="02020603050405020304" pitchFamily="18" charset="0"/>
                        </a:defRPr>
                      </a:lvl1pPr>
                      <a:lvl2pPr>
                        <a:spcBef>
                          <a:spcPct val="20000"/>
                        </a:spcBef>
                        <a:buClr>
                          <a:schemeClr val="bg2"/>
                        </a:buClr>
                        <a:buSzPct val="70000"/>
                        <a:buFont typeface="Wingdings" panose="05000000000000000000" pitchFamily="2" charset="2"/>
                        <a:defRPr sz="2400">
                          <a:solidFill>
                            <a:schemeClr val="tx1"/>
                          </a:solidFill>
                          <a:latin typeface="Times New Roman" panose="02020603050405020304" pitchFamily="18" charset="0"/>
                        </a:defRPr>
                      </a:lvl2pPr>
                      <a:lvl3pPr>
                        <a:spcBef>
                          <a:spcPct val="20000"/>
                        </a:spcBef>
                        <a:buSzPct val="70000"/>
                        <a:buFont typeface="Wingdings" panose="05000000000000000000" pitchFamily="2" charset="2"/>
                        <a:defRPr sz="2000">
                          <a:solidFill>
                            <a:schemeClr val="tx1"/>
                          </a:solidFill>
                          <a:latin typeface="Times New Roman" panose="02020603050405020304" pitchFamily="18" charset="0"/>
                        </a:defRPr>
                      </a:lvl3pPr>
                      <a:lvl4pPr>
                        <a:spcBef>
                          <a:spcPct val="20000"/>
                        </a:spcBef>
                        <a:buSzPct val="70000"/>
                        <a:buFont typeface="Wingdings" panose="05000000000000000000" pitchFamily="2" charset="2"/>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Pct val="85000"/>
                        <a:buFontTx/>
                        <a:buNone/>
                        <a:tabLst/>
                      </a:pPr>
                      <a:r>
                        <a:rPr kumimoji="0" lang="en-US" altLang="zh-TW" sz="2000" b="0" i="0" u="none" strike="noStrike" cap="none" normalizeH="0" baseline="0" dirty="0" smtClean="0">
                          <a:ln>
                            <a:noFill/>
                          </a:ln>
                          <a:solidFill>
                            <a:schemeClr val="tx1"/>
                          </a:solidFill>
                          <a:effectLst/>
                          <a:latin typeface="+mn-lt"/>
                          <a:ea typeface="新細明體" panose="02020500000000000000" pitchFamily="18" charset="-12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6"/>
          </p:nvPr>
        </p:nvSpPr>
        <p:spPr/>
        <p:txBody>
          <a:bodyPr/>
          <a:lstStyle/>
          <a:p>
            <a:r>
              <a:rPr lang="pt-BR" smtClean="0"/>
              <a:t>S NEHRA EFE UNIT IV</a:t>
            </a:r>
            <a:endParaRPr lang="en-US"/>
          </a:p>
        </p:txBody>
      </p:sp>
      <p:sp>
        <p:nvSpPr>
          <p:cNvPr id="3" name="Slide Number Placeholder 2"/>
          <p:cNvSpPr>
            <a:spLocks noGrp="1"/>
          </p:cNvSpPr>
          <p:nvPr>
            <p:ph type="sldNum" sz="quarter" idx="15"/>
          </p:nvPr>
        </p:nvSpPr>
        <p:spPr/>
        <p:txBody>
          <a:bodyPr/>
          <a:lstStyle/>
          <a:p>
            <a:fld id="{FAFB316E-C6E3-4BB0-A5EB-25C72AF38F5A}" type="slidenum">
              <a:rPr lang="en-US" smtClean="0"/>
              <a:pPr/>
              <a:t>19</a:t>
            </a:fld>
            <a:endParaRPr lang="en-US"/>
          </a:p>
        </p:txBody>
      </p:sp>
    </p:spTree>
    <p:extLst>
      <p:ext uri="{BB962C8B-B14F-4D97-AF65-F5344CB8AC3E}">
        <p14:creationId xmlns:p14="http://schemas.microsoft.com/office/powerpoint/2010/main" val="3790485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4.3 investment analysis for a project</a:t>
            </a:r>
            <a:endParaRPr lang="en-US" dirty="0"/>
          </a:p>
        </p:txBody>
      </p:sp>
      <p:sp>
        <p:nvSpPr>
          <p:cNvPr id="3" name="Content Placeholder 2"/>
          <p:cNvSpPr>
            <a:spLocks noGrp="1"/>
          </p:cNvSpPr>
          <p:nvPr>
            <p:ph sz="quarter" idx="1"/>
          </p:nvPr>
        </p:nvSpPr>
        <p:spPr/>
        <p:txBody>
          <a:bodyPr>
            <a:normAutofit/>
          </a:bodyPr>
          <a:lstStyle/>
          <a:p>
            <a:pPr marL="571500" indent="-571500">
              <a:lnSpc>
                <a:spcPct val="80000"/>
              </a:lnSpc>
            </a:pPr>
            <a:r>
              <a:rPr lang="en-US" altLang="en-US" dirty="0"/>
              <a:t>In a </a:t>
            </a:r>
            <a:r>
              <a:rPr lang="en-US" altLang="en-US" dirty="0">
                <a:solidFill>
                  <a:srgbClr val="FF0000"/>
                </a:solidFill>
              </a:rPr>
              <a:t>long run </a:t>
            </a:r>
            <a:r>
              <a:rPr lang="en-US" altLang="en-US" dirty="0"/>
              <a:t>a firm will shift from a smaller to a bigger plant</a:t>
            </a:r>
          </a:p>
          <a:p>
            <a:pPr marL="571500" indent="-571500">
              <a:lnSpc>
                <a:spcPct val="80000"/>
              </a:lnSpc>
            </a:pPr>
            <a:r>
              <a:rPr lang="en-US" altLang="en-US" dirty="0"/>
              <a:t>Bigger plant size requires investment in new </a:t>
            </a:r>
            <a:r>
              <a:rPr lang="en-US" altLang="en-US" dirty="0" smtClean="0"/>
              <a:t>capacity</a:t>
            </a:r>
          </a:p>
          <a:p>
            <a:pPr marL="571500" indent="-571500">
              <a:lnSpc>
                <a:spcPct val="80000"/>
              </a:lnSpc>
            </a:pPr>
            <a:r>
              <a:rPr lang="en-US" altLang="en-US" dirty="0"/>
              <a:t>As investments involve large resources, wrong investment decisions are very expensive to correct </a:t>
            </a:r>
          </a:p>
          <a:p>
            <a:pPr marL="571500" indent="-571500">
              <a:lnSpc>
                <a:spcPct val="80000"/>
              </a:lnSpc>
            </a:pPr>
            <a:r>
              <a:rPr lang="en-US" altLang="en-US" dirty="0"/>
              <a:t>Managers are responsible for comparing and evaluating alternative projects so as to allocate limited resources and maximize the firm’s </a:t>
            </a:r>
            <a:r>
              <a:rPr lang="en-US" altLang="en-US" dirty="0" smtClean="0"/>
              <a:t>wealth</a:t>
            </a:r>
            <a:endParaRPr lang="en-US" altLang="en-US" dirty="0"/>
          </a:p>
          <a:p>
            <a:pPr marL="571500" indent="-571500">
              <a:lnSpc>
                <a:spcPct val="80000"/>
              </a:lnSpc>
            </a:pPr>
            <a:r>
              <a:rPr lang="en-US" altLang="en-US" dirty="0">
                <a:solidFill>
                  <a:srgbClr val="FF0000"/>
                </a:solidFill>
              </a:rPr>
              <a:t>Investment</a:t>
            </a:r>
            <a:r>
              <a:rPr lang="en-US" altLang="en-US" dirty="0"/>
              <a:t> – is an activity of spending resources (money, labour, time) on creating assets that can generate income over a long period of time</a:t>
            </a:r>
          </a:p>
          <a:p>
            <a:endParaRPr lang="en-US" dirty="0"/>
          </a:p>
        </p:txBody>
      </p:sp>
      <p:sp>
        <p:nvSpPr>
          <p:cNvPr id="4" name="Slide Number Placeholder 3"/>
          <p:cNvSpPr>
            <a:spLocks noGrp="1"/>
          </p:cNvSpPr>
          <p:nvPr>
            <p:ph type="sldNum" sz="quarter" idx="15"/>
          </p:nvPr>
        </p:nvSpPr>
        <p:spPr/>
        <p:txBody>
          <a:bodyPr/>
          <a:lstStyle/>
          <a:p>
            <a:fld id="{FAFB316E-C6E3-4BB0-A5EB-25C72AF38F5A}" type="slidenum">
              <a:rPr lang="en-US" smtClean="0"/>
              <a:pPr/>
              <a:t>2</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spTree>
    <p:extLst>
      <p:ext uri="{BB962C8B-B14F-4D97-AF65-F5344CB8AC3E}">
        <p14:creationId xmlns:p14="http://schemas.microsoft.com/office/powerpoint/2010/main" val="3280865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1028"/>
          <p:cNvSpPr txBox="1">
            <a:spLocks noChangeArrowheads="1"/>
          </p:cNvSpPr>
          <p:nvPr/>
        </p:nvSpPr>
        <p:spPr bwMode="auto">
          <a:xfrm>
            <a:off x="2514600" y="609600"/>
            <a:ext cx="4634602" cy="369332"/>
          </a:xfrm>
          <a:prstGeom prst="rect">
            <a:avLst/>
          </a:prstGeom>
          <a:noFill/>
          <a:ln w="9525">
            <a:solidFill>
              <a:srgbClr val="E64C1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ea typeface="新細明體" panose="02020500000000000000" pitchFamily="18" charset="-120"/>
              </a:rPr>
              <a:t>Investment </a:t>
            </a:r>
            <a:r>
              <a:rPr lang="en-US" altLang="zh-TW" b="1" dirty="0" smtClean="0">
                <a:ea typeface="新細明體" panose="02020500000000000000" pitchFamily="18" charset="-120"/>
              </a:rPr>
              <a:t>evaluation techniques</a:t>
            </a:r>
            <a:endParaRPr lang="en-US" altLang="zh-TW" b="1" dirty="0">
              <a:ea typeface="新細明體" panose="02020500000000000000" pitchFamily="18" charset="-120"/>
            </a:endParaRPr>
          </a:p>
        </p:txBody>
      </p:sp>
      <p:sp>
        <p:nvSpPr>
          <p:cNvPr id="25605" name="Text Box 1029"/>
          <p:cNvSpPr txBox="1">
            <a:spLocks noChangeArrowheads="1"/>
          </p:cNvSpPr>
          <p:nvPr/>
        </p:nvSpPr>
        <p:spPr bwMode="auto">
          <a:xfrm>
            <a:off x="593725" y="1946275"/>
            <a:ext cx="3887788" cy="831850"/>
          </a:xfrm>
          <a:prstGeom prst="rect">
            <a:avLst/>
          </a:prstGeom>
          <a:noFill/>
          <a:ln w="9525">
            <a:solidFill>
              <a:srgbClr val="E64C1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ea typeface="新細明體" panose="02020500000000000000" pitchFamily="18" charset="-120"/>
              </a:rPr>
              <a:t>Considering the time value of </a:t>
            </a:r>
          </a:p>
          <a:p>
            <a:r>
              <a:rPr lang="en-US" altLang="zh-TW">
                <a:ea typeface="新細明體" panose="02020500000000000000" pitchFamily="18" charset="-120"/>
              </a:rPr>
              <a:t>money concept</a:t>
            </a:r>
          </a:p>
        </p:txBody>
      </p:sp>
      <p:sp>
        <p:nvSpPr>
          <p:cNvPr id="25606" name="Text Box 1030"/>
          <p:cNvSpPr txBox="1">
            <a:spLocks noChangeArrowheads="1"/>
          </p:cNvSpPr>
          <p:nvPr/>
        </p:nvSpPr>
        <p:spPr bwMode="auto">
          <a:xfrm>
            <a:off x="4960938" y="1981200"/>
            <a:ext cx="3448050" cy="831850"/>
          </a:xfrm>
          <a:prstGeom prst="rect">
            <a:avLst/>
          </a:prstGeom>
          <a:noFill/>
          <a:ln w="9525">
            <a:solidFill>
              <a:srgbClr val="E64C1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ea typeface="新細明體" panose="02020500000000000000" pitchFamily="18" charset="-120"/>
              </a:rPr>
              <a:t>Ignoring the time value of </a:t>
            </a:r>
          </a:p>
          <a:p>
            <a:r>
              <a:rPr lang="en-US" altLang="zh-TW">
                <a:ea typeface="新細明體" panose="02020500000000000000" pitchFamily="18" charset="-120"/>
              </a:rPr>
              <a:t>money concept</a:t>
            </a:r>
          </a:p>
        </p:txBody>
      </p:sp>
      <p:sp>
        <p:nvSpPr>
          <p:cNvPr id="25607" name="Text Box 1031"/>
          <p:cNvSpPr txBox="1">
            <a:spLocks noChangeArrowheads="1"/>
          </p:cNvSpPr>
          <p:nvPr/>
        </p:nvSpPr>
        <p:spPr bwMode="auto">
          <a:xfrm>
            <a:off x="685800" y="3987800"/>
            <a:ext cx="3093283" cy="923330"/>
          </a:xfrm>
          <a:prstGeom prst="rect">
            <a:avLst/>
          </a:prstGeom>
          <a:noFill/>
          <a:ln w="9525">
            <a:solidFill>
              <a:srgbClr val="E64C1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Font typeface="+mj-lt"/>
              <a:buAutoNum type="arabicPeriod"/>
            </a:pPr>
            <a:r>
              <a:rPr lang="en-US" altLang="zh-TW" dirty="0">
                <a:ea typeface="新細明體" panose="02020500000000000000" pitchFamily="18" charset="-120"/>
              </a:rPr>
              <a:t>Net present value </a:t>
            </a:r>
          </a:p>
          <a:p>
            <a:pPr marL="342900" indent="-342900">
              <a:buFont typeface="+mj-lt"/>
              <a:buAutoNum type="arabicPeriod"/>
            </a:pPr>
            <a:r>
              <a:rPr lang="en-US" altLang="zh-TW" dirty="0">
                <a:ea typeface="新細明體" panose="02020500000000000000" pitchFamily="18" charset="-120"/>
              </a:rPr>
              <a:t>Internal rate of </a:t>
            </a:r>
            <a:r>
              <a:rPr lang="en-US" altLang="zh-TW" dirty="0" smtClean="0">
                <a:ea typeface="新細明體" panose="02020500000000000000" pitchFamily="18" charset="-120"/>
              </a:rPr>
              <a:t>return</a:t>
            </a:r>
          </a:p>
          <a:p>
            <a:pPr marL="342900" indent="-342900">
              <a:buFont typeface="+mj-lt"/>
              <a:buAutoNum type="arabicPeriod"/>
            </a:pPr>
            <a:r>
              <a:rPr lang="en-US" altLang="zh-TW" dirty="0" smtClean="0">
                <a:ea typeface="新細明體" panose="02020500000000000000" pitchFamily="18" charset="-120"/>
              </a:rPr>
              <a:t>Benefit-Cost Ratio</a:t>
            </a:r>
            <a:endParaRPr lang="en-US" altLang="zh-TW" dirty="0">
              <a:ea typeface="新細明體" panose="02020500000000000000" pitchFamily="18" charset="-120"/>
            </a:endParaRPr>
          </a:p>
        </p:txBody>
      </p:sp>
      <p:sp>
        <p:nvSpPr>
          <p:cNvPr id="25608" name="Text Box 1032"/>
          <p:cNvSpPr txBox="1">
            <a:spLocks noChangeArrowheads="1"/>
          </p:cNvSpPr>
          <p:nvPr/>
        </p:nvSpPr>
        <p:spPr bwMode="auto">
          <a:xfrm>
            <a:off x="4860925" y="3876675"/>
            <a:ext cx="3881512" cy="707886"/>
          </a:xfrm>
          <a:prstGeom prst="rect">
            <a:avLst/>
          </a:prstGeom>
          <a:noFill/>
          <a:ln w="9525">
            <a:solidFill>
              <a:srgbClr val="E64C1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indent="-457200">
              <a:buFont typeface="+mj-lt"/>
              <a:buAutoNum type="arabicPeriod"/>
            </a:pPr>
            <a:r>
              <a:rPr lang="en-US" altLang="zh-TW" sz="2000" dirty="0">
                <a:ea typeface="新細明體" panose="02020500000000000000" pitchFamily="18" charset="-120"/>
              </a:rPr>
              <a:t>Payback period</a:t>
            </a:r>
          </a:p>
          <a:p>
            <a:pPr marL="457200" indent="-457200">
              <a:buFont typeface="+mj-lt"/>
              <a:buAutoNum type="arabicPeriod"/>
            </a:pPr>
            <a:r>
              <a:rPr lang="en-US" altLang="zh-TW" sz="2000" dirty="0">
                <a:ea typeface="新細明體" panose="02020500000000000000" pitchFamily="18" charset="-120"/>
              </a:rPr>
              <a:t>Accounting rate of return</a:t>
            </a:r>
          </a:p>
        </p:txBody>
      </p:sp>
      <p:sp>
        <p:nvSpPr>
          <p:cNvPr id="25609" name="Line 1033"/>
          <p:cNvSpPr>
            <a:spLocks noChangeShapeType="1"/>
          </p:cNvSpPr>
          <p:nvPr/>
        </p:nvSpPr>
        <p:spPr bwMode="auto">
          <a:xfrm flipH="1">
            <a:off x="2819400" y="1066800"/>
            <a:ext cx="1752600" cy="914400"/>
          </a:xfrm>
          <a:prstGeom prst="line">
            <a:avLst/>
          </a:prstGeom>
          <a:noFill/>
          <a:ln w="9525">
            <a:solidFill>
              <a:srgbClr val="E64C1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10" name="Line 1034"/>
          <p:cNvSpPr>
            <a:spLocks noChangeShapeType="1"/>
          </p:cNvSpPr>
          <p:nvPr/>
        </p:nvSpPr>
        <p:spPr bwMode="auto">
          <a:xfrm>
            <a:off x="4572000" y="1066800"/>
            <a:ext cx="1524000" cy="914400"/>
          </a:xfrm>
          <a:prstGeom prst="line">
            <a:avLst/>
          </a:prstGeom>
          <a:noFill/>
          <a:ln w="9525">
            <a:solidFill>
              <a:srgbClr val="E64C1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11" name="Line 1035"/>
          <p:cNvSpPr>
            <a:spLocks noChangeShapeType="1"/>
          </p:cNvSpPr>
          <p:nvPr/>
        </p:nvSpPr>
        <p:spPr bwMode="auto">
          <a:xfrm flipH="1">
            <a:off x="2133600" y="2743200"/>
            <a:ext cx="609600" cy="1219200"/>
          </a:xfrm>
          <a:prstGeom prst="line">
            <a:avLst/>
          </a:prstGeom>
          <a:noFill/>
          <a:ln w="9525">
            <a:solidFill>
              <a:srgbClr val="E64C1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12" name="Line 1036"/>
          <p:cNvSpPr>
            <a:spLocks noChangeShapeType="1"/>
          </p:cNvSpPr>
          <p:nvPr/>
        </p:nvSpPr>
        <p:spPr bwMode="auto">
          <a:xfrm>
            <a:off x="6019800" y="2819400"/>
            <a:ext cx="457200" cy="1066800"/>
          </a:xfrm>
          <a:prstGeom prst="line">
            <a:avLst/>
          </a:prstGeom>
          <a:noFill/>
          <a:ln w="9525">
            <a:solidFill>
              <a:srgbClr val="E64C1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 name="Footer Placeholder 1"/>
          <p:cNvSpPr>
            <a:spLocks noGrp="1"/>
          </p:cNvSpPr>
          <p:nvPr>
            <p:ph type="ftr" sz="quarter" idx="16"/>
          </p:nvPr>
        </p:nvSpPr>
        <p:spPr/>
        <p:txBody>
          <a:bodyPr/>
          <a:lstStyle/>
          <a:p>
            <a:r>
              <a:rPr lang="pt-BR" smtClean="0"/>
              <a:t>S NEHRA EFE UNIT IV</a:t>
            </a:r>
            <a:endParaRPr lang="en-US"/>
          </a:p>
        </p:txBody>
      </p:sp>
      <p:sp>
        <p:nvSpPr>
          <p:cNvPr id="3" name="Slide Number Placeholder 2"/>
          <p:cNvSpPr>
            <a:spLocks noGrp="1"/>
          </p:cNvSpPr>
          <p:nvPr>
            <p:ph type="sldNum" sz="quarter" idx="15"/>
          </p:nvPr>
        </p:nvSpPr>
        <p:spPr/>
        <p:txBody>
          <a:bodyPr/>
          <a:lstStyle/>
          <a:p>
            <a:fld id="{FAFB316E-C6E3-4BB0-A5EB-25C72AF38F5A}" type="slidenum">
              <a:rPr lang="en-US" smtClean="0"/>
              <a:pPr/>
              <a:t>20</a:t>
            </a:fld>
            <a:endParaRPr lang="en-US"/>
          </a:p>
        </p:txBody>
      </p:sp>
    </p:spTree>
    <p:extLst>
      <p:ext uri="{BB962C8B-B14F-4D97-AF65-F5344CB8AC3E}">
        <p14:creationId xmlns:p14="http://schemas.microsoft.com/office/powerpoint/2010/main" val="2235511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381000" y="609600"/>
            <a:ext cx="8367713" cy="533400"/>
          </a:xfrm>
        </p:spPr>
        <p:txBody>
          <a:bodyPr>
            <a:noAutofit/>
          </a:bodyPr>
          <a:lstStyle/>
          <a:p>
            <a:pPr eaLnBrk="1" hangingPunct="1"/>
            <a:r>
              <a:rPr lang="en-US" altLang="en-US" sz="3200" dirty="0" smtClean="0"/>
              <a:t>Investment evaluation techniques</a:t>
            </a:r>
            <a:endParaRPr lang="en-AU" altLang="en-US" sz="3200" dirty="0" smtClean="0"/>
          </a:p>
        </p:txBody>
      </p:sp>
      <p:sp>
        <p:nvSpPr>
          <p:cNvPr id="22532" name="Rectangle 3"/>
          <p:cNvSpPr>
            <a:spLocks noGrp="1" noChangeArrowheads="1"/>
          </p:cNvSpPr>
          <p:nvPr>
            <p:ph type="body" idx="1"/>
          </p:nvPr>
        </p:nvSpPr>
        <p:spPr>
          <a:xfrm>
            <a:off x="381000" y="1143000"/>
            <a:ext cx="7543800" cy="4724400"/>
          </a:xfrm>
        </p:spPr>
        <p:txBody>
          <a:bodyPr/>
          <a:lstStyle/>
          <a:p>
            <a:pPr marL="533400" indent="-533400" eaLnBrk="1" hangingPunct="1">
              <a:buFontTx/>
              <a:buNone/>
            </a:pPr>
            <a:r>
              <a:rPr lang="en-US" altLang="en-US" dirty="0" smtClean="0"/>
              <a:t>Categorized into two groups:</a:t>
            </a:r>
          </a:p>
          <a:p>
            <a:pPr marL="533400" indent="-533400" eaLnBrk="1" hangingPunct="1">
              <a:buFontTx/>
              <a:buAutoNum type="arabicPeriod"/>
            </a:pPr>
            <a:r>
              <a:rPr lang="en-US" altLang="en-US" dirty="0" smtClean="0"/>
              <a:t>Non-discounting techniques : </a:t>
            </a:r>
          </a:p>
          <a:p>
            <a:pPr marL="914400" lvl="1" indent="-457200" eaLnBrk="1" hangingPunct="1"/>
            <a:r>
              <a:rPr lang="en-US" altLang="en-US" dirty="0" smtClean="0"/>
              <a:t>Payback period</a:t>
            </a:r>
          </a:p>
          <a:p>
            <a:pPr marL="914400" lvl="1" indent="-457200" eaLnBrk="1" hangingPunct="1"/>
            <a:r>
              <a:rPr lang="en-US" altLang="en-US" dirty="0" smtClean="0"/>
              <a:t>Accounting rate of return (ARR)</a:t>
            </a:r>
          </a:p>
          <a:p>
            <a:pPr marL="914400" lvl="1" indent="-457200" eaLnBrk="1" hangingPunct="1"/>
            <a:endParaRPr lang="en-US" altLang="en-US" dirty="0" smtClean="0"/>
          </a:p>
          <a:p>
            <a:pPr marL="533400" indent="-533400" eaLnBrk="1" hangingPunct="1">
              <a:buFontTx/>
              <a:buAutoNum type="arabicPeriod"/>
            </a:pPr>
            <a:r>
              <a:rPr lang="en-US" altLang="en-US" dirty="0" smtClean="0"/>
              <a:t>Discounting techniques</a:t>
            </a:r>
          </a:p>
          <a:p>
            <a:pPr marL="914400" lvl="1" indent="-457200" eaLnBrk="1" hangingPunct="1"/>
            <a:r>
              <a:rPr lang="en-US" altLang="en-US" dirty="0" smtClean="0"/>
              <a:t>Net present value (NPV)</a:t>
            </a:r>
          </a:p>
          <a:p>
            <a:pPr marL="914400" lvl="1" indent="-457200" eaLnBrk="1" hangingPunct="1"/>
            <a:r>
              <a:rPr lang="en-US" altLang="en-US" dirty="0" smtClean="0"/>
              <a:t>Internal rate of return (IRR)</a:t>
            </a:r>
          </a:p>
          <a:p>
            <a:pPr marL="914400" lvl="1" indent="-457200" eaLnBrk="1" hangingPunct="1"/>
            <a:r>
              <a:rPr lang="en-US" altLang="en-US" dirty="0" smtClean="0"/>
              <a:t>Benefit-Cost Ratio (BC)</a:t>
            </a:r>
          </a:p>
        </p:txBody>
      </p:sp>
      <p:sp>
        <p:nvSpPr>
          <p:cNvPr id="2" name="Footer Placeholder 1"/>
          <p:cNvSpPr>
            <a:spLocks noGrp="1"/>
          </p:cNvSpPr>
          <p:nvPr>
            <p:ph type="ftr" sz="quarter" idx="16"/>
          </p:nvPr>
        </p:nvSpPr>
        <p:spPr/>
        <p:txBody>
          <a:bodyPr/>
          <a:lstStyle/>
          <a:p>
            <a:r>
              <a:rPr lang="pt-BR" smtClean="0"/>
              <a:t>S NEHRA EFE UNIT IV</a:t>
            </a:r>
            <a:endParaRPr lang="en-US"/>
          </a:p>
        </p:txBody>
      </p:sp>
      <p:sp>
        <p:nvSpPr>
          <p:cNvPr id="3" name="Slide Number Placeholder 2"/>
          <p:cNvSpPr>
            <a:spLocks noGrp="1"/>
          </p:cNvSpPr>
          <p:nvPr>
            <p:ph type="sldNum" sz="quarter" idx="15"/>
          </p:nvPr>
        </p:nvSpPr>
        <p:spPr/>
        <p:txBody>
          <a:bodyPr/>
          <a:lstStyle/>
          <a:p>
            <a:fld id="{FAFB316E-C6E3-4BB0-A5EB-25C72AF38F5A}" type="slidenum">
              <a:rPr lang="en-US" smtClean="0"/>
              <a:pPr/>
              <a:t>21</a:t>
            </a:fld>
            <a:endParaRPr lang="en-US"/>
          </a:p>
        </p:txBody>
      </p:sp>
    </p:spTree>
    <p:extLst>
      <p:ext uri="{BB962C8B-B14F-4D97-AF65-F5344CB8AC3E}">
        <p14:creationId xmlns:p14="http://schemas.microsoft.com/office/powerpoint/2010/main" val="15147963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Non-Discounting Cash Flow Criteria</a:t>
            </a:r>
          </a:p>
        </p:txBody>
      </p:sp>
      <p:sp>
        <p:nvSpPr>
          <p:cNvPr id="3" name="Content Placeholder 2"/>
          <p:cNvSpPr>
            <a:spLocks noGrp="1"/>
          </p:cNvSpPr>
          <p:nvPr>
            <p:ph sz="quarter" idx="1"/>
          </p:nvPr>
        </p:nvSpPr>
        <p:spPr/>
        <p:txBody>
          <a:bodyPr/>
          <a:lstStyle/>
          <a:p>
            <a:pPr marL="457200" indent="-457200">
              <a:buFont typeface="+mj-lt"/>
              <a:buAutoNum type="arabicPeriod"/>
            </a:pPr>
            <a:r>
              <a:rPr lang="en-US" dirty="0" smtClean="0">
                <a:solidFill>
                  <a:srgbClr val="FF0000"/>
                </a:solidFill>
              </a:rPr>
              <a:t>Payback </a:t>
            </a:r>
            <a:r>
              <a:rPr lang="en-US" dirty="0">
                <a:solidFill>
                  <a:srgbClr val="FF0000"/>
                </a:solidFill>
              </a:rPr>
              <a:t>period </a:t>
            </a:r>
            <a:r>
              <a:rPr lang="en-US" dirty="0"/>
              <a:t>is the method of evaluation where no discounting of cash flow comes into play. </a:t>
            </a:r>
            <a:endParaRPr lang="en-US" dirty="0" smtClean="0"/>
          </a:p>
          <a:p>
            <a:r>
              <a:rPr lang="en-US" dirty="0" smtClean="0"/>
              <a:t> </a:t>
            </a:r>
            <a:r>
              <a:rPr lang="en-US" dirty="0"/>
              <a:t>The term ‘payback period’ is the period in which the initial outlay is covered with the revenues. </a:t>
            </a:r>
            <a:endParaRPr lang="en-US" dirty="0" smtClean="0"/>
          </a:p>
          <a:p>
            <a:r>
              <a:rPr lang="en-US" dirty="0"/>
              <a:t>The payback period is stated in terms of years. </a:t>
            </a:r>
            <a:endParaRPr lang="en-US" dirty="0" smtClean="0"/>
          </a:p>
          <a:p>
            <a:r>
              <a:rPr lang="en-US" dirty="0"/>
              <a:t>Suppose an initial outlay is </a:t>
            </a:r>
            <a:r>
              <a:rPr lang="en-US" dirty="0" err="1"/>
              <a:t>Rs</a:t>
            </a:r>
            <a:r>
              <a:rPr lang="en-US" dirty="0"/>
              <a:t>. 100 </a:t>
            </a:r>
            <a:r>
              <a:rPr lang="en-US" dirty="0" err="1"/>
              <a:t>Crs</a:t>
            </a:r>
            <a:r>
              <a:rPr lang="en-US" dirty="0"/>
              <a:t> and the revenue stream is Rs.40 </a:t>
            </a:r>
            <a:r>
              <a:rPr lang="en-US" dirty="0" err="1"/>
              <a:t>Crs</a:t>
            </a:r>
            <a:r>
              <a:rPr lang="en-US" dirty="0"/>
              <a:t> for the first 4 years. Then, the payback period is 2.5 </a:t>
            </a:r>
            <a:r>
              <a:rPr lang="en-US" dirty="0" smtClean="0"/>
              <a:t>years.</a:t>
            </a:r>
          </a:p>
          <a:p>
            <a:r>
              <a:rPr lang="en-US" dirty="0" smtClean="0"/>
              <a:t>Essentially</a:t>
            </a:r>
            <a:r>
              <a:rPr lang="en-US" dirty="0"/>
              <a:t>, in 2.5 years, the entrepreneur gets his investment back and revenue after this period is the profit for him.</a:t>
            </a:r>
          </a:p>
        </p:txBody>
      </p:sp>
      <p:sp>
        <p:nvSpPr>
          <p:cNvPr id="4" name="Slide Number Placeholder 3"/>
          <p:cNvSpPr>
            <a:spLocks noGrp="1"/>
          </p:cNvSpPr>
          <p:nvPr>
            <p:ph type="sldNum" sz="quarter" idx="15"/>
          </p:nvPr>
        </p:nvSpPr>
        <p:spPr/>
        <p:txBody>
          <a:bodyPr/>
          <a:lstStyle/>
          <a:p>
            <a:fld id="{FAFB316E-C6E3-4BB0-A5EB-25C72AF38F5A}" type="slidenum">
              <a:rPr lang="en-US" smtClean="0"/>
              <a:pPr/>
              <a:t>22</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spTree>
    <p:extLst>
      <p:ext uri="{BB962C8B-B14F-4D97-AF65-F5344CB8AC3E}">
        <p14:creationId xmlns:p14="http://schemas.microsoft.com/office/powerpoint/2010/main" val="3031244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52475" y="0"/>
            <a:ext cx="8077200" cy="1311275"/>
          </a:xfrm>
        </p:spPr>
        <p:txBody>
          <a:bodyPr>
            <a:normAutofit/>
          </a:bodyPr>
          <a:lstStyle/>
          <a:p>
            <a:pPr eaLnBrk="1" hangingPunct="1"/>
            <a:r>
              <a:rPr lang="en-US" altLang="en-US" sz="3800" dirty="0" smtClean="0"/>
              <a:t>Review question </a:t>
            </a:r>
          </a:p>
        </p:txBody>
      </p:sp>
      <p:grpSp>
        <p:nvGrpSpPr>
          <p:cNvPr id="15363" name="Group 3"/>
          <p:cNvGrpSpPr>
            <a:grpSpLocks/>
          </p:cNvGrpSpPr>
          <p:nvPr/>
        </p:nvGrpSpPr>
        <p:grpSpPr bwMode="auto">
          <a:xfrm>
            <a:off x="533400" y="1749426"/>
            <a:ext cx="7772400" cy="3962401"/>
            <a:chOff x="672" y="1152"/>
            <a:chExt cx="4896" cy="2496"/>
          </a:xfrm>
        </p:grpSpPr>
        <p:sp>
          <p:nvSpPr>
            <p:cNvPr id="15364" name="Rectangle 4"/>
            <p:cNvSpPr>
              <a:spLocks noChangeArrowheads="1"/>
            </p:cNvSpPr>
            <p:nvPr/>
          </p:nvSpPr>
          <p:spPr bwMode="auto">
            <a:xfrm>
              <a:off x="672" y="1152"/>
              <a:ext cx="4896" cy="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131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folHlink"/>
                </a:buClr>
                <a:buSzPct val="75000"/>
                <a:buFont typeface="Wingdings" panose="05000000000000000000" pitchFamily="2" charset="2"/>
                <a:buNone/>
              </a:pPr>
              <a:r>
                <a:rPr lang="en-US" altLang="en-US" sz="1600" dirty="0" smtClean="0">
                  <a:sym typeface="Symbol" panose="05050102010706020507" pitchFamily="18" charset="2"/>
                </a:rPr>
                <a:t>Use </a:t>
              </a:r>
              <a:r>
                <a:rPr lang="en-US" altLang="en-US" sz="1600" dirty="0">
                  <a:sym typeface="Symbol" panose="05050102010706020507" pitchFamily="18" charset="2"/>
                </a:rPr>
                <a:t>the payback period technique to choose between mutually exclusive projects </a:t>
              </a:r>
              <a:r>
                <a:rPr lang="en-US" altLang="en-US" sz="1600" dirty="0" smtClean="0">
                  <a:sym typeface="Symbol" panose="05050102010706020507" pitchFamily="18" charset="2"/>
                </a:rPr>
                <a:t>A and </a:t>
              </a:r>
              <a:r>
                <a:rPr lang="en-US" altLang="en-US" sz="1600" dirty="0">
                  <a:sym typeface="Symbol" panose="05050102010706020507" pitchFamily="18" charset="2"/>
                </a:rPr>
                <a:t>B.</a:t>
              </a:r>
            </a:p>
            <a:p>
              <a:pPr eaLnBrk="1" hangingPunct="1">
                <a:lnSpc>
                  <a:spcPct val="90000"/>
                </a:lnSpc>
                <a:spcBef>
                  <a:spcPct val="20000"/>
                </a:spcBef>
                <a:buClr>
                  <a:schemeClr val="folHlink"/>
                </a:buClr>
                <a:buSzPct val="75000"/>
                <a:buFont typeface="Wingdings" panose="05000000000000000000" pitchFamily="2" charset="2"/>
                <a:buNone/>
              </a:pPr>
              <a:endParaRPr lang="en-US" altLang="en-US" sz="1600" dirty="0">
                <a:sym typeface="Symbol" panose="05050102010706020507" pitchFamily="18" charset="2"/>
              </a:endParaRPr>
            </a:p>
            <a:p>
              <a:pPr eaLnBrk="1" hangingPunct="1">
                <a:lnSpc>
                  <a:spcPct val="90000"/>
                </a:lnSpc>
                <a:spcBef>
                  <a:spcPct val="20000"/>
                </a:spcBef>
                <a:buClr>
                  <a:schemeClr val="folHlink"/>
                </a:buClr>
                <a:buSzPct val="75000"/>
                <a:buFont typeface="Wingdings" panose="05000000000000000000" pitchFamily="2" charset="2"/>
                <a:buNone/>
              </a:pPr>
              <a:endParaRPr lang="en-US" altLang="en-US" sz="1600" dirty="0">
                <a:sym typeface="Symbol" panose="05050102010706020507" pitchFamily="18" charset="2"/>
              </a:endParaRPr>
            </a:p>
          </p:txBody>
        </p:sp>
        <p:sp>
          <p:nvSpPr>
            <p:cNvPr id="15366" name="Rectangle 6"/>
            <p:cNvSpPr>
              <a:spLocks noChangeArrowheads="1"/>
            </p:cNvSpPr>
            <p:nvPr/>
          </p:nvSpPr>
          <p:spPr bwMode="auto">
            <a:xfrm>
              <a:off x="2208" y="2802"/>
              <a:ext cx="86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20000"/>
                </a:spcBef>
                <a:buClr>
                  <a:schemeClr val="folHlink"/>
                </a:buClr>
                <a:buSzPct val="90000"/>
                <a:buFont typeface="Wingdings" panose="05000000000000000000" pitchFamily="2" charset="2"/>
                <a:buNone/>
              </a:pPr>
              <a:r>
                <a:rPr lang="en-US" altLang="en-US" sz="1400"/>
                <a:t>800</a:t>
              </a:r>
            </a:p>
          </p:txBody>
        </p:sp>
        <p:sp>
          <p:nvSpPr>
            <p:cNvPr id="15367" name="Rectangle 7"/>
            <p:cNvSpPr>
              <a:spLocks noChangeArrowheads="1"/>
            </p:cNvSpPr>
            <p:nvPr/>
          </p:nvSpPr>
          <p:spPr bwMode="auto">
            <a:xfrm>
              <a:off x="1344" y="2802"/>
              <a:ext cx="86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20000"/>
                </a:spcBef>
                <a:buClr>
                  <a:schemeClr val="folHlink"/>
                </a:buClr>
                <a:buSzPct val="90000"/>
                <a:buFont typeface="Wingdings" panose="05000000000000000000" pitchFamily="2" charset="2"/>
                <a:buNone/>
              </a:pPr>
              <a:r>
                <a:rPr lang="en-US" altLang="en-US" sz="1400"/>
                <a:t>200</a:t>
              </a:r>
            </a:p>
          </p:txBody>
        </p:sp>
        <p:sp>
          <p:nvSpPr>
            <p:cNvPr id="15368" name="Rectangle 8"/>
            <p:cNvSpPr>
              <a:spLocks noChangeArrowheads="1"/>
            </p:cNvSpPr>
            <p:nvPr/>
          </p:nvSpPr>
          <p:spPr bwMode="auto">
            <a:xfrm>
              <a:off x="960" y="2802"/>
              <a:ext cx="38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anose="05000000000000000000" pitchFamily="2" charset="2"/>
                <a:buNone/>
              </a:pPr>
              <a:r>
                <a:rPr lang="en-US" altLang="en-US" sz="1400"/>
                <a:t>C</a:t>
              </a:r>
              <a:r>
                <a:rPr lang="en-US" altLang="en-US" sz="1400" baseline="-25000"/>
                <a:t>5</a:t>
              </a:r>
            </a:p>
          </p:txBody>
        </p:sp>
        <p:sp>
          <p:nvSpPr>
            <p:cNvPr id="15369" name="Rectangle 9"/>
            <p:cNvSpPr>
              <a:spLocks noChangeArrowheads="1"/>
            </p:cNvSpPr>
            <p:nvPr/>
          </p:nvSpPr>
          <p:spPr bwMode="auto">
            <a:xfrm>
              <a:off x="2208" y="2591"/>
              <a:ext cx="86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20000"/>
                </a:spcBef>
                <a:buClr>
                  <a:schemeClr val="folHlink"/>
                </a:buClr>
                <a:buSzPct val="90000"/>
                <a:buFont typeface="Wingdings" panose="05000000000000000000" pitchFamily="2" charset="2"/>
                <a:buNone/>
              </a:pPr>
              <a:r>
                <a:rPr lang="en-US" altLang="en-US" sz="1400"/>
                <a:t>800</a:t>
              </a:r>
            </a:p>
          </p:txBody>
        </p:sp>
        <p:sp>
          <p:nvSpPr>
            <p:cNvPr id="15370" name="Rectangle 10"/>
            <p:cNvSpPr>
              <a:spLocks noChangeArrowheads="1"/>
            </p:cNvSpPr>
            <p:nvPr/>
          </p:nvSpPr>
          <p:spPr bwMode="auto">
            <a:xfrm>
              <a:off x="1344" y="2591"/>
              <a:ext cx="86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20000"/>
                </a:spcBef>
                <a:buClr>
                  <a:schemeClr val="folHlink"/>
                </a:buClr>
                <a:buSzPct val="90000"/>
                <a:buFont typeface="Wingdings" panose="05000000000000000000" pitchFamily="2" charset="2"/>
                <a:buNone/>
              </a:pPr>
              <a:r>
                <a:rPr lang="en-US" altLang="en-US" sz="1400"/>
                <a:t>200</a:t>
              </a:r>
            </a:p>
          </p:txBody>
        </p:sp>
        <p:sp>
          <p:nvSpPr>
            <p:cNvPr id="15371" name="Rectangle 11"/>
            <p:cNvSpPr>
              <a:spLocks noChangeArrowheads="1"/>
            </p:cNvSpPr>
            <p:nvPr/>
          </p:nvSpPr>
          <p:spPr bwMode="auto">
            <a:xfrm>
              <a:off x="960" y="2591"/>
              <a:ext cx="38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anose="05000000000000000000" pitchFamily="2" charset="2"/>
                <a:buNone/>
              </a:pPr>
              <a:r>
                <a:rPr lang="en-US" altLang="en-US" sz="1400"/>
                <a:t>C</a:t>
              </a:r>
              <a:r>
                <a:rPr lang="en-US" altLang="en-US" sz="1400" baseline="-25000"/>
                <a:t>4</a:t>
              </a:r>
            </a:p>
          </p:txBody>
        </p:sp>
        <p:sp>
          <p:nvSpPr>
            <p:cNvPr id="15372" name="Rectangle 12"/>
            <p:cNvSpPr>
              <a:spLocks noChangeArrowheads="1"/>
            </p:cNvSpPr>
            <p:nvPr/>
          </p:nvSpPr>
          <p:spPr bwMode="auto">
            <a:xfrm>
              <a:off x="2208" y="2380"/>
              <a:ext cx="86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20000"/>
                </a:spcBef>
                <a:buClr>
                  <a:schemeClr val="folHlink"/>
                </a:buClr>
                <a:buSzPct val="90000"/>
                <a:buFont typeface="Wingdings" panose="05000000000000000000" pitchFamily="2" charset="2"/>
                <a:buNone/>
              </a:pPr>
              <a:r>
                <a:rPr lang="en-US" altLang="en-US" sz="1400"/>
                <a:t>350</a:t>
              </a:r>
            </a:p>
          </p:txBody>
        </p:sp>
        <p:sp>
          <p:nvSpPr>
            <p:cNvPr id="15373" name="Rectangle 13"/>
            <p:cNvSpPr>
              <a:spLocks noChangeArrowheads="1"/>
            </p:cNvSpPr>
            <p:nvPr/>
          </p:nvSpPr>
          <p:spPr bwMode="auto">
            <a:xfrm>
              <a:off x="1344" y="2380"/>
              <a:ext cx="86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20000"/>
                </a:spcBef>
                <a:buClr>
                  <a:schemeClr val="folHlink"/>
                </a:buClr>
                <a:buSzPct val="90000"/>
                <a:buFont typeface="Wingdings" panose="05000000000000000000" pitchFamily="2" charset="2"/>
                <a:buNone/>
              </a:pPr>
              <a:r>
                <a:rPr lang="en-US" altLang="en-US" sz="1400"/>
                <a:t>400</a:t>
              </a:r>
            </a:p>
          </p:txBody>
        </p:sp>
        <p:sp>
          <p:nvSpPr>
            <p:cNvPr id="15374" name="Rectangle 14"/>
            <p:cNvSpPr>
              <a:spLocks noChangeArrowheads="1"/>
            </p:cNvSpPr>
            <p:nvPr/>
          </p:nvSpPr>
          <p:spPr bwMode="auto">
            <a:xfrm>
              <a:off x="960" y="2380"/>
              <a:ext cx="38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anose="05000000000000000000" pitchFamily="2" charset="2"/>
                <a:buNone/>
              </a:pPr>
              <a:r>
                <a:rPr lang="en-US" altLang="en-US" sz="1400"/>
                <a:t>C</a:t>
              </a:r>
              <a:r>
                <a:rPr lang="en-US" altLang="en-US" sz="1400" baseline="-25000"/>
                <a:t>3</a:t>
              </a:r>
            </a:p>
          </p:txBody>
        </p:sp>
        <p:sp>
          <p:nvSpPr>
            <p:cNvPr id="15375" name="Rectangle 15"/>
            <p:cNvSpPr>
              <a:spLocks noChangeArrowheads="1"/>
            </p:cNvSpPr>
            <p:nvPr/>
          </p:nvSpPr>
          <p:spPr bwMode="auto">
            <a:xfrm>
              <a:off x="2208" y="2169"/>
              <a:ext cx="86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20000"/>
                </a:spcBef>
                <a:buClr>
                  <a:schemeClr val="folHlink"/>
                </a:buClr>
                <a:buSzPct val="90000"/>
                <a:buFont typeface="Wingdings" panose="05000000000000000000" pitchFamily="2" charset="2"/>
                <a:buNone/>
              </a:pPr>
              <a:r>
                <a:rPr lang="en-US" altLang="en-US" sz="1400"/>
                <a:t>400</a:t>
              </a:r>
            </a:p>
          </p:txBody>
        </p:sp>
        <p:sp>
          <p:nvSpPr>
            <p:cNvPr id="15376" name="Rectangle 16"/>
            <p:cNvSpPr>
              <a:spLocks noChangeArrowheads="1"/>
            </p:cNvSpPr>
            <p:nvPr/>
          </p:nvSpPr>
          <p:spPr bwMode="auto">
            <a:xfrm>
              <a:off x="1344" y="2169"/>
              <a:ext cx="86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20000"/>
                </a:spcBef>
                <a:buClr>
                  <a:schemeClr val="folHlink"/>
                </a:buClr>
                <a:buSzPct val="90000"/>
                <a:buFont typeface="Wingdings" panose="05000000000000000000" pitchFamily="2" charset="2"/>
                <a:buNone/>
              </a:pPr>
              <a:r>
                <a:rPr lang="en-US" altLang="en-US" sz="1400"/>
                <a:t>400</a:t>
              </a:r>
            </a:p>
          </p:txBody>
        </p:sp>
        <p:sp>
          <p:nvSpPr>
            <p:cNvPr id="15377" name="Rectangle 17"/>
            <p:cNvSpPr>
              <a:spLocks noChangeArrowheads="1"/>
            </p:cNvSpPr>
            <p:nvPr/>
          </p:nvSpPr>
          <p:spPr bwMode="auto">
            <a:xfrm>
              <a:off x="960" y="2169"/>
              <a:ext cx="38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anose="05000000000000000000" pitchFamily="2" charset="2"/>
                <a:buNone/>
              </a:pPr>
              <a:r>
                <a:rPr lang="en-US" altLang="en-US" sz="1400"/>
                <a:t>C</a:t>
              </a:r>
              <a:r>
                <a:rPr lang="en-US" altLang="en-US" sz="1400" baseline="-25000"/>
                <a:t>2</a:t>
              </a:r>
            </a:p>
          </p:txBody>
        </p:sp>
        <p:sp>
          <p:nvSpPr>
            <p:cNvPr id="15378" name="Rectangle 18"/>
            <p:cNvSpPr>
              <a:spLocks noChangeArrowheads="1"/>
            </p:cNvSpPr>
            <p:nvPr/>
          </p:nvSpPr>
          <p:spPr bwMode="auto">
            <a:xfrm>
              <a:off x="2208" y="1958"/>
              <a:ext cx="86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20000"/>
                </a:spcBef>
                <a:buClr>
                  <a:schemeClr val="folHlink"/>
                </a:buClr>
                <a:buSzPct val="90000"/>
                <a:buFont typeface="Wingdings" panose="05000000000000000000" pitchFamily="2" charset="2"/>
                <a:buNone/>
              </a:pPr>
              <a:r>
                <a:rPr lang="en-US" altLang="en-US" sz="1400"/>
                <a:t>400</a:t>
              </a:r>
            </a:p>
          </p:txBody>
        </p:sp>
        <p:sp>
          <p:nvSpPr>
            <p:cNvPr id="15379" name="Rectangle 19"/>
            <p:cNvSpPr>
              <a:spLocks noChangeArrowheads="1"/>
            </p:cNvSpPr>
            <p:nvPr/>
          </p:nvSpPr>
          <p:spPr bwMode="auto">
            <a:xfrm>
              <a:off x="1344" y="1958"/>
              <a:ext cx="86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20000"/>
                </a:spcBef>
                <a:buClr>
                  <a:schemeClr val="folHlink"/>
                </a:buClr>
                <a:buSzPct val="90000"/>
                <a:buFont typeface="Wingdings" panose="05000000000000000000" pitchFamily="2" charset="2"/>
                <a:buNone/>
              </a:pPr>
              <a:r>
                <a:rPr lang="en-US" altLang="en-US" sz="1400"/>
                <a:t>400</a:t>
              </a:r>
            </a:p>
          </p:txBody>
        </p:sp>
        <p:sp>
          <p:nvSpPr>
            <p:cNvPr id="15380" name="Rectangle 20"/>
            <p:cNvSpPr>
              <a:spLocks noChangeArrowheads="1"/>
            </p:cNvSpPr>
            <p:nvPr/>
          </p:nvSpPr>
          <p:spPr bwMode="auto">
            <a:xfrm>
              <a:off x="960" y="1958"/>
              <a:ext cx="38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anose="05000000000000000000" pitchFamily="2" charset="2"/>
                <a:buNone/>
              </a:pPr>
              <a:r>
                <a:rPr lang="en-US" altLang="en-US" sz="1400"/>
                <a:t>C</a:t>
              </a:r>
              <a:r>
                <a:rPr lang="en-US" altLang="en-US" sz="1400" baseline="-25000"/>
                <a:t>1</a:t>
              </a:r>
            </a:p>
          </p:txBody>
        </p:sp>
        <p:sp>
          <p:nvSpPr>
            <p:cNvPr id="15381" name="Rectangle 21"/>
            <p:cNvSpPr>
              <a:spLocks noChangeArrowheads="1"/>
            </p:cNvSpPr>
            <p:nvPr/>
          </p:nvSpPr>
          <p:spPr bwMode="auto">
            <a:xfrm>
              <a:off x="2208" y="1747"/>
              <a:ext cx="86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20000"/>
                </a:spcBef>
                <a:buClr>
                  <a:schemeClr val="folHlink"/>
                </a:buClr>
                <a:buSzPct val="90000"/>
                <a:buFont typeface="Wingdings" panose="05000000000000000000" pitchFamily="2" charset="2"/>
                <a:buNone/>
              </a:pPr>
              <a:r>
                <a:rPr lang="en-US" altLang="en-US" sz="1400"/>
                <a:t>($1,200)</a:t>
              </a:r>
            </a:p>
          </p:txBody>
        </p:sp>
        <p:sp>
          <p:nvSpPr>
            <p:cNvPr id="15382" name="Rectangle 22"/>
            <p:cNvSpPr>
              <a:spLocks noChangeArrowheads="1"/>
            </p:cNvSpPr>
            <p:nvPr/>
          </p:nvSpPr>
          <p:spPr bwMode="auto">
            <a:xfrm>
              <a:off x="1344" y="1747"/>
              <a:ext cx="86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20000"/>
                </a:spcBef>
                <a:buClr>
                  <a:schemeClr val="folHlink"/>
                </a:buClr>
                <a:buSzPct val="90000"/>
                <a:buFont typeface="Wingdings" panose="05000000000000000000" pitchFamily="2" charset="2"/>
                <a:buNone/>
              </a:pPr>
              <a:r>
                <a:rPr lang="en-US" altLang="en-US" sz="1400"/>
                <a:t>($1,200)</a:t>
              </a:r>
            </a:p>
          </p:txBody>
        </p:sp>
        <p:sp>
          <p:nvSpPr>
            <p:cNvPr id="15383" name="Rectangle 23"/>
            <p:cNvSpPr>
              <a:spLocks noChangeArrowheads="1"/>
            </p:cNvSpPr>
            <p:nvPr/>
          </p:nvSpPr>
          <p:spPr bwMode="auto">
            <a:xfrm>
              <a:off x="960" y="1747"/>
              <a:ext cx="38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anose="05000000000000000000" pitchFamily="2" charset="2"/>
                <a:buNone/>
              </a:pPr>
              <a:r>
                <a:rPr lang="en-US" altLang="en-US" sz="1400"/>
                <a:t>C</a:t>
              </a:r>
              <a:r>
                <a:rPr lang="en-US" altLang="en-US" sz="1400" baseline="-25000"/>
                <a:t>0</a:t>
              </a:r>
            </a:p>
          </p:txBody>
        </p:sp>
        <p:sp>
          <p:nvSpPr>
            <p:cNvPr id="15384" name="Rectangle 24"/>
            <p:cNvSpPr>
              <a:spLocks noChangeArrowheads="1"/>
            </p:cNvSpPr>
            <p:nvPr/>
          </p:nvSpPr>
          <p:spPr bwMode="auto">
            <a:xfrm>
              <a:off x="2208" y="1536"/>
              <a:ext cx="86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chemeClr val="folHlink"/>
                </a:buClr>
                <a:buSzPct val="90000"/>
                <a:buFont typeface="Wingdings" panose="05000000000000000000" pitchFamily="2" charset="2"/>
                <a:buNone/>
              </a:pPr>
              <a:r>
                <a:rPr lang="en-US" altLang="en-US" sz="1400"/>
                <a:t>Project B</a:t>
              </a:r>
            </a:p>
          </p:txBody>
        </p:sp>
        <p:sp>
          <p:nvSpPr>
            <p:cNvPr id="15385" name="Rectangle 25"/>
            <p:cNvSpPr>
              <a:spLocks noChangeArrowheads="1"/>
            </p:cNvSpPr>
            <p:nvPr/>
          </p:nvSpPr>
          <p:spPr bwMode="auto">
            <a:xfrm>
              <a:off x="1344" y="1536"/>
              <a:ext cx="86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chemeClr val="folHlink"/>
                </a:buClr>
                <a:buSzPct val="90000"/>
                <a:buFont typeface="Wingdings" panose="05000000000000000000" pitchFamily="2" charset="2"/>
                <a:buNone/>
              </a:pPr>
              <a:r>
                <a:rPr lang="en-US" altLang="en-US" sz="1400"/>
                <a:t>Project A</a:t>
              </a:r>
            </a:p>
          </p:txBody>
        </p:sp>
        <p:sp>
          <p:nvSpPr>
            <p:cNvPr id="15386" name="Rectangle 26"/>
            <p:cNvSpPr>
              <a:spLocks noChangeArrowheads="1"/>
            </p:cNvSpPr>
            <p:nvPr/>
          </p:nvSpPr>
          <p:spPr bwMode="auto">
            <a:xfrm>
              <a:off x="960" y="1536"/>
              <a:ext cx="38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folHlink"/>
                </a:buClr>
                <a:buSzPct val="90000"/>
                <a:buFont typeface="Wingdings" panose="05000000000000000000" pitchFamily="2" charset="2"/>
                <a:buNone/>
              </a:pPr>
              <a:endParaRPr lang="en-US" altLang="en-US" sz="1400"/>
            </a:p>
          </p:txBody>
        </p:sp>
        <p:sp>
          <p:nvSpPr>
            <p:cNvPr id="15387" name="Line 27"/>
            <p:cNvSpPr>
              <a:spLocks noChangeShapeType="1"/>
            </p:cNvSpPr>
            <p:nvPr/>
          </p:nvSpPr>
          <p:spPr bwMode="auto">
            <a:xfrm>
              <a:off x="960" y="1536"/>
              <a:ext cx="211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8" name="Line 28"/>
            <p:cNvSpPr>
              <a:spLocks noChangeShapeType="1"/>
            </p:cNvSpPr>
            <p:nvPr/>
          </p:nvSpPr>
          <p:spPr bwMode="auto">
            <a:xfrm>
              <a:off x="960" y="1747"/>
              <a:ext cx="21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9" name="Line 29"/>
            <p:cNvSpPr>
              <a:spLocks noChangeShapeType="1"/>
            </p:cNvSpPr>
            <p:nvPr/>
          </p:nvSpPr>
          <p:spPr bwMode="auto">
            <a:xfrm>
              <a:off x="960" y="1958"/>
              <a:ext cx="21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0" name="Line 30"/>
            <p:cNvSpPr>
              <a:spLocks noChangeShapeType="1"/>
            </p:cNvSpPr>
            <p:nvPr/>
          </p:nvSpPr>
          <p:spPr bwMode="auto">
            <a:xfrm>
              <a:off x="960" y="2169"/>
              <a:ext cx="21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1" name="Line 31"/>
            <p:cNvSpPr>
              <a:spLocks noChangeShapeType="1"/>
            </p:cNvSpPr>
            <p:nvPr/>
          </p:nvSpPr>
          <p:spPr bwMode="auto">
            <a:xfrm>
              <a:off x="960" y="2380"/>
              <a:ext cx="21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2" name="Line 32"/>
            <p:cNvSpPr>
              <a:spLocks noChangeShapeType="1"/>
            </p:cNvSpPr>
            <p:nvPr/>
          </p:nvSpPr>
          <p:spPr bwMode="auto">
            <a:xfrm>
              <a:off x="960" y="2591"/>
              <a:ext cx="21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3" name="Line 33"/>
            <p:cNvSpPr>
              <a:spLocks noChangeShapeType="1"/>
            </p:cNvSpPr>
            <p:nvPr/>
          </p:nvSpPr>
          <p:spPr bwMode="auto">
            <a:xfrm>
              <a:off x="960" y="3013"/>
              <a:ext cx="211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4" name="Line 34"/>
            <p:cNvSpPr>
              <a:spLocks noChangeShapeType="1"/>
            </p:cNvSpPr>
            <p:nvPr/>
          </p:nvSpPr>
          <p:spPr bwMode="auto">
            <a:xfrm>
              <a:off x="960" y="1536"/>
              <a:ext cx="0" cy="147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5" name="Line 35"/>
            <p:cNvSpPr>
              <a:spLocks noChangeShapeType="1"/>
            </p:cNvSpPr>
            <p:nvPr/>
          </p:nvSpPr>
          <p:spPr bwMode="auto">
            <a:xfrm>
              <a:off x="1344" y="1536"/>
              <a:ext cx="0" cy="14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6" name="Line 36"/>
            <p:cNvSpPr>
              <a:spLocks noChangeShapeType="1"/>
            </p:cNvSpPr>
            <p:nvPr/>
          </p:nvSpPr>
          <p:spPr bwMode="auto">
            <a:xfrm>
              <a:off x="2208" y="1536"/>
              <a:ext cx="0" cy="14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7" name="Line 37"/>
            <p:cNvSpPr>
              <a:spLocks noChangeShapeType="1"/>
            </p:cNvSpPr>
            <p:nvPr/>
          </p:nvSpPr>
          <p:spPr bwMode="auto">
            <a:xfrm>
              <a:off x="3072" y="1536"/>
              <a:ext cx="0" cy="147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8" name="Line 38"/>
            <p:cNvSpPr>
              <a:spLocks noChangeShapeType="1"/>
            </p:cNvSpPr>
            <p:nvPr/>
          </p:nvSpPr>
          <p:spPr bwMode="auto">
            <a:xfrm>
              <a:off x="960" y="2802"/>
              <a:ext cx="21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Footer Placeholder 1"/>
          <p:cNvSpPr>
            <a:spLocks noGrp="1"/>
          </p:cNvSpPr>
          <p:nvPr>
            <p:ph type="ftr" sz="quarter" idx="16"/>
          </p:nvPr>
        </p:nvSpPr>
        <p:spPr/>
        <p:txBody>
          <a:bodyPr/>
          <a:lstStyle/>
          <a:p>
            <a:r>
              <a:rPr lang="pt-BR" smtClean="0"/>
              <a:t>S NEHRA EFE UNIT IV</a:t>
            </a:r>
            <a:endParaRPr lang="en-US"/>
          </a:p>
        </p:txBody>
      </p:sp>
      <p:sp>
        <p:nvSpPr>
          <p:cNvPr id="3" name="Slide Number Placeholder 2"/>
          <p:cNvSpPr>
            <a:spLocks noGrp="1"/>
          </p:cNvSpPr>
          <p:nvPr>
            <p:ph type="sldNum" sz="quarter" idx="15"/>
          </p:nvPr>
        </p:nvSpPr>
        <p:spPr/>
        <p:txBody>
          <a:bodyPr/>
          <a:lstStyle/>
          <a:p>
            <a:fld id="{FAFB316E-C6E3-4BB0-A5EB-25C72AF38F5A}" type="slidenum">
              <a:rPr lang="en-US" smtClean="0"/>
              <a:pPr/>
              <a:t>23</a:t>
            </a:fld>
            <a:endParaRPr lang="en-US"/>
          </a:p>
        </p:txBody>
      </p:sp>
    </p:spTree>
    <p:extLst>
      <p:ext uri="{BB962C8B-B14F-4D97-AF65-F5344CB8AC3E}">
        <p14:creationId xmlns:p14="http://schemas.microsoft.com/office/powerpoint/2010/main" val="122177966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sz="quarter" idx="1"/>
          </p:nvPr>
        </p:nvSpPr>
        <p:spPr/>
        <p:txBody>
          <a:bodyPr/>
          <a:lstStyle/>
          <a:p>
            <a:r>
              <a:rPr lang="en-US" altLang="en-US" dirty="0" smtClean="0">
                <a:sym typeface="Symbol" panose="05050102010706020507" pitchFamily="18" charset="2"/>
              </a:rPr>
              <a:t>Project </a:t>
            </a:r>
            <a:r>
              <a:rPr lang="en-US" altLang="en-US" dirty="0">
                <a:sym typeface="Symbol" panose="05050102010706020507" pitchFamily="18" charset="2"/>
              </a:rPr>
              <a:t>A’s payback is 3 years as its initial outlay is fully recovered in that time.  Project B doesn’t fully recover until sometime in the 4</a:t>
            </a:r>
            <a:r>
              <a:rPr lang="en-US" altLang="en-US" baseline="30000" dirty="0">
                <a:sym typeface="Symbol" panose="05050102010706020507" pitchFamily="18" charset="2"/>
              </a:rPr>
              <a:t>th</a:t>
            </a:r>
            <a:r>
              <a:rPr lang="en-US" altLang="en-US" dirty="0">
                <a:sym typeface="Symbol" panose="05050102010706020507" pitchFamily="18" charset="2"/>
              </a:rPr>
              <a:t> </a:t>
            </a:r>
            <a:r>
              <a:rPr lang="en-US" altLang="en-US" dirty="0" smtClean="0">
                <a:sym typeface="Symbol" panose="05050102010706020507" pitchFamily="18" charset="2"/>
              </a:rPr>
              <a:t>year.</a:t>
            </a:r>
          </a:p>
          <a:p>
            <a:r>
              <a:rPr lang="en-US" altLang="en-US" dirty="0" smtClean="0">
                <a:sym typeface="Symbol" panose="05050102010706020507" pitchFamily="18" charset="2"/>
              </a:rPr>
              <a:t>Thus</a:t>
            </a:r>
            <a:r>
              <a:rPr lang="en-US" altLang="en-US" dirty="0">
                <a:sym typeface="Symbol" panose="05050102010706020507" pitchFamily="18" charset="2"/>
              </a:rPr>
              <a:t>, according to the payback method, Project A is better than B.</a:t>
            </a:r>
          </a:p>
          <a:p>
            <a:pPr marL="0" indent="0">
              <a:buNone/>
            </a:pPr>
            <a:endParaRPr lang="en-US" dirty="0"/>
          </a:p>
        </p:txBody>
      </p:sp>
      <p:sp>
        <p:nvSpPr>
          <p:cNvPr id="4" name="Slide Number Placeholder 3"/>
          <p:cNvSpPr>
            <a:spLocks noGrp="1"/>
          </p:cNvSpPr>
          <p:nvPr>
            <p:ph type="sldNum" sz="quarter" idx="15"/>
          </p:nvPr>
        </p:nvSpPr>
        <p:spPr/>
        <p:txBody>
          <a:bodyPr/>
          <a:lstStyle/>
          <a:p>
            <a:fld id="{FAFB316E-C6E3-4BB0-A5EB-25C72AF38F5A}" type="slidenum">
              <a:rPr lang="en-US" smtClean="0"/>
              <a:pPr/>
              <a:t>24</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spTree>
    <p:extLst>
      <p:ext uri="{BB962C8B-B14F-4D97-AF65-F5344CB8AC3E}">
        <p14:creationId xmlns:p14="http://schemas.microsoft.com/office/powerpoint/2010/main" val="2180354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Accounting Rate of Return</a:t>
            </a:r>
          </a:p>
        </p:txBody>
      </p:sp>
      <p:sp>
        <p:nvSpPr>
          <p:cNvPr id="3" name="Content Placeholder 2"/>
          <p:cNvSpPr>
            <a:spLocks noGrp="1"/>
          </p:cNvSpPr>
          <p:nvPr>
            <p:ph sz="quarter" idx="1"/>
          </p:nvPr>
        </p:nvSpPr>
        <p:spPr/>
        <p:txBody>
          <a:bodyPr/>
          <a:lstStyle/>
          <a:p>
            <a:r>
              <a:rPr lang="en-US" dirty="0"/>
              <a:t>Accounting rate of return is calculated with the help of </a:t>
            </a:r>
            <a:r>
              <a:rPr lang="en-US" dirty="0" smtClean="0"/>
              <a:t>accounting data</a:t>
            </a:r>
            <a:endParaRPr lang="en-US" dirty="0"/>
          </a:p>
          <a:p>
            <a:r>
              <a:rPr lang="en-US" dirty="0" smtClean="0"/>
              <a:t>The </a:t>
            </a:r>
            <a:r>
              <a:rPr lang="en-US" dirty="0"/>
              <a:t>ratio of profit after tax and book value of investment is </a:t>
            </a:r>
            <a:r>
              <a:rPr lang="en-US" dirty="0" smtClean="0"/>
              <a:t>the accounting </a:t>
            </a:r>
            <a:r>
              <a:rPr lang="en-US" dirty="0"/>
              <a:t>rate of </a:t>
            </a:r>
            <a:r>
              <a:rPr lang="en-US" dirty="0" smtClean="0"/>
              <a:t>return</a:t>
            </a:r>
            <a:endParaRPr lang="en-US" dirty="0"/>
          </a:p>
          <a:p>
            <a:r>
              <a:rPr lang="en-US" dirty="0"/>
              <a:t>If the book value of investment is Rs.100 and profit after tax is </a:t>
            </a:r>
            <a:r>
              <a:rPr lang="en-US" dirty="0" smtClean="0"/>
              <a:t>Rs.25, then </a:t>
            </a:r>
            <a:r>
              <a:rPr lang="en-US" dirty="0"/>
              <a:t>the ratio results into 25%. Hence, accounting rate of return is 25%.</a:t>
            </a:r>
          </a:p>
        </p:txBody>
      </p:sp>
      <p:sp>
        <p:nvSpPr>
          <p:cNvPr id="4" name="Slide Number Placeholder 3"/>
          <p:cNvSpPr>
            <a:spLocks noGrp="1"/>
          </p:cNvSpPr>
          <p:nvPr>
            <p:ph type="sldNum" sz="quarter" idx="15"/>
          </p:nvPr>
        </p:nvSpPr>
        <p:spPr/>
        <p:txBody>
          <a:bodyPr/>
          <a:lstStyle/>
          <a:p>
            <a:fld id="{FAFB316E-C6E3-4BB0-A5EB-25C72AF38F5A}" type="slidenum">
              <a:rPr lang="en-US" smtClean="0"/>
              <a:pPr/>
              <a:t>25</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spTree>
    <p:extLst>
      <p:ext uri="{BB962C8B-B14F-4D97-AF65-F5344CB8AC3E}">
        <p14:creationId xmlns:p14="http://schemas.microsoft.com/office/powerpoint/2010/main" val="969133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Discounted cash flow methods</a:t>
            </a:r>
          </a:p>
        </p:txBody>
      </p:sp>
      <p:sp>
        <p:nvSpPr>
          <p:cNvPr id="3" name="Content Placeholder 2"/>
          <p:cNvSpPr>
            <a:spLocks noGrp="1"/>
          </p:cNvSpPr>
          <p:nvPr>
            <p:ph sz="quarter" idx="1"/>
          </p:nvPr>
        </p:nvSpPr>
        <p:spPr/>
        <p:txBody>
          <a:bodyPr/>
          <a:lstStyle/>
          <a:p>
            <a:r>
              <a:rPr lang="en-US" dirty="0"/>
              <a:t>The value of a firm today is the present value of all its future cash flows. </a:t>
            </a:r>
            <a:endParaRPr lang="en-US" dirty="0" smtClean="0"/>
          </a:p>
          <a:p>
            <a:r>
              <a:rPr lang="en-US" dirty="0" smtClean="0"/>
              <a:t>These </a:t>
            </a:r>
            <a:r>
              <a:rPr lang="en-US" dirty="0"/>
              <a:t>future cash flows come from assets which are already in place and from future investment opportunities. </a:t>
            </a:r>
            <a:endParaRPr lang="en-US" dirty="0" smtClean="0"/>
          </a:p>
          <a:p>
            <a:r>
              <a:rPr lang="en-US" dirty="0" smtClean="0"/>
              <a:t>These </a:t>
            </a:r>
            <a:r>
              <a:rPr lang="en-US" dirty="0"/>
              <a:t>future cash flows are discounted at a rate that represents investors' assessments of the uncertainty that they will flow in the amounts and when expected</a:t>
            </a:r>
          </a:p>
        </p:txBody>
      </p:sp>
      <p:sp>
        <p:nvSpPr>
          <p:cNvPr id="4" name="Slide Number Placeholder 3"/>
          <p:cNvSpPr>
            <a:spLocks noGrp="1"/>
          </p:cNvSpPr>
          <p:nvPr>
            <p:ph type="sldNum" sz="quarter" idx="15"/>
          </p:nvPr>
        </p:nvSpPr>
        <p:spPr/>
        <p:txBody>
          <a:bodyPr/>
          <a:lstStyle/>
          <a:p>
            <a:fld id="{FAFB316E-C6E3-4BB0-A5EB-25C72AF38F5A}" type="slidenum">
              <a:rPr lang="en-US" smtClean="0"/>
              <a:pPr/>
              <a:t>26</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spTree>
    <p:extLst>
      <p:ext uri="{BB962C8B-B14F-4D97-AF65-F5344CB8AC3E}">
        <p14:creationId xmlns:p14="http://schemas.microsoft.com/office/powerpoint/2010/main" val="3373850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smtClean="0"/>
              <a:t>1. Net </a:t>
            </a:r>
            <a:r>
              <a:rPr lang="en-US" altLang="en-US" dirty="0"/>
              <a:t>present value </a:t>
            </a:r>
          </a:p>
        </p:txBody>
      </p:sp>
      <p:sp>
        <p:nvSpPr>
          <p:cNvPr id="16387" name="Rectangle 3"/>
          <p:cNvSpPr>
            <a:spLocks noGrp="1" noChangeArrowheads="1"/>
          </p:cNvSpPr>
          <p:nvPr>
            <p:ph type="body" idx="1"/>
          </p:nvPr>
        </p:nvSpPr>
        <p:spPr/>
        <p:txBody>
          <a:bodyPr/>
          <a:lstStyle/>
          <a:p>
            <a:r>
              <a:rPr lang="en-US" altLang="en-US" dirty="0" smtClean="0"/>
              <a:t>It </a:t>
            </a:r>
            <a:r>
              <a:rPr lang="en-US" altLang="en-US" dirty="0"/>
              <a:t>consists of comparing the present value of all net cash inflows to all the net cash inflows to the initial investment cost </a:t>
            </a:r>
            <a:endParaRPr lang="en-US" altLang="en-US" dirty="0" smtClean="0"/>
          </a:p>
          <a:p>
            <a:r>
              <a:rPr lang="en-US" altLang="en-US" dirty="0" smtClean="0"/>
              <a:t>It </a:t>
            </a:r>
            <a:r>
              <a:rPr lang="en-US" altLang="en-US" dirty="0"/>
              <a:t>is calculated by discounting all future flows to the present and subtracting the present value of all outflows from the present value of all </a:t>
            </a:r>
            <a:r>
              <a:rPr lang="en-US" altLang="en-US" dirty="0" smtClean="0"/>
              <a:t>inflows</a:t>
            </a:r>
          </a:p>
          <a:p>
            <a:pPr marL="0" indent="0">
              <a:buNone/>
            </a:pPr>
            <a:endParaRPr lang="en-US" altLang="en-US" dirty="0"/>
          </a:p>
          <a:p>
            <a:pPr marL="571500" indent="-571500"/>
            <a:r>
              <a:rPr lang="en-US" altLang="en-US" dirty="0"/>
              <a:t>If NPV &gt; Cost -  Project accepted</a:t>
            </a:r>
          </a:p>
          <a:p>
            <a:pPr marL="571500" indent="-571500"/>
            <a:r>
              <a:rPr lang="en-US" altLang="en-US" dirty="0"/>
              <a:t>If NPV &lt; Cost </a:t>
            </a:r>
            <a:r>
              <a:rPr lang="en-US" altLang="en-US" dirty="0" smtClean="0"/>
              <a:t>- </a:t>
            </a:r>
            <a:r>
              <a:rPr lang="en-US" altLang="en-US" dirty="0"/>
              <a:t>Project rejected</a:t>
            </a:r>
          </a:p>
        </p:txBody>
      </p:sp>
      <p:sp>
        <p:nvSpPr>
          <p:cNvPr id="2" name="Footer Placeholder 1"/>
          <p:cNvSpPr>
            <a:spLocks noGrp="1"/>
          </p:cNvSpPr>
          <p:nvPr>
            <p:ph type="ftr" sz="quarter" idx="16"/>
          </p:nvPr>
        </p:nvSpPr>
        <p:spPr/>
        <p:txBody>
          <a:bodyPr/>
          <a:lstStyle/>
          <a:p>
            <a:r>
              <a:rPr lang="pt-BR" dirty="0" smtClean="0"/>
              <a:t>S NEHRA EFE UNIT IV</a:t>
            </a:r>
            <a:endParaRPr lang="en-US" dirty="0"/>
          </a:p>
        </p:txBody>
      </p:sp>
      <p:sp>
        <p:nvSpPr>
          <p:cNvPr id="3" name="Slide Number Placeholder 2"/>
          <p:cNvSpPr>
            <a:spLocks noGrp="1"/>
          </p:cNvSpPr>
          <p:nvPr>
            <p:ph type="sldNum" sz="quarter" idx="15"/>
          </p:nvPr>
        </p:nvSpPr>
        <p:spPr/>
        <p:txBody>
          <a:bodyPr/>
          <a:lstStyle/>
          <a:p>
            <a:fld id="{FAFB316E-C6E3-4BB0-A5EB-25C72AF38F5A}" type="slidenum">
              <a:rPr lang="en-US" smtClean="0"/>
              <a:pPr/>
              <a:t>27</a:t>
            </a:fld>
            <a:endParaRPr lang="en-US"/>
          </a:p>
        </p:txBody>
      </p:sp>
    </p:spTree>
    <p:extLst>
      <p:ext uri="{BB962C8B-B14F-4D97-AF65-F5344CB8AC3E}">
        <p14:creationId xmlns:p14="http://schemas.microsoft.com/office/powerpoint/2010/main" val="2655834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Suppose, our proposed investment is Rs.100 </a:t>
            </a:r>
            <a:r>
              <a:rPr lang="en-US" dirty="0" err="1"/>
              <a:t>Crs</a:t>
            </a:r>
            <a:r>
              <a:rPr lang="en-US" dirty="0"/>
              <a:t> and present value (PV) of future cash flows come to be Rs.120 </a:t>
            </a:r>
            <a:r>
              <a:rPr lang="en-US" dirty="0" err="1"/>
              <a:t>Crs</a:t>
            </a:r>
            <a:r>
              <a:rPr lang="en-US" dirty="0"/>
              <a:t>, the NPV would be Rs.20 </a:t>
            </a:r>
            <a:r>
              <a:rPr lang="en-US" dirty="0" err="1"/>
              <a:t>Crs</a:t>
            </a:r>
            <a:r>
              <a:rPr lang="en-US" dirty="0"/>
              <a:t> and hence, the project should be undertaken. </a:t>
            </a:r>
            <a:endParaRPr lang="en-US" dirty="0" smtClean="0"/>
          </a:p>
          <a:p>
            <a:r>
              <a:rPr lang="en-US" dirty="0" smtClean="0"/>
              <a:t>If </a:t>
            </a:r>
            <a:r>
              <a:rPr lang="en-US" dirty="0"/>
              <a:t>the PV is Rs.80 </a:t>
            </a:r>
            <a:r>
              <a:rPr lang="en-US" dirty="0" err="1"/>
              <a:t>Crs</a:t>
            </a:r>
            <a:r>
              <a:rPr lang="en-US" dirty="0"/>
              <a:t>, the NPV would be negative by </a:t>
            </a:r>
            <a:r>
              <a:rPr lang="en-US" dirty="0" err="1"/>
              <a:t>Rs</a:t>
            </a:r>
            <a:r>
              <a:rPr lang="en-US" dirty="0"/>
              <a:t>. 20 </a:t>
            </a:r>
            <a:r>
              <a:rPr lang="en-US" dirty="0" err="1"/>
              <a:t>Crs</a:t>
            </a:r>
            <a:r>
              <a:rPr lang="en-US" dirty="0"/>
              <a:t>, the project is not advisable in this case.</a:t>
            </a:r>
          </a:p>
        </p:txBody>
      </p:sp>
      <p:sp>
        <p:nvSpPr>
          <p:cNvPr id="4" name="Slide Number Placeholder 3"/>
          <p:cNvSpPr>
            <a:spLocks noGrp="1"/>
          </p:cNvSpPr>
          <p:nvPr>
            <p:ph type="sldNum" sz="quarter" idx="15"/>
          </p:nvPr>
        </p:nvSpPr>
        <p:spPr/>
        <p:txBody>
          <a:bodyPr/>
          <a:lstStyle/>
          <a:p>
            <a:fld id="{FAFB316E-C6E3-4BB0-A5EB-25C72AF38F5A}" type="slidenum">
              <a:rPr lang="en-US" smtClean="0"/>
              <a:pPr/>
              <a:t>28</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spTree>
    <p:extLst>
      <p:ext uri="{BB962C8B-B14F-4D97-AF65-F5344CB8AC3E}">
        <p14:creationId xmlns:p14="http://schemas.microsoft.com/office/powerpoint/2010/main" val="3627025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a:t>
            </a:r>
            <a:endParaRPr lang="en-US" dirty="0"/>
          </a:p>
        </p:txBody>
      </p:sp>
      <p:sp>
        <p:nvSpPr>
          <p:cNvPr id="3" name="Content Placeholder 2"/>
          <p:cNvSpPr>
            <a:spLocks noGrp="1"/>
          </p:cNvSpPr>
          <p:nvPr>
            <p:ph sz="quarter" idx="1"/>
          </p:nvPr>
        </p:nvSpPr>
        <p:spPr/>
        <p:txBody>
          <a:bodyPr/>
          <a:lstStyle/>
          <a:p>
            <a:r>
              <a:rPr lang="en-US" dirty="0"/>
              <a:t>PV = FV / (1+r)n</a:t>
            </a:r>
          </a:p>
          <a:p>
            <a:endParaRPr lang="en-US" dirty="0"/>
          </a:p>
          <a:p>
            <a:r>
              <a:rPr lang="en-US" dirty="0"/>
              <a:t>PV is Present Value</a:t>
            </a:r>
          </a:p>
          <a:p>
            <a:r>
              <a:rPr lang="en-US" dirty="0"/>
              <a:t>FV is Future Value</a:t>
            </a:r>
          </a:p>
          <a:p>
            <a:r>
              <a:rPr lang="en-US" dirty="0"/>
              <a:t>r is the interest rate (as a decimal, so 0.10, not 10%)</a:t>
            </a:r>
          </a:p>
          <a:p>
            <a:r>
              <a:rPr lang="en-US" dirty="0"/>
              <a:t>n is the number of years</a:t>
            </a:r>
          </a:p>
        </p:txBody>
      </p:sp>
      <p:sp>
        <p:nvSpPr>
          <p:cNvPr id="4" name="Slide Number Placeholder 3"/>
          <p:cNvSpPr>
            <a:spLocks noGrp="1"/>
          </p:cNvSpPr>
          <p:nvPr>
            <p:ph type="sldNum" sz="quarter" idx="15"/>
          </p:nvPr>
        </p:nvSpPr>
        <p:spPr/>
        <p:txBody>
          <a:bodyPr/>
          <a:lstStyle/>
          <a:p>
            <a:fld id="{FAFB316E-C6E3-4BB0-A5EB-25C72AF38F5A}" type="slidenum">
              <a:rPr lang="en-US" smtClean="0"/>
              <a:pPr/>
              <a:t>29</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spTree>
    <p:extLst>
      <p:ext uri="{BB962C8B-B14F-4D97-AF65-F5344CB8AC3E}">
        <p14:creationId xmlns:p14="http://schemas.microsoft.com/office/powerpoint/2010/main" val="32040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dirty="0" smtClean="0"/>
              <a:t>Types of investment</a:t>
            </a:r>
            <a:endParaRPr lang="en-US" altLang="en-US" dirty="0"/>
          </a:p>
        </p:txBody>
      </p:sp>
      <p:sp>
        <p:nvSpPr>
          <p:cNvPr id="3075" name="Rectangle 3"/>
          <p:cNvSpPr>
            <a:spLocks noGrp="1" noChangeArrowheads="1"/>
          </p:cNvSpPr>
          <p:nvPr>
            <p:ph type="body" idx="1"/>
          </p:nvPr>
        </p:nvSpPr>
        <p:spPr/>
        <p:txBody>
          <a:bodyPr>
            <a:normAutofit/>
          </a:bodyPr>
          <a:lstStyle/>
          <a:p>
            <a:pPr marL="571500" indent="-571500">
              <a:lnSpc>
                <a:spcPct val="80000"/>
              </a:lnSpc>
            </a:pPr>
            <a:r>
              <a:rPr lang="en-US" altLang="en-US" dirty="0" smtClean="0"/>
              <a:t>Investment </a:t>
            </a:r>
            <a:r>
              <a:rPr lang="en-US" altLang="en-US" dirty="0"/>
              <a:t>can be classified under the following </a:t>
            </a:r>
            <a:r>
              <a:rPr lang="en-US" altLang="en-US" dirty="0" smtClean="0"/>
              <a:t>categories:</a:t>
            </a:r>
            <a:endParaRPr lang="en-US" altLang="en-US" dirty="0"/>
          </a:p>
          <a:p>
            <a:pPr marL="571500" indent="-571500">
              <a:lnSpc>
                <a:spcPct val="80000"/>
              </a:lnSpc>
              <a:buFont typeface="Wingdings" panose="05000000000000000000" pitchFamily="2" charset="2"/>
              <a:buAutoNum type="arabicPeriod"/>
            </a:pPr>
            <a:r>
              <a:rPr lang="en-US" altLang="en-US" dirty="0">
                <a:solidFill>
                  <a:srgbClr val="FF0000"/>
                </a:solidFill>
              </a:rPr>
              <a:t>Investment in financial assets </a:t>
            </a:r>
            <a:r>
              <a:rPr lang="en-US" altLang="en-US" dirty="0"/>
              <a:t>–PF, Bank deposits, bonds, shares </a:t>
            </a:r>
            <a:r>
              <a:rPr lang="en-US" altLang="en-US" dirty="0" smtClean="0"/>
              <a:t>etc.</a:t>
            </a:r>
            <a:endParaRPr lang="en-US" altLang="en-US" dirty="0"/>
          </a:p>
          <a:p>
            <a:pPr marL="571500" indent="-571500">
              <a:lnSpc>
                <a:spcPct val="80000"/>
              </a:lnSpc>
              <a:buFont typeface="Wingdings" panose="05000000000000000000" pitchFamily="2" charset="2"/>
              <a:buAutoNum type="arabicPeriod"/>
            </a:pPr>
            <a:r>
              <a:rPr lang="en-US" altLang="en-US" dirty="0">
                <a:solidFill>
                  <a:srgbClr val="FF0000"/>
                </a:solidFill>
              </a:rPr>
              <a:t>Investment in physical assets </a:t>
            </a:r>
            <a:r>
              <a:rPr lang="en-US" altLang="en-US" dirty="0"/>
              <a:t>– Purchasing land, building, machinery, plant </a:t>
            </a:r>
            <a:r>
              <a:rPr lang="en-US" altLang="en-US" dirty="0" smtClean="0"/>
              <a:t>etc.</a:t>
            </a:r>
            <a:endParaRPr lang="en-US" altLang="en-US" dirty="0"/>
          </a:p>
          <a:p>
            <a:pPr marL="571500" indent="-571500">
              <a:lnSpc>
                <a:spcPct val="80000"/>
              </a:lnSpc>
              <a:buFont typeface="Wingdings" panose="05000000000000000000" pitchFamily="2" charset="2"/>
              <a:buAutoNum type="arabicPeriod"/>
            </a:pPr>
            <a:r>
              <a:rPr lang="en-US" altLang="en-US" dirty="0">
                <a:solidFill>
                  <a:srgbClr val="FF0000"/>
                </a:solidFill>
              </a:rPr>
              <a:t>Investment in human capital </a:t>
            </a:r>
            <a:r>
              <a:rPr lang="en-US" altLang="en-US" dirty="0"/>
              <a:t>– Skill formation through education</a:t>
            </a:r>
          </a:p>
          <a:p>
            <a:pPr marL="571500" indent="-571500">
              <a:lnSpc>
                <a:spcPct val="80000"/>
              </a:lnSpc>
              <a:buFont typeface="Wingdings" panose="05000000000000000000" pitchFamily="2" charset="2"/>
              <a:buAutoNum type="arabicPeriod"/>
            </a:pPr>
            <a:r>
              <a:rPr lang="en-US" altLang="en-US" dirty="0">
                <a:solidFill>
                  <a:srgbClr val="FF0000"/>
                </a:solidFill>
              </a:rPr>
              <a:t>Miscellaneous investment </a:t>
            </a:r>
            <a:r>
              <a:rPr lang="en-US" altLang="en-US" dirty="0"/>
              <a:t>–Replacing outdated machinery, R&amp;D, safety measures for employees, product diversification </a:t>
            </a:r>
            <a:r>
              <a:rPr lang="en-US" altLang="en-US" dirty="0" smtClean="0"/>
              <a:t>etc.</a:t>
            </a:r>
            <a:endParaRPr lang="en-US" altLang="en-US" dirty="0"/>
          </a:p>
        </p:txBody>
      </p:sp>
      <p:sp>
        <p:nvSpPr>
          <p:cNvPr id="2" name="Footer Placeholder 1"/>
          <p:cNvSpPr>
            <a:spLocks noGrp="1"/>
          </p:cNvSpPr>
          <p:nvPr>
            <p:ph type="ftr" sz="quarter" idx="16"/>
          </p:nvPr>
        </p:nvSpPr>
        <p:spPr/>
        <p:txBody>
          <a:bodyPr/>
          <a:lstStyle/>
          <a:p>
            <a:r>
              <a:rPr lang="pt-BR" smtClean="0"/>
              <a:t>S NEHRA EFE UNIT IV</a:t>
            </a:r>
            <a:endParaRPr lang="en-US"/>
          </a:p>
        </p:txBody>
      </p:sp>
      <p:sp>
        <p:nvSpPr>
          <p:cNvPr id="3" name="Slide Number Placeholder 2"/>
          <p:cNvSpPr>
            <a:spLocks noGrp="1"/>
          </p:cNvSpPr>
          <p:nvPr>
            <p:ph type="sldNum" sz="quarter" idx="15"/>
          </p:nvPr>
        </p:nvSpPr>
        <p:spPr/>
        <p:txBody>
          <a:bodyPr/>
          <a:lstStyle/>
          <a:p>
            <a:fld id="{FAFB316E-C6E3-4BB0-A5EB-25C72AF38F5A}" type="slidenum">
              <a:rPr lang="en-US" smtClean="0"/>
              <a:pPr/>
              <a:t>3</a:t>
            </a:fld>
            <a:endParaRPr lang="en-US"/>
          </a:p>
        </p:txBody>
      </p:sp>
    </p:spTree>
    <p:extLst>
      <p:ext uri="{BB962C8B-B14F-4D97-AF65-F5344CB8AC3E}">
        <p14:creationId xmlns:p14="http://schemas.microsoft.com/office/powerpoint/2010/main" val="2510125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Alex promises you $900 in 3 years, what is the </a:t>
            </a:r>
            <a:r>
              <a:rPr lang="en-US" dirty="0" smtClean="0"/>
              <a:t>present value </a:t>
            </a:r>
            <a:r>
              <a:rPr lang="en-US" dirty="0"/>
              <a:t>(using a 10% interest rate</a:t>
            </a:r>
            <a:r>
              <a:rPr lang="en-US" dirty="0" smtClean="0"/>
              <a:t>)?</a:t>
            </a:r>
          </a:p>
          <a:p>
            <a:r>
              <a:rPr lang="en-US" dirty="0"/>
              <a:t>PV = FV / (1+r)n</a:t>
            </a:r>
          </a:p>
          <a:p>
            <a:r>
              <a:rPr lang="en-US" dirty="0"/>
              <a:t>PV = $900 / (1 + 0.10)3</a:t>
            </a:r>
          </a:p>
          <a:p>
            <a:r>
              <a:rPr lang="en-US" dirty="0"/>
              <a:t>PV = $900 / 1.103</a:t>
            </a:r>
          </a:p>
          <a:p>
            <a:r>
              <a:rPr lang="en-US" dirty="0"/>
              <a:t>PV = $676.18 </a:t>
            </a:r>
            <a:endParaRPr lang="en-US" dirty="0" smtClean="0"/>
          </a:p>
          <a:p>
            <a:r>
              <a:rPr lang="en-US" dirty="0" smtClean="0"/>
              <a:t>Note </a:t>
            </a:r>
            <a:r>
              <a:rPr lang="en-US" dirty="0"/>
              <a:t>that $676.18 is a lot less than $900</a:t>
            </a:r>
            <a:r>
              <a:rPr lang="en-US" dirty="0" smtClean="0"/>
              <a:t>.</a:t>
            </a:r>
            <a:endParaRPr lang="en-US" dirty="0"/>
          </a:p>
          <a:p>
            <a:r>
              <a:rPr lang="en-US" dirty="0">
                <a:solidFill>
                  <a:srgbClr val="FF0000"/>
                </a:solidFill>
              </a:rPr>
              <a:t>It is saying that $676.18 now is as valuable as $900 in 3 years (at 10%).</a:t>
            </a:r>
          </a:p>
        </p:txBody>
      </p:sp>
      <p:sp>
        <p:nvSpPr>
          <p:cNvPr id="4" name="Slide Number Placeholder 3"/>
          <p:cNvSpPr>
            <a:spLocks noGrp="1"/>
          </p:cNvSpPr>
          <p:nvPr>
            <p:ph type="sldNum" sz="quarter" idx="15"/>
          </p:nvPr>
        </p:nvSpPr>
        <p:spPr/>
        <p:txBody>
          <a:bodyPr/>
          <a:lstStyle/>
          <a:p>
            <a:fld id="{FAFB316E-C6E3-4BB0-A5EB-25C72AF38F5A}" type="slidenum">
              <a:rPr lang="en-US" smtClean="0"/>
              <a:pPr/>
              <a:t>30</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spTree>
    <p:extLst>
      <p:ext uri="{BB962C8B-B14F-4D97-AF65-F5344CB8AC3E}">
        <p14:creationId xmlns:p14="http://schemas.microsoft.com/office/powerpoint/2010/main" val="284249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a:t>
            </a:r>
            <a:endParaRPr lang="en-US" dirty="0"/>
          </a:p>
        </p:txBody>
      </p:sp>
      <p:sp>
        <p:nvSpPr>
          <p:cNvPr id="3" name="Content Placeholder 2"/>
          <p:cNvSpPr>
            <a:spLocks noGrp="1"/>
          </p:cNvSpPr>
          <p:nvPr>
            <p:ph sz="quarter" idx="1"/>
          </p:nvPr>
        </p:nvSpPr>
        <p:spPr/>
        <p:txBody>
          <a:bodyPr/>
          <a:lstStyle/>
          <a:p>
            <a:r>
              <a:rPr lang="en-US" dirty="0" smtClean="0"/>
              <a:t>You </a:t>
            </a:r>
            <a:r>
              <a:rPr lang="en-US" dirty="0"/>
              <a:t>invest $500 now, and get back $570 next year. Use an </a:t>
            </a:r>
            <a:r>
              <a:rPr lang="en-US" dirty="0" smtClean="0"/>
              <a:t>interest rate </a:t>
            </a:r>
            <a:r>
              <a:rPr lang="en-US" dirty="0"/>
              <a:t>of 10% to work out the NPV.</a:t>
            </a:r>
          </a:p>
        </p:txBody>
      </p:sp>
      <p:sp>
        <p:nvSpPr>
          <p:cNvPr id="4" name="Slide Number Placeholder 3"/>
          <p:cNvSpPr>
            <a:spLocks noGrp="1"/>
          </p:cNvSpPr>
          <p:nvPr>
            <p:ph type="sldNum" sz="quarter" idx="15"/>
          </p:nvPr>
        </p:nvSpPr>
        <p:spPr/>
        <p:txBody>
          <a:bodyPr/>
          <a:lstStyle/>
          <a:p>
            <a:fld id="{FAFB316E-C6E3-4BB0-A5EB-25C72AF38F5A}" type="slidenum">
              <a:rPr lang="en-US" smtClean="0"/>
              <a:pPr/>
              <a:t>31</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spTree>
    <p:extLst>
      <p:ext uri="{BB962C8B-B14F-4D97-AF65-F5344CB8AC3E}">
        <p14:creationId xmlns:p14="http://schemas.microsoft.com/office/powerpoint/2010/main" val="4100862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sz="quarter" idx="1"/>
          </p:nvPr>
        </p:nvSpPr>
        <p:spPr/>
        <p:txBody>
          <a:bodyPr/>
          <a:lstStyle/>
          <a:p>
            <a:r>
              <a:rPr lang="en-US" dirty="0"/>
              <a:t>PV = $570 / (1+0.10)1 = $570 / 1.10</a:t>
            </a:r>
          </a:p>
          <a:p>
            <a:r>
              <a:rPr lang="en-US" dirty="0"/>
              <a:t>PV = $518.18 </a:t>
            </a:r>
          </a:p>
          <a:p>
            <a:r>
              <a:rPr lang="en-US" dirty="0"/>
              <a:t>Net Present Value = $518.18 − $500.00 = $18.18</a:t>
            </a:r>
          </a:p>
          <a:p>
            <a:r>
              <a:rPr lang="en-US" dirty="0"/>
              <a:t>So, at 10% interest, that investment has NPV = $18.18</a:t>
            </a:r>
          </a:p>
        </p:txBody>
      </p:sp>
      <p:sp>
        <p:nvSpPr>
          <p:cNvPr id="4" name="Slide Number Placeholder 3"/>
          <p:cNvSpPr>
            <a:spLocks noGrp="1"/>
          </p:cNvSpPr>
          <p:nvPr>
            <p:ph type="sldNum" sz="quarter" idx="15"/>
          </p:nvPr>
        </p:nvSpPr>
        <p:spPr/>
        <p:txBody>
          <a:bodyPr/>
          <a:lstStyle/>
          <a:p>
            <a:fld id="{FAFB316E-C6E3-4BB0-A5EB-25C72AF38F5A}" type="slidenum">
              <a:rPr lang="en-US" smtClean="0"/>
              <a:pPr/>
              <a:t>32</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spTree>
    <p:extLst>
      <p:ext uri="{BB962C8B-B14F-4D97-AF65-F5344CB8AC3E}">
        <p14:creationId xmlns:p14="http://schemas.microsoft.com/office/powerpoint/2010/main" val="2843541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1" y="457200"/>
            <a:ext cx="7950306" cy="935038"/>
          </a:xfrm>
        </p:spPr>
        <p:txBody>
          <a:bodyPr>
            <a:normAutofit/>
          </a:bodyPr>
          <a:lstStyle/>
          <a:p>
            <a:pPr eaLnBrk="1" hangingPunct="1"/>
            <a:r>
              <a:rPr lang="en-US" altLang="en-US" sz="3800" dirty="0" err="1"/>
              <a:t>n</a:t>
            </a:r>
            <a:r>
              <a:rPr lang="en-US" altLang="en-US" sz="3800" dirty="0" err="1" smtClean="0"/>
              <a:t>pv</a:t>
            </a:r>
            <a:r>
              <a:rPr lang="en-US" altLang="en-US" sz="3800" dirty="0" smtClean="0"/>
              <a:t> – decision rules</a:t>
            </a:r>
          </a:p>
        </p:txBody>
      </p:sp>
      <p:sp>
        <p:nvSpPr>
          <p:cNvPr id="20483" name="Rectangle 3"/>
          <p:cNvSpPr>
            <a:spLocks noGrp="1" noChangeArrowheads="1"/>
          </p:cNvSpPr>
          <p:nvPr>
            <p:ph type="body" idx="1"/>
          </p:nvPr>
        </p:nvSpPr>
        <p:spPr/>
        <p:txBody>
          <a:bodyPr>
            <a:normAutofit/>
          </a:bodyPr>
          <a:lstStyle/>
          <a:p>
            <a:r>
              <a:rPr lang="en-US" altLang="en-US" dirty="0" smtClean="0"/>
              <a:t>Stand-alone Projects</a:t>
            </a:r>
          </a:p>
          <a:p>
            <a:pPr lvl="2" eaLnBrk="1" hangingPunct="1"/>
            <a:r>
              <a:rPr lang="en-US" altLang="en-US" sz="2400" dirty="0" smtClean="0"/>
              <a:t>NPV &gt; 0 </a:t>
            </a:r>
            <a:r>
              <a:rPr lang="en-US" altLang="en-US" sz="2400" dirty="0" smtClean="0">
                <a:sym typeface="Symbol" panose="05050102010706020507" pitchFamily="18" charset="2"/>
              </a:rPr>
              <a:t> accept</a:t>
            </a:r>
          </a:p>
          <a:p>
            <a:pPr lvl="2" eaLnBrk="1" hangingPunct="1"/>
            <a:r>
              <a:rPr lang="en-US" altLang="en-US" sz="2400" dirty="0" smtClean="0">
                <a:sym typeface="Symbol" panose="05050102010706020507" pitchFamily="18" charset="2"/>
              </a:rPr>
              <a:t>NPV &lt; 0  reject</a:t>
            </a:r>
          </a:p>
          <a:p>
            <a:r>
              <a:rPr lang="en-US" altLang="en-US" dirty="0" smtClean="0">
                <a:sym typeface="Symbol" panose="05050102010706020507" pitchFamily="18" charset="2"/>
              </a:rPr>
              <a:t>Mutually Exclusive Projects</a:t>
            </a:r>
          </a:p>
          <a:p>
            <a:pPr lvl="2" eaLnBrk="1" hangingPunct="1"/>
            <a:r>
              <a:rPr lang="en-US" altLang="en-US" sz="2400" dirty="0" smtClean="0">
                <a:sym typeface="Symbol" panose="05050102010706020507" pitchFamily="18" charset="2"/>
              </a:rPr>
              <a:t>NPV</a:t>
            </a:r>
            <a:r>
              <a:rPr lang="en-US" altLang="en-US" sz="2400" baseline="-25000" dirty="0" smtClean="0">
                <a:sym typeface="Symbol" panose="05050102010706020507" pitchFamily="18" charset="2"/>
              </a:rPr>
              <a:t>A</a:t>
            </a:r>
            <a:r>
              <a:rPr lang="en-US" altLang="en-US" sz="2400" dirty="0" smtClean="0">
                <a:sym typeface="Symbol" panose="05050102010706020507" pitchFamily="18" charset="2"/>
              </a:rPr>
              <a:t> &gt; NPV</a:t>
            </a:r>
            <a:r>
              <a:rPr lang="en-US" altLang="en-US" sz="2400" baseline="-25000" dirty="0" smtClean="0">
                <a:sym typeface="Symbol" panose="05050102010706020507" pitchFamily="18" charset="2"/>
              </a:rPr>
              <a:t>B</a:t>
            </a:r>
            <a:r>
              <a:rPr lang="en-US" altLang="en-US" sz="2400" dirty="0" smtClean="0">
                <a:sym typeface="Symbol" panose="05050102010706020507" pitchFamily="18" charset="2"/>
              </a:rPr>
              <a:t>  choose Project A over B</a:t>
            </a:r>
          </a:p>
        </p:txBody>
      </p:sp>
      <p:sp>
        <p:nvSpPr>
          <p:cNvPr id="2" name="Footer Placeholder 1"/>
          <p:cNvSpPr>
            <a:spLocks noGrp="1"/>
          </p:cNvSpPr>
          <p:nvPr>
            <p:ph type="ftr" sz="quarter" idx="16"/>
          </p:nvPr>
        </p:nvSpPr>
        <p:spPr/>
        <p:txBody>
          <a:bodyPr/>
          <a:lstStyle/>
          <a:p>
            <a:r>
              <a:rPr lang="pt-BR" dirty="0" smtClean="0"/>
              <a:t>S NEHRA EFE UNIT IV</a:t>
            </a:r>
            <a:endParaRPr lang="en-US" dirty="0"/>
          </a:p>
        </p:txBody>
      </p:sp>
      <p:sp>
        <p:nvSpPr>
          <p:cNvPr id="3" name="Slide Number Placeholder 2"/>
          <p:cNvSpPr>
            <a:spLocks noGrp="1"/>
          </p:cNvSpPr>
          <p:nvPr>
            <p:ph type="sldNum" sz="quarter" idx="15"/>
          </p:nvPr>
        </p:nvSpPr>
        <p:spPr/>
        <p:txBody>
          <a:bodyPr/>
          <a:lstStyle/>
          <a:p>
            <a:fld id="{FAFB316E-C6E3-4BB0-A5EB-25C72AF38F5A}" type="slidenum">
              <a:rPr lang="en-US" smtClean="0"/>
              <a:pPr/>
              <a:t>33</a:t>
            </a:fld>
            <a:endParaRPr lang="en-US"/>
          </a:p>
        </p:txBody>
      </p:sp>
    </p:spTree>
    <p:extLst>
      <p:ext uri="{BB962C8B-B14F-4D97-AF65-F5344CB8AC3E}">
        <p14:creationId xmlns:p14="http://schemas.microsoft.com/office/powerpoint/2010/main" val="332322320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52475" y="80963"/>
            <a:ext cx="8077200" cy="1311275"/>
          </a:xfrm>
        </p:spPr>
        <p:txBody>
          <a:bodyPr>
            <a:normAutofit/>
          </a:bodyPr>
          <a:lstStyle/>
          <a:p>
            <a:pPr eaLnBrk="1" hangingPunct="1"/>
            <a:r>
              <a:rPr lang="en-US" altLang="en-US" sz="3800" dirty="0" smtClean="0"/>
              <a:t>NPV Example</a:t>
            </a:r>
          </a:p>
        </p:txBody>
      </p:sp>
      <p:grpSp>
        <p:nvGrpSpPr>
          <p:cNvPr id="21507" name="Group 3"/>
          <p:cNvGrpSpPr>
            <a:grpSpLocks/>
          </p:cNvGrpSpPr>
          <p:nvPr/>
        </p:nvGrpSpPr>
        <p:grpSpPr bwMode="auto">
          <a:xfrm>
            <a:off x="752475" y="1712913"/>
            <a:ext cx="7248525" cy="4419600"/>
            <a:chOff x="672" y="1152"/>
            <a:chExt cx="4896" cy="2784"/>
          </a:xfrm>
        </p:grpSpPr>
        <p:sp>
          <p:nvSpPr>
            <p:cNvPr id="21508" name="Rectangle 4"/>
            <p:cNvSpPr>
              <a:spLocks noChangeArrowheads="1"/>
            </p:cNvSpPr>
            <p:nvPr/>
          </p:nvSpPr>
          <p:spPr bwMode="auto">
            <a:xfrm>
              <a:off x="672" y="1152"/>
              <a:ext cx="4896" cy="2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1313">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buSzPct val="75000"/>
                <a:buFont typeface="Wingdings" panose="05000000000000000000" pitchFamily="2" charset="2"/>
                <a:buNone/>
              </a:pPr>
              <a:r>
                <a:rPr lang="en-US" altLang="en-US" sz="1600" dirty="0">
                  <a:sym typeface="Symbol" panose="05050102010706020507" pitchFamily="18" charset="2"/>
                </a:rPr>
                <a:t>Q:	Project Alpha has the following cash flows.  If the firm considering Alpha has a cost of capital of 12%, should the project be undertaken?</a:t>
              </a:r>
            </a:p>
            <a:p>
              <a:pPr eaLnBrk="1" hangingPunct="1">
                <a:lnSpc>
                  <a:spcPct val="90000"/>
                </a:lnSpc>
                <a:buSzPct val="75000"/>
                <a:buFont typeface="Wingdings" panose="05000000000000000000" pitchFamily="2" charset="2"/>
                <a:buNone/>
              </a:pPr>
              <a:endParaRPr lang="en-US" altLang="en-US" sz="1600" dirty="0">
                <a:sym typeface="Symbol" panose="05050102010706020507" pitchFamily="18" charset="2"/>
              </a:endParaRPr>
            </a:p>
            <a:p>
              <a:pPr eaLnBrk="1" hangingPunct="1">
                <a:lnSpc>
                  <a:spcPct val="90000"/>
                </a:lnSpc>
                <a:buSzPct val="75000"/>
                <a:buFont typeface="Wingdings" panose="05000000000000000000" pitchFamily="2" charset="2"/>
                <a:buNone/>
              </a:pPr>
              <a:endParaRPr lang="en-US" altLang="en-US" sz="1600" dirty="0">
                <a:sym typeface="Symbol" panose="05050102010706020507" pitchFamily="18" charset="2"/>
              </a:endParaRPr>
            </a:p>
          </p:txBody>
        </p:sp>
        <p:sp>
          <p:nvSpPr>
            <p:cNvPr id="21510" name="Rectangle 6"/>
            <p:cNvSpPr>
              <a:spLocks noChangeArrowheads="1"/>
            </p:cNvSpPr>
            <p:nvPr/>
          </p:nvSpPr>
          <p:spPr bwMode="auto">
            <a:xfrm>
              <a:off x="1344" y="2169"/>
              <a:ext cx="64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buFont typeface="Wingdings" panose="05000000000000000000" pitchFamily="2" charset="2"/>
                <a:buNone/>
              </a:pPr>
              <a:r>
                <a:rPr lang="en-US" altLang="en-US" sz="1400"/>
                <a:t>$3,000</a:t>
              </a:r>
            </a:p>
          </p:txBody>
        </p:sp>
        <p:sp>
          <p:nvSpPr>
            <p:cNvPr id="21511" name="Rectangle 7"/>
            <p:cNvSpPr>
              <a:spLocks noChangeArrowheads="1"/>
            </p:cNvSpPr>
            <p:nvPr/>
          </p:nvSpPr>
          <p:spPr bwMode="auto">
            <a:xfrm>
              <a:off x="960" y="2169"/>
              <a:ext cx="38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400"/>
                <a:t>C</a:t>
              </a:r>
              <a:r>
                <a:rPr lang="en-US" altLang="en-US" sz="1400" baseline="-25000"/>
                <a:t>3</a:t>
              </a:r>
            </a:p>
          </p:txBody>
        </p:sp>
        <p:sp>
          <p:nvSpPr>
            <p:cNvPr id="21512" name="Rectangle 8"/>
            <p:cNvSpPr>
              <a:spLocks noChangeArrowheads="1"/>
            </p:cNvSpPr>
            <p:nvPr/>
          </p:nvSpPr>
          <p:spPr bwMode="auto">
            <a:xfrm>
              <a:off x="1344" y="1958"/>
              <a:ext cx="64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buFont typeface="Wingdings" panose="05000000000000000000" pitchFamily="2" charset="2"/>
                <a:buNone/>
              </a:pPr>
              <a:r>
                <a:rPr lang="en-US" altLang="en-US" sz="1400"/>
                <a:t>$2,000</a:t>
              </a:r>
            </a:p>
          </p:txBody>
        </p:sp>
        <p:sp>
          <p:nvSpPr>
            <p:cNvPr id="21513" name="Rectangle 9"/>
            <p:cNvSpPr>
              <a:spLocks noChangeArrowheads="1"/>
            </p:cNvSpPr>
            <p:nvPr/>
          </p:nvSpPr>
          <p:spPr bwMode="auto">
            <a:xfrm>
              <a:off x="960" y="1958"/>
              <a:ext cx="38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400"/>
                <a:t>C</a:t>
              </a:r>
              <a:r>
                <a:rPr lang="en-US" altLang="en-US" sz="1400" baseline="-25000"/>
                <a:t>2</a:t>
              </a:r>
            </a:p>
          </p:txBody>
        </p:sp>
        <p:sp>
          <p:nvSpPr>
            <p:cNvPr id="21514" name="Rectangle 10"/>
            <p:cNvSpPr>
              <a:spLocks noChangeArrowheads="1"/>
            </p:cNvSpPr>
            <p:nvPr/>
          </p:nvSpPr>
          <p:spPr bwMode="auto">
            <a:xfrm>
              <a:off x="1344" y="1747"/>
              <a:ext cx="64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buFont typeface="Wingdings" panose="05000000000000000000" pitchFamily="2" charset="2"/>
                <a:buNone/>
              </a:pPr>
              <a:r>
                <a:rPr lang="en-US" altLang="en-US" sz="1400"/>
                <a:t>$1,000</a:t>
              </a:r>
            </a:p>
          </p:txBody>
        </p:sp>
        <p:sp>
          <p:nvSpPr>
            <p:cNvPr id="21515" name="Rectangle 11"/>
            <p:cNvSpPr>
              <a:spLocks noChangeArrowheads="1"/>
            </p:cNvSpPr>
            <p:nvPr/>
          </p:nvSpPr>
          <p:spPr bwMode="auto">
            <a:xfrm>
              <a:off x="960" y="1747"/>
              <a:ext cx="38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400"/>
                <a:t>C</a:t>
              </a:r>
              <a:r>
                <a:rPr lang="en-US" altLang="en-US" sz="1400" baseline="-25000"/>
                <a:t>1</a:t>
              </a:r>
            </a:p>
          </p:txBody>
        </p:sp>
        <p:sp>
          <p:nvSpPr>
            <p:cNvPr id="21516" name="Rectangle 12"/>
            <p:cNvSpPr>
              <a:spLocks noChangeArrowheads="1"/>
            </p:cNvSpPr>
            <p:nvPr/>
          </p:nvSpPr>
          <p:spPr bwMode="auto">
            <a:xfrm>
              <a:off x="1344" y="1536"/>
              <a:ext cx="64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buFont typeface="Wingdings" panose="05000000000000000000" pitchFamily="2" charset="2"/>
                <a:buNone/>
              </a:pPr>
              <a:r>
                <a:rPr lang="en-US" altLang="en-US" sz="1400"/>
                <a:t>($5,000)</a:t>
              </a:r>
            </a:p>
          </p:txBody>
        </p:sp>
        <p:sp>
          <p:nvSpPr>
            <p:cNvPr id="21517" name="Rectangle 13"/>
            <p:cNvSpPr>
              <a:spLocks noChangeArrowheads="1"/>
            </p:cNvSpPr>
            <p:nvPr/>
          </p:nvSpPr>
          <p:spPr bwMode="auto">
            <a:xfrm>
              <a:off x="960" y="1536"/>
              <a:ext cx="38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400"/>
                <a:t>C</a:t>
              </a:r>
              <a:r>
                <a:rPr lang="en-US" altLang="en-US" sz="1400" baseline="-25000"/>
                <a:t>0</a:t>
              </a:r>
            </a:p>
          </p:txBody>
        </p:sp>
        <p:sp>
          <p:nvSpPr>
            <p:cNvPr id="21518" name="Line 14"/>
            <p:cNvSpPr>
              <a:spLocks noChangeShapeType="1"/>
            </p:cNvSpPr>
            <p:nvPr/>
          </p:nvSpPr>
          <p:spPr bwMode="auto">
            <a:xfrm>
              <a:off x="960" y="1536"/>
              <a:ext cx="1029"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9" name="Line 15"/>
            <p:cNvSpPr>
              <a:spLocks noChangeShapeType="1"/>
            </p:cNvSpPr>
            <p:nvPr/>
          </p:nvSpPr>
          <p:spPr bwMode="auto">
            <a:xfrm>
              <a:off x="960" y="1747"/>
              <a:ext cx="102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0" name="Line 16"/>
            <p:cNvSpPr>
              <a:spLocks noChangeShapeType="1"/>
            </p:cNvSpPr>
            <p:nvPr/>
          </p:nvSpPr>
          <p:spPr bwMode="auto">
            <a:xfrm>
              <a:off x="960" y="1958"/>
              <a:ext cx="102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1" name="Line 17"/>
            <p:cNvSpPr>
              <a:spLocks noChangeShapeType="1"/>
            </p:cNvSpPr>
            <p:nvPr/>
          </p:nvSpPr>
          <p:spPr bwMode="auto">
            <a:xfrm>
              <a:off x="960" y="2169"/>
              <a:ext cx="102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2" name="Line 18"/>
            <p:cNvSpPr>
              <a:spLocks noChangeShapeType="1"/>
            </p:cNvSpPr>
            <p:nvPr/>
          </p:nvSpPr>
          <p:spPr bwMode="auto">
            <a:xfrm>
              <a:off x="960" y="2380"/>
              <a:ext cx="1029"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3" name="Line 19"/>
            <p:cNvSpPr>
              <a:spLocks noChangeShapeType="1"/>
            </p:cNvSpPr>
            <p:nvPr/>
          </p:nvSpPr>
          <p:spPr bwMode="auto">
            <a:xfrm>
              <a:off x="960" y="1536"/>
              <a:ext cx="0" cy="84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4" name="Line 20"/>
            <p:cNvSpPr>
              <a:spLocks noChangeShapeType="1"/>
            </p:cNvSpPr>
            <p:nvPr/>
          </p:nvSpPr>
          <p:spPr bwMode="auto">
            <a:xfrm>
              <a:off x="1344" y="1536"/>
              <a:ext cx="0" cy="8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5" name="Line 21"/>
            <p:cNvSpPr>
              <a:spLocks noChangeShapeType="1"/>
            </p:cNvSpPr>
            <p:nvPr/>
          </p:nvSpPr>
          <p:spPr bwMode="auto">
            <a:xfrm>
              <a:off x="1989" y="1536"/>
              <a:ext cx="0" cy="84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6" name="Rectangle 22"/>
            <p:cNvSpPr>
              <a:spLocks noChangeArrowheads="1"/>
            </p:cNvSpPr>
            <p:nvPr/>
          </p:nvSpPr>
          <p:spPr bwMode="auto">
            <a:xfrm>
              <a:off x="732" y="2460"/>
              <a:ext cx="469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1313">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buSzPct val="75000"/>
                <a:buFont typeface="Wingdings" panose="05000000000000000000" pitchFamily="2" charset="2"/>
                <a:buNone/>
              </a:pPr>
              <a:r>
                <a:rPr lang="en-US" altLang="en-US" sz="1600">
                  <a:sym typeface="Symbol" panose="05050102010706020507" pitchFamily="18" charset="2"/>
                </a:rPr>
                <a:t>A:  The NPV is found by summing the present value of the cash flows when discounted at the firm’s cost of capital.</a:t>
              </a:r>
            </a:p>
          </p:txBody>
        </p:sp>
        <p:graphicFrame>
          <p:nvGraphicFramePr>
            <p:cNvPr id="21527" name="Object 23"/>
            <p:cNvGraphicFramePr>
              <a:graphicFrameLocks noChangeAspect="1"/>
            </p:cNvGraphicFramePr>
            <p:nvPr/>
          </p:nvGraphicFramePr>
          <p:xfrm>
            <a:off x="979" y="2810"/>
            <a:ext cx="3196" cy="1109"/>
          </p:xfrm>
          <a:graphic>
            <a:graphicData uri="http://schemas.openxmlformats.org/presentationml/2006/ole">
              <mc:AlternateContent xmlns:mc="http://schemas.openxmlformats.org/markup-compatibility/2006">
                <mc:Choice xmlns:v="urn:schemas-microsoft-com:vml" Requires="v">
                  <p:oleObj spid="_x0000_s1071" name="Equation" r:id="rId3" imgW="2819400" imgH="977900" progId="Equation.DSMT4">
                    <p:embed/>
                  </p:oleObj>
                </mc:Choice>
                <mc:Fallback>
                  <p:oleObj name="Equation" r:id="rId3" imgW="2819400" imgH="9779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9" y="2810"/>
                          <a:ext cx="3196" cy="11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8" name="AutoShape 24"/>
            <p:cNvSpPr>
              <a:spLocks/>
            </p:cNvSpPr>
            <p:nvPr/>
          </p:nvSpPr>
          <p:spPr bwMode="auto">
            <a:xfrm>
              <a:off x="4278" y="2853"/>
              <a:ext cx="1206" cy="1011"/>
            </a:xfrm>
            <a:prstGeom prst="borderCallout2">
              <a:avLst>
                <a:gd name="adj1" fmla="val 7120"/>
                <a:gd name="adj2" fmla="val -3981"/>
                <a:gd name="adj3" fmla="val 7120"/>
                <a:gd name="adj4" fmla="val -75704"/>
                <a:gd name="adj5" fmla="val 95250"/>
                <a:gd name="adj6" fmla="val -150250"/>
              </a:avLst>
            </a:prstGeom>
            <a:solidFill>
              <a:srgbClr val="008080"/>
            </a:solidFill>
            <a:ln w="9525">
              <a:solidFill>
                <a:srgbClr val="008080"/>
              </a:solidFill>
              <a:miter lim="800000"/>
              <a:headEnd/>
              <a:tailEnd/>
            </a:ln>
          </p:spPr>
          <p:txBody>
            <a:bodyPr/>
            <a:lstStyle>
              <a:lvl1pPr>
                <a:spcBef>
                  <a:spcPct val="20000"/>
                </a:spcBef>
                <a:buClr>
                  <a:schemeClr val="folHlink"/>
                </a:buClr>
                <a:buSzPct val="90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6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sz="2300">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solidFill>
                    <a:schemeClr val="bg1"/>
                  </a:solidFill>
                </a:rPr>
                <a:t>Since Alpha’s NPV&lt;0, it should not be undertaken.</a:t>
              </a:r>
            </a:p>
          </p:txBody>
        </p:sp>
      </p:grpSp>
      <p:sp>
        <p:nvSpPr>
          <p:cNvPr id="2" name="Footer Placeholder 1"/>
          <p:cNvSpPr>
            <a:spLocks noGrp="1"/>
          </p:cNvSpPr>
          <p:nvPr>
            <p:ph type="ftr" sz="quarter" idx="16"/>
          </p:nvPr>
        </p:nvSpPr>
        <p:spPr/>
        <p:txBody>
          <a:bodyPr/>
          <a:lstStyle/>
          <a:p>
            <a:r>
              <a:rPr lang="pt-BR" smtClean="0"/>
              <a:t>S NEHRA EFE UNIT IV</a:t>
            </a:r>
            <a:endParaRPr lang="en-US"/>
          </a:p>
        </p:txBody>
      </p:sp>
      <p:sp>
        <p:nvSpPr>
          <p:cNvPr id="3" name="Slide Number Placeholder 2"/>
          <p:cNvSpPr>
            <a:spLocks noGrp="1"/>
          </p:cNvSpPr>
          <p:nvPr>
            <p:ph type="sldNum" sz="quarter" idx="15"/>
          </p:nvPr>
        </p:nvSpPr>
        <p:spPr/>
        <p:txBody>
          <a:bodyPr/>
          <a:lstStyle/>
          <a:p>
            <a:fld id="{FAFB316E-C6E3-4BB0-A5EB-25C72AF38F5A}" type="slidenum">
              <a:rPr lang="en-US" smtClean="0"/>
              <a:pPr/>
              <a:t>34</a:t>
            </a:fld>
            <a:endParaRPr lang="en-US"/>
          </a:p>
        </p:txBody>
      </p:sp>
    </p:spTree>
    <p:extLst>
      <p:ext uri="{BB962C8B-B14F-4D97-AF65-F5344CB8AC3E}">
        <p14:creationId xmlns:p14="http://schemas.microsoft.com/office/powerpoint/2010/main" val="372559557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dirty="0" smtClean="0"/>
              <a:t>2. Internal </a:t>
            </a:r>
            <a:r>
              <a:rPr lang="en-US" altLang="en-US" dirty="0"/>
              <a:t>rate of </a:t>
            </a:r>
            <a:r>
              <a:rPr lang="en-US" altLang="en-US" dirty="0" smtClean="0"/>
              <a:t>return</a:t>
            </a:r>
            <a:endParaRPr lang="en-US" altLang="en-US" dirty="0"/>
          </a:p>
        </p:txBody>
      </p:sp>
      <p:sp>
        <p:nvSpPr>
          <p:cNvPr id="17411" name="Rectangle 3"/>
          <p:cNvSpPr>
            <a:spLocks noGrp="1" noChangeArrowheads="1"/>
          </p:cNvSpPr>
          <p:nvPr>
            <p:ph type="body" idx="1"/>
          </p:nvPr>
        </p:nvSpPr>
        <p:spPr/>
        <p:txBody>
          <a:bodyPr/>
          <a:lstStyle/>
          <a:p>
            <a:pPr>
              <a:lnSpc>
                <a:spcPct val="90000"/>
              </a:lnSpc>
            </a:pPr>
            <a:r>
              <a:rPr lang="en-US" altLang="en-US" sz="2100" dirty="0">
                <a:solidFill>
                  <a:srgbClr val="FF0000"/>
                </a:solidFill>
              </a:rPr>
              <a:t>Can we have a measure which does not require any prior specification of a discount rate?</a:t>
            </a:r>
          </a:p>
          <a:p>
            <a:pPr>
              <a:lnSpc>
                <a:spcPct val="90000"/>
              </a:lnSpc>
            </a:pPr>
            <a:r>
              <a:rPr lang="en-US" altLang="en-US" sz="2100" dirty="0"/>
              <a:t>The internal rate of return investment criterion is considered as the satisfying answer</a:t>
            </a:r>
          </a:p>
          <a:p>
            <a:pPr>
              <a:lnSpc>
                <a:spcPct val="90000"/>
              </a:lnSpc>
            </a:pPr>
            <a:r>
              <a:rPr lang="en-US" altLang="en-US" sz="2100" dirty="0"/>
              <a:t>The IRR is the rate of discount which reduces the present value of the income stream of cash flows to equality with the initial </a:t>
            </a:r>
            <a:r>
              <a:rPr lang="en-US" altLang="en-US" sz="2100" dirty="0" smtClean="0"/>
              <a:t>cost</a:t>
            </a:r>
          </a:p>
          <a:p>
            <a:pPr>
              <a:lnSpc>
                <a:spcPct val="90000"/>
              </a:lnSpc>
            </a:pPr>
            <a:r>
              <a:rPr lang="en-US" altLang="en-US" sz="2100" dirty="0">
                <a:solidFill>
                  <a:srgbClr val="FF0000"/>
                </a:solidFill>
              </a:rPr>
              <a:t>So the </a:t>
            </a:r>
            <a:r>
              <a:rPr lang="en-US" altLang="en-US" sz="2100" dirty="0" smtClean="0">
                <a:solidFill>
                  <a:srgbClr val="FF0000"/>
                </a:solidFill>
              </a:rPr>
              <a:t>IRR is </a:t>
            </a:r>
            <a:r>
              <a:rPr lang="en-US" altLang="en-US" sz="2100" dirty="0">
                <a:solidFill>
                  <a:srgbClr val="FF0000"/>
                </a:solidFill>
              </a:rPr>
              <a:t>the interest rate that makes the Net Present Value zero</a:t>
            </a:r>
          </a:p>
          <a:p>
            <a:pPr>
              <a:lnSpc>
                <a:spcPct val="90000"/>
              </a:lnSpc>
            </a:pPr>
            <a:r>
              <a:rPr lang="en-US" altLang="en-US" sz="2100" dirty="0"/>
              <a:t>Instead of taking a specific discount rate, this method helps in finding that discount rate which sets the net present value of the project equal to </a:t>
            </a:r>
            <a:r>
              <a:rPr lang="en-US" altLang="en-US" sz="2100" dirty="0" smtClean="0"/>
              <a:t>zero</a:t>
            </a:r>
            <a:endParaRPr lang="en-US" altLang="en-US" sz="2100" dirty="0"/>
          </a:p>
        </p:txBody>
      </p:sp>
      <p:sp>
        <p:nvSpPr>
          <p:cNvPr id="2" name="Footer Placeholder 1"/>
          <p:cNvSpPr>
            <a:spLocks noGrp="1"/>
          </p:cNvSpPr>
          <p:nvPr>
            <p:ph type="ftr" sz="quarter" idx="16"/>
          </p:nvPr>
        </p:nvSpPr>
        <p:spPr/>
        <p:txBody>
          <a:bodyPr/>
          <a:lstStyle/>
          <a:p>
            <a:r>
              <a:rPr lang="pt-BR" smtClean="0"/>
              <a:t>S NEHRA EFE UNIT IV</a:t>
            </a:r>
            <a:endParaRPr lang="en-US"/>
          </a:p>
        </p:txBody>
      </p:sp>
      <p:sp>
        <p:nvSpPr>
          <p:cNvPr id="3" name="Slide Number Placeholder 2"/>
          <p:cNvSpPr>
            <a:spLocks noGrp="1"/>
          </p:cNvSpPr>
          <p:nvPr>
            <p:ph type="sldNum" sz="quarter" idx="15"/>
          </p:nvPr>
        </p:nvSpPr>
        <p:spPr/>
        <p:txBody>
          <a:bodyPr/>
          <a:lstStyle/>
          <a:p>
            <a:fld id="{FAFB316E-C6E3-4BB0-A5EB-25C72AF38F5A}" type="slidenum">
              <a:rPr lang="en-US" smtClean="0"/>
              <a:pPr/>
              <a:t>35</a:t>
            </a:fld>
            <a:endParaRPr lang="en-US"/>
          </a:p>
        </p:txBody>
      </p:sp>
    </p:spTree>
    <p:extLst>
      <p:ext uri="{BB962C8B-B14F-4D97-AF65-F5344CB8AC3E}">
        <p14:creationId xmlns:p14="http://schemas.microsoft.com/office/powerpoint/2010/main" val="3250351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a:bodyPr>
          <a:lstStyle/>
          <a:p>
            <a:r>
              <a:rPr lang="en-US" dirty="0"/>
              <a:t>Invest $2,000 now, receive 3 yearly payments of $100 each, </a:t>
            </a:r>
            <a:r>
              <a:rPr lang="en-US" dirty="0" smtClean="0"/>
              <a:t>plus </a:t>
            </a:r>
            <a:r>
              <a:rPr lang="en-US" dirty="0"/>
              <a:t>$2,500 in the 3rd year</a:t>
            </a:r>
            <a:r>
              <a:rPr lang="en-US" dirty="0" smtClean="0"/>
              <a:t>.</a:t>
            </a:r>
          </a:p>
          <a:p>
            <a:r>
              <a:rPr lang="en-US" dirty="0"/>
              <a:t>Let us try 10% interest</a:t>
            </a:r>
            <a:r>
              <a:rPr lang="en-US" dirty="0" smtClean="0"/>
              <a:t>:</a:t>
            </a:r>
            <a:endParaRPr lang="en-US" dirty="0"/>
          </a:p>
          <a:p>
            <a:r>
              <a:rPr lang="en-US" dirty="0"/>
              <a:t>Now: PV = -$2,000</a:t>
            </a:r>
          </a:p>
          <a:p>
            <a:r>
              <a:rPr lang="en-US" dirty="0"/>
              <a:t>Year 1: PV = $100 / 1.10 = $90.91</a:t>
            </a:r>
          </a:p>
          <a:p>
            <a:r>
              <a:rPr lang="en-US" dirty="0"/>
              <a:t>Year 2: PV = $100 / 1.102 = $82.64</a:t>
            </a:r>
          </a:p>
          <a:p>
            <a:r>
              <a:rPr lang="en-US" dirty="0"/>
              <a:t>Year 3: PV = $100 / 1.103 = $75.13</a:t>
            </a:r>
          </a:p>
          <a:p>
            <a:r>
              <a:rPr lang="en-US" dirty="0"/>
              <a:t>Year 3 (final payment): PV = $2,500 / 1.103 = $1,878.29</a:t>
            </a:r>
          </a:p>
          <a:p>
            <a:r>
              <a:rPr lang="en-US" dirty="0"/>
              <a:t>Adding those up gets: NPV = -$2,000 + $90.91 + $82.64 + $75.13 + $1,878.29 = $126.97</a:t>
            </a:r>
          </a:p>
        </p:txBody>
      </p:sp>
      <p:sp>
        <p:nvSpPr>
          <p:cNvPr id="4" name="Slide Number Placeholder 3"/>
          <p:cNvSpPr>
            <a:spLocks noGrp="1"/>
          </p:cNvSpPr>
          <p:nvPr>
            <p:ph type="sldNum" sz="quarter" idx="15"/>
          </p:nvPr>
        </p:nvSpPr>
        <p:spPr/>
        <p:txBody>
          <a:bodyPr/>
          <a:lstStyle/>
          <a:p>
            <a:fld id="{FAFB316E-C6E3-4BB0-A5EB-25C72AF38F5A}" type="slidenum">
              <a:rPr lang="en-US" smtClean="0"/>
              <a:pPr/>
              <a:t>36</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spTree>
    <p:extLst>
      <p:ext uri="{BB962C8B-B14F-4D97-AF65-F5344CB8AC3E}">
        <p14:creationId xmlns:p14="http://schemas.microsoft.com/office/powerpoint/2010/main" val="1544487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Example: (continued) at 12% interest </a:t>
            </a:r>
            <a:r>
              <a:rPr lang="en-US" dirty="0" smtClean="0"/>
              <a:t>rate</a:t>
            </a:r>
            <a:endParaRPr lang="en-US" dirty="0"/>
          </a:p>
          <a:p>
            <a:r>
              <a:rPr lang="en-US" dirty="0"/>
              <a:t>Now: PV = -$2,000</a:t>
            </a:r>
          </a:p>
          <a:p>
            <a:r>
              <a:rPr lang="en-US" dirty="0"/>
              <a:t>Year 1: PV = $100 / 1.12 = $89.29</a:t>
            </a:r>
          </a:p>
          <a:p>
            <a:r>
              <a:rPr lang="en-US" dirty="0"/>
              <a:t>Year 2: PV = $100 / 1.122 = $79.72</a:t>
            </a:r>
          </a:p>
          <a:p>
            <a:r>
              <a:rPr lang="en-US" dirty="0"/>
              <a:t>Year 3: PV = $100 / 1.123 = $71.18</a:t>
            </a:r>
          </a:p>
          <a:p>
            <a:r>
              <a:rPr lang="en-US" dirty="0"/>
              <a:t>Year 3 (final payment): PV = $2,500 / 1.123 = $1,779.45</a:t>
            </a:r>
          </a:p>
          <a:p>
            <a:r>
              <a:rPr lang="en-US" dirty="0"/>
              <a:t>Adding those up gets: NPV = -$2,000 + $89.29 + $79.72 + $71.18 + $1,779.45 = $19.64</a:t>
            </a:r>
          </a:p>
        </p:txBody>
      </p:sp>
      <p:sp>
        <p:nvSpPr>
          <p:cNvPr id="4" name="Slide Number Placeholder 3"/>
          <p:cNvSpPr>
            <a:spLocks noGrp="1"/>
          </p:cNvSpPr>
          <p:nvPr>
            <p:ph type="sldNum" sz="quarter" idx="15"/>
          </p:nvPr>
        </p:nvSpPr>
        <p:spPr/>
        <p:txBody>
          <a:bodyPr/>
          <a:lstStyle/>
          <a:p>
            <a:fld id="{FAFB316E-C6E3-4BB0-A5EB-25C72AF38F5A}" type="slidenum">
              <a:rPr lang="en-US" smtClean="0"/>
              <a:pPr/>
              <a:t>37</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spTree>
    <p:extLst>
      <p:ext uri="{BB962C8B-B14F-4D97-AF65-F5344CB8AC3E}">
        <p14:creationId xmlns:p14="http://schemas.microsoft.com/office/powerpoint/2010/main" val="1852584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a:t>Example: (continued) at 12.4% interest </a:t>
            </a:r>
            <a:r>
              <a:rPr lang="en-US" dirty="0" smtClean="0"/>
              <a:t>rate</a:t>
            </a:r>
            <a:endParaRPr lang="en-US" dirty="0"/>
          </a:p>
          <a:p>
            <a:r>
              <a:rPr lang="en-US" dirty="0"/>
              <a:t>Now: PV = -$2,000</a:t>
            </a:r>
          </a:p>
          <a:p>
            <a:r>
              <a:rPr lang="en-US" dirty="0"/>
              <a:t>Year 1: PV = $100 / 1.124 = $88.97</a:t>
            </a:r>
          </a:p>
          <a:p>
            <a:r>
              <a:rPr lang="en-US" dirty="0"/>
              <a:t>Year 2: PV = $100 / 1.1242 = $79.15</a:t>
            </a:r>
          </a:p>
          <a:p>
            <a:r>
              <a:rPr lang="en-US" dirty="0"/>
              <a:t>Year 3: PV = $100 / 1.1243 = $70.42</a:t>
            </a:r>
          </a:p>
          <a:p>
            <a:r>
              <a:rPr lang="en-US" dirty="0"/>
              <a:t>Year 3 (final payment): PV = $2,500 / 1.1243 = $1,760.52</a:t>
            </a:r>
          </a:p>
          <a:p>
            <a:r>
              <a:rPr lang="en-US" dirty="0"/>
              <a:t>Adding those up gets: NPV = -$2,000 + $88.97 + $79.15 + $70.42 + $1,760.52 = -$</a:t>
            </a:r>
            <a:r>
              <a:rPr lang="en-US" dirty="0" smtClean="0"/>
              <a:t>0.94</a:t>
            </a:r>
          </a:p>
          <a:p>
            <a:r>
              <a:rPr lang="en-US" dirty="0" smtClean="0">
                <a:solidFill>
                  <a:srgbClr val="FF0000"/>
                </a:solidFill>
              </a:rPr>
              <a:t>The </a:t>
            </a:r>
            <a:r>
              <a:rPr lang="en-US" dirty="0">
                <a:solidFill>
                  <a:srgbClr val="FF0000"/>
                </a:solidFill>
              </a:rPr>
              <a:t>Internal Rate of Return is 12.4</a:t>
            </a:r>
            <a:r>
              <a:rPr lang="en-US" dirty="0" smtClean="0">
                <a:solidFill>
                  <a:srgbClr val="FF0000"/>
                </a:solidFill>
              </a:rPr>
              <a:t>%</a:t>
            </a:r>
            <a:endParaRPr lang="en-US" dirty="0">
              <a:solidFill>
                <a:srgbClr val="FF0000"/>
              </a:solidFill>
            </a:endParaRPr>
          </a:p>
          <a:p>
            <a:r>
              <a:rPr lang="en-US" dirty="0">
                <a:solidFill>
                  <a:srgbClr val="FF0000"/>
                </a:solidFill>
              </a:rPr>
              <a:t>In a way it is saying "this investment could earn 12.4%"</a:t>
            </a:r>
          </a:p>
        </p:txBody>
      </p:sp>
      <p:sp>
        <p:nvSpPr>
          <p:cNvPr id="4" name="Slide Number Placeholder 3"/>
          <p:cNvSpPr>
            <a:spLocks noGrp="1"/>
          </p:cNvSpPr>
          <p:nvPr>
            <p:ph type="sldNum" sz="quarter" idx="15"/>
          </p:nvPr>
        </p:nvSpPr>
        <p:spPr/>
        <p:txBody>
          <a:bodyPr/>
          <a:lstStyle/>
          <a:p>
            <a:fld id="{FAFB316E-C6E3-4BB0-A5EB-25C72AF38F5A}" type="slidenum">
              <a:rPr lang="en-US" smtClean="0"/>
              <a:pPr/>
              <a:t>38</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spTree>
    <p:extLst>
      <p:ext uri="{BB962C8B-B14F-4D97-AF65-F5344CB8AC3E}">
        <p14:creationId xmlns:p14="http://schemas.microsoft.com/office/powerpoint/2010/main" val="40356744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If IRR &gt; Opportunity rate of interest – Project accepted</a:t>
            </a:r>
          </a:p>
          <a:p>
            <a:r>
              <a:rPr lang="en-US" dirty="0"/>
              <a:t>If IRR &lt; Opportunity rate of interest – Project rejected</a:t>
            </a:r>
          </a:p>
          <a:p>
            <a:r>
              <a:rPr lang="en-US" dirty="0" smtClean="0"/>
              <a:t>The </a:t>
            </a:r>
            <a:r>
              <a:rPr lang="en-US" dirty="0"/>
              <a:t>IRR should be higher than the cost of funds. If it costs you 8% to borrow money, then an IRR of only 6% is not good enough</a:t>
            </a:r>
          </a:p>
        </p:txBody>
      </p:sp>
      <p:sp>
        <p:nvSpPr>
          <p:cNvPr id="4" name="Slide Number Placeholder 3"/>
          <p:cNvSpPr>
            <a:spLocks noGrp="1"/>
          </p:cNvSpPr>
          <p:nvPr>
            <p:ph type="sldNum" sz="quarter" idx="15"/>
          </p:nvPr>
        </p:nvSpPr>
        <p:spPr/>
        <p:txBody>
          <a:bodyPr/>
          <a:lstStyle/>
          <a:p>
            <a:fld id="{FAFB316E-C6E3-4BB0-A5EB-25C72AF38F5A}" type="slidenum">
              <a:rPr lang="en-US" smtClean="0"/>
              <a:pPr/>
              <a:t>39</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spTree>
    <p:extLst>
      <p:ext uri="{BB962C8B-B14F-4D97-AF65-F5344CB8AC3E}">
        <p14:creationId xmlns:p14="http://schemas.microsoft.com/office/powerpoint/2010/main" val="1281668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endParaRPr lang="en-US" altLang="en-US"/>
          </a:p>
        </p:txBody>
      </p:sp>
      <p:sp>
        <p:nvSpPr>
          <p:cNvPr id="8195" name="Rectangle 3"/>
          <p:cNvSpPr>
            <a:spLocks noGrp="1" noChangeArrowheads="1"/>
          </p:cNvSpPr>
          <p:nvPr>
            <p:ph type="body" idx="1"/>
          </p:nvPr>
        </p:nvSpPr>
        <p:spPr/>
        <p:txBody>
          <a:bodyPr/>
          <a:lstStyle/>
          <a:p>
            <a:r>
              <a:rPr lang="en-US" altLang="en-US" dirty="0"/>
              <a:t>Investment usually involves a large sum of money incurred at a point of time whereas its benefits are realized at different points of time in future</a:t>
            </a:r>
          </a:p>
          <a:p>
            <a:r>
              <a:rPr lang="en-US" altLang="en-US" dirty="0"/>
              <a:t>Therefore, investment decisions become vital in all the organizations </a:t>
            </a:r>
            <a:r>
              <a:rPr lang="en-US" altLang="en-US" dirty="0">
                <a:solidFill>
                  <a:srgbClr val="FF0000"/>
                </a:solidFill>
              </a:rPr>
              <a:t>(Irreversible)</a:t>
            </a:r>
          </a:p>
          <a:p>
            <a:r>
              <a:rPr lang="en-US" altLang="en-US" dirty="0"/>
              <a:t>A correct estimation of the worth of investment is essential before the investment decisions</a:t>
            </a:r>
          </a:p>
        </p:txBody>
      </p:sp>
      <p:sp>
        <p:nvSpPr>
          <p:cNvPr id="2" name="Footer Placeholder 1"/>
          <p:cNvSpPr>
            <a:spLocks noGrp="1"/>
          </p:cNvSpPr>
          <p:nvPr>
            <p:ph type="ftr" sz="quarter" idx="16"/>
          </p:nvPr>
        </p:nvSpPr>
        <p:spPr/>
        <p:txBody>
          <a:bodyPr/>
          <a:lstStyle/>
          <a:p>
            <a:r>
              <a:rPr lang="pt-BR" smtClean="0"/>
              <a:t>S NEHRA EFE UNIT IV</a:t>
            </a:r>
            <a:endParaRPr lang="en-US"/>
          </a:p>
        </p:txBody>
      </p:sp>
      <p:sp>
        <p:nvSpPr>
          <p:cNvPr id="3" name="Slide Number Placeholder 2"/>
          <p:cNvSpPr>
            <a:spLocks noGrp="1"/>
          </p:cNvSpPr>
          <p:nvPr>
            <p:ph type="sldNum" sz="quarter" idx="15"/>
          </p:nvPr>
        </p:nvSpPr>
        <p:spPr/>
        <p:txBody>
          <a:bodyPr/>
          <a:lstStyle/>
          <a:p>
            <a:fld id="{FAFB316E-C6E3-4BB0-A5EB-25C72AF38F5A}" type="slidenum">
              <a:rPr lang="en-US" smtClean="0"/>
              <a:pPr/>
              <a:t>4</a:t>
            </a:fld>
            <a:endParaRPr lang="en-US"/>
          </a:p>
        </p:txBody>
      </p:sp>
    </p:spTree>
    <p:extLst>
      <p:ext uri="{BB962C8B-B14F-4D97-AF65-F5344CB8AC3E}">
        <p14:creationId xmlns:p14="http://schemas.microsoft.com/office/powerpoint/2010/main" val="42666678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1" y="228600"/>
            <a:ext cx="8102706" cy="1163638"/>
          </a:xfrm>
        </p:spPr>
        <p:txBody>
          <a:bodyPr/>
          <a:lstStyle/>
          <a:p>
            <a:r>
              <a:rPr lang="en-US" altLang="en-US" dirty="0" smtClean="0"/>
              <a:t>IRR</a:t>
            </a:r>
            <a:r>
              <a:rPr lang="en-US" altLang="en-US" dirty="0"/>
              <a:t> </a:t>
            </a:r>
            <a:r>
              <a:rPr lang="en-US" altLang="en-US" dirty="0" smtClean="0"/>
              <a:t>- </a:t>
            </a:r>
            <a:r>
              <a:rPr lang="en-US" altLang="en-US" dirty="0"/>
              <a:t>Decision Rules</a:t>
            </a:r>
            <a:br>
              <a:rPr lang="en-US" altLang="en-US" dirty="0"/>
            </a:br>
            <a:endParaRPr lang="en-US" altLang="en-US" dirty="0" smtClean="0"/>
          </a:p>
        </p:txBody>
      </p:sp>
      <p:sp>
        <p:nvSpPr>
          <p:cNvPr id="25603" name="Rectangle 3"/>
          <p:cNvSpPr>
            <a:spLocks noGrp="1" noChangeArrowheads="1"/>
          </p:cNvSpPr>
          <p:nvPr>
            <p:ph type="body" idx="1"/>
          </p:nvPr>
        </p:nvSpPr>
        <p:spPr/>
        <p:txBody>
          <a:bodyPr/>
          <a:lstStyle/>
          <a:p>
            <a:r>
              <a:rPr lang="en-US" altLang="en-US" dirty="0" smtClean="0"/>
              <a:t>Stand-alone Projects</a:t>
            </a:r>
          </a:p>
          <a:p>
            <a:pPr lvl="2" eaLnBrk="1" hangingPunct="1"/>
            <a:r>
              <a:rPr lang="en-US" altLang="en-US" sz="2000" dirty="0" smtClean="0"/>
              <a:t>If IRR &gt; cost of capital (or k) </a:t>
            </a:r>
            <a:r>
              <a:rPr lang="en-US" altLang="en-US" sz="2000" dirty="0" smtClean="0">
                <a:sym typeface="Symbol" panose="05050102010706020507" pitchFamily="18" charset="2"/>
              </a:rPr>
              <a:t> accept</a:t>
            </a:r>
          </a:p>
          <a:p>
            <a:pPr lvl="2" eaLnBrk="1" hangingPunct="1"/>
            <a:r>
              <a:rPr lang="en-US" altLang="en-US" sz="2000" dirty="0" smtClean="0"/>
              <a:t>If IRR &lt; cost of capital (or k) </a:t>
            </a:r>
            <a:r>
              <a:rPr lang="en-US" altLang="en-US" sz="2000" dirty="0" smtClean="0">
                <a:sym typeface="Symbol" panose="05050102010706020507" pitchFamily="18" charset="2"/>
              </a:rPr>
              <a:t> reject</a:t>
            </a:r>
          </a:p>
          <a:p>
            <a:r>
              <a:rPr lang="en-US" altLang="en-US" dirty="0" smtClean="0">
                <a:sym typeface="Symbol" panose="05050102010706020507" pitchFamily="18" charset="2"/>
              </a:rPr>
              <a:t>Mutually Exclusive Projects</a:t>
            </a:r>
          </a:p>
          <a:p>
            <a:pPr lvl="2" eaLnBrk="1" hangingPunct="1"/>
            <a:r>
              <a:rPr lang="en-US" altLang="en-US" sz="2000" dirty="0" smtClean="0">
                <a:sym typeface="Symbol" panose="05050102010706020507" pitchFamily="18" charset="2"/>
              </a:rPr>
              <a:t>IRR</a:t>
            </a:r>
            <a:r>
              <a:rPr lang="en-US" altLang="en-US" sz="2000" baseline="-25000" dirty="0" smtClean="0">
                <a:sym typeface="Symbol" panose="05050102010706020507" pitchFamily="18" charset="2"/>
              </a:rPr>
              <a:t>A</a:t>
            </a:r>
            <a:r>
              <a:rPr lang="en-US" altLang="en-US" sz="2000" dirty="0" smtClean="0">
                <a:sym typeface="Symbol" panose="05050102010706020507" pitchFamily="18" charset="2"/>
              </a:rPr>
              <a:t> &gt; IRR</a:t>
            </a:r>
            <a:r>
              <a:rPr lang="en-US" altLang="en-US" sz="2000" baseline="-25000" dirty="0" smtClean="0">
                <a:sym typeface="Symbol" panose="05050102010706020507" pitchFamily="18" charset="2"/>
              </a:rPr>
              <a:t>B</a:t>
            </a:r>
            <a:r>
              <a:rPr lang="en-US" altLang="en-US" sz="2000" dirty="0" smtClean="0">
                <a:sym typeface="Symbol" panose="05050102010706020507" pitchFamily="18" charset="2"/>
              </a:rPr>
              <a:t>  choose Project A over Project B</a:t>
            </a:r>
          </a:p>
        </p:txBody>
      </p:sp>
      <p:sp>
        <p:nvSpPr>
          <p:cNvPr id="2" name="Footer Placeholder 1"/>
          <p:cNvSpPr>
            <a:spLocks noGrp="1"/>
          </p:cNvSpPr>
          <p:nvPr>
            <p:ph type="ftr" sz="quarter" idx="16"/>
          </p:nvPr>
        </p:nvSpPr>
        <p:spPr/>
        <p:txBody>
          <a:bodyPr/>
          <a:lstStyle/>
          <a:p>
            <a:r>
              <a:rPr lang="pt-BR" smtClean="0"/>
              <a:t>S NEHRA EFE UNIT IV</a:t>
            </a:r>
            <a:endParaRPr lang="en-US"/>
          </a:p>
        </p:txBody>
      </p:sp>
      <p:sp>
        <p:nvSpPr>
          <p:cNvPr id="3" name="Slide Number Placeholder 2"/>
          <p:cNvSpPr>
            <a:spLocks noGrp="1"/>
          </p:cNvSpPr>
          <p:nvPr>
            <p:ph type="sldNum" sz="quarter" idx="15"/>
          </p:nvPr>
        </p:nvSpPr>
        <p:spPr/>
        <p:txBody>
          <a:bodyPr/>
          <a:lstStyle/>
          <a:p>
            <a:fld id="{FAFB316E-C6E3-4BB0-A5EB-25C72AF38F5A}" type="slidenum">
              <a:rPr lang="en-US" smtClean="0"/>
              <a:pPr/>
              <a:t>40</a:t>
            </a:fld>
            <a:endParaRPr lang="en-US"/>
          </a:p>
        </p:txBody>
      </p:sp>
    </p:spTree>
    <p:extLst>
      <p:ext uri="{BB962C8B-B14F-4D97-AF65-F5344CB8AC3E}">
        <p14:creationId xmlns:p14="http://schemas.microsoft.com/office/powerpoint/2010/main" val="2863964325"/>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benefit-cost ratio</a:t>
            </a:r>
            <a:endParaRPr lang="en-US" dirty="0"/>
          </a:p>
        </p:txBody>
      </p:sp>
      <p:sp>
        <p:nvSpPr>
          <p:cNvPr id="3" name="Content Placeholder 2"/>
          <p:cNvSpPr>
            <a:spLocks noGrp="1"/>
          </p:cNvSpPr>
          <p:nvPr>
            <p:ph sz="quarter" idx="1"/>
          </p:nvPr>
        </p:nvSpPr>
        <p:spPr/>
        <p:txBody>
          <a:bodyPr>
            <a:normAutofit fontScale="92500"/>
          </a:bodyPr>
          <a:lstStyle/>
          <a:p>
            <a:r>
              <a:rPr lang="en-US" dirty="0"/>
              <a:t>Benefit to cost ratio presents the analysis in a proportion or ratio format. </a:t>
            </a:r>
            <a:endParaRPr lang="en-US" dirty="0" smtClean="0"/>
          </a:p>
          <a:p>
            <a:r>
              <a:rPr lang="en-US" dirty="0">
                <a:solidFill>
                  <a:srgbClr val="FF0000"/>
                </a:solidFill>
              </a:rPr>
              <a:t>The benefit-cost analysis method is mainly used for economic evaluation of public projects which are mostly funded by government organizations. </a:t>
            </a:r>
            <a:endParaRPr lang="en-US" dirty="0" smtClean="0">
              <a:solidFill>
                <a:srgbClr val="FF0000"/>
              </a:solidFill>
            </a:endParaRPr>
          </a:p>
          <a:p>
            <a:r>
              <a:rPr lang="en-US" dirty="0">
                <a:solidFill>
                  <a:srgbClr val="FF0000"/>
                </a:solidFill>
              </a:rPr>
              <a:t>Example </a:t>
            </a:r>
            <a:r>
              <a:rPr lang="en-US" dirty="0" smtClean="0">
                <a:solidFill>
                  <a:srgbClr val="FF0000"/>
                </a:solidFill>
              </a:rPr>
              <a:t>– Dams, highways.</a:t>
            </a:r>
          </a:p>
          <a:p>
            <a:r>
              <a:rPr lang="en-US" dirty="0" smtClean="0"/>
              <a:t>Here</a:t>
            </a:r>
            <a:r>
              <a:rPr lang="en-US" dirty="0"/>
              <a:t>, just like in the NPV method, the present value of future cash flows is calculated and a ratio of this sum to the initial outlay is seen. </a:t>
            </a:r>
            <a:endParaRPr lang="en-US" dirty="0" smtClean="0"/>
          </a:p>
          <a:p>
            <a:r>
              <a:rPr lang="en-US" dirty="0" smtClean="0"/>
              <a:t>If </a:t>
            </a:r>
            <a:r>
              <a:rPr lang="en-US" dirty="0"/>
              <a:t>this ratio is more than 1, the project should be accepted and if it is less than 1, it should be rejected</a:t>
            </a:r>
            <a:r>
              <a:rPr lang="en-US" dirty="0" smtClean="0"/>
              <a:t>.</a:t>
            </a:r>
          </a:p>
          <a:p>
            <a:r>
              <a:rPr lang="en-US" dirty="0"/>
              <a:t>Let us assume the same example as taken in NPV method. </a:t>
            </a:r>
            <a:endParaRPr lang="en-US" dirty="0" smtClean="0"/>
          </a:p>
        </p:txBody>
      </p:sp>
      <p:sp>
        <p:nvSpPr>
          <p:cNvPr id="4" name="Slide Number Placeholder 3"/>
          <p:cNvSpPr>
            <a:spLocks noGrp="1"/>
          </p:cNvSpPr>
          <p:nvPr>
            <p:ph type="sldNum" sz="quarter" idx="15"/>
          </p:nvPr>
        </p:nvSpPr>
        <p:spPr/>
        <p:txBody>
          <a:bodyPr/>
          <a:lstStyle/>
          <a:p>
            <a:fld id="{FAFB316E-C6E3-4BB0-A5EB-25C72AF38F5A}" type="slidenum">
              <a:rPr lang="en-US" smtClean="0"/>
              <a:pPr/>
              <a:t>41</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spTree>
    <p:extLst>
      <p:ext uri="{BB962C8B-B14F-4D97-AF65-F5344CB8AC3E}">
        <p14:creationId xmlns:p14="http://schemas.microsoft.com/office/powerpoint/2010/main" val="22642853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r>
              <a:rPr lang="en-US" dirty="0" smtClean="0">
                <a:solidFill>
                  <a:srgbClr val="FF0000"/>
                </a:solidFill>
              </a:rPr>
              <a:t>Case – I: </a:t>
            </a:r>
            <a:r>
              <a:rPr lang="en-US" dirty="0" smtClean="0"/>
              <a:t>Our </a:t>
            </a:r>
            <a:r>
              <a:rPr lang="en-US" dirty="0"/>
              <a:t>proposed investment is Rs.100 </a:t>
            </a:r>
            <a:r>
              <a:rPr lang="en-US" dirty="0" err="1"/>
              <a:t>Crs</a:t>
            </a:r>
            <a:r>
              <a:rPr lang="en-US" dirty="0"/>
              <a:t> and present value (PV) of future cash flows come to be Rs.120 </a:t>
            </a:r>
            <a:r>
              <a:rPr lang="en-US" dirty="0" err="1" smtClean="0"/>
              <a:t>Crs</a:t>
            </a:r>
            <a:r>
              <a:rPr lang="en-US" dirty="0" smtClean="0"/>
              <a:t>. </a:t>
            </a:r>
            <a:endParaRPr lang="en-US" dirty="0"/>
          </a:p>
          <a:p>
            <a:r>
              <a:rPr lang="en-US" dirty="0" smtClean="0">
                <a:solidFill>
                  <a:srgbClr val="FF0000"/>
                </a:solidFill>
              </a:rPr>
              <a:t>Case – II: </a:t>
            </a:r>
            <a:r>
              <a:rPr lang="en-US" dirty="0" smtClean="0"/>
              <a:t>If </a:t>
            </a:r>
            <a:r>
              <a:rPr lang="en-US" dirty="0"/>
              <a:t>the PV is Rs.80 </a:t>
            </a:r>
            <a:r>
              <a:rPr lang="en-US" dirty="0" err="1"/>
              <a:t>Crs</a:t>
            </a:r>
            <a:r>
              <a:rPr lang="en-US" dirty="0"/>
              <a:t>, the NPV would be negative by </a:t>
            </a:r>
            <a:r>
              <a:rPr lang="en-US" dirty="0" err="1"/>
              <a:t>Rs</a:t>
            </a:r>
            <a:r>
              <a:rPr lang="en-US" dirty="0"/>
              <a:t>. 20 </a:t>
            </a:r>
            <a:r>
              <a:rPr lang="en-US" dirty="0" err="1" smtClean="0"/>
              <a:t>Crs</a:t>
            </a:r>
            <a:r>
              <a:rPr lang="en-US" dirty="0" smtClean="0"/>
              <a:t>. </a:t>
            </a:r>
          </a:p>
          <a:p>
            <a:r>
              <a:rPr lang="en-US" dirty="0"/>
              <a:t>Benefit to cost ratio would be 1.2 in the first case and as per the rule, the project should be executed and in the second example, the ratio is 0.8 which is less than 1, so the project should be rejected.</a:t>
            </a:r>
          </a:p>
          <a:p>
            <a:pPr marL="0" indent="0">
              <a:buNone/>
            </a:pPr>
            <a:endParaRPr lang="en-US" dirty="0"/>
          </a:p>
          <a:p>
            <a:endParaRPr lang="en-US" dirty="0"/>
          </a:p>
        </p:txBody>
      </p:sp>
      <p:sp>
        <p:nvSpPr>
          <p:cNvPr id="4" name="Slide Number Placeholder 3"/>
          <p:cNvSpPr>
            <a:spLocks noGrp="1"/>
          </p:cNvSpPr>
          <p:nvPr>
            <p:ph type="sldNum" sz="quarter" idx="15"/>
          </p:nvPr>
        </p:nvSpPr>
        <p:spPr/>
        <p:txBody>
          <a:bodyPr/>
          <a:lstStyle/>
          <a:p>
            <a:fld id="{FAFB316E-C6E3-4BB0-A5EB-25C72AF38F5A}" type="slidenum">
              <a:rPr lang="en-US" smtClean="0"/>
              <a:pPr/>
              <a:t>42</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spTree>
    <p:extLst>
      <p:ext uri="{BB962C8B-B14F-4D97-AF65-F5344CB8AC3E}">
        <p14:creationId xmlns:p14="http://schemas.microsoft.com/office/powerpoint/2010/main" val="3090304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7467600" cy="563562"/>
          </a:xfrm>
        </p:spPr>
        <p:txBody>
          <a:bodyPr/>
          <a:lstStyle/>
          <a:p>
            <a:r>
              <a:rPr lang="en-US" altLang="en-US" dirty="0"/>
              <a:t>Capital </a:t>
            </a:r>
            <a:r>
              <a:rPr lang="en-US" altLang="en-US" dirty="0" smtClean="0"/>
              <a:t>budgeting</a:t>
            </a:r>
            <a:endParaRPr lang="en-US" altLang="en-US" dirty="0"/>
          </a:p>
        </p:txBody>
      </p:sp>
      <p:sp>
        <p:nvSpPr>
          <p:cNvPr id="9219" name="Rectangle 3"/>
          <p:cNvSpPr>
            <a:spLocks noGrp="1" noChangeArrowheads="1"/>
          </p:cNvSpPr>
          <p:nvPr>
            <p:ph type="body" idx="1"/>
          </p:nvPr>
        </p:nvSpPr>
        <p:spPr>
          <a:xfrm>
            <a:off x="457200" y="1417638"/>
            <a:ext cx="7467600" cy="5211762"/>
          </a:xfrm>
        </p:spPr>
        <p:txBody>
          <a:bodyPr>
            <a:normAutofit fontScale="92500" lnSpcReduction="10000"/>
          </a:bodyPr>
          <a:lstStyle/>
          <a:p>
            <a:pPr>
              <a:lnSpc>
                <a:spcPct val="80000"/>
              </a:lnSpc>
            </a:pPr>
            <a:r>
              <a:rPr lang="en-US" altLang="en-US" sz="2600" dirty="0">
                <a:solidFill>
                  <a:srgbClr val="FF0000"/>
                </a:solidFill>
              </a:rPr>
              <a:t>The decision as to which projects should be undertaken by a corporation is known as the ‘investment decision’, and the process is known as ‘capital budgeting</a:t>
            </a:r>
            <a:r>
              <a:rPr lang="en-US" altLang="en-US" sz="2600" dirty="0" smtClean="0">
                <a:solidFill>
                  <a:srgbClr val="FF0000"/>
                </a:solidFill>
              </a:rPr>
              <a:t>’</a:t>
            </a:r>
          </a:p>
          <a:p>
            <a:pPr>
              <a:lnSpc>
                <a:spcPct val="80000"/>
              </a:lnSpc>
            </a:pPr>
            <a:r>
              <a:rPr lang="en-US" altLang="en-US" sz="2600" dirty="0" smtClean="0"/>
              <a:t>Projects </a:t>
            </a:r>
            <a:r>
              <a:rPr lang="en-US" altLang="en-US" sz="2600" dirty="0"/>
              <a:t>which keep on generating returns for a long period of time are known as </a:t>
            </a:r>
            <a:r>
              <a:rPr lang="en-US" altLang="en-US" sz="2600" dirty="0">
                <a:solidFill>
                  <a:srgbClr val="FF0000"/>
                </a:solidFill>
              </a:rPr>
              <a:t>capital projects</a:t>
            </a:r>
          </a:p>
          <a:p>
            <a:pPr>
              <a:lnSpc>
                <a:spcPct val="80000"/>
              </a:lnSpc>
            </a:pPr>
            <a:r>
              <a:rPr lang="en-US" altLang="en-US" sz="2600" dirty="0">
                <a:solidFill>
                  <a:srgbClr val="FF0000"/>
                </a:solidFill>
              </a:rPr>
              <a:t>Ex- New plants, factory buildings, transport vehicles etc.</a:t>
            </a:r>
          </a:p>
          <a:p>
            <a:pPr>
              <a:lnSpc>
                <a:spcPct val="80000"/>
              </a:lnSpc>
            </a:pPr>
            <a:r>
              <a:rPr lang="en-US" altLang="en-US" sz="2600" dirty="0"/>
              <a:t>Capital budgeting involves investment decisions balancing the sources and the uses of funds for acquiring fixed capital assets like machinery and equipment</a:t>
            </a:r>
          </a:p>
          <a:p>
            <a:pPr>
              <a:lnSpc>
                <a:spcPct val="80000"/>
              </a:lnSpc>
            </a:pPr>
            <a:r>
              <a:rPr lang="en-US" altLang="en-US" sz="2600" dirty="0"/>
              <a:t>It covers the various issues like the decisions regarding the amount of money for capital investment, the source of financing and the allocation of the investment between projects over time</a:t>
            </a:r>
          </a:p>
          <a:p>
            <a:pPr>
              <a:lnSpc>
                <a:spcPct val="80000"/>
              </a:lnSpc>
            </a:pPr>
            <a:endParaRPr lang="en-US" altLang="en-US" sz="2600" dirty="0"/>
          </a:p>
        </p:txBody>
      </p:sp>
      <p:sp>
        <p:nvSpPr>
          <p:cNvPr id="2" name="Footer Placeholder 1"/>
          <p:cNvSpPr>
            <a:spLocks noGrp="1"/>
          </p:cNvSpPr>
          <p:nvPr>
            <p:ph type="ftr" sz="quarter" idx="16"/>
          </p:nvPr>
        </p:nvSpPr>
        <p:spPr/>
        <p:txBody>
          <a:bodyPr/>
          <a:lstStyle/>
          <a:p>
            <a:r>
              <a:rPr lang="pt-BR" smtClean="0"/>
              <a:t>S NEHRA EFE UNIT IV</a:t>
            </a:r>
            <a:endParaRPr lang="en-US"/>
          </a:p>
        </p:txBody>
      </p:sp>
      <p:sp>
        <p:nvSpPr>
          <p:cNvPr id="3" name="Slide Number Placeholder 2"/>
          <p:cNvSpPr>
            <a:spLocks noGrp="1"/>
          </p:cNvSpPr>
          <p:nvPr>
            <p:ph type="sldNum" sz="quarter" idx="15"/>
          </p:nvPr>
        </p:nvSpPr>
        <p:spPr/>
        <p:txBody>
          <a:bodyPr/>
          <a:lstStyle/>
          <a:p>
            <a:fld id="{FAFB316E-C6E3-4BB0-A5EB-25C72AF38F5A}" type="slidenum">
              <a:rPr lang="en-US" smtClean="0"/>
              <a:pPr/>
              <a:t>5</a:t>
            </a:fld>
            <a:endParaRPr lang="en-US"/>
          </a:p>
        </p:txBody>
      </p:sp>
    </p:spTree>
    <p:extLst>
      <p:ext uri="{BB962C8B-B14F-4D97-AF65-F5344CB8AC3E}">
        <p14:creationId xmlns:p14="http://schemas.microsoft.com/office/powerpoint/2010/main" val="2008359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t>Capital budgeting </a:t>
            </a:r>
            <a:r>
              <a:rPr lang="en-US" altLang="en-US" dirty="0" smtClean="0"/>
              <a:t>process</a:t>
            </a:r>
            <a:endParaRPr lang="en-US" altLang="en-US" dirty="0"/>
          </a:p>
        </p:txBody>
      </p:sp>
      <p:sp>
        <p:nvSpPr>
          <p:cNvPr id="10243" name="Rectangle 3"/>
          <p:cNvSpPr>
            <a:spLocks noGrp="1" noChangeArrowheads="1"/>
          </p:cNvSpPr>
          <p:nvPr>
            <p:ph type="body" idx="1"/>
          </p:nvPr>
        </p:nvSpPr>
        <p:spPr/>
        <p:txBody>
          <a:bodyPr/>
          <a:lstStyle/>
          <a:p>
            <a:pPr marL="571500" indent="-571500">
              <a:lnSpc>
                <a:spcPct val="90000"/>
              </a:lnSpc>
            </a:pPr>
            <a:r>
              <a:rPr lang="en-US" altLang="en-US" sz="2100" dirty="0"/>
              <a:t>Capital budgeting process can be classified into </a:t>
            </a:r>
            <a:r>
              <a:rPr lang="en-US" altLang="en-US" sz="2100" dirty="0">
                <a:solidFill>
                  <a:srgbClr val="FF0000"/>
                </a:solidFill>
              </a:rPr>
              <a:t>three </a:t>
            </a:r>
            <a:r>
              <a:rPr lang="en-US" altLang="en-US" sz="2100" dirty="0" smtClean="0"/>
              <a:t>categories:</a:t>
            </a:r>
            <a:endParaRPr lang="en-US" altLang="en-US" sz="2100" dirty="0"/>
          </a:p>
          <a:p>
            <a:pPr marL="571500" indent="-571500">
              <a:lnSpc>
                <a:spcPct val="90000"/>
              </a:lnSpc>
              <a:buFont typeface="Wingdings" panose="05000000000000000000" pitchFamily="2" charset="2"/>
              <a:buAutoNum type="arabicPeriod"/>
            </a:pPr>
            <a:r>
              <a:rPr lang="en-US" altLang="en-US" sz="2100" dirty="0">
                <a:solidFill>
                  <a:srgbClr val="FF0000"/>
                </a:solidFill>
              </a:rPr>
              <a:t>Investment criterion </a:t>
            </a:r>
            <a:r>
              <a:rPr lang="en-US" altLang="en-US" sz="2100" dirty="0"/>
              <a:t>– It involves decisions regarding both the amount of investment in the planning period and the selection of projects. It consists the following </a:t>
            </a:r>
            <a:r>
              <a:rPr lang="en-US" altLang="en-US" sz="2100" dirty="0" smtClean="0"/>
              <a:t>decisions:</a:t>
            </a:r>
            <a:endParaRPr lang="en-US" altLang="en-US" sz="2100" dirty="0"/>
          </a:p>
          <a:p>
            <a:pPr marL="571500" indent="-571500">
              <a:lnSpc>
                <a:spcPct val="90000"/>
              </a:lnSpc>
              <a:buFont typeface="Wingdings" panose="05000000000000000000" pitchFamily="2" charset="2"/>
              <a:buAutoNum type="alphaLcPeriod"/>
            </a:pPr>
            <a:r>
              <a:rPr lang="en-US" altLang="en-US" sz="2100" dirty="0"/>
              <a:t>Expansion of firm’s production facilities</a:t>
            </a:r>
          </a:p>
          <a:p>
            <a:pPr marL="571500" indent="-571500">
              <a:lnSpc>
                <a:spcPct val="90000"/>
              </a:lnSpc>
              <a:buFont typeface="Wingdings" panose="05000000000000000000" pitchFamily="2" charset="2"/>
              <a:buAutoNum type="alphaLcPeriod"/>
            </a:pPr>
            <a:r>
              <a:rPr lang="en-US" altLang="en-US" sz="2100" dirty="0"/>
              <a:t>Replacement decisions</a:t>
            </a:r>
          </a:p>
          <a:p>
            <a:pPr marL="571500" indent="-571500">
              <a:lnSpc>
                <a:spcPct val="90000"/>
              </a:lnSpc>
              <a:buFont typeface="Wingdings" panose="05000000000000000000" pitchFamily="2" charset="2"/>
              <a:buAutoNum type="alphaLcPeriod"/>
            </a:pPr>
            <a:r>
              <a:rPr lang="en-US" altLang="en-US" sz="2100" dirty="0"/>
              <a:t>New or improved product decisions</a:t>
            </a:r>
          </a:p>
          <a:p>
            <a:pPr marL="571500" indent="-571500">
              <a:lnSpc>
                <a:spcPct val="90000"/>
              </a:lnSpc>
              <a:buFont typeface="Wingdings" panose="05000000000000000000" pitchFamily="2" charset="2"/>
              <a:buAutoNum type="alphaLcPeriod"/>
            </a:pPr>
            <a:r>
              <a:rPr lang="en-US" altLang="en-US" sz="2100" dirty="0"/>
              <a:t>Make or buy decisions</a:t>
            </a:r>
          </a:p>
          <a:p>
            <a:pPr marL="571500" indent="-571500">
              <a:lnSpc>
                <a:spcPct val="90000"/>
              </a:lnSpc>
              <a:buFont typeface="Wingdings" panose="05000000000000000000" pitchFamily="2" charset="2"/>
              <a:buAutoNum type="alphaLcPeriod"/>
            </a:pPr>
            <a:r>
              <a:rPr lang="en-US" altLang="en-US" sz="2100" dirty="0"/>
              <a:t>Lease or buy decisions</a:t>
            </a:r>
          </a:p>
          <a:p>
            <a:pPr marL="571500" indent="-571500">
              <a:lnSpc>
                <a:spcPct val="90000"/>
              </a:lnSpc>
              <a:buFont typeface="Wingdings" panose="05000000000000000000" pitchFamily="2" charset="2"/>
              <a:buAutoNum type="alphaLcPeriod"/>
            </a:pPr>
            <a:r>
              <a:rPr lang="en-US" altLang="en-US" sz="2100" dirty="0"/>
              <a:t>Safety and environmental investment decisions</a:t>
            </a:r>
          </a:p>
          <a:p>
            <a:pPr marL="571500" indent="-571500">
              <a:lnSpc>
                <a:spcPct val="90000"/>
              </a:lnSpc>
              <a:buFont typeface="Wingdings" panose="05000000000000000000" pitchFamily="2" charset="2"/>
              <a:buAutoNum type="alphaLcPeriod"/>
            </a:pPr>
            <a:r>
              <a:rPr lang="en-US" altLang="en-US" sz="2100" dirty="0"/>
              <a:t>Operating investment </a:t>
            </a:r>
            <a:r>
              <a:rPr lang="en-US" altLang="en-US" sz="2100" dirty="0" smtClean="0"/>
              <a:t>decisions – Increasing inventories</a:t>
            </a:r>
            <a:endParaRPr lang="en-US" altLang="en-US" sz="2100" dirty="0"/>
          </a:p>
          <a:p>
            <a:pPr marL="571500" indent="-571500">
              <a:lnSpc>
                <a:spcPct val="90000"/>
              </a:lnSpc>
              <a:buFont typeface="Wingdings" panose="05000000000000000000" pitchFamily="2" charset="2"/>
              <a:buAutoNum type="alphaLcPeriod"/>
            </a:pPr>
            <a:endParaRPr lang="en-US" altLang="en-US" sz="2100" dirty="0"/>
          </a:p>
        </p:txBody>
      </p:sp>
      <p:sp>
        <p:nvSpPr>
          <p:cNvPr id="2" name="Footer Placeholder 1"/>
          <p:cNvSpPr>
            <a:spLocks noGrp="1"/>
          </p:cNvSpPr>
          <p:nvPr>
            <p:ph type="ftr" sz="quarter" idx="16"/>
          </p:nvPr>
        </p:nvSpPr>
        <p:spPr/>
        <p:txBody>
          <a:bodyPr/>
          <a:lstStyle/>
          <a:p>
            <a:r>
              <a:rPr lang="pt-BR" smtClean="0"/>
              <a:t>S NEHRA EFE UNIT IV</a:t>
            </a:r>
            <a:endParaRPr lang="en-US"/>
          </a:p>
        </p:txBody>
      </p:sp>
      <p:sp>
        <p:nvSpPr>
          <p:cNvPr id="3" name="Slide Number Placeholder 2"/>
          <p:cNvSpPr>
            <a:spLocks noGrp="1"/>
          </p:cNvSpPr>
          <p:nvPr>
            <p:ph type="sldNum" sz="quarter" idx="15"/>
          </p:nvPr>
        </p:nvSpPr>
        <p:spPr/>
        <p:txBody>
          <a:bodyPr/>
          <a:lstStyle/>
          <a:p>
            <a:fld id="{FAFB316E-C6E3-4BB0-A5EB-25C72AF38F5A}" type="slidenum">
              <a:rPr lang="en-US" smtClean="0"/>
              <a:pPr/>
              <a:t>6</a:t>
            </a:fld>
            <a:endParaRPr lang="en-US"/>
          </a:p>
        </p:txBody>
      </p:sp>
    </p:spTree>
    <p:extLst>
      <p:ext uri="{BB962C8B-B14F-4D97-AF65-F5344CB8AC3E}">
        <p14:creationId xmlns:p14="http://schemas.microsoft.com/office/powerpoint/2010/main" val="219913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dirty="0"/>
              <a:t>2. Financing investment</a:t>
            </a:r>
          </a:p>
        </p:txBody>
      </p:sp>
      <p:sp>
        <p:nvSpPr>
          <p:cNvPr id="11267" name="Rectangle 3"/>
          <p:cNvSpPr>
            <a:spLocks noGrp="1" noChangeArrowheads="1"/>
          </p:cNvSpPr>
          <p:nvPr>
            <p:ph type="body" idx="1"/>
          </p:nvPr>
        </p:nvSpPr>
        <p:spPr/>
        <p:txBody>
          <a:bodyPr/>
          <a:lstStyle/>
          <a:p>
            <a:r>
              <a:rPr lang="en-US" altLang="en-US" dirty="0" smtClean="0">
                <a:solidFill>
                  <a:srgbClr val="FF0000"/>
                </a:solidFill>
              </a:rPr>
              <a:t>Financing </a:t>
            </a:r>
            <a:r>
              <a:rPr lang="en-US" altLang="en-US" dirty="0">
                <a:solidFill>
                  <a:srgbClr val="FF0000"/>
                </a:solidFill>
              </a:rPr>
              <a:t>investment </a:t>
            </a:r>
            <a:r>
              <a:rPr lang="en-US" altLang="en-US" dirty="0"/>
              <a:t>– Sources of </a:t>
            </a:r>
            <a:r>
              <a:rPr lang="en-US" altLang="en-US" dirty="0" smtClean="0"/>
              <a:t>capital:</a:t>
            </a:r>
            <a:endParaRPr lang="en-US" altLang="en-US" dirty="0"/>
          </a:p>
          <a:p>
            <a:pPr marL="571500" indent="-571500">
              <a:buFont typeface="Wingdings" panose="05000000000000000000" pitchFamily="2" charset="2"/>
              <a:buAutoNum type="alphaLcPeriod"/>
            </a:pPr>
            <a:r>
              <a:rPr lang="en-US" altLang="en-US" dirty="0" smtClean="0">
                <a:solidFill>
                  <a:srgbClr val="FF0000"/>
                </a:solidFill>
              </a:rPr>
              <a:t>External </a:t>
            </a:r>
            <a:r>
              <a:rPr lang="en-US" altLang="en-US" dirty="0">
                <a:solidFill>
                  <a:srgbClr val="FF0000"/>
                </a:solidFill>
              </a:rPr>
              <a:t>sources </a:t>
            </a:r>
            <a:r>
              <a:rPr lang="en-US" altLang="en-US" dirty="0"/>
              <a:t>– Sale of bonds, issue of new shares, direct loans</a:t>
            </a:r>
          </a:p>
          <a:p>
            <a:pPr marL="571500" indent="-571500">
              <a:buFont typeface="Wingdings" panose="05000000000000000000" pitchFamily="2" charset="2"/>
              <a:buAutoNum type="alphaLcPeriod"/>
            </a:pPr>
            <a:r>
              <a:rPr lang="en-US" altLang="en-US" dirty="0">
                <a:solidFill>
                  <a:srgbClr val="FF0000"/>
                </a:solidFill>
              </a:rPr>
              <a:t>Internal sources </a:t>
            </a:r>
            <a:r>
              <a:rPr lang="en-US" altLang="en-US" dirty="0"/>
              <a:t>– Retained earnings, </a:t>
            </a:r>
            <a:r>
              <a:rPr lang="en-US" altLang="en-US" dirty="0" smtClean="0"/>
              <a:t>depreciation funds</a:t>
            </a:r>
            <a:endParaRPr lang="en-US" altLang="en-US" dirty="0"/>
          </a:p>
        </p:txBody>
      </p:sp>
      <p:sp>
        <p:nvSpPr>
          <p:cNvPr id="2" name="Footer Placeholder 1"/>
          <p:cNvSpPr>
            <a:spLocks noGrp="1"/>
          </p:cNvSpPr>
          <p:nvPr>
            <p:ph type="ftr" sz="quarter" idx="16"/>
          </p:nvPr>
        </p:nvSpPr>
        <p:spPr/>
        <p:txBody>
          <a:bodyPr/>
          <a:lstStyle/>
          <a:p>
            <a:r>
              <a:rPr lang="pt-BR" smtClean="0"/>
              <a:t>S NEHRA EFE UNIT IV</a:t>
            </a:r>
            <a:endParaRPr lang="en-US"/>
          </a:p>
        </p:txBody>
      </p:sp>
      <p:sp>
        <p:nvSpPr>
          <p:cNvPr id="3" name="Slide Number Placeholder 2"/>
          <p:cNvSpPr>
            <a:spLocks noGrp="1"/>
          </p:cNvSpPr>
          <p:nvPr>
            <p:ph type="sldNum" sz="quarter" idx="15"/>
          </p:nvPr>
        </p:nvSpPr>
        <p:spPr/>
        <p:txBody>
          <a:bodyPr/>
          <a:lstStyle/>
          <a:p>
            <a:fld id="{FAFB316E-C6E3-4BB0-A5EB-25C72AF38F5A}" type="slidenum">
              <a:rPr lang="en-US" smtClean="0"/>
              <a:pPr/>
              <a:t>7</a:t>
            </a:fld>
            <a:endParaRPr lang="en-US"/>
          </a:p>
        </p:txBody>
      </p:sp>
    </p:spTree>
    <p:extLst>
      <p:ext uri="{BB962C8B-B14F-4D97-AF65-F5344CB8AC3E}">
        <p14:creationId xmlns:p14="http://schemas.microsoft.com/office/powerpoint/2010/main" val="2084488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3. Allocation of funds among projects</a:t>
            </a:r>
            <a:endParaRPr lang="en-US" dirty="0"/>
          </a:p>
        </p:txBody>
      </p:sp>
      <p:sp>
        <p:nvSpPr>
          <p:cNvPr id="3" name="Content Placeholder 2"/>
          <p:cNvSpPr>
            <a:spLocks noGrp="1"/>
          </p:cNvSpPr>
          <p:nvPr>
            <p:ph sz="quarter" idx="1"/>
          </p:nvPr>
        </p:nvSpPr>
        <p:spPr/>
        <p:txBody>
          <a:bodyPr/>
          <a:lstStyle/>
          <a:p>
            <a:r>
              <a:rPr lang="en-US" altLang="en-US" dirty="0" smtClean="0">
                <a:solidFill>
                  <a:srgbClr val="FF0000"/>
                </a:solidFill>
              </a:rPr>
              <a:t>Allocation </a:t>
            </a:r>
            <a:r>
              <a:rPr lang="en-US" altLang="en-US" dirty="0">
                <a:solidFill>
                  <a:srgbClr val="FF0000"/>
                </a:solidFill>
              </a:rPr>
              <a:t>of funds among projects </a:t>
            </a:r>
            <a:r>
              <a:rPr lang="en-US" altLang="en-US" dirty="0"/>
              <a:t>– Rate of return Vs. cost of financing investment</a:t>
            </a:r>
          </a:p>
          <a:p>
            <a:endParaRPr lang="en-US" dirty="0"/>
          </a:p>
        </p:txBody>
      </p:sp>
      <p:sp>
        <p:nvSpPr>
          <p:cNvPr id="4" name="Slide Number Placeholder 3"/>
          <p:cNvSpPr>
            <a:spLocks noGrp="1"/>
          </p:cNvSpPr>
          <p:nvPr>
            <p:ph type="sldNum" sz="quarter" idx="15"/>
          </p:nvPr>
        </p:nvSpPr>
        <p:spPr/>
        <p:txBody>
          <a:bodyPr/>
          <a:lstStyle/>
          <a:p>
            <a:fld id="{FAFB316E-C6E3-4BB0-A5EB-25C72AF38F5A}" type="slidenum">
              <a:rPr lang="en-US" smtClean="0"/>
              <a:pPr/>
              <a:t>8</a:t>
            </a:fld>
            <a:endParaRPr lang="en-US"/>
          </a:p>
        </p:txBody>
      </p:sp>
      <p:sp>
        <p:nvSpPr>
          <p:cNvPr id="5" name="Footer Placeholder 4"/>
          <p:cNvSpPr>
            <a:spLocks noGrp="1"/>
          </p:cNvSpPr>
          <p:nvPr>
            <p:ph type="ftr" sz="quarter" idx="16"/>
          </p:nvPr>
        </p:nvSpPr>
        <p:spPr/>
        <p:txBody>
          <a:bodyPr/>
          <a:lstStyle/>
          <a:p>
            <a:r>
              <a:rPr lang="pt-BR" smtClean="0"/>
              <a:t>S NEHRA EFE UNIT IV</a:t>
            </a:r>
            <a:endParaRPr lang="en-US"/>
          </a:p>
        </p:txBody>
      </p:sp>
    </p:spTree>
    <p:extLst>
      <p:ext uri="{BB962C8B-B14F-4D97-AF65-F5344CB8AC3E}">
        <p14:creationId xmlns:p14="http://schemas.microsoft.com/office/powerpoint/2010/main" val="2172292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US" altLang="en-US" dirty="0"/>
              <a:t>Factors influencing investment </a:t>
            </a:r>
            <a:r>
              <a:rPr lang="en-US" altLang="en-US" dirty="0" smtClean="0"/>
              <a:t>decisions</a:t>
            </a:r>
            <a:endParaRPr lang="en-US" altLang="en-US" dirty="0"/>
          </a:p>
        </p:txBody>
      </p:sp>
      <p:sp>
        <p:nvSpPr>
          <p:cNvPr id="12291" name="Rectangle 3"/>
          <p:cNvSpPr>
            <a:spLocks noGrp="1" noChangeArrowheads="1"/>
          </p:cNvSpPr>
          <p:nvPr>
            <p:ph type="body" idx="1"/>
          </p:nvPr>
        </p:nvSpPr>
        <p:spPr/>
        <p:txBody>
          <a:bodyPr>
            <a:normAutofit/>
          </a:bodyPr>
          <a:lstStyle/>
          <a:p>
            <a:pPr marL="571500" indent="-571500">
              <a:buFont typeface="Wingdings" panose="05000000000000000000" pitchFamily="2" charset="2"/>
              <a:buAutoNum type="arabicPeriod"/>
            </a:pPr>
            <a:r>
              <a:rPr lang="en-US" altLang="en-US" dirty="0"/>
              <a:t>Technological change – Improve efficiency</a:t>
            </a:r>
          </a:p>
          <a:p>
            <a:pPr marL="571500" indent="-571500">
              <a:buFont typeface="Wingdings" panose="05000000000000000000" pitchFamily="2" charset="2"/>
              <a:buAutoNum type="arabicPeriod"/>
            </a:pPr>
            <a:r>
              <a:rPr lang="en-US" altLang="en-US" dirty="0"/>
              <a:t>Competitor’s strategy – Perform or perish</a:t>
            </a:r>
          </a:p>
          <a:p>
            <a:pPr marL="571500" indent="-571500">
              <a:buFont typeface="Wingdings" panose="05000000000000000000" pitchFamily="2" charset="2"/>
              <a:buAutoNum type="arabicPeriod"/>
            </a:pPr>
            <a:r>
              <a:rPr lang="en-US" altLang="en-US" dirty="0"/>
              <a:t>Demand forecast – Market potential exists</a:t>
            </a:r>
          </a:p>
          <a:p>
            <a:pPr marL="571500" indent="-571500">
              <a:buFont typeface="Wingdings" panose="05000000000000000000" pitchFamily="2" charset="2"/>
              <a:buAutoNum type="arabicPeriod"/>
            </a:pPr>
            <a:r>
              <a:rPr lang="en-US" altLang="en-US" dirty="0"/>
              <a:t>Type of management – Modern and progressive</a:t>
            </a:r>
          </a:p>
          <a:p>
            <a:pPr marL="571500" indent="-571500">
              <a:buFont typeface="Wingdings" panose="05000000000000000000" pitchFamily="2" charset="2"/>
              <a:buAutoNum type="arabicPeriod"/>
            </a:pPr>
            <a:r>
              <a:rPr lang="en-US" altLang="en-US" dirty="0"/>
              <a:t>Fiscal policy –Tax policy</a:t>
            </a:r>
          </a:p>
          <a:p>
            <a:pPr marL="571500" indent="-571500">
              <a:buFont typeface="Wingdings" panose="05000000000000000000" pitchFamily="2" charset="2"/>
              <a:buAutoNum type="arabicPeriod"/>
            </a:pPr>
            <a:r>
              <a:rPr lang="en-US" altLang="en-US" dirty="0"/>
              <a:t>Cash flows</a:t>
            </a:r>
          </a:p>
          <a:p>
            <a:pPr marL="571500" indent="-571500">
              <a:buFont typeface="Wingdings" panose="05000000000000000000" pitchFamily="2" charset="2"/>
              <a:buAutoNum type="arabicPeriod"/>
            </a:pPr>
            <a:r>
              <a:rPr lang="en-US" altLang="en-US" dirty="0"/>
              <a:t>Returns expected from the investment</a:t>
            </a:r>
          </a:p>
          <a:p>
            <a:pPr marL="571500" indent="-571500">
              <a:buFont typeface="Wingdings" panose="05000000000000000000" pitchFamily="2" charset="2"/>
              <a:buAutoNum type="arabicPeriod"/>
            </a:pPr>
            <a:r>
              <a:rPr lang="en-US" altLang="en-US" dirty="0"/>
              <a:t>Non-economic factors – Reduction in </a:t>
            </a:r>
            <a:r>
              <a:rPr lang="en-US" altLang="en-US" dirty="0" smtClean="0"/>
              <a:t>absenteeism, improved productivity</a:t>
            </a:r>
            <a:endParaRPr lang="en-US" altLang="en-US" dirty="0"/>
          </a:p>
        </p:txBody>
      </p:sp>
      <p:sp>
        <p:nvSpPr>
          <p:cNvPr id="2" name="Footer Placeholder 1"/>
          <p:cNvSpPr>
            <a:spLocks noGrp="1"/>
          </p:cNvSpPr>
          <p:nvPr>
            <p:ph type="ftr" sz="quarter" idx="16"/>
          </p:nvPr>
        </p:nvSpPr>
        <p:spPr/>
        <p:txBody>
          <a:bodyPr/>
          <a:lstStyle/>
          <a:p>
            <a:r>
              <a:rPr lang="pt-BR" smtClean="0"/>
              <a:t>S NEHRA EFE UNIT IV</a:t>
            </a:r>
            <a:endParaRPr lang="en-US"/>
          </a:p>
        </p:txBody>
      </p:sp>
      <p:sp>
        <p:nvSpPr>
          <p:cNvPr id="3" name="Slide Number Placeholder 2"/>
          <p:cNvSpPr>
            <a:spLocks noGrp="1"/>
          </p:cNvSpPr>
          <p:nvPr>
            <p:ph type="sldNum" sz="quarter" idx="15"/>
          </p:nvPr>
        </p:nvSpPr>
        <p:spPr/>
        <p:txBody>
          <a:bodyPr/>
          <a:lstStyle/>
          <a:p>
            <a:fld id="{FAFB316E-C6E3-4BB0-A5EB-25C72AF38F5A}" type="slidenum">
              <a:rPr lang="en-US" smtClean="0"/>
              <a:pPr/>
              <a:t>9</a:t>
            </a:fld>
            <a:endParaRPr lang="en-US"/>
          </a:p>
        </p:txBody>
      </p:sp>
    </p:spTree>
    <p:extLst>
      <p:ext uri="{BB962C8B-B14F-4D97-AF65-F5344CB8AC3E}">
        <p14:creationId xmlns:p14="http://schemas.microsoft.com/office/powerpoint/2010/main" val="4018556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1140</TotalTime>
  <Words>2695</Words>
  <Application>Microsoft Office PowerPoint</Application>
  <PresentationFormat>On-screen Show (4:3)</PresentationFormat>
  <Paragraphs>355</Paragraphs>
  <Slides>42</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1" baseType="lpstr">
      <vt:lpstr>新細明體</vt:lpstr>
      <vt:lpstr>Arial</vt:lpstr>
      <vt:lpstr>Century Schoolbook</vt:lpstr>
      <vt:lpstr>Symbol</vt:lpstr>
      <vt:lpstr>Verdana</vt:lpstr>
      <vt:lpstr>Wingdings</vt:lpstr>
      <vt:lpstr>Wingdings 2</vt:lpstr>
      <vt:lpstr>Oriel</vt:lpstr>
      <vt:lpstr>Equation</vt:lpstr>
      <vt:lpstr>Unit - iv</vt:lpstr>
      <vt:lpstr>4.3 investment analysis for a project</vt:lpstr>
      <vt:lpstr>Types of investment</vt:lpstr>
      <vt:lpstr>PowerPoint Presentation</vt:lpstr>
      <vt:lpstr>Capital budgeting</vt:lpstr>
      <vt:lpstr>Capital budgeting process</vt:lpstr>
      <vt:lpstr>2. Financing investment</vt:lpstr>
      <vt:lpstr>3. Allocation of funds among projects</vt:lpstr>
      <vt:lpstr>Factors influencing investment decisions</vt:lpstr>
      <vt:lpstr>Determining  the size of capital</vt:lpstr>
      <vt:lpstr>Steps in capital budgeting</vt:lpstr>
      <vt:lpstr>Classification of Cash inflows and Cash Outflows Activities</vt:lpstr>
      <vt:lpstr>Time value of money</vt:lpstr>
      <vt:lpstr>Time value of money</vt:lpstr>
      <vt:lpstr>PowerPoint Presentation</vt:lpstr>
      <vt:lpstr>PowerPoint Presentation</vt:lpstr>
      <vt:lpstr>Discounting</vt:lpstr>
      <vt:lpstr>PowerPoint Presentation</vt:lpstr>
      <vt:lpstr>PowerPoint Presentation</vt:lpstr>
      <vt:lpstr>PowerPoint Presentation</vt:lpstr>
      <vt:lpstr>Investment evaluation techniques</vt:lpstr>
      <vt:lpstr>Non-Discounting Cash Flow Criteria</vt:lpstr>
      <vt:lpstr>Review question </vt:lpstr>
      <vt:lpstr>answer</vt:lpstr>
      <vt:lpstr>2. Accounting Rate of Return</vt:lpstr>
      <vt:lpstr>Discounted cash flow methods</vt:lpstr>
      <vt:lpstr>1. Net present value </vt:lpstr>
      <vt:lpstr>PowerPoint Presentation</vt:lpstr>
      <vt:lpstr>formula</vt:lpstr>
      <vt:lpstr>PowerPoint Presentation</vt:lpstr>
      <vt:lpstr>Review question</vt:lpstr>
      <vt:lpstr>answer</vt:lpstr>
      <vt:lpstr>npv – decision rules</vt:lpstr>
      <vt:lpstr>NPV Example</vt:lpstr>
      <vt:lpstr>2. Internal rate of return</vt:lpstr>
      <vt:lpstr>example</vt:lpstr>
      <vt:lpstr>PowerPoint Presentation</vt:lpstr>
      <vt:lpstr>PowerPoint Presentation</vt:lpstr>
      <vt:lpstr>PowerPoint Presentation</vt:lpstr>
      <vt:lpstr>IRR - Decision Rules </vt:lpstr>
      <vt:lpstr>3. benefit-cost ratio</vt:lpstr>
      <vt:lpstr>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Costs of Production -</dc:title>
  <dc:creator>NEHRA</dc:creator>
  <cp:lastModifiedBy>LNMIIT</cp:lastModifiedBy>
  <cp:revision>238</cp:revision>
  <dcterms:created xsi:type="dcterms:W3CDTF">2008-10-09T14:00:21Z</dcterms:created>
  <dcterms:modified xsi:type="dcterms:W3CDTF">2018-03-22T03:48:14Z</dcterms:modified>
</cp:coreProperties>
</file>