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8"/>
  </p:notesMasterIdLst>
  <p:handoutMasterIdLst>
    <p:handoutMasterId r:id="rId39"/>
  </p:handoutMasterIdLst>
  <p:sldIdLst>
    <p:sldId id="289" r:id="rId2"/>
    <p:sldId id="256" r:id="rId3"/>
    <p:sldId id="257" r:id="rId4"/>
    <p:sldId id="258" r:id="rId5"/>
    <p:sldId id="297" r:id="rId6"/>
    <p:sldId id="299" r:id="rId7"/>
    <p:sldId id="301" r:id="rId8"/>
    <p:sldId id="309" r:id="rId9"/>
    <p:sldId id="259" r:id="rId10"/>
    <p:sldId id="315" r:id="rId11"/>
    <p:sldId id="347" r:id="rId12"/>
    <p:sldId id="322" r:id="rId13"/>
    <p:sldId id="262" r:id="rId14"/>
    <p:sldId id="290" r:id="rId15"/>
    <p:sldId id="264" r:id="rId16"/>
    <p:sldId id="265" r:id="rId17"/>
    <p:sldId id="318" r:id="rId18"/>
    <p:sldId id="348" r:id="rId19"/>
    <p:sldId id="292" r:id="rId20"/>
    <p:sldId id="269" r:id="rId21"/>
    <p:sldId id="293" r:id="rId22"/>
    <p:sldId id="320" r:id="rId23"/>
    <p:sldId id="294" r:id="rId24"/>
    <p:sldId id="267" r:id="rId25"/>
    <p:sldId id="266" r:id="rId26"/>
    <p:sldId id="345" r:id="rId27"/>
    <p:sldId id="281" r:id="rId28"/>
    <p:sldId id="346" r:id="rId29"/>
    <p:sldId id="268" r:id="rId30"/>
    <p:sldId id="304" r:id="rId31"/>
    <p:sldId id="339" r:id="rId32"/>
    <p:sldId id="340" r:id="rId33"/>
    <p:sldId id="341" r:id="rId34"/>
    <p:sldId id="342" r:id="rId35"/>
    <p:sldId id="343" r:id="rId36"/>
    <p:sldId id="34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E13354-C9C4-46C3-9BBD-968D6848B513}">
          <p14:sldIdLst>
            <p14:sldId id="289"/>
            <p14:sldId id="256"/>
            <p14:sldId id="257"/>
            <p14:sldId id="258"/>
            <p14:sldId id="297"/>
            <p14:sldId id="299"/>
            <p14:sldId id="301"/>
            <p14:sldId id="309"/>
            <p14:sldId id="259"/>
            <p14:sldId id="315"/>
            <p14:sldId id="347"/>
            <p14:sldId id="322"/>
            <p14:sldId id="262"/>
            <p14:sldId id="290"/>
            <p14:sldId id="264"/>
            <p14:sldId id="265"/>
            <p14:sldId id="318"/>
            <p14:sldId id="348"/>
            <p14:sldId id="292"/>
            <p14:sldId id="269"/>
            <p14:sldId id="293"/>
            <p14:sldId id="320"/>
            <p14:sldId id="294"/>
            <p14:sldId id="267"/>
            <p14:sldId id="266"/>
            <p14:sldId id="345"/>
            <p14:sldId id="281"/>
            <p14:sldId id="346"/>
          </p14:sldIdLst>
        </p14:section>
        <p14:section name="Untitled Section" id="{1CBD0181-B573-44FF-A83D-A29098901EDC}">
          <p14:sldIdLst>
            <p14:sldId id="268"/>
            <p14:sldId id="304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00FF"/>
    <a:srgbClr val="006633"/>
    <a:srgbClr val="71BB96"/>
    <a:srgbClr val="002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581" autoAdjust="0"/>
  </p:normalViewPr>
  <p:slideViewPr>
    <p:cSldViewPr>
      <p:cViewPr varScale="1">
        <p:scale>
          <a:sx n="66" d="100"/>
          <a:sy n="66" d="100"/>
        </p:scale>
        <p:origin x="96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6ABA6C22-6275-41D7-829B-E419B17B8D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4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2186CF7-2571-409F-B807-393F128E64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80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86CF7-2571-409F-B807-393F128E64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58543-B2E0-4852-ABAB-73962C387D36}" type="slidenum">
              <a:rPr lang="en-US"/>
              <a:pPr/>
              <a:t>5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545F7-7C5E-4BDD-838F-374BAB3371DD}" type="slidenum">
              <a:rPr lang="en-US"/>
              <a:pPr/>
              <a:t>6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0C690-BAD3-49F7-BB9F-F3A33AAC6FF4}" type="slidenum">
              <a:rPr lang="en-US"/>
              <a:pPr/>
              <a:t>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8A16F5-8D3E-463A-B18E-82A07F1070EA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911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ABC4-C669-48E5-A3DB-7AE5B8F056D4}" type="slidenum">
              <a:rPr lang="en-US"/>
              <a:pPr/>
              <a:t>17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1977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59337-281E-4E5F-8F4A-E30971676822}" type="slidenum">
              <a:rPr lang="en-US"/>
              <a:pPr/>
              <a:t>27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27871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189F2-40BF-481D-93D7-26F752A769FD}" type="slidenum">
              <a:rPr lang="en-GB"/>
              <a:pPr/>
              <a:t>30</a:t>
            </a:fld>
            <a:endParaRPr lang="en-GB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816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35A56DA-01FB-4232-A5FB-006E713AE4FF}" type="datetime1">
              <a:rPr lang="en-US" smtClean="0"/>
              <a:t>11/7/2017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3F9986-935C-4A42-AED1-136DF1D01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CB71-9272-46E4-82F8-A07E346DF5AA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4CB0-0EB2-4028-9493-02FCEEB75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14C-0DC8-4E18-AE5D-2B7D539B9921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26C-623F-43F2-914F-1D4A64F6DA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54B8FA-0CC5-4636-893C-2B9145EE80A9}" type="datetime1">
              <a:rPr lang="en-US" smtClean="0"/>
              <a:t>11/7/2017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B2F9FE-C32C-4A10-9090-9E5D1DC237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361FA0D-847B-47C8-8D98-EB711BF93120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51B9143-7557-4AFB-876F-B52C11915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DB66-B4DA-442A-A253-9D859C4B3A68}" type="datetime1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D0EC-4614-4D75-A11C-7A774C4A0E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01E-995E-40DF-A79E-B001F25E6F0E}" type="datetime1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6416-FC7D-4686-A563-F33B53B4D6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AD7C0A-AD13-4C40-9BC7-E7C2F94367E0}" type="datetime1">
              <a:rPr lang="en-US" smtClean="0"/>
              <a:t>11/7/2017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B0A4B9-2ACD-4E55-8238-3EAB4015D1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6A5-F96F-4A55-9961-9DCB9926AA24}" type="datetime1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17F-55CD-4467-BC40-539DA25EE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034ED7-1B7F-442C-A234-4516FDE275DA}" type="datetime1">
              <a:rPr lang="en-US" smtClean="0"/>
              <a:t>11/7/2017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A8AD78-3463-4FDD-A5EE-A4D431588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DA3509-FB99-4281-A886-FE8A14E2A552}" type="datetime1">
              <a:rPr lang="en-US" smtClean="0"/>
              <a:t>11/7/2017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CAA5F7-AD64-418A-9121-964F345C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95BAC5A-1816-4387-B3F5-773B73C3C071}" type="datetime1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39F58B-4076-4FA5-88B4-74C27164D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 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Market 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74663"/>
            <a:ext cx="8169330" cy="654018"/>
          </a:xfrm>
        </p:spPr>
        <p:txBody>
          <a:bodyPr/>
          <a:lstStyle/>
          <a:p>
            <a:r>
              <a:rPr lang="en-US" altLang="zh-CN" sz="2900" dirty="0">
                <a:ea typeface="宋体" pitchFamily="2" charset="-122"/>
              </a:rPr>
              <a:t>The Competitive Industry and Firm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57CAA6-21A2-4E0F-B941-F0A03AF40D93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443163"/>
            <a:ext cx="4357688" cy="3121025"/>
            <a:chOff x="0" y="1539"/>
            <a:chExt cx="2745" cy="1966"/>
          </a:xfrm>
        </p:grpSpPr>
        <p:sp>
          <p:nvSpPr>
            <p:cNvPr id="57348" name="Freeform 4"/>
            <p:cNvSpPr>
              <a:spLocks/>
            </p:cNvSpPr>
            <p:nvPr/>
          </p:nvSpPr>
          <p:spPr bwMode="auto">
            <a:xfrm>
              <a:off x="731" y="1561"/>
              <a:ext cx="2014" cy="1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87"/>
                </a:cxn>
                <a:cxn ang="0">
                  <a:pos x="2014" y="1687"/>
                </a:cxn>
              </a:cxnLst>
              <a:rect l="0" t="0" r="r" b="b"/>
              <a:pathLst>
                <a:path w="2014" h="1687">
                  <a:moveTo>
                    <a:pt x="0" y="0"/>
                  </a:moveTo>
                  <a:lnTo>
                    <a:pt x="0" y="1687"/>
                  </a:lnTo>
                  <a:lnTo>
                    <a:pt x="2014" y="168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1105" y="3332"/>
              <a:ext cx="16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Ounces of Gold per Day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0" y="1539"/>
              <a:ext cx="66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1" hangingPunct="1">
                <a:lnSpc>
                  <a:spcPct val="90000"/>
                </a:lnSpc>
              </a:pPr>
              <a:r>
                <a:rPr lang="en-US" altLang="zh-CN" b="1" dirty="0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Price per Ounce</a:t>
              </a:r>
              <a:endParaRPr lang="en-US" altLang="zh-CN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429000" y="440531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i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503238" y="37465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charset="0"/>
                <a:ea typeface="宋体" pitchFamily="2" charset="-122"/>
              </a:rPr>
              <a:t>400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57353" name="Freeform 9"/>
          <p:cNvSpPr>
            <a:spLocks/>
          </p:cNvSpPr>
          <p:nvPr/>
        </p:nvSpPr>
        <p:spPr bwMode="auto">
          <a:xfrm>
            <a:off x="1712913" y="3122613"/>
            <a:ext cx="1682750" cy="134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91" y="125"/>
              </a:cxn>
              <a:cxn ang="0">
                <a:pos x="190" y="256"/>
              </a:cxn>
              <a:cxn ang="0">
                <a:pos x="244" y="319"/>
              </a:cxn>
              <a:cxn ang="0">
                <a:pos x="301" y="383"/>
              </a:cxn>
              <a:cxn ang="0">
                <a:pos x="361" y="447"/>
              </a:cxn>
              <a:cxn ang="0">
                <a:pos x="424" y="508"/>
              </a:cxn>
              <a:cxn ang="0">
                <a:pos x="487" y="567"/>
              </a:cxn>
              <a:cxn ang="0">
                <a:pos x="559" y="622"/>
              </a:cxn>
              <a:cxn ang="0">
                <a:pos x="631" y="675"/>
              </a:cxn>
              <a:cxn ang="0">
                <a:pos x="709" y="722"/>
              </a:cxn>
              <a:cxn ang="0">
                <a:pos x="748" y="742"/>
              </a:cxn>
              <a:cxn ang="0">
                <a:pos x="790" y="764"/>
              </a:cxn>
              <a:cxn ang="0">
                <a:pos x="832" y="781"/>
              </a:cxn>
              <a:cxn ang="0">
                <a:pos x="874" y="800"/>
              </a:cxn>
              <a:cxn ang="0">
                <a:pos x="919" y="814"/>
              </a:cxn>
              <a:cxn ang="0">
                <a:pos x="964" y="828"/>
              </a:cxn>
              <a:cxn ang="0">
                <a:pos x="1012" y="842"/>
              </a:cxn>
              <a:cxn ang="0">
                <a:pos x="1060" y="850"/>
              </a:cxn>
            </a:cxnLst>
            <a:rect l="0" t="0" r="r" b="b"/>
            <a:pathLst>
              <a:path w="1060" h="850">
                <a:moveTo>
                  <a:pt x="0" y="0"/>
                </a:moveTo>
                <a:lnTo>
                  <a:pt x="0" y="0"/>
                </a:lnTo>
                <a:lnTo>
                  <a:pt x="91" y="125"/>
                </a:lnTo>
                <a:lnTo>
                  <a:pt x="190" y="256"/>
                </a:lnTo>
                <a:lnTo>
                  <a:pt x="244" y="319"/>
                </a:lnTo>
                <a:lnTo>
                  <a:pt x="301" y="383"/>
                </a:lnTo>
                <a:lnTo>
                  <a:pt x="361" y="447"/>
                </a:lnTo>
                <a:lnTo>
                  <a:pt x="424" y="508"/>
                </a:lnTo>
                <a:lnTo>
                  <a:pt x="487" y="567"/>
                </a:lnTo>
                <a:lnTo>
                  <a:pt x="559" y="622"/>
                </a:lnTo>
                <a:lnTo>
                  <a:pt x="631" y="675"/>
                </a:lnTo>
                <a:lnTo>
                  <a:pt x="709" y="722"/>
                </a:lnTo>
                <a:lnTo>
                  <a:pt x="748" y="742"/>
                </a:lnTo>
                <a:lnTo>
                  <a:pt x="790" y="764"/>
                </a:lnTo>
                <a:lnTo>
                  <a:pt x="832" y="781"/>
                </a:lnTo>
                <a:lnTo>
                  <a:pt x="874" y="800"/>
                </a:lnTo>
                <a:lnTo>
                  <a:pt x="919" y="814"/>
                </a:lnTo>
                <a:lnTo>
                  <a:pt x="964" y="828"/>
                </a:lnTo>
                <a:lnTo>
                  <a:pt x="1012" y="842"/>
                </a:lnTo>
                <a:lnTo>
                  <a:pt x="1060" y="850"/>
                </a:lnTo>
              </a:path>
            </a:pathLst>
          </a:custGeom>
          <a:noFill/>
          <a:ln w="57150" cmpd="sng">
            <a:solidFill>
              <a:srgbClr val="17515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Freeform 10"/>
          <p:cNvSpPr>
            <a:spLocks/>
          </p:cNvSpPr>
          <p:nvPr/>
        </p:nvSpPr>
        <p:spPr bwMode="auto">
          <a:xfrm>
            <a:off x="1493838" y="3060700"/>
            <a:ext cx="1558925" cy="1403350"/>
          </a:xfrm>
          <a:custGeom>
            <a:avLst/>
            <a:gdLst/>
            <a:ahLst/>
            <a:cxnLst>
              <a:cxn ang="0">
                <a:pos x="0" y="884"/>
              </a:cxn>
              <a:cxn ang="0">
                <a:pos x="0" y="884"/>
              </a:cxn>
              <a:cxn ang="0">
                <a:pos x="60" y="856"/>
              </a:cxn>
              <a:cxn ang="0">
                <a:pos x="123" y="820"/>
              </a:cxn>
              <a:cxn ang="0">
                <a:pos x="189" y="781"/>
              </a:cxn>
              <a:cxn ang="0">
                <a:pos x="256" y="736"/>
              </a:cxn>
              <a:cxn ang="0">
                <a:pos x="325" y="689"/>
              </a:cxn>
              <a:cxn ang="0">
                <a:pos x="394" y="636"/>
              </a:cxn>
              <a:cxn ang="0">
                <a:pos x="463" y="578"/>
              </a:cxn>
              <a:cxn ang="0">
                <a:pos x="529" y="520"/>
              </a:cxn>
              <a:cxn ang="0">
                <a:pos x="598" y="458"/>
              </a:cxn>
              <a:cxn ang="0">
                <a:pos x="661" y="395"/>
              </a:cxn>
              <a:cxn ang="0">
                <a:pos x="724" y="331"/>
              </a:cxn>
              <a:cxn ang="0">
                <a:pos x="784" y="264"/>
              </a:cxn>
              <a:cxn ang="0">
                <a:pos x="841" y="197"/>
              </a:cxn>
              <a:cxn ang="0">
                <a:pos x="892" y="131"/>
              </a:cxn>
              <a:cxn ang="0">
                <a:pos x="940" y="67"/>
              </a:cxn>
              <a:cxn ang="0">
                <a:pos x="982" y="0"/>
              </a:cxn>
            </a:cxnLst>
            <a:rect l="0" t="0" r="r" b="b"/>
            <a:pathLst>
              <a:path w="982" h="884">
                <a:moveTo>
                  <a:pt x="0" y="884"/>
                </a:moveTo>
                <a:lnTo>
                  <a:pt x="0" y="884"/>
                </a:lnTo>
                <a:lnTo>
                  <a:pt x="60" y="856"/>
                </a:lnTo>
                <a:lnTo>
                  <a:pt x="123" y="820"/>
                </a:lnTo>
                <a:lnTo>
                  <a:pt x="189" y="781"/>
                </a:lnTo>
                <a:lnTo>
                  <a:pt x="256" y="736"/>
                </a:lnTo>
                <a:lnTo>
                  <a:pt x="325" y="689"/>
                </a:lnTo>
                <a:lnTo>
                  <a:pt x="394" y="636"/>
                </a:lnTo>
                <a:lnTo>
                  <a:pt x="463" y="578"/>
                </a:lnTo>
                <a:lnTo>
                  <a:pt x="529" y="520"/>
                </a:lnTo>
                <a:lnTo>
                  <a:pt x="598" y="458"/>
                </a:lnTo>
                <a:lnTo>
                  <a:pt x="661" y="395"/>
                </a:lnTo>
                <a:lnTo>
                  <a:pt x="724" y="331"/>
                </a:lnTo>
                <a:lnTo>
                  <a:pt x="784" y="264"/>
                </a:lnTo>
                <a:lnTo>
                  <a:pt x="841" y="197"/>
                </a:lnTo>
                <a:lnTo>
                  <a:pt x="892" y="131"/>
                </a:lnTo>
                <a:lnTo>
                  <a:pt x="940" y="67"/>
                </a:lnTo>
                <a:lnTo>
                  <a:pt x="982" y="0"/>
                </a:lnTo>
              </a:path>
            </a:pathLst>
          </a:custGeom>
          <a:noFill/>
          <a:ln w="57150" cmpd="sng">
            <a:solidFill>
              <a:srgbClr val="6D1845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3081338" y="2887663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sp>
        <p:nvSpPr>
          <p:cNvPr id="57356" name="Freeform 12"/>
          <p:cNvSpPr>
            <a:spLocks/>
          </p:cNvSpPr>
          <p:nvPr/>
        </p:nvSpPr>
        <p:spPr bwMode="auto">
          <a:xfrm>
            <a:off x="2262188" y="3816350"/>
            <a:ext cx="136525" cy="136525"/>
          </a:xfrm>
          <a:custGeom>
            <a:avLst/>
            <a:gdLst/>
            <a:ahLst/>
            <a:cxnLst>
              <a:cxn ang="0">
                <a:pos x="30" y="55"/>
              </a:cxn>
              <a:cxn ang="0">
                <a:pos x="30" y="55"/>
              </a:cxn>
              <a:cxn ang="0">
                <a:pos x="42" y="53"/>
              </a:cxn>
              <a:cxn ang="0">
                <a:pos x="51" y="47"/>
              </a:cxn>
              <a:cxn ang="0">
                <a:pos x="57" y="36"/>
              </a:cxn>
              <a:cxn ang="0">
                <a:pos x="60" y="28"/>
              </a:cxn>
              <a:cxn ang="0">
                <a:pos x="60" y="28"/>
              </a:cxn>
              <a:cxn ang="0">
                <a:pos x="57" y="17"/>
              </a:cxn>
              <a:cxn ang="0">
                <a:pos x="51" y="5"/>
              </a:cxn>
              <a:cxn ang="0">
                <a:pos x="42" y="0"/>
              </a:cxn>
              <a:cxn ang="0">
                <a:pos x="30" y="0"/>
              </a:cxn>
              <a:cxn ang="0">
                <a:pos x="30" y="0"/>
              </a:cxn>
              <a:cxn ang="0">
                <a:pos x="18" y="0"/>
              </a:cxn>
              <a:cxn ang="0">
                <a:pos x="9" y="5"/>
              </a:cxn>
              <a:cxn ang="0">
                <a:pos x="3" y="17"/>
              </a:cxn>
              <a:cxn ang="0">
                <a:pos x="0" y="28"/>
              </a:cxn>
              <a:cxn ang="0">
                <a:pos x="0" y="28"/>
              </a:cxn>
              <a:cxn ang="0">
                <a:pos x="3" y="36"/>
              </a:cxn>
              <a:cxn ang="0">
                <a:pos x="9" y="47"/>
              </a:cxn>
              <a:cxn ang="0">
                <a:pos x="18" y="53"/>
              </a:cxn>
              <a:cxn ang="0">
                <a:pos x="30" y="55"/>
              </a:cxn>
              <a:cxn ang="0">
                <a:pos x="30" y="55"/>
              </a:cxn>
            </a:cxnLst>
            <a:rect l="0" t="0" r="r" b="b"/>
            <a:pathLst>
              <a:path w="60" h="55">
                <a:moveTo>
                  <a:pt x="30" y="55"/>
                </a:moveTo>
                <a:lnTo>
                  <a:pt x="30" y="55"/>
                </a:lnTo>
                <a:lnTo>
                  <a:pt x="42" y="53"/>
                </a:lnTo>
                <a:lnTo>
                  <a:pt x="51" y="47"/>
                </a:lnTo>
                <a:lnTo>
                  <a:pt x="57" y="36"/>
                </a:lnTo>
                <a:lnTo>
                  <a:pt x="60" y="28"/>
                </a:lnTo>
                <a:lnTo>
                  <a:pt x="60" y="28"/>
                </a:lnTo>
                <a:lnTo>
                  <a:pt x="57" y="17"/>
                </a:lnTo>
                <a:lnTo>
                  <a:pt x="51" y="5"/>
                </a:lnTo>
                <a:lnTo>
                  <a:pt x="42" y="0"/>
                </a:lnTo>
                <a:lnTo>
                  <a:pt x="30" y="0"/>
                </a:lnTo>
                <a:lnTo>
                  <a:pt x="30" y="0"/>
                </a:lnTo>
                <a:lnTo>
                  <a:pt x="18" y="0"/>
                </a:lnTo>
                <a:lnTo>
                  <a:pt x="9" y="5"/>
                </a:lnTo>
                <a:lnTo>
                  <a:pt x="3" y="17"/>
                </a:lnTo>
                <a:lnTo>
                  <a:pt x="0" y="28"/>
                </a:lnTo>
                <a:lnTo>
                  <a:pt x="0" y="28"/>
                </a:lnTo>
                <a:lnTo>
                  <a:pt x="3" y="36"/>
                </a:lnTo>
                <a:lnTo>
                  <a:pt x="9" y="47"/>
                </a:lnTo>
                <a:lnTo>
                  <a:pt x="18" y="53"/>
                </a:lnTo>
                <a:lnTo>
                  <a:pt x="30" y="55"/>
                </a:lnTo>
                <a:lnTo>
                  <a:pt x="30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2006600" y="2392363"/>
            <a:ext cx="736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Market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sp>
        <p:nvSpPr>
          <p:cNvPr id="57358" name="Freeform 14"/>
          <p:cNvSpPr>
            <a:spLocks/>
          </p:cNvSpPr>
          <p:nvPr/>
        </p:nvSpPr>
        <p:spPr bwMode="auto">
          <a:xfrm>
            <a:off x="5445125" y="3881438"/>
            <a:ext cx="27590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8" y="0"/>
              </a:cxn>
              <a:cxn ang="0">
                <a:pos x="0" y="0"/>
              </a:cxn>
            </a:cxnLst>
            <a:rect l="0" t="0" r="r" b="b"/>
            <a:pathLst>
              <a:path w="1738">
                <a:moveTo>
                  <a:pt x="0" y="0"/>
                </a:moveTo>
                <a:lnTo>
                  <a:pt x="1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5449888" y="3881438"/>
            <a:ext cx="3197225" cy="15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7086600" y="3960813"/>
            <a:ext cx="1524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 hangingPunct="1"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Demand Curve Facing </a:t>
            </a:r>
            <a:r>
              <a:rPr lang="en-US" altLang="zh-CN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Firm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4783138" y="374808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charset="0"/>
                <a:ea typeface="宋体" pitchFamily="2" charset="-122"/>
              </a:rPr>
              <a:t>400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6667500" y="2392363"/>
            <a:ext cx="495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Firm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836613" y="4062413"/>
            <a:ext cx="400050" cy="1728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1727200" y="2014538"/>
            <a:ext cx="615950" cy="183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H="1">
            <a:off x="5145088" y="1905000"/>
            <a:ext cx="1204912" cy="177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5359400" y="3922713"/>
            <a:ext cx="1128713" cy="1792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60375" y="1644650"/>
            <a:ext cx="4111625" cy="622300"/>
            <a:chOff x="290" y="1036"/>
            <a:chExt cx="2590" cy="392"/>
          </a:xfrm>
        </p:grpSpPr>
        <p:sp>
          <p:nvSpPr>
            <p:cNvPr id="57368" name="Rectangle 24"/>
            <p:cNvSpPr>
              <a:spLocks noChangeArrowheads="1"/>
            </p:cNvSpPr>
            <p:nvPr/>
          </p:nvSpPr>
          <p:spPr bwMode="auto">
            <a:xfrm>
              <a:off x="290" y="1036"/>
              <a:ext cx="2590" cy="392"/>
            </a:xfrm>
            <a:prstGeom prst="rect">
              <a:avLst/>
            </a:prstGeom>
            <a:solidFill>
              <a:srgbClr val="EBE0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9" name="Rectangle 25"/>
            <p:cNvSpPr>
              <a:spLocks noChangeArrowheads="1"/>
            </p:cNvSpPr>
            <p:nvPr/>
          </p:nvSpPr>
          <p:spPr bwMode="auto">
            <a:xfrm>
              <a:off x="329" y="1076"/>
              <a:ext cx="252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231775" indent="-231775" eaLnBrk="1" hangingPunct="1">
                <a:lnSpc>
                  <a:spcPct val="9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1.	The intersection of the market supply and the market demand curve…</a:t>
              </a:r>
              <a:endParaRPr lang="en-US" altLang="zh-CN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754563" y="1612900"/>
            <a:ext cx="3246437" cy="622300"/>
            <a:chOff x="2995" y="1016"/>
            <a:chExt cx="2045" cy="392"/>
          </a:xfrm>
        </p:grpSpPr>
        <p:sp>
          <p:nvSpPr>
            <p:cNvPr id="57371" name="Rectangle 27"/>
            <p:cNvSpPr>
              <a:spLocks noChangeArrowheads="1"/>
            </p:cNvSpPr>
            <p:nvPr/>
          </p:nvSpPr>
          <p:spPr bwMode="auto">
            <a:xfrm>
              <a:off x="2995" y="1016"/>
              <a:ext cx="2045" cy="392"/>
            </a:xfrm>
            <a:prstGeom prst="rect">
              <a:avLst/>
            </a:prstGeom>
            <a:solidFill>
              <a:srgbClr val="EBE0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3034" y="1056"/>
              <a:ext cx="1958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231775" indent="-231775" eaLnBrk="1" hangingPunct="1">
                <a:lnSpc>
                  <a:spcPct val="90000"/>
                </a:lnSpc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3.	The typical firm can sell all it wants at the market price…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279900" y="2443163"/>
            <a:ext cx="4367213" cy="3121025"/>
            <a:chOff x="2696" y="1539"/>
            <a:chExt cx="2751" cy="1966"/>
          </a:xfrm>
        </p:grpSpPr>
        <p:sp>
          <p:nvSpPr>
            <p:cNvPr id="57374" name="Freeform 30"/>
            <p:cNvSpPr>
              <a:spLocks/>
            </p:cNvSpPr>
            <p:nvPr/>
          </p:nvSpPr>
          <p:spPr bwMode="auto">
            <a:xfrm>
              <a:off x="3430" y="1558"/>
              <a:ext cx="2017" cy="1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87"/>
                </a:cxn>
                <a:cxn ang="0">
                  <a:pos x="2017" y="1687"/>
                </a:cxn>
              </a:cxnLst>
              <a:rect l="0" t="0" r="r" b="b"/>
              <a:pathLst>
                <a:path w="2017" h="1687">
                  <a:moveTo>
                    <a:pt x="0" y="0"/>
                  </a:moveTo>
                  <a:lnTo>
                    <a:pt x="0" y="1687"/>
                  </a:lnTo>
                  <a:lnTo>
                    <a:pt x="2017" y="168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3807" y="3332"/>
              <a:ext cx="16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Ounces of Gold per Day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376" name="Rectangle 32"/>
            <p:cNvSpPr>
              <a:spLocks noChangeArrowheads="1"/>
            </p:cNvSpPr>
            <p:nvPr/>
          </p:nvSpPr>
          <p:spPr bwMode="auto">
            <a:xfrm>
              <a:off x="2696" y="1539"/>
              <a:ext cx="66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1" hangingPunct="1">
                <a:lnSpc>
                  <a:spcPct val="90000"/>
                </a:lnSpc>
              </a:pPr>
              <a:r>
                <a:rPr lang="en-US" altLang="zh-CN" b="1" dirty="0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Price per Ounce</a:t>
              </a:r>
              <a:endParaRPr lang="en-US" altLang="zh-CN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1143000" y="3886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>
            <a:off x="2284413" y="3884613"/>
            <a:ext cx="248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5138" y="5689600"/>
            <a:ext cx="2963862" cy="622300"/>
            <a:chOff x="293" y="3584"/>
            <a:chExt cx="1867" cy="392"/>
          </a:xfrm>
        </p:grpSpPr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293" y="3584"/>
              <a:ext cx="1867" cy="392"/>
            </a:xfrm>
            <a:prstGeom prst="rect">
              <a:avLst/>
            </a:prstGeom>
            <a:solidFill>
              <a:srgbClr val="EBE0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Rectangle 37"/>
            <p:cNvSpPr>
              <a:spLocks noChangeArrowheads="1"/>
            </p:cNvSpPr>
            <p:nvPr/>
          </p:nvSpPr>
          <p:spPr bwMode="auto">
            <a:xfrm>
              <a:off x="338" y="3624"/>
              <a:ext cx="177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231775" indent="-231775" eaLnBrk="1" hangingPunct="1">
                <a:lnSpc>
                  <a:spcPct val="90000"/>
                </a:lnSpc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2.	determine the equilibrium market price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773613" y="5686425"/>
            <a:ext cx="2617787" cy="622300"/>
            <a:chOff x="3007" y="3582"/>
            <a:chExt cx="1649" cy="392"/>
          </a:xfrm>
        </p:grpSpPr>
        <p:sp>
          <p:nvSpPr>
            <p:cNvPr id="57383" name="Rectangle 39"/>
            <p:cNvSpPr>
              <a:spLocks noChangeArrowheads="1"/>
            </p:cNvSpPr>
            <p:nvPr/>
          </p:nvSpPr>
          <p:spPr bwMode="auto">
            <a:xfrm>
              <a:off x="3007" y="3582"/>
              <a:ext cx="1649" cy="392"/>
            </a:xfrm>
            <a:prstGeom prst="rect">
              <a:avLst/>
            </a:prstGeom>
            <a:solidFill>
              <a:srgbClr val="EBE0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40"/>
            <p:cNvSpPr>
              <a:spLocks noChangeArrowheads="1"/>
            </p:cNvSpPr>
            <p:nvPr/>
          </p:nvSpPr>
          <p:spPr bwMode="auto">
            <a:xfrm>
              <a:off x="3049" y="3622"/>
              <a:ext cx="1607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231775" indent="-231775" eaLnBrk="1" hangingPunct="1">
                <a:lnSpc>
                  <a:spcPct val="90000"/>
                </a:lnSpc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4.	so it faces a horizontal demand curve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57352" grpId="0"/>
      <p:bldP spid="57353" grpId="0" animBg="1"/>
      <p:bldP spid="57354" grpId="0" animBg="1"/>
      <p:bldP spid="57355" grpId="0"/>
      <p:bldP spid="57356" grpId="0" animBg="1"/>
      <p:bldP spid="57357" grpId="0"/>
      <p:bldP spid="57359" grpId="0" animBg="1"/>
      <p:bldP spid="57360" grpId="0"/>
      <p:bldP spid="57361" grpId="0"/>
      <p:bldP spid="57362" grpId="0"/>
      <p:bldP spid="57363" grpId="0" animBg="1"/>
      <p:bldP spid="57364" grpId="0" animBg="1"/>
      <p:bldP spid="57365" grpId="0" animBg="1"/>
      <p:bldP spid="57366" grpId="0" animBg="1"/>
      <p:bldP spid="57377" grpId="0" animBg="1"/>
      <p:bldP spid="573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 startAt="2"/>
            </a:pPr>
            <a:r>
              <a:rPr lang="en-US" dirty="0" smtClean="0"/>
              <a:t>Homogeneous </a:t>
            </a:r>
            <a:r>
              <a:rPr lang="en-US" dirty="0"/>
              <a:t>product – Unbranded spices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 startAt="2"/>
            </a:pPr>
            <a:r>
              <a:rPr lang="en-US" dirty="0" smtClean="0"/>
              <a:t>Freedom </a:t>
            </a:r>
            <a:r>
              <a:rPr lang="en-US" dirty="0"/>
              <a:t>of  entry &amp; exit of firms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 startAt="2"/>
            </a:pPr>
            <a:r>
              <a:rPr lang="en-US" dirty="0" smtClean="0"/>
              <a:t>Perfect </a:t>
            </a:r>
            <a:r>
              <a:rPr lang="en-US" dirty="0"/>
              <a:t>mobility of factors of production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 startAt="2"/>
            </a:pPr>
            <a:r>
              <a:rPr lang="en-US" dirty="0" smtClean="0"/>
              <a:t>Perfect </a:t>
            </a:r>
            <a:r>
              <a:rPr lang="en-US" dirty="0"/>
              <a:t>knowledge of market conditions – Zero information cost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 startAt="2"/>
            </a:pPr>
            <a:r>
              <a:rPr lang="en-US" dirty="0" smtClean="0"/>
              <a:t>Absence </a:t>
            </a:r>
            <a:r>
              <a:rPr lang="en-US" dirty="0"/>
              <a:t>of transport cost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 startAt="2"/>
            </a:pPr>
            <a:r>
              <a:rPr lang="en-US" dirty="0" smtClean="0"/>
              <a:t>Absence </a:t>
            </a:r>
            <a:r>
              <a:rPr lang="en-US" dirty="0"/>
              <a:t>of govt. interference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&amp; perfect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1+2+3 = Pure competition </a:t>
            </a:r>
          </a:p>
          <a:p>
            <a:r>
              <a:rPr lang="en-US" dirty="0" smtClean="0"/>
              <a:t>1+2+3+4+5+6 = Perfect competition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Examples of Perfect </a:t>
            </a:r>
            <a:r>
              <a:rPr lang="en-US" sz="3400" dirty="0" smtClean="0"/>
              <a:t>competition</a:t>
            </a:r>
            <a:endParaRPr lang="en-US" sz="34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Market for </a:t>
            </a:r>
            <a:r>
              <a:rPr lang="en-US" dirty="0">
                <a:solidFill>
                  <a:srgbClr val="FF0000"/>
                </a:solidFill>
              </a:rPr>
              <a:t>stocks and shares</a:t>
            </a:r>
          </a:p>
          <a:p>
            <a:r>
              <a:rPr lang="en-US" dirty="0"/>
              <a:t>Securities can be transported without difficulty</a:t>
            </a:r>
          </a:p>
          <a:p>
            <a:r>
              <a:rPr lang="en-US" dirty="0"/>
              <a:t>Stock brokers have a sound knowledge of market conditions</a:t>
            </a:r>
          </a:p>
          <a:p>
            <a:r>
              <a:rPr lang="en-US" dirty="0"/>
              <a:t>Commodity markets – </a:t>
            </a:r>
            <a:r>
              <a:rPr lang="en-US" dirty="0" smtClean="0"/>
              <a:t>Raw </a:t>
            </a:r>
            <a:r>
              <a:rPr lang="en-US" dirty="0"/>
              <a:t>materials, foodstuff (Same grade)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504254-CAF0-4185-8329-042E03390036}" type="slidenum">
              <a:rPr lang="en-US"/>
              <a:pPr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market situation in which there is a single seller of a commodity without substitutes</a:t>
            </a:r>
          </a:p>
          <a:p>
            <a:r>
              <a:rPr lang="en-US" dirty="0" smtClean="0"/>
              <a:t>It will be called as </a:t>
            </a:r>
            <a:r>
              <a:rPr lang="en-US" dirty="0" smtClean="0">
                <a:solidFill>
                  <a:srgbClr val="FF0000"/>
                </a:solidFill>
              </a:rPr>
              <a:t>pure or perfect monopoly</a:t>
            </a:r>
          </a:p>
          <a:p>
            <a:r>
              <a:rPr lang="en-US" dirty="0" smtClean="0"/>
              <a:t>Pure </a:t>
            </a:r>
            <a:r>
              <a:rPr lang="en-US" dirty="0"/>
              <a:t>monopoly can never exist in </a:t>
            </a:r>
            <a:r>
              <a:rPr lang="en-US" dirty="0" smtClean="0"/>
              <a:t>practice </a:t>
            </a:r>
          </a:p>
          <a:p>
            <a:r>
              <a:rPr lang="en-US" dirty="0" smtClean="0"/>
              <a:t>If NO close substitutes are available and entire market is under control of a single firm, it will be called as </a:t>
            </a:r>
            <a:r>
              <a:rPr lang="en-US" dirty="0" smtClean="0">
                <a:solidFill>
                  <a:srgbClr val="FF0000"/>
                </a:solidFill>
              </a:rPr>
              <a:t>simple or limited or imperfect monopoly</a:t>
            </a:r>
          </a:p>
          <a:p>
            <a:r>
              <a:rPr lang="en-US" dirty="0" smtClean="0"/>
              <a:t>Ex- Indian Railway – Single producer and single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Monopoly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 smtClean="0"/>
              <a:t>Single seller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 smtClean="0"/>
              <a:t>Single product – NO close substitute</a:t>
            </a:r>
            <a:endParaRPr lang="en-US" sz="2600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 smtClean="0"/>
              <a:t>No difference between firm &amp; industry - Firm </a:t>
            </a:r>
            <a:r>
              <a:rPr lang="en-US" sz="2600" dirty="0"/>
              <a:t>is price maker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 smtClean="0"/>
              <a:t>Independent decision making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 smtClean="0"/>
              <a:t>Restricted entry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 smtClean="0"/>
              <a:t>Price </a:t>
            </a:r>
            <a:r>
              <a:rPr lang="en-US" sz="2600" dirty="0"/>
              <a:t>discrimination can be practiced</a:t>
            </a:r>
          </a:p>
          <a:p>
            <a:pPr marL="571500" indent="-571500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AE8E6B-2B80-4641-88CD-D6CB998BC017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perfect example of monopoly</a:t>
            </a:r>
          </a:p>
          <a:p>
            <a:r>
              <a:rPr lang="en-US" dirty="0"/>
              <a:t>De Beers in the diamond market</a:t>
            </a:r>
          </a:p>
          <a:p>
            <a:r>
              <a:rPr lang="en-US" dirty="0"/>
              <a:t>Gas pipelines can be economic monopolies</a:t>
            </a:r>
          </a:p>
          <a:p>
            <a:r>
              <a:rPr lang="en-US" dirty="0"/>
              <a:t>VSNL from 1995- 1998</a:t>
            </a:r>
          </a:p>
          <a:p>
            <a:r>
              <a:rPr lang="en-US" dirty="0" smtClean="0"/>
              <a:t>Indian Railways</a:t>
            </a:r>
            <a:endParaRPr lang="en-US" dirty="0"/>
          </a:p>
          <a:p>
            <a:r>
              <a:rPr lang="en-US" dirty="0"/>
              <a:t>Prior to 1984 American Telephones and Telegraph company (AT &amp; T 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Microsoft virtual monopoly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01C445-2904-4BCA-8DA7-C30C06EB01E4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0" name="Rectangle 18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001000" cy="647664"/>
          </a:xfrm>
          <a:noFill/>
          <a:ln/>
          <a:effectLst/>
        </p:spPr>
        <p:txBody>
          <a:bodyPr lIns="92075" tIns="46038" rIns="92075" bIns="46038" anchor="ctr">
            <a:normAutofit/>
          </a:bodyPr>
          <a:lstStyle/>
          <a:p>
            <a:r>
              <a:rPr lang="en-GB" dirty="0"/>
              <a:t>AR and MR curves for a monopoly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066800" y="781050"/>
            <a:ext cx="7010400" cy="571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39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619961"/>
              </p:ext>
            </p:extLst>
          </p:nvPr>
        </p:nvGraphicFramePr>
        <p:xfrm>
          <a:off x="384174" y="463550"/>
          <a:ext cx="7548563" cy="63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8" name="Chart" r:id="rId4" imgW="7467660" imgH="5334090" progId="MSGraph.Chart.8">
                  <p:embed followColorScheme="full"/>
                </p:oleObj>
              </mc:Choice>
              <mc:Fallback>
                <p:oleObj name="Chart" r:id="rId4" imgW="7467660" imgH="5334090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4" y="463550"/>
                        <a:ext cx="7548563" cy="63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AutoShape 4" descr="Parchment"/>
          <p:cNvSpPr>
            <a:spLocks noChangeArrowheads="1"/>
          </p:cNvSpPr>
          <p:nvPr/>
        </p:nvSpPr>
        <p:spPr bwMode="auto">
          <a:xfrm>
            <a:off x="6635750" y="539750"/>
            <a:ext cx="2500313" cy="2654300"/>
          </a:xfrm>
          <a:prstGeom prst="roundRect">
            <a:avLst>
              <a:gd name="adj" fmla="val 12495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584950" y="5857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en-GB" i="1">
                <a:latin typeface="Arial" charset="0"/>
              </a:rPr>
              <a:t>Q</a:t>
            </a:r>
          </a:p>
          <a:p>
            <a:pPr algn="ctr" defTabSz="762000"/>
            <a:r>
              <a:rPr lang="en-GB">
                <a:latin typeface="Arial" charset="0"/>
              </a:rPr>
              <a:t>(units)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850063" y="1208088"/>
            <a:ext cx="3111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GB">
                <a:latin typeface="Arial" charset="0"/>
              </a:rPr>
              <a:t>1</a:t>
            </a:r>
          </a:p>
          <a:p>
            <a:pPr defTabSz="762000"/>
            <a:r>
              <a:rPr lang="en-GB">
                <a:latin typeface="Arial" charset="0"/>
              </a:rPr>
              <a:t>2</a:t>
            </a:r>
          </a:p>
          <a:p>
            <a:pPr defTabSz="762000"/>
            <a:r>
              <a:rPr lang="en-GB">
                <a:latin typeface="Arial" charset="0"/>
              </a:rPr>
              <a:t>3</a:t>
            </a:r>
          </a:p>
          <a:p>
            <a:pPr defTabSz="762000"/>
            <a:r>
              <a:rPr lang="en-GB">
                <a:latin typeface="Arial" charset="0"/>
              </a:rPr>
              <a:t>4</a:t>
            </a:r>
          </a:p>
          <a:p>
            <a:pPr defTabSz="762000"/>
            <a:r>
              <a:rPr lang="en-GB">
                <a:latin typeface="Arial" charset="0"/>
              </a:rPr>
              <a:t>5</a:t>
            </a:r>
          </a:p>
          <a:p>
            <a:pPr defTabSz="762000"/>
            <a:r>
              <a:rPr lang="en-GB">
                <a:latin typeface="Arial" charset="0"/>
              </a:rPr>
              <a:t>6</a:t>
            </a:r>
          </a:p>
          <a:p>
            <a:pPr defTabSz="762000"/>
            <a:r>
              <a:rPr lang="en-GB">
                <a:latin typeface="Arial" charset="0"/>
              </a:rPr>
              <a:t>7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7248525" y="587375"/>
            <a:ext cx="85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en-GB" i="1">
                <a:solidFill>
                  <a:schemeClr val="tx2"/>
                </a:solidFill>
                <a:latin typeface="Arial" charset="0"/>
              </a:rPr>
              <a:t>P =AR</a:t>
            </a:r>
          </a:p>
          <a:p>
            <a:pPr algn="ctr" defTabSz="762000"/>
            <a:endParaRPr lang="en-GB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7564438" y="1187450"/>
            <a:ext cx="31115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8</a:t>
            </a:r>
          </a:p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7</a:t>
            </a:r>
          </a:p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6</a:t>
            </a:r>
          </a:p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5</a:t>
            </a:r>
          </a:p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4</a:t>
            </a:r>
          </a:p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3</a:t>
            </a:r>
          </a:p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061325" y="585788"/>
            <a:ext cx="48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GB" i="1">
                <a:solidFill>
                  <a:schemeClr val="folHlink"/>
                </a:solidFill>
                <a:latin typeface="Arial" charset="0"/>
              </a:rPr>
              <a:t>TR</a:t>
            </a:r>
          </a:p>
          <a:p>
            <a:pPr algn="ctr" defTabSz="762000"/>
            <a:endParaRPr lang="en-GB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8086725" y="1195388"/>
            <a:ext cx="4381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8</a:t>
            </a:r>
          </a:p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14</a:t>
            </a:r>
          </a:p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18</a:t>
            </a:r>
          </a:p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20</a:t>
            </a:r>
          </a:p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20</a:t>
            </a:r>
          </a:p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18</a:t>
            </a:r>
          </a:p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14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8569325" y="585788"/>
            <a:ext cx="53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GB" i="1">
                <a:solidFill>
                  <a:schemeClr val="accent2"/>
                </a:solidFill>
                <a:latin typeface="Arial" charset="0"/>
              </a:rPr>
              <a:t>MR</a:t>
            </a:r>
          </a:p>
          <a:p>
            <a:pPr algn="ctr" defTabSz="762000"/>
            <a:endParaRPr lang="en-GB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8620125" y="1347788"/>
            <a:ext cx="387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defTabSz="762000"/>
            <a:r>
              <a:rPr lang="en-GB">
                <a:solidFill>
                  <a:schemeClr val="accent2"/>
                </a:solidFill>
                <a:latin typeface="Arial" charset="0"/>
              </a:rPr>
              <a:t>6</a:t>
            </a:r>
          </a:p>
          <a:p>
            <a:pPr algn="r" defTabSz="762000"/>
            <a:r>
              <a:rPr lang="en-GB">
                <a:solidFill>
                  <a:schemeClr val="accent2"/>
                </a:solidFill>
                <a:latin typeface="Arial" charset="0"/>
              </a:rPr>
              <a:t>4</a:t>
            </a:r>
          </a:p>
          <a:p>
            <a:pPr algn="r" defTabSz="762000"/>
            <a:r>
              <a:rPr lang="en-GB">
                <a:solidFill>
                  <a:schemeClr val="accent2"/>
                </a:solidFill>
                <a:latin typeface="Arial" charset="0"/>
              </a:rPr>
              <a:t>2</a:t>
            </a:r>
          </a:p>
          <a:p>
            <a:pPr algn="r" defTabSz="762000"/>
            <a:r>
              <a:rPr lang="en-GB">
                <a:solidFill>
                  <a:schemeClr val="accent2"/>
                </a:solidFill>
                <a:latin typeface="Arial" charset="0"/>
              </a:rPr>
              <a:t>0</a:t>
            </a:r>
          </a:p>
          <a:p>
            <a:pPr algn="r" defTabSz="762000"/>
            <a:r>
              <a:rPr lang="en-GB">
                <a:solidFill>
                  <a:schemeClr val="accent2"/>
                </a:solidFill>
                <a:latin typeface="Arial" charset="0"/>
              </a:rPr>
              <a:t>-2</a:t>
            </a:r>
          </a:p>
          <a:p>
            <a:pPr algn="r" defTabSz="762000"/>
            <a:r>
              <a:rPr lang="en-GB">
                <a:solidFill>
                  <a:schemeClr val="accent2"/>
                </a:solidFill>
                <a:latin typeface="Arial" charset="0"/>
              </a:rPr>
              <a:t>-4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7146925" y="6154738"/>
            <a:ext cx="6191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200" i="1">
                <a:solidFill>
                  <a:schemeClr val="accent2"/>
                </a:solidFill>
                <a:latin typeface="Arial" charset="0"/>
              </a:rPr>
              <a:t>MR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 rot="16200000">
            <a:off x="-184149" y="3235325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 i="1">
                <a:latin typeface="Arial" charset="0"/>
              </a:rPr>
              <a:t>AR, MR</a:t>
            </a:r>
            <a:endParaRPr lang="en-GB" sz="2000">
              <a:latin typeface="Arial" charset="0"/>
            </a:endParaRP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7847013" y="4710113"/>
            <a:ext cx="113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>
                <a:latin typeface="Arial" charset="0"/>
              </a:rPr>
              <a:t>Quantity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7521575" y="3535363"/>
            <a:ext cx="5715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200" i="1">
                <a:solidFill>
                  <a:schemeClr val="tx2"/>
                </a:solidFill>
                <a:latin typeface="Arial" charset="0"/>
              </a:rPr>
              <a:t>AR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Imperfect competition markets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Monopolistic competition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refers to a market structure in which many / large number of sellers sell differentiated products which are close substitutes of each other</a:t>
            </a:r>
          </a:p>
          <a:p>
            <a:r>
              <a:rPr lang="en-US" dirty="0" smtClean="0"/>
              <a:t>Monopolistic competition combines the basic elements of both perfect competition and monopoly</a:t>
            </a:r>
          </a:p>
          <a:p>
            <a:r>
              <a:rPr lang="en-US" dirty="0" smtClean="0"/>
              <a:t>Ex- Tooth paste, shampoo, hair oil, beauty soaps, restaurants, apparels, detergents, </a:t>
            </a:r>
            <a:r>
              <a:rPr lang="en-US" dirty="0" smtClean="0">
                <a:solidFill>
                  <a:srgbClr val="FF0000"/>
                </a:solidFill>
              </a:rPr>
              <a:t>education boards in India, IT companies in India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</a:t>
            </a:r>
            <a:r>
              <a:rPr lang="en-US" sz="2600" dirty="0"/>
              <a:t>particular place where goods are purchased and sold </a:t>
            </a:r>
          </a:p>
          <a:p>
            <a:r>
              <a:rPr lang="en-US" sz="2600" dirty="0">
                <a:solidFill>
                  <a:srgbClr val="FF0000"/>
                </a:solidFill>
              </a:rPr>
              <a:t>In eco</a:t>
            </a:r>
            <a:r>
              <a:rPr lang="en-US" sz="2600" dirty="0" smtClean="0">
                <a:solidFill>
                  <a:srgbClr val="FF0000"/>
                </a:solidFill>
              </a:rPr>
              <a:t>.- </a:t>
            </a:r>
            <a:r>
              <a:rPr lang="en-US" sz="2600" dirty="0" smtClean="0"/>
              <a:t>It </a:t>
            </a:r>
            <a:r>
              <a:rPr lang="en-US" sz="2600" dirty="0"/>
              <a:t>refers to the whole region in which the buyers &amp; sellers are in </a:t>
            </a:r>
            <a:r>
              <a:rPr lang="en-US" sz="2600" dirty="0" smtClean="0"/>
              <a:t>competition with </a:t>
            </a:r>
            <a:r>
              <a:rPr lang="en-US" sz="2600" dirty="0"/>
              <a:t>one another</a:t>
            </a:r>
          </a:p>
          <a:p>
            <a:r>
              <a:rPr lang="en-US" sz="2600" dirty="0"/>
              <a:t>Place is not essential for transactions </a:t>
            </a:r>
            <a:r>
              <a:rPr lang="en-US" sz="2600" dirty="0" smtClean="0"/>
              <a:t>– Imp</a:t>
            </a:r>
            <a:r>
              <a:rPr lang="en-US" sz="2600" dirty="0"/>
              <a:t>. thing that they should be in contact with each other through any means of communication.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D89722-CCC2-40F9-AF7B-526017C507B6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Monopolistic </a:t>
            </a:r>
            <a:r>
              <a:rPr lang="en-US" dirty="0" smtClean="0"/>
              <a:t>competition - features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Many / Large number of  </a:t>
            </a:r>
            <a:r>
              <a:rPr lang="en-US" dirty="0"/>
              <a:t>firms are operating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Product </a:t>
            </a:r>
            <a:r>
              <a:rPr lang="en-US" dirty="0" smtClean="0"/>
              <a:t>differentiation / heterogeneous products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Free / unrestricted entry and exit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Selling cost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Independent decision making and multiplicity of prices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Imperfect knowledge – Information about cost, quality, price etc. is not uniformly available to all buyers and sellers in the market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ED162C1-4582-49FA-BE10-3243CCE6EF67}" type="slidenum">
              <a:rPr lang="en-US"/>
              <a:pPr/>
              <a:t>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industry &amp; product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Industry is defined as group of firms producing a homogeneous product in case of perfect competition</a:t>
            </a:r>
          </a:p>
          <a:p>
            <a:r>
              <a:rPr lang="en-US" dirty="0" smtClean="0"/>
              <a:t>But, under monopolistic competition product is heterogeneous</a:t>
            </a:r>
          </a:p>
          <a:p>
            <a:r>
              <a:rPr lang="en-US" dirty="0" smtClean="0"/>
              <a:t>Therefore, Chamberlin defines the monopolistically competitive industry as a </a:t>
            </a:r>
            <a:r>
              <a:rPr lang="en-US" dirty="0" smtClean="0">
                <a:solidFill>
                  <a:srgbClr val="FF0000"/>
                </a:solidFill>
              </a:rPr>
              <a:t>‘group’ </a:t>
            </a:r>
            <a:r>
              <a:rPr lang="en-US" dirty="0" smtClean="0"/>
              <a:t>of firms producing a ‘closely related’ commodity but not perfect substitutes of each other are called product group</a:t>
            </a:r>
          </a:p>
          <a:p>
            <a:r>
              <a:rPr lang="en-US" dirty="0" smtClean="0"/>
              <a:t>Ex- Ariel, Surf, </a:t>
            </a:r>
            <a:r>
              <a:rPr lang="en-US" dirty="0" err="1" smtClean="0"/>
              <a:t>Nirma</a:t>
            </a:r>
            <a:r>
              <a:rPr lang="en-US" dirty="0" smtClean="0"/>
              <a:t> can be clubbed in the product group of detergents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&amp; MR curve under monopolistic competition market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723986" y="2041506"/>
            <a:ext cx="4914900" cy="2971800"/>
            <a:chOff x="2520" y="7862"/>
            <a:chExt cx="7740" cy="4680"/>
          </a:xfrm>
        </p:grpSpPr>
        <p:sp>
          <p:nvSpPr>
            <p:cNvPr id="102403" name="Rectangle 3"/>
            <p:cNvSpPr>
              <a:spLocks noChangeArrowheads="1"/>
            </p:cNvSpPr>
            <p:nvPr/>
          </p:nvSpPr>
          <p:spPr bwMode="auto">
            <a:xfrm>
              <a:off x="2520" y="7862"/>
              <a:ext cx="7740" cy="4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04" name="Line 4"/>
            <p:cNvSpPr>
              <a:spLocks noChangeShapeType="1"/>
            </p:cNvSpPr>
            <p:nvPr/>
          </p:nvSpPr>
          <p:spPr bwMode="auto">
            <a:xfrm flipH="1" flipV="1">
              <a:off x="5688" y="10737"/>
              <a:ext cx="72" cy="10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05" name="Oval 5"/>
            <p:cNvSpPr>
              <a:spLocks noChangeArrowheads="1"/>
            </p:cNvSpPr>
            <p:nvPr/>
          </p:nvSpPr>
          <p:spPr bwMode="auto">
            <a:xfrm>
              <a:off x="5580" y="10750"/>
              <a:ext cx="360" cy="3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0" name="Line 10"/>
            <p:cNvSpPr>
              <a:spLocks noChangeShapeType="1"/>
            </p:cNvSpPr>
            <p:nvPr/>
          </p:nvSpPr>
          <p:spPr bwMode="auto">
            <a:xfrm>
              <a:off x="3780" y="8950"/>
              <a:ext cx="288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1" name="Text Box 11"/>
            <p:cNvSpPr txBox="1">
              <a:spLocks noChangeArrowheads="1"/>
            </p:cNvSpPr>
            <p:nvPr/>
          </p:nvSpPr>
          <p:spPr bwMode="auto">
            <a:xfrm>
              <a:off x="8280" y="10210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Calibri" pitchFamily="34" charset="0"/>
                  <a:cs typeface="Arial" pitchFamily="34" charset="0"/>
                </a:rPr>
                <a:t>AR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12" name="Text Box 12"/>
            <p:cNvSpPr txBox="1">
              <a:spLocks noChangeArrowheads="1"/>
            </p:cNvSpPr>
            <p:nvPr/>
          </p:nvSpPr>
          <p:spPr bwMode="auto">
            <a:xfrm>
              <a:off x="6660" y="10570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MR = MC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13" name="Text Box 13"/>
            <p:cNvSpPr txBox="1">
              <a:spLocks noChangeArrowheads="1"/>
            </p:cNvSpPr>
            <p:nvPr/>
          </p:nvSpPr>
          <p:spPr bwMode="auto">
            <a:xfrm>
              <a:off x="6300" y="11830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5400" y="11830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Q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15" name="Text Box 15"/>
            <p:cNvSpPr txBox="1">
              <a:spLocks noChangeArrowheads="1"/>
            </p:cNvSpPr>
            <p:nvPr/>
          </p:nvSpPr>
          <p:spPr bwMode="auto">
            <a:xfrm>
              <a:off x="3060" y="9490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17" name="Line 17"/>
            <p:cNvSpPr>
              <a:spLocks noChangeShapeType="1"/>
            </p:cNvSpPr>
            <p:nvPr/>
          </p:nvSpPr>
          <p:spPr bwMode="auto">
            <a:xfrm>
              <a:off x="3780" y="11830"/>
              <a:ext cx="48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8" name="Line 18"/>
            <p:cNvSpPr>
              <a:spLocks noChangeShapeType="1"/>
            </p:cNvSpPr>
            <p:nvPr/>
          </p:nvSpPr>
          <p:spPr bwMode="auto">
            <a:xfrm>
              <a:off x="3780" y="8950"/>
              <a:ext cx="450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9" name="Freeform 19"/>
            <p:cNvSpPr>
              <a:spLocks/>
            </p:cNvSpPr>
            <p:nvPr/>
          </p:nvSpPr>
          <p:spPr bwMode="auto">
            <a:xfrm>
              <a:off x="4860" y="8770"/>
              <a:ext cx="2340" cy="2370"/>
            </a:xfrm>
            <a:custGeom>
              <a:avLst/>
              <a:gdLst/>
              <a:ahLst/>
              <a:cxnLst>
                <a:cxn ang="0">
                  <a:pos x="0" y="2340"/>
                </a:cxn>
                <a:cxn ang="0">
                  <a:pos x="1080" y="1980"/>
                </a:cxn>
                <a:cxn ang="0">
                  <a:pos x="2340" y="0"/>
                </a:cxn>
              </a:cxnLst>
              <a:rect l="0" t="0" r="r" b="b"/>
              <a:pathLst>
                <a:path w="2340" h="2370">
                  <a:moveTo>
                    <a:pt x="0" y="2340"/>
                  </a:moveTo>
                  <a:cubicBezTo>
                    <a:pt x="345" y="2355"/>
                    <a:pt x="690" y="2370"/>
                    <a:pt x="1080" y="1980"/>
                  </a:cubicBezTo>
                  <a:cubicBezTo>
                    <a:pt x="1470" y="1590"/>
                    <a:pt x="2130" y="330"/>
                    <a:pt x="23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 flipH="1">
              <a:off x="5940" y="10750"/>
              <a:ext cx="72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2" name="Text Box 22"/>
            <p:cNvSpPr txBox="1">
              <a:spLocks noChangeArrowheads="1"/>
            </p:cNvSpPr>
            <p:nvPr/>
          </p:nvSpPr>
          <p:spPr bwMode="auto">
            <a:xfrm>
              <a:off x="6840" y="8268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23" name="Line 23"/>
            <p:cNvSpPr>
              <a:spLocks noChangeShapeType="1"/>
            </p:cNvSpPr>
            <p:nvPr/>
          </p:nvSpPr>
          <p:spPr bwMode="auto">
            <a:xfrm>
              <a:off x="3780" y="8088"/>
              <a:ext cx="0" cy="3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oligopoly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market where </a:t>
            </a:r>
            <a:r>
              <a:rPr lang="en-US" dirty="0" smtClean="0">
                <a:solidFill>
                  <a:srgbClr val="FF0000"/>
                </a:solidFill>
              </a:rPr>
              <a:t>few dominant sellers </a:t>
            </a:r>
            <a:r>
              <a:rPr lang="en-US" dirty="0" smtClean="0"/>
              <a:t>sell differentiated or homogeneous products under consciousness of rivals actions</a:t>
            </a:r>
          </a:p>
          <a:p>
            <a:r>
              <a:rPr lang="en-US" dirty="0" smtClean="0"/>
              <a:t>Ex- Newspapers, Oil companies, automobile, computers, credit 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oligopoly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Few sellers </a:t>
            </a:r>
            <a:endParaRPr lang="en-US" dirty="0" smtClean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Product may be differentiated – Impure oligopoly and selling cost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FBE115-F4F8-431A-9F21-884E75F78ED5}" type="slidenum">
              <a:rPr lang="en-US"/>
              <a:pPr/>
              <a:t>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/ collusive oligopoly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Few sellers and the transaction unit is </a:t>
            </a:r>
            <a:r>
              <a:rPr lang="en-US" b="1" dirty="0">
                <a:solidFill>
                  <a:srgbClr val="FF0000"/>
                </a:solidFill>
              </a:rPr>
              <a:t>homogeneous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Tendency to form a </a:t>
            </a:r>
            <a:r>
              <a:rPr lang="en-US" dirty="0">
                <a:solidFill>
                  <a:srgbClr val="FF0000"/>
                </a:solidFill>
              </a:rPr>
              <a:t>cartel</a:t>
            </a:r>
            <a:r>
              <a:rPr lang="en-US" dirty="0"/>
              <a:t> and dictate price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EXAMPLE </a:t>
            </a:r>
            <a:r>
              <a:rPr lang="en-US" dirty="0">
                <a:solidFill>
                  <a:srgbClr val="FF0000"/>
                </a:solidFill>
              </a:rPr>
              <a:t>– Oil, Steel, Copper etc.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CB8DEA8-032F-4794-9371-8DC1035B34CC}" type="slidenum">
              <a:rPr lang="en-US"/>
              <a:pPr/>
              <a:t>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 startAt="3"/>
            </a:pPr>
            <a:r>
              <a:rPr lang="en-US" dirty="0"/>
              <a:t>Interdependence of decision making - Cars</a:t>
            </a:r>
          </a:p>
          <a:p>
            <a:pPr marL="571500" indent="-571500">
              <a:buFont typeface="+mj-lt"/>
              <a:buAutoNum type="arabicPeriod" startAt="3"/>
            </a:pPr>
            <a:r>
              <a:rPr lang="en-US" dirty="0"/>
              <a:t>Price rigidity and kinked demand curve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0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3" name="Rectangle 19"/>
          <p:cNvSpPr>
            <a:spLocks noGrp="1" noChangeArrowheads="1"/>
          </p:cNvSpPr>
          <p:nvPr>
            <p:ph type="title"/>
          </p:nvPr>
        </p:nvSpPr>
        <p:spPr>
          <a:xfrm>
            <a:off x="592280" y="169070"/>
            <a:ext cx="8001000" cy="61118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 anchor="ctr">
            <a:normAutofit fontScale="90000"/>
          </a:bodyPr>
          <a:lstStyle/>
          <a:p>
            <a:r>
              <a:rPr lang="en-GB" dirty="0"/>
              <a:t>Kinked demand for a firm under oligopoly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066800" y="1128680"/>
            <a:ext cx="7010400" cy="48149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1030239" y="909603"/>
            <a:ext cx="45719" cy="503399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1066800" y="5943600"/>
            <a:ext cx="701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1066800" y="30480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4114800" y="30480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1066800" y="2057400"/>
            <a:ext cx="30480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4114800" y="3048000"/>
            <a:ext cx="2057400" cy="2667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7756525" y="5951538"/>
            <a:ext cx="4016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200">
                <a:latin typeface="Arial" charset="0"/>
              </a:rPr>
              <a:t>Q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46125" y="5973763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>
                <a:latin typeface="Arial" charset="0"/>
              </a:rPr>
              <a:t>O</a:t>
            </a: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517525" y="2849563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 i="1">
                <a:latin typeface="Arial" charset="0"/>
              </a:rPr>
              <a:t>P</a:t>
            </a:r>
            <a:r>
              <a:rPr lang="en-GB" sz="2000" baseline="-25000">
                <a:latin typeface="Arial" charset="0"/>
              </a:rPr>
              <a:t>1</a:t>
            </a: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3870325" y="6049963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 i="1">
                <a:latin typeface="Arial" charset="0"/>
              </a:rPr>
              <a:t>Q</a:t>
            </a:r>
            <a:r>
              <a:rPr lang="en-GB" sz="2000" baseline="-25000">
                <a:latin typeface="Arial" charset="0"/>
              </a:rPr>
              <a:t>1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6196013" y="54625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400" i="1">
                <a:solidFill>
                  <a:schemeClr val="tx2"/>
                </a:solidFill>
                <a:latin typeface="Arial" charset="0"/>
              </a:rPr>
              <a:t>D </a:t>
            </a:r>
          </a:p>
        </p:txBody>
      </p:sp>
      <p:sp>
        <p:nvSpPr>
          <p:cNvPr id="62481" name="Oval 17"/>
          <p:cNvSpPr>
            <a:spLocks noChangeArrowheads="1"/>
          </p:cNvSpPr>
          <p:nvPr/>
        </p:nvSpPr>
        <p:spPr bwMode="auto">
          <a:xfrm>
            <a:off x="4056063" y="3006725"/>
            <a:ext cx="111125" cy="9525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3873500" y="24495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400" i="1">
                <a:solidFill>
                  <a:schemeClr val="tx2"/>
                </a:solidFill>
                <a:latin typeface="Arial" charset="0"/>
              </a:rPr>
              <a:t>D 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4" grpId="0" animBg="1"/>
      <p:bldP spid="62480" grpId="0" autoUpdateAnimBg="0"/>
      <p:bldP spid="6248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en-US" dirty="0"/>
              <a:t>Knowledge is imperfect</a:t>
            </a:r>
          </a:p>
          <a:p>
            <a:pPr marL="571500" indent="-571500">
              <a:buFont typeface="+mj-lt"/>
              <a:buAutoNum type="arabicPeriod" startAt="5"/>
            </a:pPr>
            <a:r>
              <a:rPr lang="en-US" dirty="0"/>
              <a:t>Entry barriers – Huge investment (cement, petroleum product, cars), consumer loyalty (Godrej </a:t>
            </a:r>
            <a:r>
              <a:rPr lang="en-US" dirty="0" err="1"/>
              <a:t>almirah</a:t>
            </a:r>
            <a:r>
              <a:rPr lang="en-US" dirty="0"/>
              <a:t>, </a:t>
            </a:r>
            <a:r>
              <a:rPr lang="en-US" dirty="0" err="1"/>
              <a:t>xerox</a:t>
            </a:r>
            <a:r>
              <a:rPr lang="en-US" dirty="0"/>
              <a:t> for photocopying), economies of scale (HP printers)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EXAMPLE – Automobiles, Cameras, Telecom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4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Duopoly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Only </a:t>
            </a:r>
            <a:r>
              <a:rPr lang="en-US" dirty="0" smtClean="0"/>
              <a:t>two </a:t>
            </a:r>
            <a:r>
              <a:rPr lang="en-US" dirty="0"/>
              <a:t>firms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Knowledge is imperfect</a:t>
            </a:r>
          </a:p>
          <a:p>
            <a:pPr marL="571500" indent="-571500"/>
            <a:r>
              <a:rPr lang="en-US" dirty="0"/>
              <a:t>EXAMPLE – </a:t>
            </a:r>
            <a:r>
              <a:rPr lang="en-US" dirty="0">
                <a:solidFill>
                  <a:srgbClr val="FF0000"/>
                </a:solidFill>
              </a:rPr>
              <a:t>Pepsi and Coke in carbonated soft drink </a:t>
            </a:r>
            <a:r>
              <a:rPr lang="en-US" dirty="0" smtClean="0">
                <a:solidFill>
                  <a:srgbClr val="FF0000"/>
                </a:solidFill>
              </a:rPr>
              <a:t>market, CDMA firms in India, Premier and Hindustan Motors before </a:t>
            </a:r>
            <a:r>
              <a:rPr lang="en-US" dirty="0" err="1" smtClean="0">
                <a:solidFill>
                  <a:srgbClr val="FF0000"/>
                </a:solidFill>
              </a:rPr>
              <a:t>Maruti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Udoyg</a:t>
            </a:r>
            <a:r>
              <a:rPr lang="en-US" dirty="0" smtClean="0">
                <a:solidFill>
                  <a:srgbClr val="FF0000"/>
                </a:solidFill>
              </a:rPr>
              <a:t> Ltd.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76E8D72-2BBF-4DEC-8FBD-DF8D7160EA6B}" type="slidenum">
              <a:rPr lang="en-US"/>
              <a:pPr/>
              <a:t>29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“The term market refers not necessary to a place but always to a commodity &amp; the buyers &amp; sellers who are in direct competition with one another”-              Prof</a:t>
            </a:r>
            <a:r>
              <a:rPr lang="en-US" dirty="0" smtClean="0"/>
              <a:t>. </a:t>
            </a:r>
            <a:r>
              <a:rPr lang="en-US" dirty="0" err="1" smtClean="0"/>
              <a:t>Champan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smtClean="0"/>
              <a:t>general - Market </a:t>
            </a:r>
            <a:r>
              <a:rPr lang="en-US" dirty="0"/>
              <a:t>refers to the </a:t>
            </a:r>
            <a:r>
              <a:rPr lang="en-US" dirty="0">
                <a:solidFill>
                  <a:srgbClr val="FF0000"/>
                </a:solidFill>
              </a:rPr>
              <a:t>area </a:t>
            </a:r>
            <a:r>
              <a:rPr lang="en-US" dirty="0"/>
              <a:t>where </a:t>
            </a:r>
            <a:r>
              <a:rPr lang="en-US" dirty="0">
                <a:solidFill>
                  <a:srgbClr val="FF0000"/>
                </a:solidFill>
              </a:rPr>
              <a:t>buyers &amp; sellers </a:t>
            </a:r>
            <a:r>
              <a:rPr lang="en-US" dirty="0"/>
              <a:t>of a commodity are in </a:t>
            </a:r>
            <a:r>
              <a:rPr lang="en-US" dirty="0">
                <a:solidFill>
                  <a:srgbClr val="FF0000"/>
                </a:solidFill>
              </a:rPr>
              <a:t>close contact</a:t>
            </a:r>
            <a:r>
              <a:rPr lang="en-US" dirty="0"/>
              <a:t> </a:t>
            </a:r>
            <a:r>
              <a:rPr lang="en-US" dirty="0" smtClean="0"/>
              <a:t>(competition) </a:t>
            </a:r>
            <a:r>
              <a:rPr lang="en-US" dirty="0"/>
              <a:t>with one another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3EBF0-F2E6-4AB7-8874-069A246687CE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293688"/>
            <a:ext cx="9142413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762000" eaLnBrk="1" hangingPunct="1"/>
            <a:r>
              <a:rPr lang="en-GB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Features of the four market structures</a:t>
            </a:r>
          </a:p>
        </p:txBody>
      </p:sp>
      <p:graphicFrame>
        <p:nvGraphicFramePr>
          <p:cNvPr id="111619" name="Object 3"/>
          <p:cNvGraphicFramePr>
            <a:graphicFrameLocks/>
          </p:cNvGraphicFramePr>
          <p:nvPr/>
        </p:nvGraphicFramePr>
        <p:xfrm>
          <a:off x="-4763" y="1327150"/>
          <a:ext cx="8940801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4" name="Document" r:id="rId5" imgW="9175711" imgH="4442870" progId="Word.Document.8">
                  <p:embed/>
                </p:oleObj>
              </mc:Choice>
              <mc:Fallback>
                <p:oleObj name="Document" r:id="rId5" imgW="9175711" imgH="444287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1" r="40981" b="39993"/>
                      <a:stretch>
                        <a:fillRect/>
                      </a:stretch>
                    </p:blipFill>
                    <p:spPr bwMode="auto">
                      <a:xfrm>
                        <a:off x="-4763" y="1327150"/>
                        <a:ext cx="8940801" cy="4319588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17F-55CD-4467-BC40-539DA25EE90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The fact that Pepsi uses a predominantly blue can, while Coke uses a red and white one is an example of...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Collusion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Product choice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Product differentiation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Price competition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E9217F-55CD-4467-BC40-539DA25EE90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0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Which of the following firms belong to an oligopolistic market?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700" dirty="0"/>
              <a:t> </a:t>
            </a:r>
            <a:r>
              <a:rPr lang="en-US" dirty="0"/>
              <a:t>McDonalds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Kellogg’s food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Essar steel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All of the above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3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of the following is not a type of market structure?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a. Competitive monopoly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b. Oligopoly </a:t>
            </a:r>
            <a:br>
              <a:rPr lang="en-US" dirty="0"/>
            </a:br>
            <a:r>
              <a:rPr lang="en-US" dirty="0"/>
              <a:t> c. Perfect competition </a:t>
            </a:r>
            <a:br>
              <a:rPr lang="en-US" dirty="0"/>
            </a:br>
            <a:r>
              <a:rPr lang="en-US" dirty="0"/>
              <a:t> d. All of the above are types of market </a:t>
            </a:r>
            <a:r>
              <a:rPr lang="en-US" dirty="0" smtClean="0"/>
              <a:t>structures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9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of the following industries is most likely to be monopolistically competitive?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. The automobile industry </a:t>
            </a:r>
            <a:br>
              <a:rPr lang="en-US" dirty="0"/>
            </a:br>
            <a:r>
              <a:rPr lang="en-US" dirty="0"/>
              <a:t> b. The steel industry 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 c. The car repair industry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d. The electrical generating industry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8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 firm sells its output </a:t>
            </a:r>
            <a:r>
              <a:rPr lang="en-US" dirty="0" smtClean="0"/>
              <a:t>in </a:t>
            </a:r>
            <a:r>
              <a:rPr lang="en-US" dirty="0"/>
              <a:t>a market that is characterized by many sellers and buyers, a differentiated product, </a:t>
            </a:r>
            <a:r>
              <a:rPr lang="en-US" dirty="0" smtClean="0"/>
              <a:t>then </a:t>
            </a:r>
            <a:r>
              <a:rPr lang="en-US" dirty="0"/>
              <a:t>the firm 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. a </a:t>
            </a:r>
            <a:r>
              <a:rPr lang="en-US" dirty="0" smtClean="0"/>
              <a:t>monopolist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b. an </a:t>
            </a:r>
            <a:r>
              <a:rPr lang="en-US" dirty="0" err="1" smtClean="0"/>
              <a:t>oligopolist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c. a perfect </a:t>
            </a:r>
            <a:r>
              <a:rPr lang="en-US" dirty="0" smtClean="0"/>
              <a:t>competitor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 d. a monopolistic </a:t>
            </a:r>
            <a:r>
              <a:rPr lang="en-US" dirty="0" smtClean="0">
                <a:solidFill>
                  <a:srgbClr val="FF0000"/>
                </a:solidFill>
              </a:rPr>
              <a:t>competitor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7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of the following markets comes close to satisfying the assumptions of a perfectly competitive market structure?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. The stock </a:t>
            </a:r>
            <a:r>
              <a:rPr lang="en-US" dirty="0" smtClean="0"/>
              <a:t>market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b. The market for agricultural commodities such </a:t>
            </a:r>
            <a:r>
              <a:rPr lang="en-US" dirty="0" smtClean="0"/>
              <a:t>  as </a:t>
            </a:r>
            <a:r>
              <a:rPr lang="en-US" dirty="0"/>
              <a:t>wheat or </a:t>
            </a:r>
            <a:r>
              <a:rPr lang="en-US" dirty="0" smtClean="0"/>
              <a:t>corn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c. The market for </a:t>
            </a:r>
            <a:r>
              <a:rPr lang="en-US" dirty="0" smtClean="0"/>
              <a:t>dairy products such as milk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 d. All of the above come close to satisfying the assumptions of perfect </a:t>
            </a:r>
            <a:r>
              <a:rPr lang="en-US" dirty="0" smtClean="0">
                <a:solidFill>
                  <a:srgbClr val="FF0000"/>
                </a:solidFill>
              </a:rPr>
              <a:t>competition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of market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On the basis of </a:t>
            </a:r>
            <a:r>
              <a:rPr lang="en-US" sz="2600" dirty="0" smtClean="0">
                <a:solidFill>
                  <a:srgbClr val="FF0000"/>
                </a:solidFill>
              </a:rPr>
              <a:t>time-</a:t>
            </a:r>
            <a:r>
              <a:rPr lang="en-US" sz="2600" dirty="0" smtClean="0"/>
              <a:t>Very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/>
              <a:t>short period, short period</a:t>
            </a:r>
            <a:r>
              <a:rPr lang="en-US" sz="2600" dirty="0" smtClean="0"/>
              <a:t>, long period </a:t>
            </a:r>
            <a:endParaRPr lang="en-US" sz="26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On the basis of </a:t>
            </a:r>
            <a:r>
              <a:rPr lang="en-US" sz="2600" dirty="0" smtClean="0">
                <a:solidFill>
                  <a:srgbClr val="FF0000"/>
                </a:solidFill>
              </a:rPr>
              <a:t>area-</a:t>
            </a:r>
            <a:r>
              <a:rPr lang="en-US" sz="2600" dirty="0" smtClean="0"/>
              <a:t>Local</a:t>
            </a:r>
            <a:r>
              <a:rPr lang="en-US" sz="2600" dirty="0"/>
              <a:t>, national, international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On the basis of </a:t>
            </a:r>
            <a:r>
              <a:rPr lang="en-US" sz="2600" dirty="0" smtClean="0">
                <a:solidFill>
                  <a:srgbClr val="FF0000"/>
                </a:solidFill>
              </a:rPr>
              <a:t>degree of competition-</a:t>
            </a:r>
            <a:r>
              <a:rPr lang="en-US" sz="2600" dirty="0" smtClean="0"/>
              <a:t>Perfect competition, </a:t>
            </a:r>
            <a:r>
              <a:rPr lang="en-US" sz="2600" dirty="0"/>
              <a:t>monopoly &amp; imperfect </a:t>
            </a:r>
            <a:r>
              <a:rPr lang="en-US" sz="2600" dirty="0" smtClean="0"/>
              <a:t>competition</a:t>
            </a:r>
            <a:endParaRPr lang="en-US" sz="2600" dirty="0"/>
          </a:p>
          <a:p>
            <a:pPr marL="609600" indent="-609600">
              <a:lnSpc>
                <a:spcPct val="90000"/>
              </a:lnSpc>
            </a:pPr>
            <a:r>
              <a:rPr lang="en-US" sz="2600" dirty="0"/>
              <a:t>Distinguished on the basis of </a:t>
            </a:r>
            <a:r>
              <a:rPr lang="en-US" sz="2600" dirty="0" smtClean="0"/>
              <a:t>following char</a:t>
            </a:r>
            <a:r>
              <a:rPr lang="en-US" sz="2600" dirty="0"/>
              <a:t>.-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No. of buyers and sellers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Nature </a:t>
            </a:r>
            <a:r>
              <a:rPr lang="en-US" sz="2600" dirty="0" smtClean="0">
                <a:solidFill>
                  <a:srgbClr val="FF0000"/>
                </a:solidFill>
              </a:rPr>
              <a:t>/ type of commodity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Freedom to enter &amp; exit from the market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FEF4491-6DD8-4061-9CB1-42965DD12725}" type="slidenum">
              <a:rPr lang="en-US"/>
              <a:pPr/>
              <a:t>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5.1 Market </a:t>
            </a:r>
            <a:r>
              <a:rPr lang="en-GB" dirty="0"/>
              <a:t>Structure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57200" y="2362200"/>
            <a:ext cx="0" cy="685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57200" y="3048000"/>
            <a:ext cx="79248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8382000" y="2362200"/>
            <a:ext cx="0" cy="685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457200" y="3733800"/>
            <a:ext cx="792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752600" y="4114800"/>
            <a:ext cx="548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Verdana" pitchFamily="34" charset="0"/>
              </a:rPr>
              <a:t>More competitive (fewer imperfections)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-17463" y="1849438"/>
            <a:ext cx="11080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200">
                <a:latin typeface="Verdana" pitchFamily="34" charset="0"/>
              </a:rPr>
              <a:t>Perfect </a:t>
            </a:r>
          </a:p>
          <a:p>
            <a:pPr algn="ctr"/>
            <a:r>
              <a:rPr lang="en-GB" sz="1200">
                <a:latin typeface="Verdana" pitchFamily="34" charset="0"/>
              </a:rPr>
              <a:t>Competition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848600" y="1905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latin typeface="Verdana" pitchFamily="34" charset="0"/>
              </a:rPr>
              <a:t>Pure Monopoly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 autoUpdateAnimBg="0"/>
      <p:bldP spid="27657" grpId="0" autoUpdateAnimBg="0"/>
      <p:bldP spid="2765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14375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GB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Market Structure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485775" y="2362200"/>
            <a:ext cx="0" cy="685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485775" y="3048000"/>
            <a:ext cx="79248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8410575" y="2362200"/>
            <a:ext cx="0" cy="685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781175" y="4114800"/>
            <a:ext cx="548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>
                <a:latin typeface="Verdana" pitchFamily="34" charset="0"/>
              </a:rPr>
              <a:t>Less competitive (greater degree </a:t>
            </a:r>
            <a:br>
              <a:rPr lang="en-GB" sz="2000" dirty="0">
                <a:latin typeface="Verdana" pitchFamily="34" charset="0"/>
              </a:rPr>
            </a:br>
            <a:r>
              <a:rPr lang="en-GB" sz="2000" dirty="0">
                <a:latin typeface="Verdana" pitchFamily="34" charset="0"/>
              </a:rPr>
              <a:t>of imperfection)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1113" y="1849438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200">
                <a:latin typeface="Verdana" pitchFamily="34" charset="0"/>
              </a:rPr>
              <a:t>Perfect </a:t>
            </a:r>
          </a:p>
          <a:p>
            <a:pPr algn="ctr"/>
            <a:r>
              <a:rPr lang="en-GB" sz="1200">
                <a:latin typeface="Verdana" pitchFamily="34" charset="0"/>
              </a:rPr>
              <a:t>Competition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877175" y="1905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latin typeface="Verdana" pitchFamily="34" charset="0"/>
              </a:rPr>
              <a:t>Pure Monopoly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533400" y="3657600"/>
            <a:ext cx="777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17F-55CD-4467-BC40-539DA25EE9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  <p:bldP spid="286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14375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GB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Market Structure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485775" y="2362200"/>
            <a:ext cx="0" cy="685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457200" y="3048000"/>
            <a:ext cx="82296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8686800" y="2362200"/>
            <a:ext cx="0" cy="685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1113" y="1849438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200">
                <a:latin typeface="Verdana" pitchFamily="34" charset="0"/>
              </a:rPr>
              <a:t>Perfect </a:t>
            </a:r>
          </a:p>
          <a:p>
            <a:pPr algn="ctr"/>
            <a:r>
              <a:rPr lang="en-GB" sz="1200">
                <a:latin typeface="Verdana" pitchFamily="34" charset="0"/>
              </a:rPr>
              <a:t>Competition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8077200" y="1752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latin typeface="Verdana" pitchFamily="34" charset="0"/>
              </a:rPr>
              <a:t>Pure Monopoly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33400" y="2590800"/>
            <a:ext cx="4724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bg1"/>
                </a:solidFill>
                <a:latin typeface="Verdana" pitchFamily="34" charset="0"/>
              </a:rPr>
              <a:t>Monopolistic Competition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334000" y="2590800"/>
            <a:ext cx="1600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latin typeface="Verdana" pitchFamily="34" charset="0"/>
              </a:rPr>
              <a:t>Oligopoly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7010400" y="2590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>
                <a:latin typeface="Verdana" pitchFamily="34" charset="0"/>
              </a:rPr>
              <a:t>Duopoly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848600" y="2590800"/>
            <a:ext cx="762000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200">
                <a:latin typeface="Verdana" pitchFamily="34" charset="0"/>
              </a:rPr>
              <a:t>Monopoly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457200" y="3505200"/>
            <a:ext cx="807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57200" y="38100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>
                <a:latin typeface="Verdana" pitchFamily="34" charset="0"/>
              </a:rPr>
              <a:t>The further right on the scale, the greater the degree </a:t>
            </a:r>
            <a:br>
              <a:rPr lang="en-GB" sz="2000" dirty="0">
                <a:latin typeface="Verdana" pitchFamily="34" charset="0"/>
              </a:rPr>
            </a:br>
            <a:r>
              <a:rPr lang="en-GB" sz="2000" dirty="0">
                <a:latin typeface="Verdana" pitchFamily="34" charset="0"/>
              </a:rPr>
              <a:t>of monopoly power exercised by the </a:t>
            </a:r>
            <a:r>
              <a:rPr lang="en-GB" sz="2000" dirty="0" smtClean="0">
                <a:latin typeface="Verdana" pitchFamily="34" charset="0"/>
              </a:rPr>
              <a:t>firm</a:t>
            </a:r>
            <a:endParaRPr lang="en-GB" sz="2000" dirty="0">
              <a:latin typeface="Verdana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17F-55CD-4467-BC40-539DA25EE90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 autoUpdateAnimBg="0"/>
      <p:bldP spid="29707" grpId="0" animBg="1" autoUpdateAnimBg="0"/>
      <p:bldP spid="29708" grpId="0" animBg="1" autoUpdateAnimBg="0"/>
      <p:bldP spid="29709" grpId="0" animBg="1" autoUpdateAnimBg="0"/>
      <p:bldP spid="29710" grpId="0" animBg="1"/>
      <p:bldP spid="297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The Four Types of Market Structures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Rectangle 20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Rectangle 21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Rectangle 22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Rectangle 23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24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7" name="Rectangle 25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Rectangle 26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9" name="Rectangle 27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Rectangle 28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Rectangle 29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2" name="Rectangle 30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3" name="Rectangle 31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4" name="Rectangle 32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5" name="Rectangle 33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6" name="Rectangle 34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7" name="Rectangle 35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8" name="Rectangle 36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9" name="Rectangle 37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0" name="Rectangle 38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1" name="Rectangle 39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2" name="Rectangle 40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3" name="Rectangle 41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4" name="Rectangle 42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5" name="Rectangle 43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6" name="Rectangle 44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7" name="Rectangle 45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8" name="Rectangle 46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9" name="Rectangle 47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0" name="Rectangle 48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1" name="Rectangle 49"/>
          <p:cNvSpPr>
            <a:spLocks noChangeArrowheads="1"/>
          </p:cNvSpPr>
          <p:nvPr/>
        </p:nvSpPr>
        <p:spPr bwMode="auto">
          <a:xfrm>
            <a:off x="6477000" y="4379913"/>
            <a:ext cx="1570038" cy="17145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2" name="Rectangle 50"/>
          <p:cNvSpPr>
            <a:spLocks noChangeArrowheads="1"/>
          </p:cNvSpPr>
          <p:nvPr/>
        </p:nvSpPr>
        <p:spPr bwMode="auto">
          <a:xfrm>
            <a:off x="911225" y="4379913"/>
            <a:ext cx="1570038" cy="17145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3" name="Line 51"/>
          <p:cNvSpPr>
            <a:spLocks noChangeShapeType="1"/>
          </p:cNvSpPr>
          <p:nvPr/>
        </p:nvSpPr>
        <p:spPr bwMode="auto">
          <a:xfrm flipH="1">
            <a:off x="911225" y="5237163"/>
            <a:ext cx="15700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4" name="Rectangle 52"/>
          <p:cNvSpPr>
            <a:spLocks noChangeArrowheads="1"/>
          </p:cNvSpPr>
          <p:nvPr/>
        </p:nvSpPr>
        <p:spPr bwMode="auto">
          <a:xfrm>
            <a:off x="4621213" y="4379913"/>
            <a:ext cx="1570037" cy="17145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5" name="Line 53"/>
          <p:cNvSpPr>
            <a:spLocks noChangeShapeType="1"/>
          </p:cNvSpPr>
          <p:nvPr/>
        </p:nvSpPr>
        <p:spPr bwMode="auto">
          <a:xfrm flipH="1">
            <a:off x="4621213" y="5237163"/>
            <a:ext cx="157003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6" name="Rectangle 54"/>
          <p:cNvSpPr>
            <a:spLocks noChangeArrowheads="1"/>
          </p:cNvSpPr>
          <p:nvPr/>
        </p:nvSpPr>
        <p:spPr bwMode="auto">
          <a:xfrm>
            <a:off x="2765425" y="4379913"/>
            <a:ext cx="1570038" cy="17145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7" name="Line 55"/>
          <p:cNvSpPr>
            <a:spLocks noChangeShapeType="1"/>
          </p:cNvSpPr>
          <p:nvPr/>
        </p:nvSpPr>
        <p:spPr bwMode="auto">
          <a:xfrm flipH="1">
            <a:off x="2765425" y="5237163"/>
            <a:ext cx="15700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8" name="Line 56"/>
          <p:cNvSpPr>
            <a:spLocks noChangeShapeType="1"/>
          </p:cNvSpPr>
          <p:nvPr/>
        </p:nvSpPr>
        <p:spPr bwMode="auto">
          <a:xfrm flipH="1">
            <a:off x="6477000" y="5237163"/>
            <a:ext cx="15700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9" name="Freeform 57"/>
          <p:cNvSpPr>
            <a:spLocks/>
          </p:cNvSpPr>
          <p:nvPr/>
        </p:nvSpPr>
        <p:spPr bwMode="auto">
          <a:xfrm>
            <a:off x="5407025" y="2951163"/>
            <a:ext cx="927100" cy="1428750"/>
          </a:xfrm>
          <a:custGeom>
            <a:avLst/>
            <a:gdLst>
              <a:gd name="T0" fmla="*/ 0 w 584"/>
              <a:gd name="T1" fmla="*/ 2147483647 h 900"/>
              <a:gd name="T2" fmla="*/ 2147483647 w 584"/>
              <a:gd name="T3" fmla="*/ 0 h 900"/>
              <a:gd name="T4" fmla="*/ 0 w 584"/>
              <a:gd name="T5" fmla="*/ 2147483647 h 900"/>
              <a:gd name="T6" fmla="*/ 0 60000 65536"/>
              <a:gd name="T7" fmla="*/ 0 60000 65536"/>
              <a:gd name="T8" fmla="*/ 0 60000 65536"/>
              <a:gd name="T9" fmla="*/ 0 w 584"/>
              <a:gd name="T10" fmla="*/ 0 h 900"/>
              <a:gd name="T11" fmla="*/ 584 w 584"/>
              <a:gd name="T12" fmla="*/ 900 h 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4" h="900">
                <a:moveTo>
                  <a:pt x="0" y="900"/>
                </a:moveTo>
                <a:lnTo>
                  <a:pt x="584" y="0"/>
                </a:lnTo>
                <a:lnTo>
                  <a:pt x="0" y="9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0" name="Freeform 58"/>
          <p:cNvSpPr>
            <a:spLocks/>
          </p:cNvSpPr>
          <p:nvPr/>
        </p:nvSpPr>
        <p:spPr bwMode="auto">
          <a:xfrm>
            <a:off x="6334125" y="2951163"/>
            <a:ext cx="928688" cy="1428750"/>
          </a:xfrm>
          <a:custGeom>
            <a:avLst/>
            <a:gdLst>
              <a:gd name="T0" fmla="*/ 2147483647 w 585"/>
              <a:gd name="T1" fmla="*/ 2147483647 h 900"/>
              <a:gd name="T2" fmla="*/ 0 w 585"/>
              <a:gd name="T3" fmla="*/ 0 h 900"/>
              <a:gd name="T4" fmla="*/ 2147483647 w 585"/>
              <a:gd name="T5" fmla="*/ 2147483647 h 900"/>
              <a:gd name="T6" fmla="*/ 0 60000 65536"/>
              <a:gd name="T7" fmla="*/ 0 60000 65536"/>
              <a:gd name="T8" fmla="*/ 0 60000 65536"/>
              <a:gd name="T9" fmla="*/ 0 w 585"/>
              <a:gd name="T10" fmla="*/ 0 h 900"/>
              <a:gd name="T11" fmla="*/ 585 w 585"/>
              <a:gd name="T12" fmla="*/ 900 h 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5" h="900">
                <a:moveTo>
                  <a:pt x="585" y="900"/>
                </a:moveTo>
                <a:lnTo>
                  <a:pt x="0" y="0"/>
                </a:lnTo>
                <a:lnTo>
                  <a:pt x="585" y="9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1" name="Freeform 59"/>
          <p:cNvSpPr>
            <a:spLocks/>
          </p:cNvSpPr>
          <p:nvPr/>
        </p:nvSpPr>
        <p:spPr bwMode="auto">
          <a:xfrm>
            <a:off x="1695450" y="1719263"/>
            <a:ext cx="2319338" cy="2660650"/>
          </a:xfrm>
          <a:custGeom>
            <a:avLst/>
            <a:gdLst>
              <a:gd name="T0" fmla="*/ 0 w 1461"/>
              <a:gd name="T1" fmla="*/ 2147483647 h 1676"/>
              <a:gd name="T2" fmla="*/ 2147483647 w 1461"/>
              <a:gd name="T3" fmla="*/ 0 h 1676"/>
              <a:gd name="T4" fmla="*/ 0 w 1461"/>
              <a:gd name="T5" fmla="*/ 2147483647 h 1676"/>
              <a:gd name="T6" fmla="*/ 0 60000 65536"/>
              <a:gd name="T7" fmla="*/ 0 60000 65536"/>
              <a:gd name="T8" fmla="*/ 0 60000 65536"/>
              <a:gd name="T9" fmla="*/ 0 w 1461"/>
              <a:gd name="T10" fmla="*/ 0 h 1676"/>
              <a:gd name="T11" fmla="*/ 1461 w 1461"/>
              <a:gd name="T12" fmla="*/ 1676 h 16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1" h="1676">
                <a:moveTo>
                  <a:pt x="0" y="1676"/>
                </a:moveTo>
                <a:lnTo>
                  <a:pt x="1461" y="0"/>
                </a:lnTo>
                <a:lnTo>
                  <a:pt x="0" y="16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2" name="Freeform 60"/>
          <p:cNvSpPr>
            <a:spLocks/>
          </p:cNvSpPr>
          <p:nvPr/>
        </p:nvSpPr>
        <p:spPr bwMode="auto">
          <a:xfrm>
            <a:off x="3551238" y="1719263"/>
            <a:ext cx="463550" cy="2660650"/>
          </a:xfrm>
          <a:custGeom>
            <a:avLst/>
            <a:gdLst>
              <a:gd name="T0" fmla="*/ 0 w 292"/>
              <a:gd name="T1" fmla="*/ 2147483647 h 1676"/>
              <a:gd name="T2" fmla="*/ 2147483647 w 292"/>
              <a:gd name="T3" fmla="*/ 0 h 1676"/>
              <a:gd name="T4" fmla="*/ 0 w 292"/>
              <a:gd name="T5" fmla="*/ 2147483647 h 1676"/>
              <a:gd name="T6" fmla="*/ 0 60000 65536"/>
              <a:gd name="T7" fmla="*/ 0 60000 65536"/>
              <a:gd name="T8" fmla="*/ 0 60000 65536"/>
              <a:gd name="T9" fmla="*/ 0 w 292"/>
              <a:gd name="T10" fmla="*/ 0 h 1676"/>
              <a:gd name="T11" fmla="*/ 292 w 292"/>
              <a:gd name="T12" fmla="*/ 1676 h 16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676">
                <a:moveTo>
                  <a:pt x="0" y="1676"/>
                </a:moveTo>
                <a:lnTo>
                  <a:pt x="292" y="0"/>
                </a:lnTo>
                <a:lnTo>
                  <a:pt x="0" y="16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3" name="Freeform 61"/>
          <p:cNvSpPr>
            <a:spLocks/>
          </p:cNvSpPr>
          <p:nvPr/>
        </p:nvSpPr>
        <p:spPr bwMode="auto">
          <a:xfrm>
            <a:off x="4014788" y="1719263"/>
            <a:ext cx="2319337" cy="1231900"/>
          </a:xfrm>
          <a:custGeom>
            <a:avLst/>
            <a:gdLst>
              <a:gd name="T0" fmla="*/ 2147483647 w 1461"/>
              <a:gd name="T1" fmla="*/ 2147483647 h 776"/>
              <a:gd name="T2" fmla="*/ 0 w 1461"/>
              <a:gd name="T3" fmla="*/ 0 h 776"/>
              <a:gd name="T4" fmla="*/ 2147483647 w 1461"/>
              <a:gd name="T5" fmla="*/ 2147483647 h 776"/>
              <a:gd name="T6" fmla="*/ 0 60000 65536"/>
              <a:gd name="T7" fmla="*/ 0 60000 65536"/>
              <a:gd name="T8" fmla="*/ 0 60000 65536"/>
              <a:gd name="T9" fmla="*/ 0 w 1461"/>
              <a:gd name="T10" fmla="*/ 0 h 776"/>
              <a:gd name="T11" fmla="*/ 1461 w 1461"/>
              <a:gd name="T12" fmla="*/ 776 h 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1" h="776">
                <a:moveTo>
                  <a:pt x="1461" y="776"/>
                </a:moveTo>
                <a:lnTo>
                  <a:pt x="0" y="0"/>
                </a:lnTo>
                <a:lnTo>
                  <a:pt x="1461" y="7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138239" y="4679952"/>
            <a:ext cx="1068388" cy="1154113"/>
            <a:chOff x="717" y="2948"/>
            <a:chExt cx="673" cy="727"/>
          </a:xfrm>
        </p:grpSpPr>
        <p:sp>
          <p:nvSpPr>
            <p:cNvPr id="6285" name="Rectangle 63"/>
            <p:cNvSpPr>
              <a:spLocks noChangeArrowheads="1"/>
            </p:cNvSpPr>
            <p:nvPr/>
          </p:nvSpPr>
          <p:spPr bwMode="auto">
            <a:xfrm>
              <a:off x="717" y="3381"/>
              <a:ext cx="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•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6" name="Rectangle 64"/>
            <p:cNvSpPr>
              <a:spLocks noChangeArrowheads="1"/>
            </p:cNvSpPr>
            <p:nvPr/>
          </p:nvSpPr>
          <p:spPr bwMode="auto">
            <a:xfrm>
              <a:off x="762" y="3381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7" name="Rectangle 65"/>
            <p:cNvSpPr>
              <a:spLocks noChangeArrowheads="1"/>
            </p:cNvSpPr>
            <p:nvPr/>
          </p:nvSpPr>
          <p:spPr bwMode="auto">
            <a:xfrm>
              <a:off x="797" y="3381"/>
              <a:ext cx="5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Tap water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8" name="Rectangle 66"/>
            <p:cNvSpPr>
              <a:spLocks noChangeArrowheads="1"/>
            </p:cNvSpPr>
            <p:nvPr/>
          </p:nvSpPr>
          <p:spPr bwMode="auto">
            <a:xfrm>
              <a:off x="717" y="3530"/>
              <a:ext cx="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•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9" name="Rectangle 67"/>
            <p:cNvSpPr>
              <a:spLocks noChangeArrowheads="1"/>
            </p:cNvSpPr>
            <p:nvPr/>
          </p:nvSpPr>
          <p:spPr bwMode="auto">
            <a:xfrm>
              <a:off x="762" y="3530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90" name="Rectangle 68"/>
            <p:cNvSpPr>
              <a:spLocks noChangeArrowheads="1"/>
            </p:cNvSpPr>
            <p:nvPr/>
          </p:nvSpPr>
          <p:spPr bwMode="auto">
            <a:xfrm>
              <a:off x="797" y="3530"/>
              <a:ext cx="59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 smtClean="0">
                  <a:solidFill>
                    <a:srgbClr val="000000"/>
                  </a:solidFill>
                </a:rPr>
                <a:t>Electricity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291" name="Rectangle 69"/>
            <p:cNvSpPr>
              <a:spLocks noChangeArrowheads="1"/>
            </p:cNvSpPr>
            <p:nvPr/>
          </p:nvSpPr>
          <p:spPr bwMode="auto">
            <a:xfrm>
              <a:off x="825" y="2948"/>
              <a:ext cx="52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Monopoly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830766" y="4443413"/>
            <a:ext cx="1189038" cy="1389062"/>
            <a:chOff x="3043" y="2799"/>
            <a:chExt cx="749" cy="875"/>
          </a:xfrm>
        </p:grpSpPr>
        <p:sp>
          <p:nvSpPr>
            <p:cNvPr id="6277" name="Rectangle 72"/>
            <p:cNvSpPr>
              <a:spLocks noChangeArrowheads="1"/>
            </p:cNvSpPr>
            <p:nvPr/>
          </p:nvSpPr>
          <p:spPr bwMode="auto">
            <a:xfrm>
              <a:off x="3043" y="3381"/>
              <a:ext cx="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•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78" name="Rectangle 73"/>
            <p:cNvSpPr>
              <a:spLocks noChangeArrowheads="1"/>
            </p:cNvSpPr>
            <p:nvPr/>
          </p:nvSpPr>
          <p:spPr bwMode="auto">
            <a:xfrm>
              <a:off x="3088" y="3381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79" name="Rectangle 74"/>
            <p:cNvSpPr>
              <a:spLocks noChangeArrowheads="1"/>
            </p:cNvSpPr>
            <p:nvPr/>
          </p:nvSpPr>
          <p:spPr bwMode="auto">
            <a:xfrm>
              <a:off x="3127" y="3381"/>
              <a:ext cx="66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 smtClean="0">
                  <a:solidFill>
                    <a:srgbClr val="000000"/>
                  </a:solidFill>
                </a:rPr>
                <a:t>Toothpaste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280" name="Rectangle 75"/>
            <p:cNvSpPr>
              <a:spLocks noChangeArrowheads="1"/>
            </p:cNvSpPr>
            <p:nvPr/>
          </p:nvSpPr>
          <p:spPr bwMode="auto">
            <a:xfrm>
              <a:off x="3043" y="3530"/>
              <a:ext cx="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•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1" name="Rectangle 76"/>
            <p:cNvSpPr>
              <a:spLocks noChangeArrowheads="1"/>
            </p:cNvSpPr>
            <p:nvPr/>
          </p:nvSpPr>
          <p:spPr bwMode="auto">
            <a:xfrm>
              <a:off x="3088" y="3530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2" name="Rectangle 77"/>
            <p:cNvSpPr>
              <a:spLocks noChangeArrowheads="1"/>
            </p:cNvSpPr>
            <p:nvPr/>
          </p:nvSpPr>
          <p:spPr bwMode="auto">
            <a:xfrm>
              <a:off x="3127" y="3530"/>
              <a:ext cx="38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Movies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3" name="Rectangle 78"/>
            <p:cNvSpPr>
              <a:spLocks noChangeArrowheads="1"/>
            </p:cNvSpPr>
            <p:nvPr/>
          </p:nvSpPr>
          <p:spPr bwMode="auto">
            <a:xfrm>
              <a:off x="3077" y="2799"/>
              <a:ext cx="66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Monopolistic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4" name="Rectangle 79"/>
            <p:cNvSpPr>
              <a:spLocks noChangeArrowheads="1"/>
            </p:cNvSpPr>
            <p:nvPr/>
          </p:nvSpPr>
          <p:spPr bwMode="auto">
            <a:xfrm>
              <a:off x="3092" y="2948"/>
              <a:ext cx="6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</a:rPr>
                <a:t>Competition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2984499" y="4679950"/>
            <a:ext cx="1012825" cy="1154113"/>
            <a:chOff x="1880" y="2948"/>
            <a:chExt cx="638" cy="727"/>
          </a:xfrm>
        </p:grpSpPr>
        <p:sp>
          <p:nvSpPr>
            <p:cNvPr id="6270" name="Rectangle 82"/>
            <p:cNvSpPr>
              <a:spLocks noChangeArrowheads="1"/>
            </p:cNvSpPr>
            <p:nvPr/>
          </p:nvSpPr>
          <p:spPr bwMode="auto">
            <a:xfrm>
              <a:off x="1880" y="3381"/>
              <a:ext cx="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•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71" name="Rectangle 83"/>
            <p:cNvSpPr>
              <a:spLocks noChangeArrowheads="1"/>
            </p:cNvSpPr>
            <p:nvPr/>
          </p:nvSpPr>
          <p:spPr bwMode="auto">
            <a:xfrm>
              <a:off x="1925" y="3381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72" name="Rectangle 84"/>
            <p:cNvSpPr>
              <a:spLocks noChangeArrowheads="1"/>
            </p:cNvSpPr>
            <p:nvPr/>
          </p:nvSpPr>
          <p:spPr bwMode="auto">
            <a:xfrm>
              <a:off x="1965" y="3381"/>
              <a:ext cx="27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 smtClean="0">
                  <a:solidFill>
                    <a:srgbClr val="000000"/>
                  </a:solidFill>
                </a:rPr>
                <a:t>Cars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273" name="Rectangle 85"/>
            <p:cNvSpPr>
              <a:spLocks noChangeArrowheads="1"/>
            </p:cNvSpPr>
            <p:nvPr/>
          </p:nvSpPr>
          <p:spPr bwMode="auto">
            <a:xfrm>
              <a:off x="1880" y="3530"/>
              <a:ext cx="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•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74" name="Rectangle 86"/>
            <p:cNvSpPr>
              <a:spLocks noChangeArrowheads="1"/>
            </p:cNvSpPr>
            <p:nvPr/>
          </p:nvSpPr>
          <p:spPr bwMode="auto">
            <a:xfrm>
              <a:off x="1925" y="3530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75" name="Rectangle 87"/>
            <p:cNvSpPr>
              <a:spLocks noChangeArrowheads="1"/>
            </p:cNvSpPr>
            <p:nvPr/>
          </p:nvSpPr>
          <p:spPr bwMode="auto">
            <a:xfrm>
              <a:off x="1965" y="3530"/>
              <a:ext cx="55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</a:rPr>
                <a:t>Cigarettes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276" name="Rectangle 88"/>
            <p:cNvSpPr>
              <a:spLocks noChangeArrowheads="1"/>
            </p:cNvSpPr>
            <p:nvPr/>
          </p:nvSpPr>
          <p:spPr bwMode="auto">
            <a:xfrm>
              <a:off x="1996" y="2948"/>
              <a:ext cx="5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</a:rPr>
                <a:t>Oligopoly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3033713" y="1327150"/>
            <a:ext cx="2159008" cy="374650"/>
            <a:chOff x="1911" y="836"/>
            <a:chExt cx="1236" cy="236"/>
          </a:xfrm>
        </p:grpSpPr>
        <p:sp>
          <p:nvSpPr>
            <p:cNvPr id="6257" name="Rectangle 91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F3F6F9"/>
            </a:solidFill>
            <a:ln w="196850">
              <a:solidFill>
                <a:srgbClr val="F3F6F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Rectangle 92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F2F4F8"/>
            </a:solidFill>
            <a:ln w="177800">
              <a:solidFill>
                <a:srgbClr val="F2F4F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Rectangle 93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F1F4F7"/>
            </a:solidFill>
            <a:ln w="160338">
              <a:solidFill>
                <a:srgbClr val="F1F4F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Rectangle 94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F0F2F5"/>
            </a:solidFill>
            <a:ln w="142875">
              <a:solidFill>
                <a:srgbClr val="F0F2F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Rectangle 95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EF1F4"/>
            </a:solidFill>
            <a:ln w="125413">
              <a:solidFill>
                <a:srgbClr val="EEF1F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Rectangle 96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DEFF3"/>
            </a:solidFill>
            <a:ln w="106363">
              <a:solidFill>
                <a:srgbClr val="EDEFF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Rectangle 97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BEEF2"/>
            </a:solidFill>
            <a:ln w="88900">
              <a:solidFill>
                <a:srgbClr val="EBEEF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Rectangle 98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AECF1"/>
            </a:solidFill>
            <a:ln w="71438">
              <a:solidFill>
                <a:srgbClr val="EAECF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Rectangle 99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9EBF0"/>
            </a:solidFill>
            <a:ln w="53975">
              <a:solidFill>
                <a:srgbClr val="E9EBF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Rectangle 100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7EAEF"/>
            </a:solidFill>
            <a:ln w="34925">
              <a:solidFill>
                <a:srgbClr val="E7EAE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7" name="Rectangle 101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6E9EF"/>
            </a:solidFill>
            <a:ln w="17463">
              <a:solidFill>
                <a:srgbClr val="E6E9E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Rectangle 102"/>
            <p:cNvSpPr>
              <a:spLocks noChangeArrowheads="1"/>
            </p:cNvSpPr>
            <p:nvPr/>
          </p:nvSpPr>
          <p:spPr bwMode="auto">
            <a:xfrm>
              <a:off x="1911" y="836"/>
              <a:ext cx="1236" cy="236"/>
            </a:xfrm>
            <a:prstGeom prst="rect">
              <a:avLst/>
            </a:prstGeom>
            <a:solidFill>
              <a:srgbClr val="6CCEE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Rectangle 103"/>
            <p:cNvSpPr>
              <a:spLocks noChangeArrowheads="1"/>
            </p:cNvSpPr>
            <p:nvPr/>
          </p:nvSpPr>
          <p:spPr bwMode="auto">
            <a:xfrm>
              <a:off x="2014" y="885"/>
              <a:ext cx="10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</a:rPr>
                <a:t>Number of Firms?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6677025" y="4443413"/>
            <a:ext cx="1096963" cy="1389062"/>
            <a:chOff x="4206" y="2799"/>
            <a:chExt cx="691" cy="875"/>
          </a:xfrm>
        </p:grpSpPr>
        <p:sp>
          <p:nvSpPr>
            <p:cNvPr id="6248" name="Rectangle 105"/>
            <p:cNvSpPr>
              <a:spLocks noChangeArrowheads="1"/>
            </p:cNvSpPr>
            <p:nvPr/>
          </p:nvSpPr>
          <p:spPr bwMode="auto">
            <a:xfrm>
              <a:off x="4382" y="2799"/>
              <a:ext cx="3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Perfect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106"/>
            <p:cNvGrpSpPr>
              <a:grpSpLocks/>
            </p:cNvGrpSpPr>
            <p:nvPr/>
          </p:nvGrpSpPr>
          <p:grpSpPr bwMode="auto">
            <a:xfrm>
              <a:off x="4206" y="2948"/>
              <a:ext cx="691" cy="726"/>
              <a:chOff x="4206" y="2948"/>
              <a:chExt cx="691" cy="726"/>
            </a:xfrm>
          </p:grpSpPr>
          <p:sp>
            <p:nvSpPr>
              <p:cNvPr id="6250" name="Rectangle 107"/>
              <p:cNvSpPr>
                <a:spLocks noChangeArrowheads="1"/>
              </p:cNvSpPr>
              <p:nvPr/>
            </p:nvSpPr>
            <p:spPr bwMode="auto">
              <a:xfrm>
                <a:off x="4206" y="3381"/>
                <a:ext cx="4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•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51" name="Rectangle 108"/>
              <p:cNvSpPr>
                <a:spLocks noChangeArrowheads="1"/>
              </p:cNvSpPr>
              <p:nvPr/>
            </p:nvSpPr>
            <p:spPr bwMode="auto">
              <a:xfrm>
                <a:off x="4251" y="3381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52" name="Rectangle 109"/>
              <p:cNvSpPr>
                <a:spLocks noChangeArrowheads="1"/>
              </p:cNvSpPr>
              <p:nvPr/>
            </p:nvSpPr>
            <p:spPr bwMode="auto">
              <a:xfrm>
                <a:off x="4295" y="3381"/>
                <a:ext cx="3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Wheat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53" name="Rectangle 110"/>
              <p:cNvSpPr>
                <a:spLocks noChangeArrowheads="1"/>
              </p:cNvSpPr>
              <p:nvPr/>
            </p:nvSpPr>
            <p:spPr bwMode="auto">
              <a:xfrm>
                <a:off x="4206" y="3530"/>
                <a:ext cx="4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•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54" name="Rectangle 111"/>
              <p:cNvSpPr>
                <a:spLocks noChangeArrowheads="1"/>
              </p:cNvSpPr>
              <p:nvPr/>
            </p:nvSpPr>
            <p:spPr bwMode="auto">
              <a:xfrm>
                <a:off x="4251" y="3530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55" name="Rectangle 112"/>
              <p:cNvSpPr>
                <a:spLocks noChangeArrowheads="1"/>
              </p:cNvSpPr>
              <p:nvPr/>
            </p:nvSpPr>
            <p:spPr bwMode="auto">
              <a:xfrm>
                <a:off x="4295" y="3530"/>
                <a:ext cx="21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00"/>
                    </a:solidFill>
                  </a:rPr>
                  <a:t>Milk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6256" name="Rectangle 113"/>
              <p:cNvSpPr>
                <a:spLocks noChangeArrowheads="1"/>
              </p:cNvSpPr>
              <p:nvPr/>
            </p:nvSpPr>
            <p:spPr bwMode="auto">
              <a:xfrm>
                <a:off x="4255" y="2948"/>
                <a:ext cx="64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Competition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6334125" y="2576513"/>
            <a:ext cx="1925688" cy="393700"/>
            <a:chOff x="3990" y="1623"/>
            <a:chExt cx="1090" cy="248"/>
          </a:xfrm>
        </p:grpSpPr>
        <p:sp>
          <p:nvSpPr>
            <p:cNvPr id="6235" name="Rectangle 116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F3F6F9"/>
            </a:solidFill>
            <a:ln w="196850">
              <a:solidFill>
                <a:srgbClr val="F3F6F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Rectangle 117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F2F4F8"/>
            </a:solidFill>
            <a:ln w="177800">
              <a:solidFill>
                <a:srgbClr val="F2F4F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Rectangle 118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F1F4F7"/>
            </a:solidFill>
            <a:ln w="160338">
              <a:solidFill>
                <a:srgbClr val="F1F4F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Rectangle 119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F0F2F5"/>
            </a:solidFill>
            <a:ln w="142875">
              <a:solidFill>
                <a:srgbClr val="F0F2F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Rectangle 120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EF1F4"/>
            </a:solidFill>
            <a:ln w="125413">
              <a:solidFill>
                <a:srgbClr val="EEF1F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Rectangle 121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DEFF3"/>
            </a:solidFill>
            <a:ln w="106363">
              <a:solidFill>
                <a:srgbClr val="EDEFF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Rectangle 122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BEEF2"/>
            </a:solidFill>
            <a:ln w="88900">
              <a:solidFill>
                <a:srgbClr val="EBEEF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Rectangle 123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AECF1"/>
            </a:solidFill>
            <a:ln w="71438">
              <a:solidFill>
                <a:srgbClr val="EAECF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Rectangle 124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9EBF0"/>
            </a:solidFill>
            <a:ln w="53975">
              <a:solidFill>
                <a:srgbClr val="E9EBF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Rectangle 125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7EAEF"/>
            </a:solidFill>
            <a:ln w="34925">
              <a:solidFill>
                <a:srgbClr val="E7EAE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Rectangle 126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6E9EF"/>
            </a:solidFill>
            <a:ln w="17463">
              <a:solidFill>
                <a:srgbClr val="E6E9E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Rectangle 127"/>
            <p:cNvSpPr>
              <a:spLocks noChangeArrowheads="1"/>
            </p:cNvSpPr>
            <p:nvPr/>
          </p:nvSpPr>
          <p:spPr bwMode="auto">
            <a:xfrm>
              <a:off x="3990" y="1623"/>
              <a:ext cx="1079" cy="236"/>
            </a:xfrm>
            <a:prstGeom prst="rect">
              <a:avLst/>
            </a:prstGeom>
            <a:solidFill>
              <a:srgbClr val="6CCEE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Rectangle 128"/>
            <p:cNvSpPr>
              <a:spLocks noChangeArrowheads="1"/>
            </p:cNvSpPr>
            <p:nvPr/>
          </p:nvSpPr>
          <p:spPr bwMode="auto">
            <a:xfrm>
              <a:off x="3998" y="1668"/>
              <a:ext cx="10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</a:rPr>
                <a:t>Type of Products?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9" name="Group 129"/>
          <p:cNvGrpSpPr>
            <a:grpSpLocks/>
          </p:cNvGrpSpPr>
          <p:nvPr/>
        </p:nvGrpSpPr>
        <p:grpSpPr bwMode="auto">
          <a:xfrm>
            <a:off x="6334125" y="2951163"/>
            <a:ext cx="1412875" cy="1428750"/>
            <a:chOff x="3990" y="1859"/>
            <a:chExt cx="890" cy="900"/>
          </a:xfrm>
        </p:grpSpPr>
        <p:sp>
          <p:nvSpPr>
            <p:cNvPr id="6231" name="Line 130"/>
            <p:cNvSpPr>
              <a:spLocks noChangeShapeType="1"/>
            </p:cNvSpPr>
            <p:nvPr/>
          </p:nvSpPr>
          <p:spPr bwMode="auto">
            <a:xfrm flipH="1" flipV="1">
              <a:off x="3990" y="1859"/>
              <a:ext cx="585" cy="9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31"/>
            <p:cNvGrpSpPr>
              <a:grpSpLocks/>
            </p:cNvGrpSpPr>
            <p:nvPr/>
          </p:nvGrpSpPr>
          <p:grpSpPr bwMode="auto">
            <a:xfrm>
              <a:off x="4419" y="2146"/>
              <a:ext cx="461" cy="293"/>
              <a:chOff x="4419" y="2146"/>
              <a:chExt cx="461" cy="293"/>
            </a:xfrm>
          </p:grpSpPr>
          <p:sp>
            <p:nvSpPr>
              <p:cNvPr id="6233" name="Rectangle 132"/>
              <p:cNvSpPr>
                <a:spLocks noChangeArrowheads="1"/>
              </p:cNvSpPr>
              <p:nvPr/>
            </p:nvSpPr>
            <p:spPr bwMode="auto">
              <a:xfrm>
                <a:off x="4426" y="2146"/>
                <a:ext cx="44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Identical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34" name="Rectangle 133"/>
              <p:cNvSpPr>
                <a:spLocks noChangeArrowheads="1"/>
              </p:cNvSpPr>
              <p:nvPr/>
            </p:nvSpPr>
            <p:spPr bwMode="auto">
              <a:xfrm>
                <a:off x="4419" y="2295"/>
                <a:ext cx="46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products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" name="Group 134"/>
          <p:cNvGrpSpPr>
            <a:grpSpLocks/>
          </p:cNvGrpSpPr>
          <p:nvPr/>
        </p:nvGrpSpPr>
        <p:grpSpPr bwMode="auto">
          <a:xfrm>
            <a:off x="4635500" y="2951163"/>
            <a:ext cx="1698625" cy="1428750"/>
            <a:chOff x="2920" y="1859"/>
            <a:chExt cx="1070" cy="900"/>
          </a:xfrm>
        </p:grpSpPr>
        <p:sp>
          <p:nvSpPr>
            <p:cNvPr id="6227" name="Line 135"/>
            <p:cNvSpPr>
              <a:spLocks noChangeShapeType="1"/>
            </p:cNvSpPr>
            <p:nvPr/>
          </p:nvSpPr>
          <p:spPr bwMode="auto">
            <a:xfrm flipV="1">
              <a:off x="3406" y="1859"/>
              <a:ext cx="584" cy="9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36"/>
            <p:cNvGrpSpPr>
              <a:grpSpLocks/>
            </p:cNvGrpSpPr>
            <p:nvPr/>
          </p:nvGrpSpPr>
          <p:grpSpPr bwMode="auto">
            <a:xfrm>
              <a:off x="2920" y="2146"/>
              <a:ext cx="715" cy="293"/>
              <a:chOff x="2920" y="2146"/>
              <a:chExt cx="715" cy="293"/>
            </a:xfrm>
          </p:grpSpPr>
          <p:sp>
            <p:nvSpPr>
              <p:cNvPr id="6229" name="Rectangle 137"/>
              <p:cNvSpPr>
                <a:spLocks noChangeArrowheads="1"/>
              </p:cNvSpPr>
              <p:nvPr/>
            </p:nvSpPr>
            <p:spPr bwMode="auto">
              <a:xfrm>
                <a:off x="2920" y="2146"/>
                <a:ext cx="71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Differentiated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30" name="Rectangle 138"/>
              <p:cNvSpPr>
                <a:spLocks noChangeArrowheads="1"/>
              </p:cNvSpPr>
              <p:nvPr/>
            </p:nvSpPr>
            <p:spPr bwMode="auto">
              <a:xfrm>
                <a:off x="3047" y="2295"/>
                <a:ext cx="46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products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" name="Group 139"/>
          <p:cNvGrpSpPr>
            <a:grpSpLocks/>
          </p:cNvGrpSpPr>
          <p:nvPr/>
        </p:nvGrpSpPr>
        <p:grpSpPr bwMode="auto">
          <a:xfrm>
            <a:off x="1695450" y="1719263"/>
            <a:ext cx="2319338" cy="2660650"/>
            <a:chOff x="1068" y="1083"/>
            <a:chExt cx="1461" cy="1676"/>
          </a:xfrm>
        </p:grpSpPr>
        <p:sp>
          <p:nvSpPr>
            <p:cNvPr id="6223" name="Line 140"/>
            <p:cNvSpPr>
              <a:spLocks noChangeShapeType="1"/>
            </p:cNvSpPr>
            <p:nvPr/>
          </p:nvSpPr>
          <p:spPr bwMode="auto">
            <a:xfrm flipV="1">
              <a:off x="1068" y="1083"/>
              <a:ext cx="1461" cy="16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41"/>
            <p:cNvGrpSpPr>
              <a:grpSpLocks/>
            </p:cNvGrpSpPr>
            <p:nvPr/>
          </p:nvGrpSpPr>
          <p:grpSpPr bwMode="auto">
            <a:xfrm>
              <a:off x="1071" y="2146"/>
              <a:ext cx="227" cy="293"/>
              <a:chOff x="1071" y="2146"/>
              <a:chExt cx="227" cy="293"/>
            </a:xfrm>
          </p:grpSpPr>
          <p:sp>
            <p:nvSpPr>
              <p:cNvPr id="6225" name="Rectangle 142"/>
              <p:cNvSpPr>
                <a:spLocks noChangeArrowheads="1"/>
              </p:cNvSpPr>
              <p:nvPr/>
            </p:nvSpPr>
            <p:spPr bwMode="auto">
              <a:xfrm>
                <a:off x="1071" y="2146"/>
                <a:ext cx="2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One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26" name="Rectangle 143"/>
              <p:cNvSpPr>
                <a:spLocks noChangeArrowheads="1"/>
              </p:cNvSpPr>
              <p:nvPr/>
            </p:nvSpPr>
            <p:spPr bwMode="auto">
              <a:xfrm>
                <a:off x="1082" y="2295"/>
                <a:ext cx="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firm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5" name="Group 144"/>
          <p:cNvGrpSpPr>
            <a:grpSpLocks/>
          </p:cNvGrpSpPr>
          <p:nvPr/>
        </p:nvGrpSpPr>
        <p:grpSpPr bwMode="auto">
          <a:xfrm>
            <a:off x="3132138" y="1719263"/>
            <a:ext cx="882650" cy="2660650"/>
            <a:chOff x="1973" y="1083"/>
            <a:chExt cx="556" cy="1676"/>
          </a:xfrm>
        </p:grpSpPr>
        <p:sp>
          <p:nvSpPr>
            <p:cNvPr id="6219" name="Line 145"/>
            <p:cNvSpPr>
              <a:spLocks noChangeShapeType="1"/>
            </p:cNvSpPr>
            <p:nvPr/>
          </p:nvSpPr>
          <p:spPr bwMode="auto">
            <a:xfrm flipV="1">
              <a:off x="2237" y="1083"/>
              <a:ext cx="292" cy="16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46"/>
            <p:cNvGrpSpPr>
              <a:grpSpLocks/>
            </p:cNvGrpSpPr>
            <p:nvPr/>
          </p:nvGrpSpPr>
          <p:grpSpPr bwMode="auto">
            <a:xfrm>
              <a:off x="1973" y="2146"/>
              <a:ext cx="260" cy="293"/>
              <a:chOff x="1973" y="2146"/>
              <a:chExt cx="260" cy="293"/>
            </a:xfrm>
          </p:grpSpPr>
          <p:sp>
            <p:nvSpPr>
              <p:cNvPr id="6221" name="Rectangle 147"/>
              <p:cNvSpPr>
                <a:spLocks noChangeArrowheads="1"/>
              </p:cNvSpPr>
              <p:nvPr/>
            </p:nvSpPr>
            <p:spPr bwMode="auto">
              <a:xfrm>
                <a:off x="1988" y="2146"/>
                <a:ext cx="2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Few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22" name="Rectangle 148"/>
              <p:cNvSpPr>
                <a:spLocks noChangeArrowheads="1"/>
              </p:cNvSpPr>
              <p:nvPr/>
            </p:nvSpPr>
            <p:spPr bwMode="auto">
              <a:xfrm>
                <a:off x="1973" y="2295"/>
                <a:ext cx="2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firms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7" name="Group 149"/>
          <p:cNvGrpSpPr>
            <a:grpSpLocks/>
          </p:cNvGrpSpPr>
          <p:nvPr/>
        </p:nvGrpSpPr>
        <p:grpSpPr bwMode="auto">
          <a:xfrm>
            <a:off x="4014788" y="1719263"/>
            <a:ext cx="2319337" cy="1231900"/>
            <a:chOff x="2529" y="1083"/>
            <a:chExt cx="1461" cy="776"/>
          </a:xfrm>
        </p:grpSpPr>
        <p:sp>
          <p:nvSpPr>
            <p:cNvPr id="6216" name="Line 150"/>
            <p:cNvSpPr>
              <a:spLocks noChangeShapeType="1"/>
            </p:cNvSpPr>
            <p:nvPr/>
          </p:nvSpPr>
          <p:spPr bwMode="auto">
            <a:xfrm flipH="1" flipV="1">
              <a:off x="2529" y="1083"/>
              <a:ext cx="1461" cy="7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Rectangle 151"/>
            <p:cNvSpPr>
              <a:spLocks noChangeArrowheads="1"/>
            </p:cNvSpPr>
            <p:nvPr/>
          </p:nvSpPr>
          <p:spPr bwMode="auto">
            <a:xfrm>
              <a:off x="3379" y="1236"/>
              <a:ext cx="29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</a:rPr>
                <a:t>Many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218" name="Rectangle 152"/>
            <p:cNvSpPr>
              <a:spLocks noChangeArrowheads="1"/>
            </p:cNvSpPr>
            <p:nvPr/>
          </p:nvSpPr>
          <p:spPr bwMode="auto">
            <a:xfrm>
              <a:off x="3394" y="1385"/>
              <a:ext cx="2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firms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215" name="Slide Number Placeholder 15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8A8E73-A0EA-4EC9-A5D6-F75E4D23FC0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competition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Is a market situation in which no seller or a firm can influence the prevailing price by his independent action</a:t>
            </a:r>
          </a:p>
          <a:p>
            <a:pPr>
              <a:lnSpc>
                <a:spcPct val="80000"/>
              </a:lnSpc>
            </a:pPr>
            <a:endParaRPr lang="en-US" sz="21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100" b="1" dirty="0" smtClean="0">
                <a:solidFill>
                  <a:srgbClr val="FF0000"/>
                </a:solidFill>
              </a:rPr>
              <a:t>FEATURES -</a:t>
            </a:r>
            <a:endParaRPr lang="en-US" sz="21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 Large no. </a:t>
            </a:r>
            <a:r>
              <a:rPr lang="en-US" dirty="0" smtClean="0"/>
              <a:t>of buyers </a:t>
            </a:r>
            <a:r>
              <a:rPr lang="en-US" dirty="0"/>
              <a:t>&amp; sellers – </a:t>
            </a:r>
            <a:r>
              <a:rPr lang="en-US" dirty="0" smtClean="0"/>
              <a:t>Industry is price maker and firm is price taker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F8A82F2-212B-4435-BAF6-2196A0670825}" type="slidenum">
              <a:rPr lang="en-US"/>
              <a:pPr/>
              <a:t>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693</TotalTime>
  <Words>1397</Words>
  <Application>Microsoft Office PowerPoint</Application>
  <PresentationFormat>On-screen Show (4:3)</PresentationFormat>
  <Paragraphs>320</Paragraphs>
  <Slides>36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宋体</vt:lpstr>
      <vt:lpstr>Arial</vt:lpstr>
      <vt:lpstr>Calibri</vt:lpstr>
      <vt:lpstr>Century Schoolbook</vt:lpstr>
      <vt:lpstr>Times New Roman</vt:lpstr>
      <vt:lpstr>Verdana</vt:lpstr>
      <vt:lpstr>Wingdings</vt:lpstr>
      <vt:lpstr>Wingdings 2</vt:lpstr>
      <vt:lpstr>Oriel</vt:lpstr>
      <vt:lpstr>Chart</vt:lpstr>
      <vt:lpstr>Document</vt:lpstr>
      <vt:lpstr>Unit - v</vt:lpstr>
      <vt:lpstr>Market</vt:lpstr>
      <vt:lpstr>Definition</vt:lpstr>
      <vt:lpstr>Forms of market</vt:lpstr>
      <vt:lpstr>5.1 Market Structure</vt:lpstr>
      <vt:lpstr>PowerPoint Presentation</vt:lpstr>
      <vt:lpstr>PowerPoint Presentation</vt:lpstr>
      <vt:lpstr>The Four Types of Market Structures</vt:lpstr>
      <vt:lpstr>Perfect competition</vt:lpstr>
      <vt:lpstr>The Competitive Industry and Firm</vt:lpstr>
      <vt:lpstr>PowerPoint Presentation</vt:lpstr>
      <vt:lpstr>Pure &amp; perfect competition</vt:lpstr>
      <vt:lpstr>Examples of Perfect competition</vt:lpstr>
      <vt:lpstr>monopoly</vt:lpstr>
      <vt:lpstr>Monopoly </vt:lpstr>
      <vt:lpstr>Example</vt:lpstr>
      <vt:lpstr>AR and MR curves for a monopoly</vt:lpstr>
      <vt:lpstr>Imperfect competition markets</vt:lpstr>
      <vt:lpstr>Monopolistic competition market</vt:lpstr>
      <vt:lpstr>Monopolistic competition - features</vt:lpstr>
      <vt:lpstr>Concept of industry &amp; product groups</vt:lpstr>
      <vt:lpstr>AR &amp; MR curve under monopolistic competition market</vt:lpstr>
      <vt:lpstr>oligopoly</vt:lpstr>
      <vt:lpstr>Features of oligopoly</vt:lpstr>
      <vt:lpstr>Pure / collusive oligopoly</vt:lpstr>
      <vt:lpstr>PowerPoint Presentation</vt:lpstr>
      <vt:lpstr>Kinked demand for a firm under oligopoly</vt:lpstr>
      <vt:lpstr>PowerPoint Presentation</vt:lpstr>
      <vt:lpstr>Duopoly</vt:lpstr>
      <vt:lpstr>PowerPoint Presentation</vt:lpstr>
      <vt:lpstr>Review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lnmiit</dc:creator>
  <cp:lastModifiedBy>LNMIIT</cp:lastModifiedBy>
  <cp:revision>171</cp:revision>
  <cp:lastPrinted>1601-01-01T00:00:00Z</cp:lastPrinted>
  <dcterms:created xsi:type="dcterms:W3CDTF">1601-01-01T00:00:00Z</dcterms:created>
  <dcterms:modified xsi:type="dcterms:W3CDTF">2017-11-07T03:44:24Z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