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26"/>
  </p:notesMasterIdLst>
  <p:handoutMasterIdLst>
    <p:handoutMasterId r:id="rId27"/>
  </p:handoutMasterIdLst>
  <p:sldIdLst>
    <p:sldId id="289" r:id="rId2"/>
    <p:sldId id="290" r:id="rId3"/>
    <p:sldId id="301" r:id="rId4"/>
    <p:sldId id="302" r:id="rId5"/>
    <p:sldId id="303" r:id="rId6"/>
    <p:sldId id="304" r:id="rId7"/>
    <p:sldId id="311" r:id="rId8"/>
    <p:sldId id="310" r:id="rId9"/>
    <p:sldId id="309" r:id="rId10"/>
    <p:sldId id="308" r:id="rId11"/>
    <p:sldId id="305" r:id="rId12"/>
    <p:sldId id="306" r:id="rId13"/>
    <p:sldId id="307" r:id="rId14"/>
    <p:sldId id="294" r:id="rId15"/>
    <p:sldId id="298" r:id="rId16"/>
    <p:sldId id="299" r:id="rId17"/>
    <p:sldId id="297" r:id="rId18"/>
    <p:sldId id="296" r:id="rId19"/>
    <p:sldId id="300" r:id="rId20"/>
    <p:sldId id="295" r:id="rId21"/>
    <p:sldId id="292" r:id="rId22"/>
    <p:sldId id="291" r:id="rId23"/>
    <p:sldId id="293" r:id="rId24"/>
    <p:sldId id="312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E13354-C9C4-46C3-9BBD-968D6848B513}">
          <p14:sldIdLst>
            <p14:sldId id="289"/>
            <p14:sldId id="290"/>
            <p14:sldId id="301"/>
            <p14:sldId id="302"/>
            <p14:sldId id="303"/>
            <p14:sldId id="304"/>
            <p14:sldId id="311"/>
            <p14:sldId id="310"/>
            <p14:sldId id="309"/>
            <p14:sldId id="308"/>
            <p14:sldId id="305"/>
            <p14:sldId id="306"/>
            <p14:sldId id="307"/>
            <p14:sldId id="294"/>
            <p14:sldId id="298"/>
            <p14:sldId id="299"/>
            <p14:sldId id="297"/>
            <p14:sldId id="296"/>
            <p14:sldId id="300"/>
            <p14:sldId id="295"/>
            <p14:sldId id="292"/>
            <p14:sldId id="291"/>
            <p14:sldId id="293"/>
            <p14:sldId id="312"/>
          </p14:sldIdLst>
        </p14:section>
        <p14:section name="Untitled Section" id="{1CBD0181-B573-44FF-A83D-A29098901ED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FF00FF"/>
    <a:srgbClr val="006633"/>
    <a:srgbClr val="71BB96"/>
    <a:srgbClr val="002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581" autoAdjust="0"/>
  </p:normalViewPr>
  <p:slideViewPr>
    <p:cSldViewPr>
      <p:cViewPr varScale="1">
        <p:scale>
          <a:sx n="66" d="100"/>
          <a:sy n="66" d="100"/>
        </p:scale>
        <p:origin x="96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698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6ABA6C22-6275-41D7-829B-E419B17B8D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14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02186CF7-2571-409F-B807-393F128E64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80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86CF7-2571-409F-B807-393F128E648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58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35A56DA-01FB-4232-A5FB-006E713AE4FF}" type="datetime1">
              <a:rPr lang="en-US" smtClean="0"/>
              <a:t>11/28/2017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73F9986-935C-4A42-AED1-136DF1D011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CB71-9272-46E4-82F8-A07E346DF5AA}" type="datetime1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4CB0-0EB2-4028-9493-02FCEEB754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A14C-0DC8-4E18-AE5D-2B7D539B9921}" type="datetime1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E26C-623F-43F2-914F-1D4A64F6DA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B54B8FA-0CC5-4636-893C-2B9145EE80A9}" type="datetime1">
              <a:rPr lang="en-US" smtClean="0"/>
              <a:t>11/28/2017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5B2F9FE-C32C-4A10-9090-9E5D1DC237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361FA0D-847B-47C8-8D98-EB711BF93120}" type="datetime1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51B9143-7557-4AFB-876F-B52C11915F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DB66-B4DA-442A-A253-9D859C4B3A68}" type="datetime1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D0EC-4614-4D75-A11C-7A774C4A0E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B01E-995E-40DF-A79E-B001F25E6F0E}" type="datetime1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6416-FC7D-4686-A563-F33B53B4D6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AD7C0A-AD13-4C40-9BC7-E7C2F94367E0}" type="datetime1">
              <a:rPr lang="en-US" smtClean="0"/>
              <a:t>11/28/2017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AB0A4B9-2ACD-4E55-8238-3EAB4015D1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86A5-F96F-4A55-9961-9DCB9926AA24}" type="datetime1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17F-55CD-4467-BC40-539DA25EE9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E034ED7-1B7F-442C-A234-4516FDE275DA}" type="datetime1">
              <a:rPr lang="en-US" smtClean="0"/>
              <a:t>11/28/2017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CA8AD78-3463-4FDD-A5EE-A4D431588C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DA3509-FB99-4281-A886-FE8A14E2A552}" type="datetime1">
              <a:rPr lang="en-US" smtClean="0"/>
              <a:t>11/28/2017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4CAA5F7-AD64-418A-9121-964F345CE2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95BAC5A-1816-4387-B3F5-773B73C3C071}" type="datetime1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S NEHRA EFE UNIT V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139F58B-4076-4FA5-88B4-74C27164D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- 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5.2 Technological change and imperfect competition market</a:t>
            </a:r>
          </a:p>
          <a:p>
            <a:r>
              <a:rPr lang="en-US" dirty="0" smtClean="0"/>
              <a:t>5.3 Market failures &amp; externalities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Third, industries characterized by rapid technological change are also industries in which the benefits of increasing experience in a new production technique can lead to rapidly decreasing costs.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Finally, because banks are generally unwilling to lend funds to finance R &amp; D, raising capital is difficult for new and small firms. </a:t>
            </a:r>
          </a:p>
          <a:p>
            <a:r>
              <a:rPr lang="en-US" dirty="0"/>
              <a:t>All these factors make entry difficult, and reduce competition of the sort assumed by the basic competitive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89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COMPETITION </a:t>
            </a:r>
            <a:r>
              <a:rPr lang="en-US" sz="2400" dirty="0" smtClean="0"/>
              <a:t>AFFECTS TECHNOLOGICAL </a:t>
            </a:r>
            <a:r>
              <a:rPr lang="en-US" sz="2400" dirty="0"/>
              <a:t>CHANGE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81512253"/>
              </p:ext>
            </p:extLst>
          </p:nvPr>
        </p:nvGraphicFramePr>
        <p:xfrm>
          <a:off x="457200" y="1600200"/>
          <a:ext cx="74676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Competition spurs R &amp; 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Competition impedes R &amp; 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new innovation enables firms to enjoy profits (profits are driven to zero in standard markets).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Competitors may imitate, thus eroding returns from innovation.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Unless firms innovate, they will not survive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Competition erodes the profits</a:t>
                      </a:r>
                    </a:p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 to finance R &amp; 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8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27199816"/>
              </p:ext>
            </p:extLst>
          </p:nvPr>
        </p:nvGraphicFramePr>
        <p:xfrm>
          <a:off x="457200" y="1600200"/>
          <a:ext cx="7467600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 &amp; D spurs competition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 &amp; D impedes competition: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 &amp; D provides an alternative to prices as a way for firms to compete; it is one of the most important arenas for competition in modern economies.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Patents give a single firm a protected position for a number of years.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fixed costs of R &amp; D give large firms an advantage; thus industries in which R &amp; D is important may have few firms.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Learning by doing gives a decided advantage to the first entrant into a market.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Limited access to capital markets for financing R &amp; D is a disadvantage to new and small firms.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5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Monopolies and </a:t>
            </a:r>
            <a:r>
              <a:rPr lang="en-US" dirty="0" err="1" smtClean="0"/>
              <a:t>oligopolists</a:t>
            </a:r>
            <a:r>
              <a:rPr lang="en-US" dirty="0" smtClean="0"/>
              <a:t> with entry barriers have incentive to innovate in comparison to perfectly competitive firms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Example - </a:t>
            </a:r>
            <a:r>
              <a:rPr lang="en-US" dirty="0" smtClean="0"/>
              <a:t>Farmers producing under perfect competition developed none of the innovation that have vastly raised agricultural productivity over the past century</a:t>
            </a:r>
          </a:p>
          <a:p>
            <a:r>
              <a:rPr lang="en-US" dirty="0" smtClean="0"/>
              <a:t>Rather, they were developed by a few oligopolistic firms/manufacturers of farm equipment.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43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5.3 Labour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market determines incomes?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8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for labour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  <p:pic>
        <p:nvPicPr>
          <p:cNvPr id="156674" name="Picture 2" descr="http://www.mhhe.com/economics/samuelson17/students/Ch12_files/slide0004_image006.gi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2460625"/>
            <a:ext cx="4647393" cy="341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089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Supply of labour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  <p:pic>
        <p:nvPicPr>
          <p:cNvPr id="157698" name="Picture 2" descr="http://www.mhhe.com/economics/samuelson17/students/Ch12_files/slide0005_image007.gi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2451100"/>
            <a:ext cx="4741688" cy="357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489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  <p:pic>
        <p:nvPicPr>
          <p:cNvPr id="155650" name="Picture 2" descr="http://www.mhhe.com/economics/samuelson17/students/Ch12_files/slide0006_image009.gi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1916832"/>
            <a:ext cx="6084676" cy="381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105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market for surgeons &amp; fast-food workers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  <p:pic>
        <p:nvPicPr>
          <p:cNvPr id="154626" name="Picture 2" descr="http://www.mhhe.com/economics/samuelson17/students/Ch12_files/slide0007_image010.gi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24844"/>
            <a:ext cx="7467599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754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636"/>
            <a:ext cx="7467600" cy="1265002"/>
          </a:xfrm>
        </p:spPr>
        <p:txBody>
          <a:bodyPr>
            <a:normAutofit fontScale="90000"/>
          </a:bodyPr>
          <a:lstStyle/>
          <a:p>
            <a:r>
              <a:rPr lang="en-US" dirty="0"/>
              <a:t>Favorable Resources, Skills, Management, Capital, and Technology Explain High U.S. Wages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  <p:pic>
        <p:nvPicPr>
          <p:cNvPr id="159746" name="Picture 2" descr="http://www.mhhe.com/economics/samuelson17/students/Ch13_files/slide0004_image005.gi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7385248" cy="406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35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5.2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great strength of the market economy has been its ability to increase </a:t>
            </a:r>
            <a:r>
              <a:rPr lang="en-US" dirty="0" smtClean="0"/>
              <a:t>productivity, raise </a:t>
            </a:r>
            <a:r>
              <a:rPr lang="en-US" dirty="0"/>
              <a:t>living standards, and innovate. </a:t>
            </a:r>
            <a:endParaRPr lang="en-US" dirty="0" smtClean="0"/>
          </a:p>
          <a:p>
            <a:r>
              <a:rPr lang="en-US" dirty="0" smtClean="0"/>
              <a:t>Yet </a:t>
            </a:r>
            <a:r>
              <a:rPr lang="en-US" dirty="0"/>
              <a:t>the basic competitive </a:t>
            </a:r>
            <a:r>
              <a:rPr lang="en-US" dirty="0" smtClean="0"/>
              <a:t>model (perfect competition) assumed </a:t>
            </a:r>
            <a:r>
              <a:rPr lang="en-US" dirty="0"/>
              <a:t>the state of technology as given.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33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wage rate differs?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Skills differences of workers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Educational qualifications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Experience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Productivity of labour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Hazardous &amp; dangerous occupations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Bargaining power of laborers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Technology – Athletics, entertainers</a:t>
            </a:r>
          </a:p>
          <a:p>
            <a:r>
              <a:rPr lang="en-US" dirty="0" smtClean="0"/>
              <a:t>Can give single performance that reaches to the whole world via TV/Internet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9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5.3 market failure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97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A market failure occurs when the competitive market </a:t>
            </a:r>
            <a:r>
              <a:rPr lang="en-US" altLang="en-US" dirty="0" smtClean="0"/>
              <a:t>system: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 smtClean="0"/>
              <a:t>does </a:t>
            </a:r>
            <a:r>
              <a:rPr lang="en-US" altLang="en-US" dirty="0"/>
              <a:t>not allocate any resources whatsoever to the production of certain goods, </a:t>
            </a:r>
            <a:r>
              <a:rPr lang="en-US" altLang="en-US" dirty="0" smtClean="0"/>
              <a:t>or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 smtClean="0"/>
              <a:t>either under-allocates </a:t>
            </a:r>
            <a:r>
              <a:rPr lang="en-US" altLang="en-US" dirty="0"/>
              <a:t>or </a:t>
            </a:r>
            <a:r>
              <a:rPr lang="en-US" altLang="en-US" dirty="0" smtClean="0"/>
              <a:t>over-allocates </a:t>
            </a:r>
            <a:r>
              <a:rPr lang="en-US" altLang="en-US" dirty="0"/>
              <a:t>resources to the production of certain goods.</a:t>
            </a:r>
          </a:p>
          <a:p>
            <a:r>
              <a:rPr lang="en-US" altLang="en-US" dirty="0"/>
              <a:t>When private markets fail, government involvement may arise.</a:t>
            </a:r>
            <a:endParaRPr lang="en-US" alt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2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of market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Monopoly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Imperfect market information – Asymmetric information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Adverse selection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Moral hazard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Public goods –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Non-rivalry </a:t>
            </a:r>
            <a:r>
              <a:rPr lang="en-US" dirty="0"/>
              <a:t>in </a:t>
            </a:r>
            <a:r>
              <a:rPr lang="en-US" dirty="0" smtClean="0"/>
              <a:t>consumption - </a:t>
            </a:r>
            <a:r>
              <a:rPr lang="en-US" altLang="en-US" dirty="0" smtClean="0"/>
              <a:t>If </a:t>
            </a:r>
            <a:r>
              <a:rPr lang="en-US" altLang="en-US" dirty="0"/>
              <a:t>I consume more, others do not need to consume </a:t>
            </a:r>
            <a:r>
              <a:rPr lang="en-US" altLang="en-US" dirty="0" smtClean="0"/>
              <a:t>less </a:t>
            </a:r>
            <a:endParaRPr lang="en-US" dirty="0"/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Non-excludability - You </a:t>
            </a:r>
            <a:r>
              <a:rPr lang="en-US" dirty="0"/>
              <a:t>cannot prevent people from consuming the </a:t>
            </a:r>
            <a:r>
              <a:rPr lang="en-US" dirty="0" smtClean="0"/>
              <a:t>good – Free rider problem</a:t>
            </a:r>
          </a:p>
          <a:p>
            <a:pPr lvl="1"/>
            <a:r>
              <a:rPr lang="en-US" dirty="0" smtClean="0"/>
              <a:t>Defence, Light House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53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Externalities - When the costs of producing or the benefits of consuming spill over to other people.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Negative externalities - Pollution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Positive externalities – Education, Research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must go </a:t>
            </a:r>
            <a:r>
              <a:rPr lang="en-US" dirty="0" smtClean="0"/>
              <a:t>beyond the </a:t>
            </a:r>
            <a:r>
              <a:rPr lang="en-US" dirty="0"/>
              <a:t>basic competitive model by recognizing two important factors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First, </a:t>
            </a:r>
            <a:r>
              <a:rPr lang="en-US" dirty="0" smtClean="0"/>
              <a:t>industries in </a:t>
            </a:r>
            <a:r>
              <a:rPr lang="en-US" dirty="0"/>
              <a:t>which technological change is important are almost always imperfectly competitive.</a:t>
            </a:r>
          </a:p>
          <a:p>
            <a:r>
              <a:rPr lang="en-US" dirty="0">
                <a:solidFill>
                  <a:srgbClr val="FF0000"/>
                </a:solidFill>
              </a:rPr>
              <a:t>Second, </a:t>
            </a:r>
            <a:r>
              <a:rPr lang="en-US" dirty="0"/>
              <a:t>the basic competitive model </a:t>
            </a:r>
            <a:r>
              <a:rPr lang="en-US" dirty="0" smtClean="0"/>
              <a:t>assumed </a:t>
            </a:r>
            <a:r>
              <a:rPr lang="en-US" dirty="0"/>
              <a:t>that individuals </a:t>
            </a:r>
            <a:r>
              <a:rPr lang="en-US" dirty="0" smtClean="0"/>
              <a:t>and firms </a:t>
            </a:r>
            <a:r>
              <a:rPr lang="en-US" dirty="0"/>
              <a:t>receive all the benefits and pay all the costs of their actions, yet the basic </a:t>
            </a:r>
            <a:r>
              <a:rPr lang="en-US" dirty="0" smtClean="0"/>
              <a:t>research that </a:t>
            </a:r>
            <a:r>
              <a:rPr lang="en-US" dirty="0"/>
              <a:t>leads to technological change can produce important </a:t>
            </a:r>
            <a:r>
              <a:rPr lang="en-US" i="1" dirty="0"/>
              <a:t>positive externalities</a:t>
            </a:r>
            <a:r>
              <a:rPr lang="en-US" i="1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5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Tim Berners-Lee, Robert </a:t>
            </a:r>
            <a:r>
              <a:rPr lang="en-US" dirty="0" err="1"/>
              <a:t>Cailliau</a:t>
            </a:r>
            <a:r>
              <a:rPr lang="en-US" dirty="0"/>
              <a:t>, and </a:t>
            </a:r>
            <a:r>
              <a:rPr lang="en-US" dirty="0" smtClean="0"/>
              <a:t>their colleagues </a:t>
            </a:r>
            <a:r>
              <a:rPr lang="en-US" dirty="0"/>
              <a:t>at the European particle physics center (CERN) in Geneva, </a:t>
            </a:r>
            <a:r>
              <a:rPr lang="en-US" dirty="0" smtClean="0"/>
              <a:t>Switzerland, invented </a:t>
            </a:r>
            <a:r>
              <a:rPr lang="en-US" dirty="0"/>
              <a:t>the World Wide Web and hypertext markup language, or HTML, in </a:t>
            </a:r>
            <a:r>
              <a:rPr lang="en-US" dirty="0" smtClean="0"/>
              <a:t>1990, and </a:t>
            </a:r>
            <a:r>
              <a:rPr lang="en-US" dirty="0"/>
              <a:t>since then programmers from around the world have been able to use and </a:t>
            </a:r>
            <a:r>
              <a:rPr lang="en-US" dirty="0" smtClean="0"/>
              <a:t>benefit from </a:t>
            </a:r>
            <a:r>
              <a:rPr lang="en-US" dirty="0"/>
              <a:t>their ideas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creation of these new products conferred benefits </a:t>
            </a:r>
            <a:r>
              <a:rPr lang="en-US" dirty="0" smtClean="0"/>
              <a:t>well beyond </a:t>
            </a:r>
            <a:r>
              <a:rPr lang="en-US" dirty="0"/>
              <a:t>what consumers had to pay for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2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Links </a:t>
            </a:r>
            <a:r>
              <a:rPr lang="en-US" sz="2600" dirty="0" smtClean="0"/>
              <a:t>between technological change </a:t>
            </a:r>
            <a:r>
              <a:rPr lang="en-US" sz="2600" dirty="0"/>
              <a:t>and </a:t>
            </a:r>
            <a:r>
              <a:rPr lang="en-US" sz="2600" dirty="0" smtClean="0"/>
              <a:t>imperfect competition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modern industrialized economies, competition often takes the form of trying </a:t>
            </a:r>
            <a:r>
              <a:rPr lang="en-US" dirty="0" smtClean="0"/>
              <a:t>to develop </a:t>
            </a:r>
            <a:r>
              <a:rPr lang="en-US" dirty="0"/>
              <a:t>both new products and new ways of making existing products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industries in </a:t>
            </a:r>
            <a:r>
              <a:rPr lang="en-US" dirty="0"/>
              <a:t>which technological change is important, such as the computer and </a:t>
            </a:r>
            <a:r>
              <a:rPr lang="en-US" dirty="0" smtClean="0"/>
              <a:t>drug industries</a:t>
            </a:r>
            <a:r>
              <a:rPr lang="en-US" dirty="0"/>
              <a:t>, firms devote considerable resources to R &amp; </a:t>
            </a:r>
            <a:r>
              <a:rPr lang="en-US" dirty="0" smtClean="0"/>
              <a:t>D - research </a:t>
            </a:r>
            <a:r>
              <a:rPr lang="en-US" dirty="0"/>
              <a:t>(</a:t>
            </a:r>
            <a:r>
              <a:rPr lang="en-US" dirty="0" smtClean="0"/>
              <a:t>discovering new </a:t>
            </a:r>
            <a:r>
              <a:rPr lang="en-US" dirty="0"/>
              <a:t>ideas, products, and processes) and development (perfecting, for instance, </a:t>
            </a:r>
            <a:r>
              <a:rPr lang="en-US" dirty="0" smtClean="0"/>
              <a:t>a new </a:t>
            </a:r>
            <a:r>
              <a:rPr lang="en-US" dirty="0"/>
              <a:t>product to the point at which it can be brought to the market</a:t>
            </a:r>
            <a:r>
              <a:rPr lang="en-US" dirty="0" smtClean="0"/>
              <a:t>).</a:t>
            </a:r>
          </a:p>
          <a:p>
            <a:r>
              <a:rPr lang="en-US" dirty="0"/>
              <a:t>Technological change and imperfect competition are inevitably linked for </a:t>
            </a:r>
            <a:r>
              <a:rPr lang="en-US" dirty="0" smtClean="0">
                <a:solidFill>
                  <a:srgbClr val="FF0000"/>
                </a:solidFill>
              </a:rPr>
              <a:t>four major </a:t>
            </a:r>
            <a:r>
              <a:rPr lang="en-US" dirty="0">
                <a:solidFill>
                  <a:srgbClr val="FF0000"/>
                </a:solidFill>
              </a:rPr>
              <a:t>reasons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4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68"/>
            <a:ext cx="7467600" cy="886110"/>
          </a:xfrm>
        </p:spPr>
        <p:txBody>
          <a:bodyPr>
            <a:normAutofit fontScale="90000"/>
          </a:bodyPr>
          <a:lstStyle/>
          <a:p>
            <a:r>
              <a:rPr lang="en-US" dirty="0"/>
              <a:t>Technological change and imperfect competition </a:t>
            </a:r>
            <a:r>
              <a:rPr lang="en-US" dirty="0" smtClean="0"/>
              <a:t>link - four </a:t>
            </a:r>
            <a:r>
              <a:rPr lang="en-US" dirty="0"/>
              <a:t>major reasons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880828"/>
            <a:ext cx="7467600" cy="475252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First, to make R &amp; D expenditures pay, and therefore stimulate </a:t>
            </a:r>
            <a:r>
              <a:rPr lang="en-US" dirty="0" smtClean="0"/>
              <a:t>innovation, inventions </a:t>
            </a:r>
            <a:r>
              <a:rPr lang="en-US" dirty="0"/>
              <a:t>are protected from competition by patents (which are </a:t>
            </a:r>
            <a:r>
              <a:rPr lang="en-US" dirty="0" smtClean="0"/>
              <a:t>specifically designed </a:t>
            </a:r>
            <a:r>
              <a:rPr lang="en-US" dirty="0"/>
              <a:t>for that purpose).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82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54" y="152636"/>
            <a:ext cx="7467600" cy="634082"/>
          </a:xfrm>
        </p:spPr>
        <p:txBody>
          <a:bodyPr>
            <a:normAutofit/>
          </a:bodyPr>
          <a:lstStyle/>
          <a:p>
            <a:r>
              <a:rPr lang="en-US" sz="2400" dirty="0"/>
              <a:t>ECONOMIC EFFECT OF PATENTS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908721"/>
            <a:ext cx="5334001" cy="367240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8903" y="4534320"/>
            <a:ext cx="78315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Here, an innovation has reduced the marginal cost of production</a:t>
            </a:r>
          </a:p>
          <a:p>
            <a:r>
              <a:rPr lang="en-US" dirty="0"/>
              <a:t>from c0 to c1. Before the innovation, the </a:t>
            </a:r>
            <a:r>
              <a:rPr lang="en-US" dirty="0" smtClean="0"/>
              <a:t>equilibrium price </a:t>
            </a:r>
            <a:r>
              <a:rPr lang="en-US" dirty="0"/>
              <a:t>is p0, which equals c0. However, an </a:t>
            </a:r>
            <a:r>
              <a:rPr lang="en-US" dirty="0" smtClean="0"/>
              <a:t>innovator with </a:t>
            </a:r>
            <a:r>
              <a:rPr lang="en-US" dirty="0"/>
              <a:t>a patent will drop the price to p1, just below p0, </a:t>
            </a:r>
            <a:r>
              <a:rPr lang="en-US" dirty="0" smtClean="0"/>
              <a:t>and sell </a:t>
            </a:r>
            <a:r>
              <a:rPr lang="en-US" dirty="0"/>
              <a:t>the quantity Q1. Total profits are the shaded </a:t>
            </a:r>
            <a:r>
              <a:rPr lang="en-US" dirty="0" smtClean="0"/>
              <a:t>area ABCD</a:t>
            </a:r>
            <a:r>
              <a:rPr lang="en-US" dirty="0"/>
              <a:t>. When the patent expires, competitors </a:t>
            </a:r>
            <a:r>
              <a:rPr lang="en-US" dirty="0" smtClean="0"/>
              <a:t>re-enter the </a:t>
            </a:r>
            <a:r>
              <a:rPr lang="en-US" dirty="0"/>
              <a:t>market; price falls to p2, which equals c1; and </a:t>
            </a:r>
            <a:r>
              <a:rPr lang="en-US" dirty="0" smtClean="0"/>
              <a:t>profits drop </a:t>
            </a:r>
            <a:r>
              <a:rPr lang="en-US" dirty="0"/>
              <a:t>to zero.</a:t>
            </a:r>
          </a:p>
        </p:txBody>
      </p:sp>
    </p:spTree>
    <p:extLst>
      <p:ext uri="{BB962C8B-B14F-4D97-AF65-F5344CB8AC3E}">
        <p14:creationId xmlns:p14="http://schemas.microsoft.com/office/powerpoint/2010/main" val="3239513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Second, industries in which technological change is important typically have high fixed costs - Costs that do not change as output increases and thus their average costs decrease over a wide range of output, another characteristic that limits competition.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70086"/>
          </a:xfrm>
        </p:spPr>
        <p:txBody>
          <a:bodyPr>
            <a:normAutofit/>
          </a:bodyPr>
          <a:lstStyle/>
          <a:p>
            <a:r>
              <a:rPr lang="en-US" sz="2400" dirty="0"/>
              <a:t>COSTS OF RESEARCH AND DEVELOPMENT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51520" y="1196752"/>
            <a:ext cx="5486401" cy="401952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B2F9FE-C32C-4A10-9090-9E5D1DC237E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S NEHRA EFE UNIT V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9532" y="5198357"/>
            <a:ext cx="77694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venir-Medium"/>
              </a:rPr>
              <a:t>R &amp; D costs are fixed </a:t>
            </a:r>
            <a:r>
              <a:rPr lang="en-US" dirty="0" smtClean="0">
                <a:latin typeface="Avenir-Medium"/>
              </a:rPr>
              <a:t>costs - they </a:t>
            </a:r>
            <a:r>
              <a:rPr lang="en-US" dirty="0">
                <a:latin typeface="Avenir-Medium"/>
              </a:rPr>
              <a:t>do not vary with the </a:t>
            </a:r>
            <a:r>
              <a:rPr lang="en-US" dirty="0" smtClean="0">
                <a:latin typeface="Avenir-Medium"/>
              </a:rPr>
              <a:t>scale of </a:t>
            </a:r>
            <a:r>
              <a:rPr lang="en-US" dirty="0">
                <a:latin typeface="Avenir-Medium"/>
              </a:rPr>
              <a:t>production. In industries that are R &amp; D intensive, </a:t>
            </a:r>
            <a:r>
              <a:rPr lang="en-US" dirty="0" smtClean="0">
                <a:latin typeface="Avenir-Medium"/>
              </a:rPr>
              <a:t>average costs </a:t>
            </a:r>
            <a:r>
              <a:rPr lang="en-US" dirty="0">
                <a:latin typeface="Avenir-Medium"/>
              </a:rPr>
              <a:t>will be declining over a wide range of outputs. </a:t>
            </a:r>
            <a:r>
              <a:rPr lang="en-US" dirty="0" smtClean="0">
                <a:latin typeface="Avenir-Medium"/>
              </a:rPr>
              <a:t>Firms with </a:t>
            </a:r>
            <a:r>
              <a:rPr lang="en-US" dirty="0">
                <a:latin typeface="Avenir-Medium"/>
              </a:rPr>
              <a:t>low levels of output (Q</a:t>
            </a:r>
            <a:r>
              <a:rPr lang="en-US" sz="800" dirty="0">
                <a:latin typeface="Avenir-Medium"/>
              </a:rPr>
              <a:t>1</a:t>
            </a:r>
            <a:r>
              <a:rPr lang="en-US" dirty="0">
                <a:latin typeface="Avenir-Medium"/>
              </a:rPr>
              <a:t>) have higher average </a:t>
            </a:r>
            <a:r>
              <a:rPr lang="en-US" dirty="0" smtClean="0">
                <a:latin typeface="Avenir-Medium"/>
              </a:rPr>
              <a:t>costs than </a:t>
            </a:r>
            <a:r>
              <a:rPr lang="en-US" dirty="0">
                <a:latin typeface="Avenir-Medium"/>
              </a:rPr>
              <a:t>those with higher output (Q</a:t>
            </a:r>
            <a:r>
              <a:rPr lang="en-US" sz="800" dirty="0">
                <a:latin typeface="Avenir-Medium"/>
              </a:rPr>
              <a:t>2</a:t>
            </a:r>
            <a:r>
              <a:rPr lang="en-US" dirty="0">
                <a:latin typeface="Avenir-Medium"/>
              </a:rPr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26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826</TotalTime>
  <Words>1199</Words>
  <Application>Microsoft Office PowerPoint</Application>
  <PresentationFormat>On-screen Show (4:3)</PresentationFormat>
  <Paragraphs>125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Avenir-Medium</vt:lpstr>
      <vt:lpstr>Century Schoolbook</vt:lpstr>
      <vt:lpstr>Times New Roman</vt:lpstr>
      <vt:lpstr>Verdana</vt:lpstr>
      <vt:lpstr>Wingdings</vt:lpstr>
      <vt:lpstr>Wingdings 2</vt:lpstr>
      <vt:lpstr>Oriel</vt:lpstr>
      <vt:lpstr>Unit - v</vt:lpstr>
      <vt:lpstr>5.2 introduction</vt:lpstr>
      <vt:lpstr>PowerPoint Presentation</vt:lpstr>
      <vt:lpstr>example</vt:lpstr>
      <vt:lpstr>Links between technological change and imperfect competition</vt:lpstr>
      <vt:lpstr>Technological change and imperfect competition link - four major reasons</vt:lpstr>
      <vt:lpstr>ECONOMIC EFFECT OF PATENTS</vt:lpstr>
      <vt:lpstr>PowerPoint Presentation</vt:lpstr>
      <vt:lpstr>COSTS OF RESEARCH AND DEVELOPMENT</vt:lpstr>
      <vt:lpstr>PowerPoint Presentation</vt:lpstr>
      <vt:lpstr>HOW COMPETITION AFFECTS TECHNOLOGICAL CHANGE</vt:lpstr>
      <vt:lpstr>PowerPoint Presentation</vt:lpstr>
      <vt:lpstr>conclusion</vt:lpstr>
      <vt:lpstr>5.3 Labour market</vt:lpstr>
      <vt:lpstr>Demand for labour</vt:lpstr>
      <vt:lpstr>Supply of labour</vt:lpstr>
      <vt:lpstr>PowerPoint Presentation</vt:lpstr>
      <vt:lpstr>The market for surgeons &amp; fast-food workers</vt:lpstr>
      <vt:lpstr>Favorable Resources, Skills, Management, Capital, and Technology Explain High U.S. Wages</vt:lpstr>
      <vt:lpstr>Why wage rate differs?</vt:lpstr>
      <vt:lpstr>5.3 market failure</vt:lpstr>
      <vt:lpstr>PowerPoint Presentation</vt:lpstr>
      <vt:lpstr>Causes of market failure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lnmiit</dc:creator>
  <cp:lastModifiedBy>LNMIIT</cp:lastModifiedBy>
  <cp:revision>210</cp:revision>
  <cp:lastPrinted>1601-01-01T00:00:00Z</cp:lastPrinted>
  <dcterms:created xsi:type="dcterms:W3CDTF">1601-01-01T00:00:00Z</dcterms:created>
  <dcterms:modified xsi:type="dcterms:W3CDTF">2017-11-28T08:46:50Z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  <property fmtid="{D5CDD505-2E9C-101B-9397-08002B2CF9AE}" pid="3" name="LCID">
    <vt:i4>1033</vt:i4>
  </property>
</Properties>
</file>