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19"/>
  </p:notesMasterIdLst>
  <p:sldIdLst>
    <p:sldId id="295" r:id="rId2"/>
    <p:sldId id="374" r:id="rId3"/>
    <p:sldId id="375" r:id="rId4"/>
    <p:sldId id="378" r:id="rId5"/>
    <p:sldId id="358" r:id="rId6"/>
    <p:sldId id="359" r:id="rId7"/>
    <p:sldId id="311" r:id="rId8"/>
    <p:sldId id="379" r:id="rId9"/>
    <p:sldId id="336" r:id="rId10"/>
    <p:sldId id="380" r:id="rId11"/>
    <p:sldId id="333" r:id="rId12"/>
    <p:sldId id="334" r:id="rId13"/>
    <p:sldId id="339" r:id="rId14"/>
    <p:sldId id="298" r:id="rId15"/>
    <p:sldId id="299" r:id="rId16"/>
    <p:sldId id="364" r:id="rId17"/>
    <p:sldId id="362"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521415D9-36F7-43E2-AB2F-B90AF26B5E84}">
      <p14:sectionLst xmlns:p14="http://schemas.microsoft.com/office/powerpoint/2010/main">
        <p14:section name="Default Section" id="{143057FB-7AFE-4503-BB48-CB4437B2C095}">
          <p14:sldIdLst>
            <p14:sldId id="295"/>
            <p14:sldId id="374"/>
            <p14:sldId id="375"/>
            <p14:sldId id="378"/>
            <p14:sldId id="358"/>
            <p14:sldId id="359"/>
            <p14:sldId id="311"/>
            <p14:sldId id="379"/>
            <p14:sldId id="336"/>
            <p14:sldId id="380"/>
            <p14:sldId id="333"/>
          </p14:sldIdLst>
        </p14:section>
        <p14:section name="Untitled Section" id="{F39F842E-642C-47C3-9F3D-AC9F77374585}">
          <p14:sldIdLst>
            <p14:sldId id="334"/>
            <p14:sldId id="339"/>
            <p14:sldId id="298"/>
            <p14:sldId id="299"/>
            <p14:sldId id="364"/>
            <p14:sldId id="3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960"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ahoma"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ahoma" charset="0"/>
              </a:defRPr>
            </a:lvl1pPr>
          </a:lstStyle>
          <a:p>
            <a:pPr>
              <a:defRPr/>
            </a:pPr>
            <a:fld id="{9E158560-56FF-4DFB-B3FA-0844CA7418E4}" type="datetimeFigureOut">
              <a:rPr lang="en-US"/>
              <a:pPr>
                <a:defRPr/>
              </a:pPr>
              <a:t>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ahoma"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ahoma" charset="0"/>
              </a:defRPr>
            </a:lvl1pPr>
          </a:lstStyle>
          <a:p>
            <a:pPr>
              <a:defRPr/>
            </a:pPr>
            <a:fld id="{FCF472C4-8FCD-4D82-9FDB-9F33CFAECF3E}" type="slidenum">
              <a:rPr lang="en-US"/>
              <a:pPr>
                <a:defRPr/>
              </a:pPr>
              <a:t>‹#›</a:t>
            </a:fld>
            <a:endParaRPr lang="en-US"/>
          </a:p>
        </p:txBody>
      </p:sp>
    </p:spTree>
    <p:extLst>
      <p:ext uri="{BB962C8B-B14F-4D97-AF65-F5344CB8AC3E}">
        <p14:creationId xmlns:p14="http://schemas.microsoft.com/office/powerpoint/2010/main" val="219896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r>
              <a:rPr lang="sv-SE" smtClean="0"/>
              <a:t>S NEHRA EFE UNIT VI</a:t>
            </a:r>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89E82D81-F0B5-4DB0-82FD-756916E4A4D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sv-SE" smtClean="0"/>
              <a:t>S NEHRA EFE UNIT VI</a:t>
            </a:r>
            <a:endParaRPr lang="en-US"/>
          </a:p>
        </p:txBody>
      </p:sp>
      <p:sp>
        <p:nvSpPr>
          <p:cNvPr id="6" name="Slide Number Placeholder 22"/>
          <p:cNvSpPr>
            <a:spLocks noGrp="1"/>
          </p:cNvSpPr>
          <p:nvPr>
            <p:ph type="sldNum" sz="quarter" idx="12"/>
          </p:nvPr>
        </p:nvSpPr>
        <p:spPr/>
        <p:txBody>
          <a:bodyPr/>
          <a:lstStyle>
            <a:lvl1pPr>
              <a:defRPr/>
            </a:lvl1pPr>
          </a:lstStyle>
          <a:p>
            <a:pPr>
              <a:defRPr/>
            </a:pPr>
            <a:fld id="{0630DBDB-6302-401B-AF31-C1AEC0BA91D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sv-SE" smtClean="0"/>
              <a:t>S NEHRA EFE UNIT VI</a:t>
            </a:r>
            <a:endParaRPr lang="en-US"/>
          </a:p>
        </p:txBody>
      </p:sp>
      <p:sp>
        <p:nvSpPr>
          <p:cNvPr id="6" name="Slide Number Placeholder 22"/>
          <p:cNvSpPr>
            <a:spLocks noGrp="1"/>
          </p:cNvSpPr>
          <p:nvPr>
            <p:ph type="sldNum" sz="quarter" idx="12"/>
          </p:nvPr>
        </p:nvSpPr>
        <p:spPr/>
        <p:txBody>
          <a:bodyPr/>
          <a:lstStyle>
            <a:lvl1pPr>
              <a:defRPr/>
            </a:lvl1pPr>
          </a:lstStyle>
          <a:p>
            <a:pPr>
              <a:defRPr/>
            </a:pPr>
            <a:fld id="{CF0B6113-4306-42C8-8270-A26A1F816B1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CAF338AE-8C8B-4C35-8CDA-64D81FF6D7FD}" type="slidenum">
              <a:rPr lang="en-US"/>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r>
              <a:rPr lang="sv-SE" smtClean="0"/>
              <a:t>S NEHRA EFE UNIT VI</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r>
              <a:rPr lang="sv-SE" smtClean="0"/>
              <a:t>S NEHRA EFE UNIT VI</a:t>
            </a: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3E3387C4-B998-434D-8EDF-3207151F68A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r>
              <a:rPr lang="sv-SE" smtClean="0"/>
              <a:t>S NEHRA EFE UNIT VI</a:t>
            </a:r>
            <a:endParaRPr lang="en-US"/>
          </a:p>
        </p:txBody>
      </p:sp>
      <p:sp>
        <p:nvSpPr>
          <p:cNvPr id="7" name="Slide Number Placeholder 22"/>
          <p:cNvSpPr>
            <a:spLocks noGrp="1"/>
          </p:cNvSpPr>
          <p:nvPr>
            <p:ph type="sldNum" sz="quarter" idx="12"/>
          </p:nvPr>
        </p:nvSpPr>
        <p:spPr/>
        <p:txBody>
          <a:bodyPr/>
          <a:lstStyle>
            <a:lvl1pPr>
              <a:defRPr/>
            </a:lvl1pPr>
          </a:lstStyle>
          <a:p>
            <a:pPr>
              <a:defRPr/>
            </a:pPr>
            <a:fld id="{C465586B-2176-4D2F-9D1F-6B0620ACFFE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r>
              <a:rPr lang="sv-SE" smtClean="0"/>
              <a:t>S NEHRA EFE UNIT VI</a:t>
            </a:r>
            <a:endParaRPr lang="en-US"/>
          </a:p>
        </p:txBody>
      </p:sp>
      <p:sp>
        <p:nvSpPr>
          <p:cNvPr id="9" name="Slide Number Placeholder 22"/>
          <p:cNvSpPr>
            <a:spLocks noGrp="1"/>
          </p:cNvSpPr>
          <p:nvPr>
            <p:ph type="sldNum" sz="quarter" idx="12"/>
          </p:nvPr>
        </p:nvSpPr>
        <p:spPr/>
        <p:txBody>
          <a:bodyPr/>
          <a:lstStyle>
            <a:lvl1pPr>
              <a:defRPr/>
            </a:lvl1pPr>
          </a:lstStyle>
          <a:p>
            <a:pPr>
              <a:defRPr/>
            </a:pPr>
            <a:fld id="{CDA090B3-D8F7-4CE1-9D36-65AC12D9FF3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05A8E1E2-737D-42BD-A031-9B0B1C9877AB}" type="slidenum">
              <a:rPr lang="en-US"/>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r>
              <a:rPr lang="sv-SE" smtClean="0"/>
              <a:t>S NEHRA EFE UNIT VI</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sv-SE" smtClean="0"/>
              <a:t>S NEHRA EFE UNIT VI</a:t>
            </a:r>
            <a:endParaRPr lang="en-US"/>
          </a:p>
        </p:txBody>
      </p:sp>
      <p:sp>
        <p:nvSpPr>
          <p:cNvPr id="4" name="Slide Number Placeholder 22"/>
          <p:cNvSpPr>
            <a:spLocks noGrp="1"/>
          </p:cNvSpPr>
          <p:nvPr>
            <p:ph type="sldNum" sz="quarter" idx="12"/>
          </p:nvPr>
        </p:nvSpPr>
        <p:spPr/>
        <p:txBody>
          <a:bodyPr/>
          <a:lstStyle>
            <a:lvl1pPr>
              <a:defRPr/>
            </a:lvl1pPr>
          </a:lstStyle>
          <a:p>
            <a:pPr>
              <a:defRPr/>
            </a:pPr>
            <a:fld id="{32CE5D09-C3D6-4E08-B7E3-47F235E87BE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Tahoma" charset="0"/>
            </a:endParaRPr>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Tahoma" charset="0"/>
            </a:endParaRPr>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latin typeface="Tahoma" charset="0"/>
            </a:endParaRPr>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latin typeface="Tahoma" charset="0"/>
            </a:endParaRPr>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Tahoma" charset="0"/>
            </a:endParaRPr>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6E3C1B35-AC19-4CB0-9884-8974175C8C49}"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r>
              <a:rPr lang="sv-SE" smtClean="0"/>
              <a:t>S NEHRA EFE UNIT VI</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latin typeface="Tahoma" charset="0"/>
            </a:endParaRPr>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Tahoma" charset="0"/>
            </a:endParaRPr>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Tahoma" charset="0"/>
            </a:endParaRPr>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latin typeface="Tahoma" charset="0"/>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78C2BD27-8A87-45E0-8091-76CC6FF67572}"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r>
              <a:rPr lang="sv-SE" smtClean="0"/>
              <a:t>S NEHRA EFE UNIT VI</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Tahoma" charset="0"/>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latin typeface="Tahoma" charset="0"/>
              </a:defRPr>
            </a:lvl1pPr>
          </a:lstStyle>
          <a:p>
            <a:pPr>
              <a:defRPr/>
            </a:pPr>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latin typeface="Tahoma" charset="0"/>
              </a:defRPr>
            </a:lvl1pPr>
          </a:lstStyle>
          <a:p>
            <a:pPr>
              <a:defRPr/>
            </a:pPr>
            <a:r>
              <a:rPr lang="sv-SE" smtClean="0"/>
              <a:t>S NEHRA EFE UNIT VI</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Tahoma" charset="0"/>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latin typeface="Tahoma" charset="0"/>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Tahoma" charset="0"/>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a:solidFill>
                  <a:srgbClr val="FFFFFF"/>
                </a:solidFill>
                <a:latin typeface="Tahoma" charset="0"/>
              </a:defRPr>
            </a:lvl1pPr>
          </a:lstStyle>
          <a:p>
            <a:pPr>
              <a:defRPr/>
            </a:pPr>
            <a:fld id="{7F8FBE02-6570-4623-A164-E15D215C8CD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13" r:id="rId4"/>
    <p:sldLayoutId id="2147483714" r:id="rId5"/>
    <p:sldLayoutId id="2147483721" r:id="rId6"/>
    <p:sldLayoutId id="2147483715" r:id="rId7"/>
    <p:sldLayoutId id="2147483722" r:id="rId8"/>
    <p:sldLayoutId id="2147483723" r:id="rId9"/>
    <p:sldLayoutId id="2147483716" r:id="rId10"/>
    <p:sldLayoutId id="2147483717" r:id="rId11"/>
  </p:sldLayoutIdLst>
  <p:hf hd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a:defRPr>
      </a:lvl2pPr>
      <a:lvl3pPr algn="l" rtl="0" eaLnBrk="0" fontAlgn="base" hangingPunct="0">
        <a:spcBef>
          <a:spcPct val="0"/>
        </a:spcBef>
        <a:spcAft>
          <a:spcPct val="0"/>
        </a:spcAft>
        <a:defRPr sz="3000">
          <a:solidFill>
            <a:schemeClr val="tx2"/>
          </a:solidFill>
          <a:latin typeface="Century Schoolbook"/>
        </a:defRPr>
      </a:lvl3pPr>
      <a:lvl4pPr algn="l" rtl="0" eaLnBrk="0" fontAlgn="base" hangingPunct="0">
        <a:spcBef>
          <a:spcPct val="0"/>
        </a:spcBef>
        <a:spcAft>
          <a:spcPct val="0"/>
        </a:spcAft>
        <a:defRPr sz="3000">
          <a:solidFill>
            <a:schemeClr val="tx2"/>
          </a:solidFill>
          <a:latin typeface="Century Schoolbook"/>
        </a:defRPr>
      </a:lvl4pPr>
      <a:lvl5pPr algn="l" rtl="0" eaLnBrk="0" fontAlgn="base" hangingPunct="0">
        <a:spcBef>
          <a:spcPct val="0"/>
        </a:spcBef>
        <a:spcAft>
          <a:spcPct val="0"/>
        </a:spcAft>
        <a:defRPr sz="3000">
          <a:solidFill>
            <a:schemeClr val="tx2"/>
          </a:solidFill>
          <a:latin typeface="Century Schoolbook"/>
        </a:defRPr>
      </a:lvl5pPr>
      <a:lvl6pPr marL="457200" algn="l" rtl="0" fontAlgn="base">
        <a:spcBef>
          <a:spcPct val="0"/>
        </a:spcBef>
        <a:spcAft>
          <a:spcPct val="0"/>
        </a:spcAft>
        <a:defRPr sz="3000">
          <a:solidFill>
            <a:schemeClr val="tx2"/>
          </a:solidFill>
          <a:latin typeface="Century Schoolbook"/>
        </a:defRPr>
      </a:lvl6pPr>
      <a:lvl7pPr marL="914400" algn="l" rtl="0" fontAlgn="base">
        <a:spcBef>
          <a:spcPct val="0"/>
        </a:spcBef>
        <a:spcAft>
          <a:spcPct val="0"/>
        </a:spcAft>
        <a:defRPr sz="3000">
          <a:solidFill>
            <a:schemeClr val="tx2"/>
          </a:solidFill>
          <a:latin typeface="Century Schoolbook"/>
        </a:defRPr>
      </a:lvl7pPr>
      <a:lvl8pPr marL="1371600" algn="l" rtl="0" fontAlgn="base">
        <a:spcBef>
          <a:spcPct val="0"/>
        </a:spcBef>
        <a:spcAft>
          <a:spcPct val="0"/>
        </a:spcAft>
        <a:defRPr sz="3000">
          <a:solidFill>
            <a:schemeClr val="tx2"/>
          </a:solidFill>
          <a:latin typeface="Century Schoolbook"/>
        </a:defRPr>
      </a:lvl8pPr>
      <a:lvl9pPr marL="1828800" algn="l" rtl="0" fontAlgn="base">
        <a:spcBef>
          <a:spcPct val="0"/>
        </a:spcBef>
        <a:spcAft>
          <a:spcPct val="0"/>
        </a:spcAft>
        <a:defRPr sz="3000">
          <a:solidFill>
            <a:schemeClr val="tx2"/>
          </a:solidFill>
          <a:latin typeface="Century Schoolbook"/>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172200" cy="1893888"/>
          </a:xfrm>
        </p:spPr>
        <p:txBody>
          <a:bodyPr/>
          <a:lstStyle/>
          <a:p>
            <a:pPr eaLnBrk="1" fontAlgn="auto" hangingPunct="1">
              <a:spcAft>
                <a:spcPts val="0"/>
              </a:spcAft>
              <a:defRPr/>
            </a:pPr>
            <a:r>
              <a:rPr lang="en-US" dirty="0" smtClean="0"/>
              <a:t>unit - vi</a:t>
            </a:r>
            <a:endParaRPr lang="en-US" dirty="0"/>
          </a:p>
        </p:txBody>
      </p:sp>
      <p:sp>
        <p:nvSpPr>
          <p:cNvPr id="8195" name="Subtitle 2"/>
          <p:cNvSpPr>
            <a:spLocks noGrp="1"/>
          </p:cNvSpPr>
          <p:nvPr>
            <p:ph type="subTitle" idx="1"/>
          </p:nvPr>
        </p:nvSpPr>
        <p:spPr>
          <a:xfrm>
            <a:off x="2286000" y="5003800"/>
            <a:ext cx="6172200" cy="1371600"/>
          </a:xfrm>
        </p:spPr>
        <p:txBody>
          <a:bodyPr/>
          <a:lstStyle/>
          <a:p>
            <a:pPr eaLnBrk="1" hangingPunct="1"/>
            <a:r>
              <a:rPr lang="en-US" dirty="0" smtClean="0"/>
              <a:t>Macro Economics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sz="3200" dirty="0"/>
              <a:t>Circular flow </a:t>
            </a:r>
            <a:r>
              <a:rPr lang="en-US" altLang="en-US" sz="3200" dirty="0" smtClean="0"/>
              <a:t>diagram</a:t>
            </a:r>
            <a:endParaRPr lang="en-US" dirty="0"/>
          </a:p>
        </p:txBody>
      </p:sp>
      <p:sp>
        <p:nvSpPr>
          <p:cNvPr id="5" name="Content Placeholder 4"/>
          <p:cNvSpPr>
            <a:spLocks noGrp="1"/>
          </p:cNvSpPr>
          <p:nvPr>
            <p:ph sz="quarter" idx="1"/>
          </p:nvPr>
        </p:nvSpPr>
        <p:spPr/>
        <p:txBody>
          <a:bodyPr/>
          <a:lstStyle/>
          <a:p>
            <a:pPr algn="just">
              <a:spcBef>
                <a:spcPct val="50000"/>
              </a:spcBef>
            </a:pPr>
            <a:r>
              <a:rPr lang="en-US" altLang="en-US" sz="2000" dirty="0"/>
              <a:t>The diagram above represents the transactions between firms and households in a simple economy.  </a:t>
            </a:r>
          </a:p>
          <a:p>
            <a:pPr algn="just">
              <a:spcBef>
                <a:spcPct val="50000"/>
              </a:spcBef>
            </a:pPr>
            <a:r>
              <a:rPr lang="en-US" altLang="en-US" sz="2000" dirty="0"/>
              <a:t>In the upper loop, </a:t>
            </a:r>
            <a:r>
              <a:rPr lang="en-US" altLang="en-US" sz="2000" dirty="0"/>
              <a:t>the arrow originating from the households to the firms shows that firms hire labor and capital from households in order to produce goods and services. The arrow emanating from the firms indicates their payments for the use of the factors of production</a:t>
            </a:r>
            <a:r>
              <a:rPr lang="en-US" altLang="en-US" sz="2000" dirty="0" smtClean="0"/>
              <a:t>.</a:t>
            </a:r>
            <a:endParaRPr lang="en-US" altLang="en-US" sz="2000" dirty="0" smtClean="0"/>
          </a:p>
          <a:p>
            <a:pPr algn="just">
              <a:spcBef>
                <a:spcPct val="50000"/>
              </a:spcBef>
            </a:pPr>
            <a:r>
              <a:rPr lang="en-US" altLang="en-US" sz="2000" dirty="0"/>
              <a:t>In the lower loop, </a:t>
            </a:r>
            <a:r>
              <a:rPr lang="en-US" altLang="en-US" sz="2000" dirty="0" smtClean="0"/>
              <a:t>the </a:t>
            </a:r>
            <a:r>
              <a:rPr lang="en-US" altLang="en-US" sz="2000" dirty="0"/>
              <a:t>arrow emanating from firms to households represents the sale by firms of goods and services to households.  On the other hand, the arrow from households to firms represents the payments.  </a:t>
            </a:r>
          </a:p>
        </p:txBody>
      </p:sp>
      <p:sp>
        <p:nvSpPr>
          <p:cNvPr id="3" name="Slide Number Placeholder 2"/>
          <p:cNvSpPr>
            <a:spLocks noGrp="1"/>
          </p:cNvSpPr>
          <p:nvPr>
            <p:ph type="sldNum" sz="quarter" idx="11"/>
          </p:nvPr>
        </p:nvSpPr>
        <p:spPr/>
        <p:txBody>
          <a:bodyPr/>
          <a:lstStyle/>
          <a:p>
            <a:pPr>
              <a:defRPr/>
            </a:pPr>
            <a:fld id="{32CE5D09-C3D6-4E08-B7E3-47F235E87BEC}" type="slidenum">
              <a:rPr lang="en-US" smtClean="0"/>
              <a:pPr>
                <a:defRPr/>
              </a:pPr>
              <a:t>10</a:t>
            </a:fld>
            <a:endParaRPr lang="en-US"/>
          </a:p>
        </p:txBody>
      </p:sp>
      <p:sp>
        <p:nvSpPr>
          <p:cNvPr id="2" name="Footer Placeholder 1"/>
          <p:cNvSpPr>
            <a:spLocks noGrp="1"/>
          </p:cNvSpPr>
          <p:nvPr>
            <p:ph type="ftr" sz="quarter" idx="12"/>
          </p:nvPr>
        </p:nvSpPr>
        <p:spPr/>
        <p:txBody>
          <a:bodyPr/>
          <a:lstStyle/>
          <a:p>
            <a:pPr>
              <a:defRPr/>
            </a:pPr>
            <a:r>
              <a:rPr lang="pt-BR" smtClean="0"/>
              <a:t>S NEHRA MEM UNIT II</a:t>
            </a:r>
            <a:endParaRPr lang="en-US"/>
          </a:p>
        </p:txBody>
      </p:sp>
    </p:spTree>
    <p:extLst>
      <p:ext uri="{BB962C8B-B14F-4D97-AF65-F5344CB8AC3E}">
        <p14:creationId xmlns:p14="http://schemas.microsoft.com/office/powerpoint/2010/main" val="413065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sv-SE" smtClean="0"/>
              <a:t>S NEHRA EFE UNIT VI</a:t>
            </a:r>
            <a:endParaRPr lang="en-US"/>
          </a:p>
        </p:txBody>
      </p:sp>
      <p:sp>
        <p:nvSpPr>
          <p:cNvPr id="3" name="Slide Number Placeholder 2"/>
          <p:cNvSpPr>
            <a:spLocks noGrp="1"/>
          </p:cNvSpPr>
          <p:nvPr>
            <p:ph type="sldNum" sz="quarter" idx="12"/>
          </p:nvPr>
        </p:nvSpPr>
        <p:spPr/>
        <p:txBody>
          <a:bodyPr/>
          <a:lstStyle/>
          <a:p>
            <a:pPr>
              <a:defRPr/>
            </a:pPr>
            <a:fld id="{32CE5D09-C3D6-4E08-B7E3-47F235E87BEC}" type="slidenum">
              <a:rPr lang="en-US" smtClean="0"/>
              <a:pPr>
                <a:defRPr/>
              </a:pPr>
              <a:t>11</a:t>
            </a:fld>
            <a:endParaRPr lang="en-US"/>
          </a:p>
        </p:txBody>
      </p:sp>
      <p:pic>
        <p:nvPicPr>
          <p:cNvPr id="2050" name="Picture 2" descr="http://image.slidesharecdn.com/macro-131203060354-phpapp01/95/macro-3-638.jpg?cb=13860506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54764"/>
            <a:ext cx="7215188" cy="4912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78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05A8E1E2-737D-42BD-A031-9B0B1C9877AB}" type="slidenum">
              <a:rPr lang="en-US" smtClean="0"/>
              <a:pPr>
                <a:defRPr/>
              </a:pPr>
              <a:t>12</a:t>
            </a:fld>
            <a:endParaRPr lang="en-US"/>
          </a:p>
        </p:txBody>
      </p:sp>
      <p:pic>
        <p:nvPicPr>
          <p:cNvPr id="3074" name="Picture 2" descr="http://image.slidesharecdn.com/macro-131203060354-phpapp01/95/macro-6-638.jpg?cb=13860506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77248"/>
            <a:ext cx="7010400" cy="47568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20114686">
            <a:off x="-414140" y="3205182"/>
            <a:ext cx="2504680" cy="307777"/>
          </a:xfrm>
          <a:prstGeom prst="rect">
            <a:avLst/>
          </a:prstGeom>
        </p:spPr>
        <p:txBody>
          <a:bodyPr wrap="square">
            <a:spAutoFit/>
          </a:bodyPr>
          <a:lstStyle/>
          <a:p>
            <a:pPr marL="344488" lvl="1" algn="just" eaLnBrk="1" hangingPunct="1"/>
            <a:r>
              <a:rPr lang="en-US" sz="1400" dirty="0"/>
              <a:t>Transfer </a:t>
            </a:r>
            <a:r>
              <a:rPr lang="en-US" sz="1400" dirty="0" smtClean="0"/>
              <a:t>payments /</a:t>
            </a:r>
            <a:endParaRPr lang="en-US" sz="1400" dirty="0"/>
          </a:p>
        </p:txBody>
      </p:sp>
      <p:sp>
        <p:nvSpPr>
          <p:cNvPr id="6" name="Rectangle 5"/>
          <p:cNvSpPr/>
          <p:nvPr/>
        </p:nvSpPr>
        <p:spPr>
          <a:xfrm>
            <a:off x="7428872" y="2504003"/>
            <a:ext cx="1080745" cy="369332"/>
          </a:xfrm>
          <a:prstGeom prst="rect">
            <a:avLst/>
          </a:prstGeom>
        </p:spPr>
        <p:txBody>
          <a:bodyPr wrap="none">
            <a:spAutoFit/>
          </a:bodyPr>
          <a:lstStyle/>
          <a:p>
            <a:r>
              <a:rPr lang="en-US" sz="1400" dirty="0" smtClean="0"/>
              <a:t>/</a:t>
            </a:r>
            <a:r>
              <a:rPr lang="en-US" dirty="0" smtClean="0"/>
              <a:t> </a:t>
            </a:r>
            <a:r>
              <a:rPr lang="en-US" sz="1400" dirty="0" smtClean="0"/>
              <a:t>Subsidies</a:t>
            </a:r>
            <a:endParaRPr lang="en-US" sz="1400" dirty="0"/>
          </a:p>
        </p:txBody>
      </p:sp>
      <p:sp>
        <p:nvSpPr>
          <p:cNvPr id="2" name="Footer Placeholder 1"/>
          <p:cNvSpPr>
            <a:spLocks noGrp="1"/>
          </p:cNvSpPr>
          <p:nvPr>
            <p:ph type="ftr" sz="quarter" idx="11"/>
          </p:nvPr>
        </p:nvSpPr>
        <p:spPr/>
        <p:txBody>
          <a:bodyPr/>
          <a:lstStyle/>
          <a:p>
            <a:pPr>
              <a:defRPr/>
            </a:pPr>
            <a:r>
              <a:rPr lang="sv-SE" smtClean="0"/>
              <a:t>S NEHRA EFE UNIT VI</a:t>
            </a:r>
            <a:endParaRPr lang="en-US"/>
          </a:p>
        </p:txBody>
      </p:sp>
    </p:spTree>
    <p:extLst>
      <p:ext uri="{BB962C8B-B14F-4D97-AF65-F5344CB8AC3E}">
        <p14:creationId xmlns:p14="http://schemas.microsoft.com/office/powerpoint/2010/main" val="32661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ltLang="en-US" dirty="0"/>
              <a:t>Injections and Leakages</a:t>
            </a:r>
            <a:endParaRPr lang="en-US" dirty="0"/>
          </a:p>
        </p:txBody>
      </p:sp>
      <p:sp>
        <p:nvSpPr>
          <p:cNvPr id="5" name="Content Placeholder 4"/>
          <p:cNvSpPr>
            <a:spLocks noGrp="1"/>
          </p:cNvSpPr>
          <p:nvPr>
            <p:ph sz="quarter" idx="1"/>
          </p:nvPr>
        </p:nvSpPr>
        <p:spPr/>
        <p:txBody>
          <a:bodyPr/>
          <a:lstStyle/>
          <a:p>
            <a:pPr>
              <a:lnSpc>
                <a:spcPct val="90000"/>
              </a:lnSpc>
            </a:pPr>
            <a:r>
              <a:rPr lang="en-GB" altLang="en-US" b="1" dirty="0"/>
              <a:t>Injections</a:t>
            </a:r>
            <a:r>
              <a:rPr lang="en-GB" altLang="en-US" dirty="0"/>
              <a:t> are items which add to the circular flow of income. These are investment (I), government spending (G) and exports (X). </a:t>
            </a:r>
          </a:p>
          <a:p>
            <a:pPr>
              <a:lnSpc>
                <a:spcPct val="90000"/>
              </a:lnSpc>
            </a:pPr>
            <a:endParaRPr lang="en-GB" altLang="en-US" dirty="0"/>
          </a:p>
          <a:p>
            <a:pPr>
              <a:lnSpc>
                <a:spcPct val="90000"/>
              </a:lnSpc>
            </a:pPr>
            <a:r>
              <a:rPr lang="en-GB" altLang="en-US" b="1"/>
              <a:t>Leakages</a:t>
            </a:r>
            <a:r>
              <a:rPr lang="en-GB" altLang="en-US"/>
              <a:t> from the circular flow are those items which lead to lower income flows; these are saving (S), taxes (T) and imports (M). </a:t>
            </a:r>
          </a:p>
          <a:p>
            <a:pPr marL="0" indent="0">
              <a:buNone/>
            </a:pPr>
            <a:endParaRPr lang="en-US"/>
          </a:p>
        </p:txBody>
      </p:sp>
      <p:sp>
        <p:nvSpPr>
          <p:cNvPr id="3" name="Slide Number Placeholder 2"/>
          <p:cNvSpPr>
            <a:spLocks noGrp="1"/>
          </p:cNvSpPr>
          <p:nvPr>
            <p:ph type="sldNum" sz="quarter" idx="11"/>
          </p:nvPr>
        </p:nvSpPr>
        <p:spPr/>
        <p:txBody>
          <a:bodyPr/>
          <a:lstStyle/>
          <a:p>
            <a:pPr>
              <a:defRPr/>
            </a:pPr>
            <a:fld id="{32CE5D09-C3D6-4E08-B7E3-47F235E87BEC}" type="slidenum">
              <a:rPr lang="en-US" smtClean="0"/>
              <a:pPr>
                <a:defRPr/>
              </a:pPr>
              <a:t>13</a:t>
            </a:fld>
            <a:endParaRPr lang="en-US"/>
          </a:p>
        </p:txBody>
      </p:sp>
      <p:sp>
        <p:nvSpPr>
          <p:cNvPr id="2" name="Footer Placeholder 1"/>
          <p:cNvSpPr>
            <a:spLocks noGrp="1"/>
          </p:cNvSpPr>
          <p:nvPr>
            <p:ph type="ftr" sz="quarter" idx="12"/>
          </p:nvPr>
        </p:nvSpPr>
        <p:spPr/>
        <p:txBody>
          <a:bodyPr/>
          <a:lstStyle/>
          <a:p>
            <a:pPr>
              <a:defRPr/>
            </a:pPr>
            <a:r>
              <a:rPr lang="sv-SE" smtClean="0"/>
              <a:t>S NEHRA EFE UNIT VI</a:t>
            </a:r>
            <a:endParaRPr lang="en-US"/>
          </a:p>
        </p:txBody>
      </p:sp>
    </p:spTree>
    <p:extLst>
      <p:ext uri="{BB962C8B-B14F-4D97-AF65-F5344CB8AC3E}">
        <p14:creationId xmlns:p14="http://schemas.microsoft.com/office/powerpoint/2010/main" val="263080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fontAlgn="auto" hangingPunct="1">
              <a:spcAft>
                <a:spcPts val="0"/>
              </a:spcAft>
              <a:defRPr/>
            </a:pPr>
            <a:r>
              <a:rPr lang="en-US" dirty="0"/>
              <a:t>Domestic View of Macro </a:t>
            </a:r>
            <a:r>
              <a:rPr lang="en-US" dirty="0" smtClean="0"/>
              <a:t>Economy</a:t>
            </a:r>
            <a:endParaRPr lang="en-US" dirty="0"/>
          </a:p>
        </p:txBody>
      </p:sp>
      <p:sp>
        <p:nvSpPr>
          <p:cNvPr id="10243" name="Rectangle 3"/>
          <p:cNvSpPr>
            <a:spLocks noGrp="1" noChangeArrowheads="1"/>
          </p:cNvSpPr>
          <p:nvPr>
            <p:ph sz="quarter" idx="1"/>
          </p:nvPr>
        </p:nvSpPr>
        <p:spPr>
          <a:xfrm>
            <a:off x="457200" y="1600200"/>
            <a:ext cx="7467600" cy="4873625"/>
          </a:xfrm>
        </p:spPr>
        <p:txBody>
          <a:bodyPr/>
          <a:lstStyle/>
          <a:p>
            <a:pPr marL="571500" indent="-571500" algn="just" eaLnBrk="1" hangingPunct="1"/>
            <a:r>
              <a:rPr lang="en-US" dirty="0" smtClean="0"/>
              <a:t>Domestic View –</a:t>
            </a:r>
          </a:p>
          <a:p>
            <a:pPr marL="839788" lvl="1" indent="-495300" algn="just" eaLnBrk="1" hangingPunct="1">
              <a:buFont typeface="Wingdings" pitchFamily="2" charset="2"/>
              <a:buAutoNum type="arabicPeriod"/>
            </a:pPr>
            <a:r>
              <a:rPr lang="en-US" dirty="0" smtClean="0"/>
              <a:t>Consumers</a:t>
            </a:r>
          </a:p>
          <a:p>
            <a:pPr marL="839788" lvl="1" indent="-495300" algn="just" eaLnBrk="1" hangingPunct="1">
              <a:buFont typeface="Wingdings" pitchFamily="2" charset="2"/>
              <a:buAutoNum type="arabicPeriod"/>
            </a:pPr>
            <a:r>
              <a:rPr lang="en-US" dirty="0" smtClean="0"/>
              <a:t>Business Firms</a:t>
            </a:r>
          </a:p>
          <a:p>
            <a:pPr marL="839788" lvl="1" indent="-495300" algn="just" eaLnBrk="1" hangingPunct="1">
              <a:buFont typeface="Wingdings" pitchFamily="2" charset="2"/>
              <a:buAutoNum type="arabicPeriod"/>
            </a:pPr>
            <a:r>
              <a:rPr lang="en-US" dirty="0" smtClean="0"/>
              <a:t>Government</a:t>
            </a:r>
          </a:p>
          <a:p>
            <a:pPr marL="571500" indent="-571500" algn="just" eaLnBrk="1" hangingPunct="1"/>
            <a:r>
              <a:rPr lang="en-US" dirty="0" smtClean="0"/>
              <a:t>International View –</a:t>
            </a:r>
          </a:p>
          <a:p>
            <a:pPr marL="839788" lvl="1" indent="-495300" algn="just" eaLnBrk="1" hangingPunct="1">
              <a:buFont typeface="Wingdings" pitchFamily="2" charset="2"/>
              <a:buAutoNum type="arabicPeriod"/>
            </a:pPr>
            <a:r>
              <a:rPr lang="en-US" dirty="0" smtClean="0"/>
              <a:t>Foreign Trade</a:t>
            </a:r>
          </a:p>
        </p:txBody>
      </p:sp>
      <p:sp>
        <p:nvSpPr>
          <p:cNvPr id="10244"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1874A215-D343-4B1C-9F03-0125338A7F2A}" type="slidenum">
              <a:rPr lang="en-US" smtClean="0">
                <a:latin typeface="Tahoma" pitchFamily="34" charset="0"/>
              </a:rPr>
              <a:pPr/>
              <a:t>14</a:t>
            </a:fld>
            <a:endParaRPr lang="en-US" smtClean="0">
              <a:latin typeface="Tahoma" pitchFamily="34" charset="0"/>
            </a:endParaRPr>
          </a:p>
        </p:txBody>
      </p:sp>
      <p:sp>
        <p:nvSpPr>
          <p:cNvPr id="2" name="Footer Placeholder 1"/>
          <p:cNvSpPr>
            <a:spLocks noGrp="1"/>
          </p:cNvSpPr>
          <p:nvPr>
            <p:ph type="ftr" sz="quarter" idx="12"/>
          </p:nvPr>
        </p:nvSpPr>
        <p:spPr/>
        <p:txBody>
          <a:bodyPr/>
          <a:lstStyle/>
          <a:p>
            <a:pPr>
              <a:defRPr/>
            </a:pPr>
            <a:r>
              <a:rPr lang="sv-SE" smtClean="0"/>
              <a:t>S NEHRA EFE UNIT VI</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r>
              <a:rPr lang="en-US"/>
              <a:t>Five Sectors</a:t>
            </a:r>
          </a:p>
        </p:txBody>
      </p:sp>
      <p:sp>
        <p:nvSpPr>
          <p:cNvPr id="11267" name="Rectangle 3"/>
          <p:cNvSpPr>
            <a:spLocks noGrp="1" noChangeArrowheads="1"/>
          </p:cNvSpPr>
          <p:nvPr>
            <p:ph sz="quarter" idx="1"/>
          </p:nvPr>
        </p:nvSpPr>
        <p:spPr>
          <a:xfrm>
            <a:off x="457200" y="1600200"/>
            <a:ext cx="7467600" cy="4873625"/>
          </a:xfrm>
        </p:spPr>
        <p:txBody>
          <a:bodyPr/>
          <a:lstStyle/>
          <a:p>
            <a:pPr marL="571500" indent="-571500" algn="just" eaLnBrk="1" hangingPunct="1">
              <a:buFont typeface="Wingdings" pitchFamily="2" charset="2"/>
              <a:buAutoNum type="arabicPeriod"/>
            </a:pPr>
            <a:r>
              <a:rPr lang="en-US" smtClean="0"/>
              <a:t>Household sector – Consumption / Saving</a:t>
            </a:r>
          </a:p>
          <a:p>
            <a:pPr marL="571500" indent="-571500" algn="just" eaLnBrk="1" hangingPunct="1">
              <a:buFont typeface="Wingdings" pitchFamily="2" charset="2"/>
              <a:buAutoNum type="arabicPeriod"/>
            </a:pPr>
            <a:r>
              <a:rPr lang="en-US" smtClean="0"/>
              <a:t>Production / Firm - Investment</a:t>
            </a:r>
          </a:p>
          <a:p>
            <a:pPr marL="571500" indent="-571500" algn="just" eaLnBrk="1" hangingPunct="1">
              <a:buFont typeface="Wingdings" pitchFamily="2" charset="2"/>
              <a:buAutoNum type="arabicPeriod"/>
            </a:pPr>
            <a:r>
              <a:rPr lang="en-US" smtClean="0"/>
              <a:t>Financial Sector – Acts as an Intermediary – Monetary Policy</a:t>
            </a:r>
          </a:p>
          <a:p>
            <a:pPr marL="571500" indent="-571500" algn="just" eaLnBrk="1" hangingPunct="1">
              <a:buFont typeface="Wingdings" pitchFamily="2" charset="2"/>
              <a:buAutoNum type="arabicPeriod"/>
            </a:pPr>
            <a:r>
              <a:rPr lang="en-US" smtClean="0"/>
              <a:t>Government – Fiscal Policy</a:t>
            </a:r>
          </a:p>
          <a:p>
            <a:pPr marL="571500" indent="-571500" algn="just" eaLnBrk="1" hangingPunct="1">
              <a:buFont typeface="Wingdings" pitchFamily="2" charset="2"/>
              <a:buAutoNum type="arabicPeriod"/>
            </a:pPr>
            <a:r>
              <a:rPr lang="en-US" smtClean="0"/>
              <a:t>External – International Trade - BOP</a:t>
            </a:r>
          </a:p>
        </p:txBody>
      </p:sp>
      <p:sp>
        <p:nvSpPr>
          <p:cNvPr id="11268"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59BB137A-0420-422C-BA08-DC30217AC827}" type="slidenum">
              <a:rPr lang="en-US" smtClean="0">
                <a:latin typeface="Tahoma" pitchFamily="34" charset="0"/>
              </a:rPr>
              <a:pPr/>
              <a:t>15</a:t>
            </a:fld>
            <a:endParaRPr lang="en-US" smtClean="0">
              <a:latin typeface="Tahoma" pitchFamily="34" charset="0"/>
            </a:endParaRPr>
          </a:p>
        </p:txBody>
      </p:sp>
      <p:sp>
        <p:nvSpPr>
          <p:cNvPr id="2" name="Footer Placeholder 1"/>
          <p:cNvSpPr>
            <a:spLocks noGrp="1"/>
          </p:cNvSpPr>
          <p:nvPr>
            <p:ph type="ftr" sz="quarter" idx="12"/>
          </p:nvPr>
        </p:nvSpPr>
        <p:spPr/>
        <p:txBody>
          <a:bodyPr/>
          <a:lstStyle/>
          <a:p>
            <a:pPr>
              <a:defRPr/>
            </a:pPr>
            <a:r>
              <a:rPr lang="sv-SE" smtClean="0"/>
              <a:t>S NEHRA EFE UNIT VI</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r>
              <a:rPr lang="en-US"/>
              <a:t>Three Types of Markets -</a:t>
            </a:r>
          </a:p>
        </p:txBody>
      </p:sp>
      <p:sp>
        <p:nvSpPr>
          <p:cNvPr id="12291" name="Rectangle 3"/>
          <p:cNvSpPr>
            <a:spLocks noGrp="1" noChangeArrowheads="1"/>
          </p:cNvSpPr>
          <p:nvPr>
            <p:ph sz="quarter" idx="1"/>
          </p:nvPr>
        </p:nvSpPr>
        <p:spPr>
          <a:xfrm>
            <a:off x="457200" y="1600200"/>
            <a:ext cx="7467600" cy="4873625"/>
          </a:xfrm>
        </p:spPr>
        <p:txBody>
          <a:bodyPr/>
          <a:lstStyle/>
          <a:p>
            <a:pPr marL="571500" indent="-571500" algn="just" eaLnBrk="1" hangingPunct="1">
              <a:buFont typeface="Wingdings" pitchFamily="2" charset="2"/>
              <a:buAutoNum type="arabicPeriod"/>
            </a:pPr>
            <a:r>
              <a:rPr lang="en-US" smtClean="0"/>
              <a:t>Goods Market – Goods &amp; Services are produced &amp; consumed</a:t>
            </a:r>
          </a:p>
          <a:p>
            <a:pPr marL="571500" indent="-571500" algn="just" eaLnBrk="1" hangingPunct="1">
              <a:buFont typeface="Wingdings" pitchFamily="2" charset="2"/>
              <a:buAutoNum type="arabicPeriod"/>
            </a:pPr>
            <a:r>
              <a:rPr lang="en-US" smtClean="0"/>
              <a:t>Factors Market – Land, Labour, Money Market</a:t>
            </a:r>
          </a:p>
          <a:p>
            <a:pPr marL="571500" indent="-571500" algn="just" eaLnBrk="1" hangingPunct="1">
              <a:buFont typeface="Wingdings" pitchFamily="2" charset="2"/>
              <a:buAutoNum type="arabicPeriod"/>
            </a:pPr>
            <a:r>
              <a:rPr lang="en-US" smtClean="0"/>
              <a:t>Forex Market – Currencies are traded</a:t>
            </a:r>
          </a:p>
        </p:txBody>
      </p:sp>
      <p:sp>
        <p:nvSpPr>
          <p:cNvPr id="12292"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BC3783DF-3953-4A00-AA58-326F9EAB7AEA}" type="slidenum">
              <a:rPr lang="en-US" smtClean="0">
                <a:latin typeface="Tahoma" pitchFamily="34" charset="0"/>
              </a:rPr>
              <a:pPr/>
              <a:t>16</a:t>
            </a:fld>
            <a:endParaRPr lang="en-US" smtClean="0">
              <a:latin typeface="Tahoma" pitchFamily="34" charset="0"/>
            </a:endParaRPr>
          </a:p>
        </p:txBody>
      </p:sp>
      <p:sp>
        <p:nvSpPr>
          <p:cNvPr id="2" name="Footer Placeholder 1"/>
          <p:cNvSpPr>
            <a:spLocks noGrp="1"/>
          </p:cNvSpPr>
          <p:nvPr>
            <p:ph type="ftr" sz="quarter" idx="12"/>
          </p:nvPr>
        </p:nvSpPr>
        <p:spPr/>
        <p:txBody>
          <a:bodyPr/>
          <a:lstStyle/>
          <a:p>
            <a:pPr>
              <a:defRPr/>
            </a:pPr>
            <a:r>
              <a:rPr lang="sv-SE" smtClean="0"/>
              <a:t>S NEHRA EFE UNIT VI</a:t>
            </a:r>
            <a:endParaRPr lang="en-US"/>
          </a:p>
        </p:txBody>
      </p:sp>
    </p:spTree>
    <p:extLst>
      <p:ext uri="{BB962C8B-B14F-4D97-AF65-F5344CB8AC3E}">
        <p14:creationId xmlns:p14="http://schemas.microsoft.com/office/powerpoint/2010/main" val="775836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a:t>
            </a:r>
            <a:endParaRPr lang="en-US" dirty="0"/>
          </a:p>
        </p:txBody>
      </p:sp>
      <p:sp>
        <p:nvSpPr>
          <p:cNvPr id="3" name="Content Placeholder 2"/>
          <p:cNvSpPr>
            <a:spLocks noGrp="1"/>
          </p:cNvSpPr>
          <p:nvPr>
            <p:ph sz="quarter" idx="1"/>
          </p:nvPr>
        </p:nvSpPr>
        <p:spPr/>
        <p:txBody>
          <a:bodyPr/>
          <a:lstStyle/>
          <a:p>
            <a:r>
              <a:rPr lang="en-US" dirty="0"/>
              <a:t>Which of the following is NOT a leakage from the circular flow of income and </a:t>
            </a:r>
            <a:r>
              <a:rPr lang="en-US" dirty="0" smtClean="0"/>
              <a:t>expenditure:</a:t>
            </a:r>
            <a:endParaRPr lang="en-US" dirty="0"/>
          </a:p>
          <a:p>
            <a:pPr marL="0" indent="0">
              <a:buNone/>
            </a:pPr>
            <a:r>
              <a:rPr lang="en-US" dirty="0"/>
              <a:t>a) </a:t>
            </a:r>
            <a:r>
              <a:rPr lang="en-US" dirty="0" smtClean="0"/>
              <a:t>Imports</a:t>
            </a:r>
            <a:endParaRPr lang="en-US" dirty="0"/>
          </a:p>
          <a:p>
            <a:pPr marL="0" indent="0">
              <a:buNone/>
            </a:pPr>
            <a:r>
              <a:rPr lang="en-US" dirty="0"/>
              <a:t>b) Government purchases</a:t>
            </a:r>
          </a:p>
          <a:p>
            <a:pPr marL="0" indent="0">
              <a:buNone/>
            </a:pPr>
            <a:r>
              <a:rPr lang="en-US" dirty="0" smtClean="0"/>
              <a:t>c</a:t>
            </a:r>
            <a:r>
              <a:rPr lang="en-US" dirty="0"/>
              <a:t>) </a:t>
            </a:r>
            <a:r>
              <a:rPr lang="en-US" dirty="0" smtClean="0"/>
              <a:t>Taxes</a:t>
            </a:r>
            <a:endParaRPr lang="en-US" dirty="0"/>
          </a:p>
          <a:p>
            <a:pPr marL="0" indent="0">
              <a:buNone/>
            </a:pPr>
            <a:r>
              <a:rPr lang="en-US" dirty="0"/>
              <a:t>d) Saving</a:t>
            </a:r>
          </a:p>
        </p:txBody>
      </p:sp>
      <p:sp>
        <p:nvSpPr>
          <p:cNvPr id="4" name="Slide Number Placeholder 3"/>
          <p:cNvSpPr>
            <a:spLocks noGrp="1"/>
          </p:cNvSpPr>
          <p:nvPr>
            <p:ph type="sldNum" sz="quarter" idx="11"/>
          </p:nvPr>
        </p:nvSpPr>
        <p:spPr/>
        <p:txBody>
          <a:bodyPr/>
          <a:lstStyle/>
          <a:p>
            <a:pPr>
              <a:defRPr/>
            </a:pPr>
            <a:fld id="{CAF338AE-8C8B-4C35-8CDA-64D81FF6D7FD}" type="slidenum">
              <a:rPr lang="en-US" smtClean="0"/>
              <a:pPr>
                <a:defRPr/>
              </a:pPr>
              <a:t>17</a:t>
            </a:fld>
            <a:endParaRPr lang="en-US"/>
          </a:p>
        </p:txBody>
      </p:sp>
      <p:sp>
        <p:nvSpPr>
          <p:cNvPr id="5" name="Footer Placeholder 4"/>
          <p:cNvSpPr>
            <a:spLocks noGrp="1"/>
          </p:cNvSpPr>
          <p:nvPr>
            <p:ph type="ftr" sz="quarter" idx="12"/>
          </p:nvPr>
        </p:nvSpPr>
        <p:spPr/>
        <p:txBody>
          <a:bodyPr/>
          <a:lstStyle/>
          <a:p>
            <a:pPr>
              <a:defRPr/>
            </a:pPr>
            <a:r>
              <a:rPr lang="sv-SE" smtClean="0"/>
              <a:t>S NEHRA EFE UNIT VI</a:t>
            </a:r>
            <a:endParaRPr lang="en-US"/>
          </a:p>
        </p:txBody>
      </p:sp>
    </p:spTree>
    <p:extLst>
      <p:ext uri="{BB962C8B-B14F-4D97-AF65-F5344CB8AC3E}">
        <p14:creationId xmlns:p14="http://schemas.microsoft.com/office/powerpoint/2010/main" val="2212110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introduction</a:t>
            </a:r>
            <a:endParaRPr lang="en-US" dirty="0"/>
          </a:p>
        </p:txBody>
      </p:sp>
      <p:sp>
        <p:nvSpPr>
          <p:cNvPr id="9219" name="Content Placeholder 2"/>
          <p:cNvSpPr>
            <a:spLocks noGrp="1"/>
          </p:cNvSpPr>
          <p:nvPr>
            <p:ph sz="quarter" idx="1"/>
          </p:nvPr>
        </p:nvSpPr>
        <p:spPr>
          <a:xfrm>
            <a:off x="457200" y="1600200"/>
            <a:ext cx="7467600" cy="4873625"/>
          </a:xfrm>
        </p:spPr>
        <p:txBody>
          <a:bodyPr/>
          <a:lstStyle/>
          <a:p>
            <a:r>
              <a:rPr lang="en-US" smtClean="0"/>
              <a:t>We have learnt all the economic issues in micro economics from the angle of a firm and also a consumer</a:t>
            </a:r>
          </a:p>
          <a:p>
            <a:r>
              <a:rPr lang="en-US" smtClean="0"/>
              <a:t>We shall now look at all economic issues from the perspective of the economy (performance, structure and behaviour) and not one firm</a:t>
            </a:r>
          </a:p>
        </p:txBody>
      </p:sp>
      <p:sp>
        <p:nvSpPr>
          <p:cNvPr id="922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1B7C3581-6C6D-4693-9B35-2CB7D6B355FB}" type="slidenum">
              <a:rPr lang="en-US" smtClean="0">
                <a:latin typeface="Tahoma" pitchFamily="34" charset="0"/>
              </a:rPr>
              <a:pPr/>
              <a:t>2</a:t>
            </a:fld>
            <a:endParaRPr lang="en-US" smtClean="0">
              <a:latin typeface="Tahoma" pitchFamily="34" charset="0"/>
            </a:endParaRPr>
          </a:p>
        </p:txBody>
      </p:sp>
      <p:sp>
        <p:nvSpPr>
          <p:cNvPr id="9221"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EFE UNIT VI</a:t>
            </a:r>
            <a:endParaRPr lang="en-US">
              <a:latin typeface="Tahoma" pitchFamily="34" charset="0"/>
            </a:endParaRPr>
          </a:p>
        </p:txBody>
      </p:sp>
    </p:spTree>
    <p:extLst>
      <p:ext uri="{BB962C8B-B14F-4D97-AF65-F5344CB8AC3E}">
        <p14:creationId xmlns:p14="http://schemas.microsoft.com/office/powerpoint/2010/main" val="3044645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en-US" dirty="0" smtClean="0"/>
              <a:t>introduction to macroeconomics</a:t>
            </a:r>
          </a:p>
        </p:txBody>
      </p:sp>
      <p:sp>
        <p:nvSpPr>
          <p:cNvPr id="10243" name="Rectangle 3"/>
          <p:cNvSpPr>
            <a:spLocks noGrp="1" noChangeArrowheads="1"/>
          </p:cNvSpPr>
          <p:nvPr>
            <p:ph type="body" idx="1"/>
          </p:nvPr>
        </p:nvSpPr>
        <p:spPr>
          <a:xfrm>
            <a:off x="457200" y="1600200"/>
            <a:ext cx="7467600" cy="4873625"/>
          </a:xfrm>
        </p:spPr>
        <p:txBody>
          <a:bodyPr/>
          <a:lstStyle/>
          <a:p>
            <a:pPr eaLnBrk="1" hangingPunct="1"/>
            <a:r>
              <a:rPr lang="en-US" sz="2600" dirty="0" smtClean="0"/>
              <a:t>Modern economics has two major branches -Micro and Macro Economics</a:t>
            </a:r>
          </a:p>
          <a:p>
            <a:pPr eaLnBrk="1" hangingPunct="1"/>
            <a:r>
              <a:rPr lang="en-US" sz="2600" dirty="0" smtClean="0"/>
              <a:t>Macroeconomics came into existence in 1936</a:t>
            </a:r>
          </a:p>
          <a:p>
            <a:pPr eaLnBrk="1" hangingPunct="1"/>
            <a:r>
              <a:rPr lang="en-US" sz="2600" dirty="0" smtClean="0"/>
              <a:t>JM Keynes published his book The </a:t>
            </a:r>
            <a:r>
              <a:rPr lang="en-US" sz="2600" i="1" dirty="0" smtClean="0"/>
              <a:t>General Theory of Employment, Interest and Money</a:t>
            </a:r>
          </a:p>
          <a:p>
            <a:pPr eaLnBrk="1" hangingPunct="1"/>
            <a:r>
              <a:rPr lang="en-US" sz="2600" dirty="0" smtClean="0"/>
              <a:t>Micro Economics analyses economic behaviour of the individual decision making</a:t>
            </a:r>
          </a:p>
          <a:p>
            <a:pPr eaLnBrk="1" hangingPunct="1"/>
            <a:r>
              <a:rPr lang="en-US" sz="2600" dirty="0" smtClean="0"/>
              <a:t>Macroeconomics deals with the economic issues at the level of economy as a whole</a:t>
            </a:r>
          </a:p>
        </p:txBody>
      </p:sp>
      <p:sp>
        <p:nvSpPr>
          <p:cNvPr id="10244"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54787BF1-64D1-4545-9EF4-5B3E47F1D8EB}" type="slidenum">
              <a:rPr lang="en-US" smtClean="0">
                <a:latin typeface="Tahoma" pitchFamily="34" charset="0"/>
              </a:rPr>
              <a:pPr/>
              <a:t>3</a:t>
            </a:fld>
            <a:endParaRPr lang="en-US" smtClean="0">
              <a:latin typeface="Tahoma" pitchFamily="34" charset="0"/>
            </a:endParaRPr>
          </a:p>
        </p:txBody>
      </p:sp>
      <p:sp>
        <p:nvSpPr>
          <p:cNvPr id="10245"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EFE UNIT VI</a:t>
            </a:r>
            <a:endParaRPr lang="en-US">
              <a:latin typeface="Tahoma" pitchFamily="34" charset="0"/>
            </a:endParaRPr>
          </a:p>
        </p:txBody>
      </p:sp>
    </p:spTree>
    <p:extLst>
      <p:ext uri="{BB962C8B-B14F-4D97-AF65-F5344CB8AC3E}">
        <p14:creationId xmlns:p14="http://schemas.microsoft.com/office/powerpoint/2010/main" val="3426925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Macroeconomics</a:t>
            </a:r>
          </a:p>
        </p:txBody>
      </p:sp>
      <p:sp>
        <p:nvSpPr>
          <p:cNvPr id="13315" name="Rectangle 3"/>
          <p:cNvSpPr>
            <a:spLocks noGrp="1" noChangeArrowheads="1"/>
          </p:cNvSpPr>
          <p:nvPr>
            <p:ph type="body" idx="1"/>
          </p:nvPr>
        </p:nvSpPr>
        <p:spPr>
          <a:xfrm>
            <a:off x="457200" y="1600200"/>
            <a:ext cx="7467600" cy="4873625"/>
          </a:xfrm>
        </p:spPr>
        <p:txBody>
          <a:bodyPr/>
          <a:lstStyle/>
          <a:p>
            <a:pPr eaLnBrk="1" hangingPunct="1"/>
            <a:r>
              <a:rPr lang="en-US" b="1" dirty="0" smtClean="0"/>
              <a:t>Macroeconomics</a:t>
            </a:r>
            <a:r>
              <a:rPr lang="en-US" dirty="0" smtClean="0"/>
              <a:t> is the branch of economics that deals with a nation’s economy as a whole.</a:t>
            </a:r>
          </a:p>
          <a:p>
            <a:pPr eaLnBrk="1" hangingPunct="1"/>
            <a:r>
              <a:rPr lang="en-US" dirty="0" smtClean="0"/>
              <a:t>Macroeconomics focuses on the economic </a:t>
            </a:r>
            <a:r>
              <a:rPr lang="en-US" dirty="0" smtClean="0">
                <a:solidFill>
                  <a:srgbClr val="FF0000"/>
                </a:solidFill>
              </a:rPr>
              <a:t>issues-unemployment, inflation, growth, trade, and the gross domestic product </a:t>
            </a:r>
            <a:r>
              <a:rPr lang="en-US" dirty="0" smtClean="0"/>
              <a:t>- that are most often discussed in the media and in political debates.</a:t>
            </a:r>
          </a:p>
        </p:txBody>
      </p:sp>
      <p:sp>
        <p:nvSpPr>
          <p:cNvPr id="13316"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5195A48B-7617-4D04-83A5-D309D07BCDC1}" type="slidenum">
              <a:rPr lang="en-US" smtClean="0">
                <a:latin typeface="Tahoma" pitchFamily="34" charset="0"/>
              </a:rPr>
              <a:pPr/>
              <a:t>4</a:t>
            </a:fld>
            <a:endParaRPr lang="en-US" smtClean="0">
              <a:latin typeface="Tahoma" pitchFamily="34" charset="0"/>
            </a:endParaRPr>
          </a:p>
        </p:txBody>
      </p:sp>
      <p:sp>
        <p:nvSpPr>
          <p:cNvPr id="13317"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sv-SE" smtClean="0">
                <a:latin typeface="Tahoma" pitchFamily="34" charset="0"/>
              </a:rPr>
              <a:t>S NEHRA EFE UNIT VI</a:t>
            </a:r>
            <a:endParaRPr lang="en-US">
              <a:latin typeface="Tahoma" pitchFamily="34" charset="0"/>
            </a:endParaRPr>
          </a:p>
        </p:txBody>
      </p:sp>
    </p:spTree>
    <p:extLst>
      <p:ext uri="{BB962C8B-B14F-4D97-AF65-F5344CB8AC3E}">
        <p14:creationId xmlns:p14="http://schemas.microsoft.com/office/powerpoint/2010/main" val="3127608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 Circular flow of income</a:t>
            </a:r>
            <a:endParaRPr lang="en-US" dirty="0"/>
          </a:p>
        </p:txBody>
      </p:sp>
      <p:sp>
        <p:nvSpPr>
          <p:cNvPr id="3" name="Content Placeholder 2"/>
          <p:cNvSpPr>
            <a:spLocks noGrp="1"/>
          </p:cNvSpPr>
          <p:nvPr>
            <p:ph sz="quarter" idx="1"/>
          </p:nvPr>
        </p:nvSpPr>
        <p:spPr/>
        <p:txBody>
          <a:bodyPr/>
          <a:lstStyle/>
          <a:p>
            <a:r>
              <a:rPr lang="en-US" dirty="0"/>
              <a:t>Economists use many different kinds of frameworks to make sense of an economy.</a:t>
            </a:r>
          </a:p>
          <a:p>
            <a:r>
              <a:rPr lang="en-US" dirty="0"/>
              <a:t>One of the most important is called the </a:t>
            </a:r>
            <a:r>
              <a:rPr lang="en-US" dirty="0">
                <a:solidFill>
                  <a:srgbClr val="FF0000"/>
                </a:solidFill>
              </a:rPr>
              <a:t>circular flow of income</a:t>
            </a:r>
          </a:p>
        </p:txBody>
      </p:sp>
      <p:sp>
        <p:nvSpPr>
          <p:cNvPr id="4" name="Slide Number Placeholder 3"/>
          <p:cNvSpPr>
            <a:spLocks noGrp="1"/>
          </p:cNvSpPr>
          <p:nvPr>
            <p:ph type="sldNum" sz="quarter" idx="11"/>
          </p:nvPr>
        </p:nvSpPr>
        <p:spPr/>
        <p:txBody>
          <a:bodyPr/>
          <a:lstStyle/>
          <a:p>
            <a:pPr>
              <a:defRPr/>
            </a:pPr>
            <a:fld id="{CAF338AE-8C8B-4C35-8CDA-64D81FF6D7FD}" type="slidenum">
              <a:rPr lang="en-US" smtClean="0"/>
              <a:pPr>
                <a:defRPr/>
              </a:pPr>
              <a:t>5</a:t>
            </a:fld>
            <a:endParaRPr lang="en-US"/>
          </a:p>
        </p:txBody>
      </p:sp>
      <p:sp>
        <p:nvSpPr>
          <p:cNvPr id="5" name="Footer Placeholder 4"/>
          <p:cNvSpPr>
            <a:spLocks noGrp="1"/>
          </p:cNvSpPr>
          <p:nvPr>
            <p:ph type="ftr" sz="quarter" idx="12"/>
          </p:nvPr>
        </p:nvSpPr>
        <p:spPr/>
        <p:txBody>
          <a:bodyPr/>
          <a:lstStyle/>
          <a:p>
            <a:pPr>
              <a:defRPr/>
            </a:pPr>
            <a:r>
              <a:rPr lang="sv-SE" smtClean="0"/>
              <a:t>S NEHRA EFE UNIT VI</a:t>
            </a:r>
            <a:endParaRPr lang="en-US"/>
          </a:p>
        </p:txBody>
      </p:sp>
    </p:spTree>
    <p:extLst>
      <p:ext uri="{BB962C8B-B14F-4D97-AF65-F5344CB8AC3E}">
        <p14:creationId xmlns:p14="http://schemas.microsoft.com/office/powerpoint/2010/main" val="17589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example</a:t>
            </a:r>
            <a:endParaRPr lang="en-US" dirty="0"/>
          </a:p>
        </p:txBody>
      </p:sp>
      <p:sp>
        <p:nvSpPr>
          <p:cNvPr id="3" name="Content Placeholder 2"/>
          <p:cNvSpPr>
            <a:spLocks noGrp="1"/>
          </p:cNvSpPr>
          <p:nvPr>
            <p:ph sz="quarter" idx="1"/>
          </p:nvPr>
        </p:nvSpPr>
        <p:spPr>
          <a:xfrm>
            <a:off x="457200" y="914400"/>
            <a:ext cx="7467600" cy="5559552"/>
          </a:xfrm>
        </p:spPr>
        <p:txBody>
          <a:bodyPr/>
          <a:lstStyle/>
          <a:p>
            <a:r>
              <a:rPr lang="en-US" sz="2000" dirty="0">
                <a:solidFill>
                  <a:srgbClr val="333333"/>
                </a:solidFill>
              </a:rPr>
              <a:t>When you purchase a </a:t>
            </a:r>
            <a:r>
              <a:rPr lang="en-US" sz="2000" dirty="0" smtClean="0">
                <a:solidFill>
                  <a:srgbClr val="333333"/>
                </a:solidFill>
              </a:rPr>
              <a:t>of computer software</a:t>
            </a:r>
            <a:r>
              <a:rPr lang="en-US" sz="2000" dirty="0">
                <a:solidFill>
                  <a:srgbClr val="333333"/>
                </a:solidFill>
              </a:rPr>
              <a:t>, you give money to the seller, and the seller gives the software to you.</a:t>
            </a:r>
          </a:p>
          <a:p>
            <a:r>
              <a:rPr lang="en-US" sz="2000" dirty="0">
                <a:solidFill>
                  <a:srgbClr val="333333"/>
                </a:solidFill>
              </a:rPr>
              <a:t>(You might literally hand over </a:t>
            </a:r>
            <a:r>
              <a:rPr lang="en-US" sz="2000" dirty="0" smtClean="0">
                <a:solidFill>
                  <a:srgbClr val="333333"/>
                </a:solidFill>
              </a:rPr>
              <a:t>money and </a:t>
            </a:r>
            <a:r>
              <a:rPr lang="en-US" sz="2000" dirty="0">
                <a:solidFill>
                  <a:srgbClr val="333333"/>
                </a:solidFill>
              </a:rPr>
              <a:t>receive a CD, or you might enter </a:t>
            </a:r>
            <a:r>
              <a:rPr lang="en-US" sz="2000" dirty="0" smtClean="0">
                <a:solidFill>
                  <a:srgbClr val="333333"/>
                </a:solidFill>
              </a:rPr>
              <a:t>a credit </a:t>
            </a:r>
            <a:r>
              <a:rPr lang="en-US" sz="2000" dirty="0">
                <a:solidFill>
                  <a:srgbClr val="333333"/>
                </a:solidFill>
              </a:rPr>
              <a:t>card number into a website entitling you to a download. The idea is the </a:t>
            </a:r>
            <a:r>
              <a:rPr lang="en-US" sz="2000" dirty="0" smtClean="0">
                <a:solidFill>
                  <a:srgbClr val="333333"/>
                </a:solidFill>
              </a:rPr>
              <a:t>same either </a:t>
            </a:r>
            <a:r>
              <a:rPr lang="en-US" sz="2000" dirty="0">
                <a:solidFill>
                  <a:srgbClr val="333333"/>
                </a:solidFill>
              </a:rPr>
              <a:t>way.) </a:t>
            </a:r>
            <a:endParaRPr lang="en-US" sz="2000" dirty="0" smtClean="0">
              <a:solidFill>
                <a:srgbClr val="333333"/>
              </a:solidFill>
            </a:endParaRPr>
          </a:p>
          <a:p>
            <a:r>
              <a:rPr lang="en-US" sz="2000" dirty="0" smtClean="0">
                <a:solidFill>
                  <a:srgbClr val="333333"/>
                </a:solidFill>
              </a:rPr>
              <a:t>There </a:t>
            </a:r>
            <a:r>
              <a:rPr lang="en-US" sz="2000" dirty="0">
                <a:solidFill>
                  <a:srgbClr val="333333"/>
                </a:solidFill>
              </a:rPr>
              <a:t>is a flow of money from you to the seller and a flow of goods </a:t>
            </a:r>
            <a:r>
              <a:rPr lang="en-US" sz="2000" dirty="0" smtClean="0">
                <a:solidFill>
                  <a:srgbClr val="333333"/>
                </a:solidFill>
              </a:rPr>
              <a:t>or services </a:t>
            </a:r>
            <a:r>
              <a:rPr lang="en-US" sz="2000" dirty="0">
                <a:solidFill>
                  <a:srgbClr val="333333"/>
                </a:solidFill>
              </a:rPr>
              <a:t>from the seller to you. This is true for all transactions: as individuals </a:t>
            </a:r>
            <a:r>
              <a:rPr lang="en-US" sz="2000" dirty="0" smtClean="0">
                <a:solidFill>
                  <a:srgbClr val="333333"/>
                </a:solidFill>
              </a:rPr>
              <a:t>and firms </a:t>
            </a:r>
            <a:r>
              <a:rPr lang="en-US" sz="2000" dirty="0">
                <a:solidFill>
                  <a:srgbClr val="333333"/>
                </a:solidFill>
              </a:rPr>
              <a:t>buy and sell goods and services, money flows among the different sectors </a:t>
            </a:r>
            <a:r>
              <a:rPr lang="en-US" sz="2000" dirty="0" smtClean="0">
                <a:solidFill>
                  <a:srgbClr val="333333"/>
                </a:solidFill>
              </a:rPr>
              <a:t>of the </a:t>
            </a:r>
            <a:r>
              <a:rPr lang="en-US" sz="2000" dirty="0">
                <a:solidFill>
                  <a:srgbClr val="333333"/>
                </a:solidFill>
              </a:rPr>
              <a:t>economy. </a:t>
            </a:r>
            <a:endParaRPr lang="en-US" sz="2000" dirty="0" smtClean="0">
              <a:solidFill>
                <a:srgbClr val="333333"/>
              </a:solidFill>
            </a:endParaRPr>
          </a:p>
          <a:p>
            <a:r>
              <a:rPr lang="en-US" sz="2000" dirty="0" smtClean="0">
                <a:solidFill>
                  <a:srgbClr val="FF0000"/>
                </a:solidFill>
              </a:rPr>
              <a:t>Macroeconomists </a:t>
            </a:r>
            <a:r>
              <a:rPr lang="en-US" sz="2000" dirty="0">
                <a:solidFill>
                  <a:srgbClr val="FF0000"/>
                </a:solidFill>
              </a:rPr>
              <a:t>follow the money. By tracking these flows, we </a:t>
            </a:r>
            <a:r>
              <a:rPr lang="en-US" sz="2000" dirty="0" smtClean="0">
                <a:solidFill>
                  <a:srgbClr val="FF0000"/>
                </a:solidFill>
              </a:rPr>
              <a:t>can understand </a:t>
            </a:r>
            <a:r>
              <a:rPr lang="en-US" sz="2000" dirty="0">
                <a:solidFill>
                  <a:srgbClr val="FF0000"/>
                </a:solidFill>
              </a:rPr>
              <a:t>the links between different markets; by understanding these links, </a:t>
            </a:r>
            <a:r>
              <a:rPr lang="en-US" sz="2000" dirty="0" smtClean="0">
                <a:solidFill>
                  <a:srgbClr val="FF0000"/>
                </a:solidFill>
              </a:rPr>
              <a:t>we gain </a:t>
            </a:r>
            <a:r>
              <a:rPr lang="en-US" sz="2000" dirty="0">
                <a:solidFill>
                  <a:srgbClr val="FF0000"/>
                </a:solidFill>
              </a:rPr>
              <a:t>insight into the functioning of an economy</a:t>
            </a:r>
            <a:r>
              <a:rPr lang="en-US" sz="2000" dirty="0">
                <a:solidFill>
                  <a:srgbClr val="333333"/>
                </a:solidFill>
              </a:rPr>
              <a:t>.</a:t>
            </a:r>
            <a:endParaRPr lang="en-US" sz="2000" dirty="0"/>
          </a:p>
        </p:txBody>
      </p:sp>
      <p:sp>
        <p:nvSpPr>
          <p:cNvPr id="4" name="Slide Number Placeholder 3"/>
          <p:cNvSpPr>
            <a:spLocks noGrp="1"/>
          </p:cNvSpPr>
          <p:nvPr>
            <p:ph type="sldNum" sz="quarter" idx="11"/>
          </p:nvPr>
        </p:nvSpPr>
        <p:spPr/>
        <p:txBody>
          <a:bodyPr/>
          <a:lstStyle/>
          <a:p>
            <a:pPr>
              <a:defRPr/>
            </a:pPr>
            <a:fld id="{CAF338AE-8C8B-4C35-8CDA-64D81FF6D7FD}" type="slidenum">
              <a:rPr lang="en-US" smtClean="0"/>
              <a:pPr>
                <a:defRPr/>
              </a:pPr>
              <a:t>6</a:t>
            </a:fld>
            <a:endParaRPr lang="en-US"/>
          </a:p>
        </p:txBody>
      </p:sp>
      <p:sp>
        <p:nvSpPr>
          <p:cNvPr id="5" name="Footer Placeholder 4"/>
          <p:cNvSpPr>
            <a:spLocks noGrp="1"/>
          </p:cNvSpPr>
          <p:nvPr>
            <p:ph type="ftr" sz="quarter" idx="12"/>
          </p:nvPr>
        </p:nvSpPr>
        <p:spPr/>
        <p:txBody>
          <a:bodyPr/>
          <a:lstStyle/>
          <a:p>
            <a:pPr>
              <a:defRPr/>
            </a:pPr>
            <a:r>
              <a:rPr lang="sv-SE" smtClean="0"/>
              <a:t>S NEHRA EFE UNIT VI</a:t>
            </a:r>
            <a:endParaRPr lang="en-US"/>
          </a:p>
        </p:txBody>
      </p:sp>
    </p:spTree>
    <p:extLst>
      <p:ext uri="{BB962C8B-B14F-4D97-AF65-F5344CB8AC3E}">
        <p14:creationId xmlns:p14="http://schemas.microsoft.com/office/powerpoint/2010/main" val="132859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Circular flow of economic activities and income</a:t>
            </a:r>
            <a:endParaRPr lang="en-US" dirty="0"/>
          </a:p>
        </p:txBody>
      </p:sp>
      <p:sp>
        <p:nvSpPr>
          <p:cNvPr id="16387" name="Content Placeholder 2"/>
          <p:cNvSpPr>
            <a:spLocks noGrp="1"/>
          </p:cNvSpPr>
          <p:nvPr>
            <p:ph sz="quarter" idx="1"/>
          </p:nvPr>
        </p:nvSpPr>
        <p:spPr>
          <a:xfrm>
            <a:off x="457200" y="1600200"/>
            <a:ext cx="7467600" cy="4873625"/>
          </a:xfrm>
        </p:spPr>
        <p:txBody>
          <a:bodyPr/>
          <a:lstStyle/>
          <a:p>
            <a:r>
              <a:rPr lang="en-US" dirty="0" smtClean="0"/>
              <a:t>The crux of macroeconomic theory is based on the circular flow of income</a:t>
            </a:r>
          </a:p>
          <a:p>
            <a:r>
              <a:rPr lang="en-US" dirty="0" smtClean="0"/>
              <a:t>The basis of this flow is the economic interdependence of consumers and sellers, between whom the circular flow of production of goods &amp; services, income and expenditure takes place</a:t>
            </a:r>
          </a:p>
          <a:p>
            <a:r>
              <a:rPr lang="en-US" dirty="0" smtClean="0"/>
              <a:t>The </a:t>
            </a:r>
            <a:r>
              <a:rPr lang="en-US" dirty="0" smtClean="0">
                <a:solidFill>
                  <a:srgbClr val="FF0000"/>
                </a:solidFill>
              </a:rPr>
              <a:t>simple model </a:t>
            </a:r>
            <a:r>
              <a:rPr lang="en-US" dirty="0" smtClean="0"/>
              <a:t>starts with the primary agents that is, households and firms which will be eventually extended by including the government and external sector</a:t>
            </a:r>
          </a:p>
        </p:txBody>
      </p:sp>
      <p:sp>
        <p:nvSpPr>
          <p:cNvPr id="16388"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69D9D1AE-758C-4FEE-913F-83BAA956FC0B}" type="slidenum">
              <a:rPr lang="en-US" smtClean="0">
                <a:latin typeface="Tahoma" pitchFamily="34" charset="0"/>
              </a:rPr>
              <a:pPr/>
              <a:t>7</a:t>
            </a:fld>
            <a:endParaRPr lang="en-US" smtClean="0">
              <a:latin typeface="Tahoma" pitchFamily="34" charset="0"/>
            </a:endParaRPr>
          </a:p>
        </p:txBody>
      </p:sp>
      <p:sp>
        <p:nvSpPr>
          <p:cNvPr id="3" name="Footer Placeholder 2"/>
          <p:cNvSpPr>
            <a:spLocks noGrp="1"/>
          </p:cNvSpPr>
          <p:nvPr>
            <p:ph type="ftr" sz="quarter" idx="12"/>
          </p:nvPr>
        </p:nvSpPr>
        <p:spPr/>
        <p:txBody>
          <a:bodyPr/>
          <a:lstStyle/>
          <a:p>
            <a:pPr>
              <a:defRPr/>
            </a:pPr>
            <a:r>
              <a:rPr lang="sv-SE" smtClean="0"/>
              <a:t>S NEHRA EFE UNIT VI</a:t>
            </a:r>
            <a:endParaRPr lang="en-US"/>
          </a:p>
        </p:txBody>
      </p:sp>
    </p:spTree>
    <p:extLst>
      <p:ext uri="{BB962C8B-B14F-4D97-AF65-F5344CB8AC3E}">
        <p14:creationId xmlns:p14="http://schemas.microsoft.com/office/powerpoint/2010/main" val="3047830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Circular Flow – Two sector model</a:t>
            </a:r>
            <a:br>
              <a:rPr lang="en-US" dirty="0"/>
            </a:br>
            <a:endParaRPr lang="en-US" dirty="0"/>
          </a:p>
        </p:txBody>
      </p:sp>
      <p:sp>
        <p:nvSpPr>
          <p:cNvPr id="3" name="Slide Number Placeholder 2"/>
          <p:cNvSpPr>
            <a:spLocks noGrp="1"/>
          </p:cNvSpPr>
          <p:nvPr>
            <p:ph type="sldNum" sz="quarter" idx="11"/>
          </p:nvPr>
        </p:nvSpPr>
        <p:spPr/>
        <p:txBody>
          <a:bodyPr/>
          <a:lstStyle/>
          <a:p>
            <a:pPr>
              <a:defRPr/>
            </a:pPr>
            <a:fld id="{32CE5D09-C3D6-4E08-B7E3-47F235E87BEC}" type="slidenum">
              <a:rPr lang="en-US" smtClean="0"/>
              <a:pPr>
                <a:defRPr/>
              </a:pPr>
              <a:t>8</a:t>
            </a:fld>
            <a:endParaRPr lang="en-US"/>
          </a:p>
        </p:txBody>
      </p:sp>
      <p:sp>
        <p:nvSpPr>
          <p:cNvPr id="2" name="Footer Placeholder 1"/>
          <p:cNvSpPr>
            <a:spLocks noGrp="1"/>
          </p:cNvSpPr>
          <p:nvPr>
            <p:ph type="ftr" sz="quarter" idx="12"/>
          </p:nvPr>
        </p:nvSpPr>
        <p:spPr/>
        <p:txBody>
          <a:bodyPr/>
          <a:lstStyle/>
          <a:p>
            <a:pPr>
              <a:defRPr/>
            </a:pPr>
            <a:r>
              <a:rPr lang="sv-SE" smtClean="0"/>
              <a:t>S NEHRA EFE UNIT VI</a:t>
            </a:r>
            <a:endParaRPr lang="en-US"/>
          </a:p>
        </p:txBody>
      </p:sp>
      <p:pic>
        <p:nvPicPr>
          <p:cNvPr id="1026" name="Picture 2" descr="Image result for circular flow of income"/>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b="6380"/>
          <a:stretch/>
        </p:blipFill>
        <p:spPr bwMode="auto">
          <a:xfrm>
            <a:off x="1295400" y="2133601"/>
            <a:ext cx="5867400" cy="3200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886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sz="3200" dirty="0"/>
              <a:t>Circular flow </a:t>
            </a:r>
            <a:r>
              <a:rPr lang="en-US" altLang="en-US" sz="3200" dirty="0" smtClean="0"/>
              <a:t>diagram</a:t>
            </a:r>
            <a:endParaRPr lang="en-US" dirty="0"/>
          </a:p>
        </p:txBody>
      </p:sp>
      <p:sp>
        <p:nvSpPr>
          <p:cNvPr id="5" name="Content Placeholder 4"/>
          <p:cNvSpPr>
            <a:spLocks noGrp="1"/>
          </p:cNvSpPr>
          <p:nvPr>
            <p:ph sz="quarter" idx="1"/>
          </p:nvPr>
        </p:nvSpPr>
        <p:spPr/>
        <p:txBody>
          <a:bodyPr/>
          <a:lstStyle/>
          <a:p>
            <a:pPr algn="just">
              <a:spcBef>
                <a:spcPct val="50000"/>
              </a:spcBef>
            </a:pPr>
            <a:r>
              <a:rPr lang="en-US" altLang="en-US" sz="2000" dirty="0"/>
              <a:t>The diagram above represents the transactions between firms and households in a simple economy.  </a:t>
            </a:r>
          </a:p>
          <a:p>
            <a:endParaRPr lang="en-US" dirty="0"/>
          </a:p>
        </p:txBody>
      </p:sp>
      <p:sp>
        <p:nvSpPr>
          <p:cNvPr id="3" name="Slide Number Placeholder 2"/>
          <p:cNvSpPr>
            <a:spLocks noGrp="1"/>
          </p:cNvSpPr>
          <p:nvPr>
            <p:ph type="sldNum" sz="quarter" idx="11"/>
          </p:nvPr>
        </p:nvSpPr>
        <p:spPr/>
        <p:txBody>
          <a:bodyPr/>
          <a:lstStyle/>
          <a:p>
            <a:pPr>
              <a:defRPr/>
            </a:pPr>
            <a:fld id="{32CE5D09-C3D6-4E08-B7E3-47F235E87BEC}" type="slidenum">
              <a:rPr lang="en-US" smtClean="0"/>
              <a:pPr>
                <a:defRPr/>
              </a:pPr>
              <a:t>9</a:t>
            </a:fld>
            <a:endParaRPr lang="en-US"/>
          </a:p>
        </p:txBody>
      </p:sp>
      <p:sp>
        <p:nvSpPr>
          <p:cNvPr id="2" name="Footer Placeholder 1"/>
          <p:cNvSpPr>
            <a:spLocks noGrp="1"/>
          </p:cNvSpPr>
          <p:nvPr>
            <p:ph type="ftr" sz="quarter" idx="12"/>
          </p:nvPr>
        </p:nvSpPr>
        <p:spPr/>
        <p:txBody>
          <a:bodyPr/>
          <a:lstStyle/>
          <a:p>
            <a:pPr>
              <a:defRPr/>
            </a:pPr>
            <a:r>
              <a:rPr lang="sv-SE" smtClean="0"/>
              <a:t>S NEHRA EFE UNIT VI</a:t>
            </a:r>
            <a:endParaRPr lang="en-US"/>
          </a:p>
        </p:txBody>
      </p:sp>
    </p:spTree>
    <p:extLst>
      <p:ext uri="{BB962C8B-B14F-4D97-AF65-F5344CB8AC3E}">
        <p14:creationId xmlns:p14="http://schemas.microsoft.com/office/powerpoint/2010/main" val="252642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27106</TotalTime>
  <Words>819</Words>
  <Application>Microsoft Office PowerPoint</Application>
  <PresentationFormat>On-screen Show (4:3)</PresentationFormat>
  <Paragraphs>94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Century Schoolbook</vt:lpstr>
      <vt:lpstr>Tahoma</vt:lpstr>
      <vt:lpstr>Wingdings</vt:lpstr>
      <vt:lpstr>Wingdings 2</vt:lpstr>
      <vt:lpstr>Oriel</vt:lpstr>
      <vt:lpstr>unit - vi</vt:lpstr>
      <vt:lpstr>introduction</vt:lpstr>
      <vt:lpstr>introduction to macroeconomics</vt:lpstr>
      <vt:lpstr>Macroeconomics</vt:lpstr>
      <vt:lpstr>6.1 Circular flow of income</vt:lpstr>
      <vt:lpstr>example</vt:lpstr>
      <vt:lpstr>Circular flow of economic activities and income</vt:lpstr>
      <vt:lpstr>The Circular Flow – Two sector model </vt:lpstr>
      <vt:lpstr>Circular flow diagram</vt:lpstr>
      <vt:lpstr>Circular flow diagram</vt:lpstr>
      <vt:lpstr>PowerPoint Presentation</vt:lpstr>
      <vt:lpstr>PowerPoint Presentation</vt:lpstr>
      <vt:lpstr>Injections and Leakages</vt:lpstr>
      <vt:lpstr>Domestic View of Macro Economy</vt:lpstr>
      <vt:lpstr>Five Sectors</vt:lpstr>
      <vt:lpstr>Three Types of Markets -</vt:lpstr>
      <vt:lpstr>Review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National Income accounts -</dc:title>
  <dc:creator>surinder</dc:creator>
  <cp:lastModifiedBy>LNMIIT</cp:lastModifiedBy>
  <cp:revision>176</cp:revision>
  <dcterms:created xsi:type="dcterms:W3CDTF">2007-09-11T04:30:13Z</dcterms:created>
  <dcterms:modified xsi:type="dcterms:W3CDTF">2018-02-05T05:52:42Z</dcterms:modified>
</cp:coreProperties>
</file>