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0"/>
  </p:notesMasterIdLst>
  <p:sldIdLst>
    <p:sldId id="257" r:id="rId2"/>
    <p:sldId id="413" r:id="rId3"/>
    <p:sldId id="414" r:id="rId4"/>
    <p:sldId id="415" r:id="rId5"/>
    <p:sldId id="416" r:id="rId6"/>
    <p:sldId id="417" r:id="rId7"/>
    <p:sldId id="418" r:id="rId8"/>
    <p:sldId id="419" r:id="rId9"/>
    <p:sldId id="420" r:id="rId10"/>
    <p:sldId id="421" r:id="rId11"/>
    <p:sldId id="422" r:id="rId12"/>
    <p:sldId id="423" r:id="rId13"/>
    <p:sldId id="432" r:id="rId14"/>
    <p:sldId id="424" r:id="rId15"/>
    <p:sldId id="425" r:id="rId16"/>
    <p:sldId id="426" r:id="rId17"/>
    <p:sldId id="427" r:id="rId18"/>
    <p:sldId id="258" r:id="rId19"/>
    <p:sldId id="394" r:id="rId20"/>
    <p:sldId id="395" r:id="rId21"/>
    <p:sldId id="396" r:id="rId22"/>
    <p:sldId id="428" r:id="rId23"/>
    <p:sldId id="429" r:id="rId24"/>
    <p:sldId id="430" r:id="rId25"/>
    <p:sldId id="431" r:id="rId26"/>
    <p:sldId id="272" r:id="rId27"/>
    <p:sldId id="273" r:id="rId28"/>
    <p:sldId id="274" r:id="rId29"/>
    <p:sldId id="275" r:id="rId30"/>
    <p:sldId id="276" r:id="rId31"/>
    <p:sldId id="277" r:id="rId32"/>
    <p:sldId id="366" r:id="rId33"/>
    <p:sldId id="367" r:id="rId34"/>
    <p:sldId id="433" r:id="rId35"/>
    <p:sldId id="434" r:id="rId36"/>
    <p:sldId id="409" r:id="rId37"/>
    <p:sldId id="410" r:id="rId38"/>
    <p:sldId id="411"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960" y="2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4CF118-A195-48A1-B40E-2F9B871F7E86}" type="datetimeFigureOut">
              <a:rPr lang="en-US" smtClean="0"/>
              <a:pPr/>
              <a:t>4/19/2018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7438A5-4995-455B-9019-D5D6CE18FE50}" type="slidenum">
              <a:rPr lang="en-US" smtClean="0"/>
              <a:pPr/>
              <a:t>‹#›</a:t>
            </a:fld>
            <a:endParaRPr lang="en-US"/>
          </a:p>
        </p:txBody>
      </p:sp>
    </p:spTree>
    <p:extLst>
      <p:ext uri="{BB962C8B-B14F-4D97-AF65-F5344CB8AC3E}">
        <p14:creationId xmlns:p14="http://schemas.microsoft.com/office/powerpoint/2010/main" val="3857937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7438A5-4995-455B-9019-D5D6CE18FE50}" type="slidenum">
              <a:rPr lang="en-US" smtClean="0"/>
              <a:pPr/>
              <a:t>1</a:t>
            </a:fld>
            <a:endParaRPr lang="en-US"/>
          </a:p>
        </p:txBody>
      </p:sp>
    </p:spTree>
    <p:extLst>
      <p:ext uri="{BB962C8B-B14F-4D97-AF65-F5344CB8AC3E}">
        <p14:creationId xmlns:p14="http://schemas.microsoft.com/office/powerpoint/2010/main" val="1288902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CF472C4-8FCD-4D82-9FDB-9F33CFAECF3E}" type="slidenum">
              <a:rPr lang="en-US" smtClean="0"/>
              <a:pPr>
                <a:defRPr/>
              </a:pPr>
              <a:t>2</a:t>
            </a:fld>
            <a:endParaRPr lang="en-US"/>
          </a:p>
        </p:txBody>
      </p:sp>
    </p:spTree>
    <p:extLst>
      <p:ext uri="{BB962C8B-B14F-4D97-AF65-F5344CB8AC3E}">
        <p14:creationId xmlns:p14="http://schemas.microsoft.com/office/powerpoint/2010/main" val="112427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72A3C39B-9D96-4099-AB10-6B3DF85F88AC}" type="slidenum">
              <a:rPr lang="en-US" smtClean="0">
                <a:latin typeface="Tahoma" pitchFamily="34" charset="0"/>
              </a:rPr>
              <a:pPr/>
              <a:t>3</a:t>
            </a:fld>
            <a:endParaRPr lang="en-US" smtClean="0">
              <a:latin typeface="Tahoma" pitchFamily="34" charset="0"/>
            </a:endParaRPr>
          </a:p>
        </p:txBody>
      </p:sp>
      <p:sp>
        <p:nvSpPr>
          <p:cNvPr id="48131"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3704709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A1CA2DA-2917-4B5E-8578-0EBC05A074BF}" type="slidenum">
              <a:rPr lang="en-US" smtClean="0">
                <a:latin typeface="Tahoma" pitchFamily="34" charset="0"/>
              </a:rPr>
              <a:pPr/>
              <a:t>4</a:t>
            </a:fld>
            <a:endParaRPr lang="en-US" smtClean="0">
              <a:latin typeface="Tahoma" pitchFamily="34" charset="0"/>
            </a:endParaRPr>
          </a:p>
        </p:txBody>
      </p:sp>
      <p:sp>
        <p:nvSpPr>
          <p:cNvPr id="49155"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3474211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6F62A15D-1DE1-42CE-8DBA-1A23EB8303B2}" type="slidenum">
              <a:rPr lang="en-US" smtClean="0">
                <a:latin typeface="Tahoma" pitchFamily="34" charset="0"/>
              </a:rPr>
              <a:pPr/>
              <a:t>5</a:t>
            </a:fld>
            <a:endParaRPr lang="en-US" smtClean="0">
              <a:latin typeface="Tahoma" pitchFamily="34" charset="0"/>
            </a:endParaRPr>
          </a:p>
        </p:txBody>
      </p:sp>
      <p:sp>
        <p:nvSpPr>
          <p:cNvPr id="50179"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501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564437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C6C8CA8-CE41-456F-820A-8403F02A1F87}" type="slidenum">
              <a:rPr lang="en-US" smtClean="0">
                <a:latin typeface="Tahoma" pitchFamily="34" charset="0"/>
              </a:rPr>
              <a:pPr/>
              <a:t>6</a:t>
            </a:fld>
            <a:endParaRPr lang="en-US" smtClean="0">
              <a:latin typeface="Tahoma" pitchFamily="34" charset="0"/>
            </a:endParaRPr>
          </a:p>
        </p:txBody>
      </p:sp>
      <p:sp>
        <p:nvSpPr>
          <p:cNvPr id="51203"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512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41798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CF472C4-8FCD-4D82-9FDB-9F33CFAECF3E}" type="slidenum">
              <a:rPr lang="en-US" smtClean="0"/>
              <a:pPr>
                <a:defRPr/>
              </a:pPr>
              <a:t>11</a:t>
            </a:fld>
            <a:endParaRPr lang="en-US"/>
          </a:p>
        </p:txBody>
      </p:sp>
    </p:spTree>
    <p:extLst>
      <p:ext uri="{BB962C8B-B14F-4D97-AF65-F5344CB8AC3E}">
        <p14:creationId xmlns:p14="http://schemas.microsoft.com/office/powerpoint/2010/main" val="3527062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7438A5-4995-455B-9019-D5D6CE18FE50}" type="slidenum">
              <a:rPr lang="en-US" smtClean="0"/>
              <a:pPr/>
              <a:t>23</a:t>
            </a:fld>
            <a:endParaRPr lang="en-US"/>
          </a:p>
        </p:txBody>
      </p:sp>
    </p:spTree>
    <p:extLst>
      <p:ext uri="{BB962C8B-B14F-4D97-AF65-F5344CB8AC3E}">
        <p14:creationId xmlns:p14="http://schemas.microsoft.com/office/powerpoint/2010/main" val="3527243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B81255A-B9BB-4159-93AC-AC43C8878B16}" type="datetime1">
              <a:rPr lang="en-US" smtClean="0"/>
              <a:t>4/19/2018</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US" smtClean="0"/>
              <a:t>S NEHRA ITE UNIT 6.1</a:t>
            </a:r>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894024A-1B74-430B-AB26-DDEA164637E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1CE980-EB53-4483-A1FC-7C0FEA07CE65}" type="datetime1">
              <a:rPr lang="en-US" smtClean="0"/>
              <a:t>4/19/2018</a:t>
            </a:fld>
            <a:endParaRPr lang="en-US"/>
          </a:p>
        </p:txBody>
      </p:sp>
      <p:sp>
        <p:nvSpPr>
          <p:cNvPr id="5" name="Footer Placeholder 4"/>
          <p:cNvSpPr>
            <a:spLocks noGrp="1"/>
          </p:cNvSpPr>
          <p:nvPr>
            <p:ph type="ftr" sz="quarter" idx="11"/>
          </p:nvPr>
        </p:nvSpPr>
        <p:spPr/>
        <p:txBody>
          <a:bodyPr/>
          <a:lstStyle/>
          <a:p>
            <a:r>
              <a:rPr lang="en-US" smtClean="0"/>
              <a:t>S NEHRA ITE UNIT 6.1</a:t>
            </a:r>
            <a:endParaRPr lang="en-US"/>
          </a:p>
        </p:txBody>
      </p:sp>
      <p:sp>
        <p:nvSpPr>
          <p:cNvPr id="6" name="Slide Number Placeholder 5"/>
          <p:cNvSpPr>
            <a:spLocks noGrp="1"/>
          </p:cNvSpPr>
          <p:nvPr>
            <p:ph type="sldNum" sz="quarter" idx="12"/>
          </p:nvPr>
        </p:nvSpPr>
        <p:spPr/>
        <p:txBody>
          <a:bodyPr/>
          <a:lstStyle/>
          <a:p>
            <a:fld id="{7894024A-1B74-430B-AB26-DDEA164637E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02DA82-CB46-4494-BC2A-AB7D3E80B763}" type="datetime1">
              <a:rPr lang="en-US" smtClean="0"/>
              <a:t>4/19/2018</a:t>
            </a:fld>
            <a:endParaRPr lang="en-US"/>
          </a:p>
        </p:txBody>
      </p:sp>
      <p:sp>
        <p:nvSpPr>
          <p:cNvPr id="5" name="Footer Placeholder 4"/>
          <p:cNvSpPr>
            <a:spLocks noGrp="1"/>
          </p:cNvSpPr>
          <p:nvPr>
            <p:ph type="ftr" sz="quarter" idx="11"/>
          </p:nvPr>
        </p:nvSpPr>
        <p:spPr/>
        <p:txBody>
          <a:bodyPr/>
          <a:lstStyle/>
          <a:p>
            <a:r>
              <a:rPr lang="en-US" smtClean="0"/>
              <a:t>S NEHRA ITE UNIT 6.1</a:t>
            </a:r>
            <a:endParaRPr lang="en-US"/>
          </a:p>
        </p:txBody>
      </p:sp>
      <p:sp>
        <p:nvSpPr>
          <p:cNvPr id="6" name="Slide Number Placeholder 5"/>
          <p:cNvSpPr>
            <a:spLocks noGrp="1"/>
          </p:cNvSpPr>
          <p:nvPr>
            <p:ph type="sldNum" sz="quarter" idx="12"/>
          </p:nvPr>
        </p:nvSpPr>
        <p:spPr/>
        <p:txBody>
          <a:bodyPr/>
          <a:lstStyle/>
          <a:p>
            <a:fld id="{7894024A-1B74-430B-AB26-DDEA164637E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84A680AE-41CC-424B-BF20-6CBD3B0A4C56}" type="datetime1">
              <a:rPr lang="en-US" smtClean="0"/>
              <a:t>4/19/2018</a:t>
            </a:fld>
            <a:endParaRPr lang="en-US"/>
          </a:p>
        </p:txBody>
      </p:sp>
      <p:sp>
        <p:nvSpPr>
          <p:cNvPr id="9" name="Slide Number Placeholder 8"/>
          <p:cNvSpPr>
            <a:spLocks noGrp="1"/>
          </p:cNvSpPr>
          <p:nvPr>
            <p:ph type="sldNum" sz="quarter" idx="15"/>
          </p:nvPr>
        </p:nvSpPr>
        <p:spPr/>
        <p:txBody>
          <a:bodyPr rtlCol="0"/>
          <a:lstStyle/>
          <a:p>
            <a:fld id="{7894024A-1B74-430B-AB26-DDEA164637E6}" type="slidenum">
              <a:rPr lang="en-US" smtClean="0"/>
              <a:pPr/>
              <a:t>‹#›</a:t>
            </a:fld>
            <a:endParaRPr lang="en-US"/>
          </a:p>
        </p:txBody>
      </p:sp>
      <p:sp>
        <p:nvSpPr>
          <p:cNvPr id="10" name="Footer Placeholder 9"/>
          <p:cNvSpPr>
            <a:spLocks noGrp="1"/>
          </p:cNvSpPr>
          <p:nvPr>
            <p:ph type="ftr" sz="quarter" idx="16"/>
          </p:nvPr>
        </p:nvSpPr>
        <p:spPr/>
        <p:txBody>
          <a:bodyPr rtlCol="0"/>
          <a:lstStyle/>
          <a:p>
            <a:r>
              <a:rPr lang="en-US" smtClean="0"/>
              <a:t>S NEHRA ITE UNIT 6.1</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63DEACB2-81E1-40D9-AA3E-B2AD1C1C4A7A}" type="datetime1">
              <a:rPr lang="en-US" smtClean="0"/>
              <a:t>4/19/2018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US" smtClean="0"/>
              <a:t>S NEHRA ITE UNIT 6.1</a:t>
            </a:r>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894024A-1B74-430B-AB26-DDEA164637E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67E6C93-FD26-407A-B98E-049AF66BE3EE}" type="datetime1">
              <a:rPr lang="en-US" smtClean="0"/>
              <a:t>4/19/2018</a:t>
            </a:fld>
            <a:endParaRPr lang="en-US"/>
          </a:p>
        </p:txBody>
      </p:sp>
      <p:sp>
        <p:nvSpPr>
          <p:cNvPr id="6" name="Footer Placeholder 5"/>
          <p:cNvSpPr>
            <a:spLocks noGrp="1"/>
          </p:cNvSpPr>
          <p:nvPr>
            <p:ph type="ftr" sz="quarter" idx="11"/>
          </p:nvPr>
        </p:nvSpPr>
        <p:spPr/>
        <p:txBody>
          <a:bodyPr/>
          <a:lstStyle/>
          <a:p>
            <a:r>
              <a:rPr lang="en-US" smtClean="0"/>
              <a:t>S NEHRA ITE UNIT 6.1</a:t>
            </a:r>
            <a:endParaRPr lang="en-US"/>
          </a:p>
        </p:txBody>
      </p:sp>
      <p:sp>
        <p:nvSpPr>
          <p:cNvPr id="7" name="Slide Number Placeholder 6"/>
          <p:cNvSpPr>
            <a:spLocks noGrp="1"/>
          </p:cNvSpPr>
          <p:nvPr>
            <p:ph type="sldNum" sz="quarter" idx="12"/>
          </p:nvPr>
        </p:nvSpPr>
        <p:spPr/>
        <p:txBody>
          <a:bodyPr/>
          <a:lstStyle/>
          <a:p>
            <a:fld id="{7894024A-1B74-430B-AB26-DDEA164637E6}"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F897828-F9FF-49F7-9795-7F3AA49A43EF}" type="datetime1">
              <a:rPr lang="en-US" smtClean="0"/>
              <a:t>4/19/2018</a:t>
            </a:fld>
            <a:endParaRPr lang="en-US"/>
          </a:p>
        </p:txBody>
      </p:sp>
      <p:sp>
        <p:nvSpPr>
          <p:cNvPr id="8" name="Footer Placeholder 7"/>
          <p:cNvSpPr>
            <a:spLocks noGrp="1"/>
          </p:cNvSpPr>
          <p:nvPr>
            <p:ph type="ftr" sz="quarter" idx="11"/>
          </p:nvPr>
        </p:nvSpPr>
        <p:spPr/>
        <p:txBody>
          <a:bodyPr/>
          <a:lstStyle/>
          <a:p>
            <a:r>
              <a:rPr lang="en-US" smtClean="0"/>
              <a:t>S NEHRA ITE UNIT 6.1</a:t>
            </a:r>
            <a:endParaRPr lang="en-US"/>
          </a:p>
        </p:txBody>
      </p:sp>
      <p:sp>
        <p:nvSpPr>
          <p:cNvPr id="9" name="Slide Number Placeholder 8"/>
          <p:cNvSpPr>
            <a:spLocks noGrp="1"/>
          </p:cNvSpPr>
          <p:nvPr>
            <p:ph type="sldNum" sz="quarter" idx="12"/>
          </p:nvPr>
        </p:nvSpPr>
        <p:spPr/>
        <p:txBody>
          <a:bodyPr/>
          <a:lstStyle/>
          <a:p>
            <a:fld id="{7894024A-1B74-430B-AB26-DDEA164637E6}"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CD4A93A2-B6EF-4D58-B7CC-826E90831BC6}" type="datetime1">
              <a:rPr lang="en-US" smtClean="0"/>
              <a:t>4/19/2018</a:t>
            </a:fld>
            <a:endParaRPr lang="en-US"/>
          </a:p>
        </p:txBody>
      </p:sp>
      <p:sp>
        <p:nvSpPr>
          <p:cNvPr id="7" name="Slide Number Placeholder 6"/>
          <p:cNvSpPr>
            <a:spLocks noGrp="1"/>
          </p:cNvSpPr>
          <p:nvPr>
            <p:ph type="sldNum" sz="quarter" idx="11"/>
          </p:nvPr>
        </p:nvSpPr>
        <p:spPr/>
        <p:txBody>
          <a:bodyPr rtlCol="0"/>
          <a:lstStyle/>
          <a:p>
            <a:fld id="{7894024A-1B74-430B-AB26-DDEA164637E6}" type="slidenum">
              <a:rPr lang="en-US" smtClean="0"/>
              <a:pPr/>
              <a:t>‹#›</a:t>
            </a:fld>
            <a:endParaRPr lang="en-US"/>
          </a:p>
        </p:txBody>
      </p:sp>
      <p:sp>
        <p:nvSpPr>
          <p:cNvPr id="8" name="Footer Placeholder 7"/>
          <p:cNvSpPr>
            <a:spLocks noGrp="1"/>
          </p:cNvSpPr>
          <p:nvPr>
            <p:ph type="ftr" sz="quarter" idx="12"/>
          </p:nvPr>
        </p:nvSpPr>
        <p:spPr/>
        <p:txBody>
          <a:bodyPr rtlCol="0"/>
          <a:lstStyle/>
          <a:p>
            <a:r>
              <a:rPr lang="en-US" smtClean="0"/>
              <a:t>S NEHRA ITE UNIT 6.1</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D5FD48-98DA-4201-85A0-B957ECAE8CA1}" type="datetime1">
              <a:rPr lang="en-US" smtClean="0"/>
              <a:t>4/19/2018</a:t>
            </a:fld>
            <a:endParaRPr lang="en-US"/>
          </a:p>
        </p:txBody>
      </p:sp>
      <p:sp>
        <p:nvSpPr>
          <p:cNvPr id="3" name="Footer Placeholder 2"/>
          <p:cNvSpPr>
            <a:spLocks noGrp="1"/>
          </p:cNvSpPr>
          <p:nvPr>
            <p:ph type="ftr" sz="quarter" idx="11"/>
          </p:nvPr>
        </p:nvSpPr>
        <p:spPr/>
        <p:txBody>
          <a:bodyPr/>
          <a:lstStyle/>
          <a:p>
            <a:r>
              <a:rPr lang="en-US" smtClean="0"/>
              <a:t>S NEHRA ITE UNIT 6.1</a:t>
            </a:r>
            <a:endParaRPr lang="en-US"/>
          </a:p>
        </p:txBody>
      </p:sp>
      <p:sp>
        <p:nvSpPr>
          <p:cNvPr id="4" name="Slide Number Placeholder 3"/>
          <p:cNvSpPr>
            <a:spLocks noGrp="1"/>
          </p:cNvSpPr>
          <p:nvPr>
            <p:ph type="sldNum" sz="quarter" idx="12"/>
          </p:nvPr>
        </p:nvSpPr>
        <p:spPr/>
        <p:txBody>
          <a:bodyPr/>
          <a:lstStyle/>
          <a:p>
            <a:fld id="{7894024A-1B74-430B-AB26-DDEA164637E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F013D4F6-44B4-4E57-9216-DDAA2A2C96E6}" type="datetime1">
              <a:rPr lang="en-US" smtClean="0"/>
              <a:t>4/19/2018</a:t>
            </a:fld>
            <a:endParaRPr lang="en-US"/>
          </a:p>
        </p:txBody>
      </p:sp>
      <p:sp>
        <p:nvSpPr>
          <p:cNvPr id="22" name="Slide Number Placeholder 21"/>
          <p:cNvSpPr>
            <a:spLocks noGrp="1"/>
          </p:cNvSpPr>
          <p:nvPr>
            <p:ph type="sldNum" sz="quarter" idx="15"/>
          </p:nvPr>
        </p:nvSpPr>
        <p:spPr/>
        <p:txBody>
          <a:bodyPr rtlCol="0"/>
          <a:lstStyle/>
          <a:p>
            <a:fld id="{7894024A-1B74-430B-AB26-DDEA164637E6}" type="slidenum">
              <a:rPr lang="en-US" smtClean="0"/>
              <a:pPr/>
              <a:t>‹#›</a:t>
            </a:fld>
            <a:endParaRPr lang="en-US"/>
          </a:p>
        </p:txBody>
      </p:sp>
      <p:sp>
        <p:nvSpPr>
          <p:cNvPr id="23" name="Footer Placeholder 22"/>
          <p:cNvSpPr>
            <a:spLocks noGrp="1"/>
          </p:cNvSpPr>
          <p:nvPr>
            <p:ph type="ftr" sz="quarter" idx="16"/>
          </p:nvPr>
        </p:nvSpPr>
        <p:spPr/>
        <p:txBody>
          <a:bodyPr rtlCol="0"/>
          <a:lstStyle/>
          <a:p>
            <a:r>
              <a:rPr lang="en-US" smtClean="0"/>
              <a:t>S NEHRA ITE UNIT 6.1</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7D213B5-9043-44EC-8A24-CACF7FB7EE6F}" type="datetime1">
              <a:rPr lang="en-US" smtClean="0"/>
              <a:t>4/19/2018</a:t>
            </a:fld>
            <a:endParaRPr lang="en-US"/>
          </a:p>
        </p:txBody>
      </p:sp>
      <p:sp>
        <p:nvSpPr>
          <p:cNvPr id="18" name="Slide Number Placeholder 17"/>
          <p:cNvSpPr>
            <a:spLocks noGrp="1"/>
          </p:cNvSpPr>
          <p:nvPr>
            <p:ph type="sldNum" sz="quarter" idx="11"/>
          </p:nvPr>
        </p:nvSpPr>
        <p:spPr/>
        <p:txBody>
          <a:bodyPr rtlCol="0"/>
          <a:lstStyle/>
          <a:p>
            <a:fld id="{7894024A-1B74-430B-AB26-DDEA164637E6}" type="slidenum">
              <a:rPr lang="en-US" smtClean="0"/>
              <a:pPr/>
              <a:t>‹#›</a:t>
            </a:fld>
            <a:endParaRPr lang="en-US"/>
          </a:p>
        </p:txBody>
      </p:sp>
      <p:sp>
        <p:nvSpPr>
          <p:cNvPr id="21" name="Footer Placeholder 20"/>
          <p:cNvSpPr>
            <a:spLocks noGrp="1"/>
          </p:cNvSpPr>
          <p:nvPr>
            <p:ph type="ftr" sz="quarter" idx="12"/>
          </p:nvPr>
        </p:nvSpPr>
        <p:spPr/>
        <p:txBody>
          <a:bodyPr rtlCol="0"/>
          <a:lstStyle/>
          <a:p>
            <a:r>
              <a:rPr lang="en-US" smtClean="0"/>
              <a:t>S NEHRA ITE UNIT 6.1</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F1D19C3-93A2-43D5-8EA7-194B4BC8C4DD}" type="datetime1">
              <a:rPr lang="en-US" smtClean="0"/>
              <a:t>4/19/2018</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US" smtClean="0"/>
              <a:t>S NEHRA ITE UNIT 6.1</a:t>
            </a: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894024A-1B74-430B-AB26-DDEA164637E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3124200"/>
            <a:ext cx="6172200" cy="1893888"/>
          </a:xfrm>
        </p:spPr>
        <p:txBody>
          <a:bodyPr/>
          <a:lstStyle/>
          <a:p>
            <a:pPr eaLnBrk="1" hangingPunct="1">
              <a:defRPr/>
            </a:pPr>
            <a:r>
              <a:rPr lang="en-US" dirty="0" smtClean="0"/>
              <a:t>Unit - vi</a:t>
            </a:r>
            <a:endParaRPr lang="en-US" dirty="0"/>
          </a:p>
        </p:txBody>
      </p:sp>
      <p:sp>
        <p:nvSpPr>
          <p:cNvPr id="8195" name="Subtitle 2"/>
          <p:cNvSpPr>
            <a:spLocks noGrp="1"/>
          </p:cNvSpPr>
          <p:nvPr>
            <p:ph type="subTitle" idx="1"/>
          </p:nvPr>
        </p:nvSpPr>
        <p:spPr>
          <a:xfrm>
            <a:off x="2286000" y="5003800"/>
            <a:ext cx="6172200" cy="1371600"/>
          </a:xfrm>
        </p:spPr>
        <p:txBody>
          <a:bodyPr/>
          <a:lstStyle/>
          <a:p>
            <a:pPr eaLnBrk="1" hangingPunct="1"/>
            <a:r>
              <a:rPr lang="en-US" dirty="0" smtClean="0"/>
              <a:t>6.2 Basic Macro-economic concepts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Content Placeholder 2"/>
          <p:cNvSpPr>
            <a:spLocks noGrp="1"/>
          </p:cNvSpPr>
          <p:nvPr>
            <p:ph sz="quarter" idx="1"/>
          </p:nvPr>
        </p:nvSpPr>
        <p:spPr/>
        <p:txBody>
          <a:bodyPr/>
          <a:lstStyle/>
          <a:p>
            <a:r>
              <a:rPr lang="en-US" altLang="en-US" dirty="0" smtClean="0"/>
              <a:t>Does </a:t>
            </a:r>
            <a:r>
              <a:rPr lang="en-US" altLang="en-US" dirty="0"/>
              <a:t>any of </a:t>
            </a:r>
            <a:r>
              <a:rPr lang="en-US" altLang="en-US" dirty="0" smtClean="0"/>
              <a:t>Amazon’s services count </a:t>
            </a:r>
            <a:r>
              <a:rPr lang="en-US" altLang="en-US" dirty="0"/>
              <a:t>as part of GDP? </a:t>
            </a:r>
            <a:endParaRPr lang="en-US" dirty="0"/>
          </a:p>
        </p:txBody>
      </p:sp>
      <p:sp>
        <p:nvSpPr>
          <p:cNvPr id="4" name="Slide Number Placeholder 3"/>
          <p:cNvSpPr>
            <a:spLocks noGrp="1"/>
          </p:cNvSpPr>
          <p:nvPr>
            <p:ph type="sldNum" sz="quarter" idx="4294967295"/>
          </p:nvPr>
        </p:nvSpPr>
        <p:spPr>
          <a:xfrm>
            <a:off x="8129588" y="5734050"/>
            <a:ext cx="609600" cy="520700"/>
          </a:xfrm>
          <a:prstGeom prst="rect">
            <a:avLst/>
          </a:prstGeom>
        </p:spPr>
        <p:txBody>
          <a:bodyPr/>
          <a:lstStyle/>
          <a:p>
            <a:pPr>
              <a:defRPr/>
            </a:pPr>
            <a:fld id="{CAF338AE-8C8B-4C35-8CDA-64D81FF6D7FD}" type="slidenum">
              <a:rPr lang="en-US" smtClean="0"/>
              <a:pPr>
                <a:defRPr/>
              </a:pPr>
              <a:t>10</a:t>
            </a:fld>
            <a:endParaRPr lang="en-US"/>
          </a:p>
        </p:txBody>
      </p:sp>
      <p:sp>
        <p:nvSpPr>
          <p:cNvPr id="5" name="Footer Placeholder 4"/>
          <p:cNvSpPr>
            <a:spLocks noGrp="1"/>
          </p:cNvSpPr>
          <p:nvPr>
            <p:ph type="ftr" sz="quarter" idx="4294967295"/>
          </p:nvPr>
        </p:nvSpPr>
        <p:spPr>
          <a:xfrm rot="5400000">
            <a:off x="6989763" y="3736975"/>
            <a:ext cx="3200400" cy="365125"/>
          </a:xfrm>
          <a:prstGeom prst="rect">
            <a:avLst/>
          </a:prstGeom>
        </p:spPr>
        <p:txBody>
          <a:bodyPr/>
          <a:lstStyle/>
          <a:p>
            <a:pPr>
              <a:defRPr/>
            </a:pPr>
            <a:r>
              <a:rPr lang="sv-SE" smtClean="0"/>
              <a:t>S NEHRA EFE UNIT VI</a:t>
            </a:r>
            <a:endParaRPr lang="en-US"/>
          </a:p>
        </p:txBody>
      </p:sp>
    </p:spTree>
    <p:extLst>
      <p:ext uri="{BB962C8B-B14F-4D97-AF65-F5344CB8AC3E}">
        <p14:creationId xmlns:p14="http://schemas.microsoft.com/office/powerpoint/2010/main" val="2085219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sz="quarter" idx="1"/>
          </p:nvPr>
        </p:nvSpPr>
        <p:spPr/>
        <p:txBody>
          <a:bodyPr/>
          <a:lstStyle/>
          <a:p>
            <a:r>
              <a:rPr lang="en-US" altLang="en-US" dirty="0" smtClean="0"/>
              <a:t>Amazon’s business </a:t>
            </a:r>
            <a:r>
              <a:rPr lang="en-US" altLang="en-US" dirty="0"/>
              <a:t>is to provide a </a:t>
            </a:r>
            <a:r>
              <a:rPr lang="en-US" altLang="en-US" dirty="0" smtClean="0"/>
              <a:t> marketplace </a:t>
            </a:r>
            <a:r>
              <a:rPr lang="en-US" altLang="en-US" dirty="0"/>
              <a:t>for exchange. </a:t>
            </a:r>
            <a:r>
              <a:rPr lang="en-US" altLang="en-US" dirty="0" smtClean="0"/>
              <a:t>In doing </a:t>
            </a:r>
            <a:r>
              <a:rPr lang="en-US" altLang="en-US" dirty="0"/>
              <a:t>so, it uses labor and </a:t>
            </a:r>
            <a:r>
              <a:rPr lang="en-US" altLang="en-US" dirty="0" smtClean="0"/>
              <a:t> capital </a:t>
            </a:r>
            <a:r>
              <a:rPr lang="en-US" altLang="en-US" dirty="0"/>
              <a:t>and creates value. </a:t>
            </a:r>
            <a:r>
              <a:rPr lang="en-US" altLang="en-US" dirty="0" smtClean="0"/>
              <a:t>In return </a:t>
            </a:r>
            <a:r>
              <a:rPr lang="en-US" altLang="en-US" dirty="0"/>
              <a:t>for creating this </a:t>
            </a:r>
            <a:r>
              <a:rPr lang="en-US" altLang="en-US" dirty="0" smtClean="0"/>
              <a:t>value, Amazon charges </a:t>
            </a:r>
            <a:r>
              <a:rPr lang="en-US" altLang="en-US" dirty="0"/>
              <a:t>fees to the sellers that use its site. The value of these fees do enter into GDP. </a:t>
            </a:r>
            <a:endParaRPr lang="en-US" dirty="0"/>
          </a:p>
        </p:txBody>
      </p:sp>
      <p:sp>
        <p:nvSpPr>
          <p:cNvPr id="4" name="Slide Number Placeholder 3"/>
          <p:cNvSpPr>
            <a:spLocks noGrp="1"/>
          </p:cNvSpPr>
          <p:nvPr>
            <p:ph type="sldNum" sz="quarter" idx="4294967295"/>
          </p:nvPr>
        </p:nvSpPr>
        <p:spPr>
          <a:xfrm>
            <a:off x="8129588" y="5734050"/>
            <a:ext cx="609600" cy="520700"/>
          </a:xfrm>
          <a:prstGeom prst="rect">
            <a:avLst/>
          </a:prstGeom>
        </p:spPr>
        <p:txBody>
          <a:bodyPr/>
          <a:lstStyle/>
          <a:p>
            <a:pPr>
              <a:defRPr/>
            </a:pPr>
            <a:fld id="{CAF338AE-8C8B-4C35-8CDA-64D81FF6D7FD}" type="slidenum">
              <a:rPr lang="en-US" smtClean="0"/>
              <a:pPr>
                <a:defRPr/>
              </a:pPr>
              <a:t>11</a:t>
            </a:fld>
            <a:endParaRPr lang="en-US"/>
          </a:p>
        </p:txBody>
      </p:sp>
      <p:sp>
        <p:nvSpPr>
          <p:cNvPr id="5" name="Footer Placeholder 4"/>
          <p:cNvSpPr>
            <a:spLocks noGrp="1"/>
          </p:cNvSpPr>
          <p:nvPr>
            <p:ph type="ftr" sz="quarter" idx="4294967295"/>
          </p:nvPr>
        </p:nvSpPr>
        <p:spPr>
          <a:xfrm rot="5400000">
            <a:off x="6989763" y="3736975"/>
            <a:ext cx="3200400" cy="365125"/>
          </a:xfrm>
          <a:prstGeom prst="rect">
            <a:avLst/>
          </a:prstGeom>
        </p:spPr>
        <p:txBody>
          <a:bodyPr/>
          <a:lstStyle/>
          <a:p>
            <a:pPr>
              <a:defRPr/>
            </a:pPr>
            <a:r>
              <a:rPr lang="sv-SE" smtClean="0"/>
              <a:t>S NEHRA EFE UNIT VI</a:t>
            </a:r>
            <a:endParaRPr lang="en-US"/>
          </a:p>
        </p:txBody>
      </p:sp>
    </p:spTree>
    <p:extLst>
      <p:ext uri="{BB962C8B-B14F-4D97-AF65-F5344CB8AC3E}">
        <p14:creationId xmlns:p14="http://schemas.microsoft.com/office/powerpoint/2010/main" val="2221800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 trade cycle</a:t>
            </a:r>
            <a:endParaRPr lang="en-US" dirty="0"/>
          </a:p>
        </p:txBody>
      </p:sp>
      <p:sp>
        <p:nvSpPr>
          <p:cNvPr id="3" name="Content Placeholder 2"/>
          <p:cNvSpPr>
            <a:spLocks noGrp="1"/>
          </p:cNvSpPr>
          <p:nvPr>
            <p:ph sz="quarter" idx="1"/>
          </p:nvPr>
        </p:nvSpPr>
        <p:spPr/>
        <p:txBody>
          <a:bodyPr/>
          <a:lstStyle/>
          <a:p>
            <a:r>
              <a:rPr lang="en-US" dirty="0" smtClean="0">
                <a:solidFill>
                  <a:srgbClr val="FF0000"/>
                </a:solidFill>
              </a:rPr>
              <a:t>Three</a:t>
            </a:r>
            <a:r>
              <a:rPr lang="en-US" dirty="0" smtClean="0"/>
              <a:t> </a:t>
            </a:r>
            <a:r>
              <a:rPr lang="en-US" dirty="0"/>
              <a:t>important economic measures relate to these alternating periods of growth and </a:t>
            </a:r>
            <a:r>
              <a:rPr lang="en-US" dirty="0" smtClean="0"/>
              <a:t>decline are :</a:t>
            </a:r>
          </a:p>
          <a:p>
            <a:pPr marL="457200" indent="-457200">
              <a:buFont typeface="+mj-lt"/>
              <a:buAutoNum type="arabicPeriod"/>
            </a:pPr>
            <a:r>
              <a:rPr lang="en-US" dirty="0" smtClean="0"/>
              <a:t>GDP</a:t>
            </a:r>
          </a:p>
          <a:p>
            <a:pPr marL="457200" indent="-457200">
              <a:buFont typeface="+mj-lt"/>
              <a:buAutoNum type="arabicPeriod"/>
            </a:pPr>
            <a:r>
              <a:rPr lang="en-US" dirty="0" smtClean="0"/>
              <a:t>Inflation rate </a:t>
            </a:r>
          </a:p>
          <a:p>
            <a:pPr marL="457200" indent="-457200">
              <a:buFont typeface="+mj-lt"/>
              <a:buAutoNum type="arabicPeriod"/>
            </a:pPr>
            <a:r>
              <a:rPr lang="en-US" dirty="0" smtClean="0"/>
              <a:t>Unemployment rate</a:t>
            </a:r>
            <a:endParaRPr lang="en-US" dirty="0"/>
          </a:p>
          <a:p>
            <a:endParaRPr lang="en-US" dirty="0"/>
          </a:p>
        </p:txBody>
      </p:sp>
      <p:sp>
        <p:nvSpPr>
          <p:cNvPr id="4" name="Slide Number Placeholder 3"/>
          <p:cNvSpPr>
            <a:spLocks noGrp="1"/>
          </p:cNvSpPr>
          <p:nvPr>
            <p:ph type="sldNum" sz="quarter" idx="15"/>
          </p:nvPr>
        </p:nvSpPr>
        <p:spPr/>
        <p:txBody>
          <a:bodyPr/>
          <a:lstStyle/>
          <a:p>
            <a:fld id="{7894024A-1B74-430B-AB26-DDEA164637E6}" type="slidenum">
              <a:rPr lang="en-US" smtClean="0"/>
              <a:pPr/>
              <a:t>12</a:t>
            </a:fld>
            <a:endParaRPr lang="en-US"/>
          </a:p>
        </p:txBody>
      </p:sp>
      <p:sp>
        <p:nvSpPr>
          <p:cNvPr id="5" name="Footer Placeholder 4"/>
          <p:cNvSpPr>
            <a:spLocks noGrp="1"/>
          </p:cNvSpPr>
          <p:nvPr>
            <p:ph type="ftr" sz="quarter" idx="16"/>
          </p:nvPr>
        </p:nvSpPr>
        <p:spPr/>
        <p:txBody>
          <a:bodyPr/>
          <a:lstStyle/>
          <a:p>
            <a:r>
              <a:rPr lang="en-US" smtClean="0"/>
              <a:t>S NEHRA ITE UNIT 6.1</a:t>
            </a:r>
            <a:endParaRPr lang="en-US"/>
          </a:p>
        </p:txBody>
      </p:sp>
      <p:sp>
        <p:nvSpPr>
          <p:cNvPr id="6" name="Rectangle 5"/>
          <p:cNvSpPr/>
          <p:nvPr/>
        </p:nvSpPr>
        <p:spPr>
          <a:xfrm>
            <a:off x="2286000" y="2551837"/>
            <a:ext cx="4572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2457521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dirty="0"/>
              <a:t>Business </a:t>
            </a:r>
            <a:r>
              <a:rPr lang="en-US" altLang="en-US" dirty="0" smtClean="0"/>
              <a:t>cycles </a:t>
            </a:r>
            <a:endParaRPr lang="en-US" altLang="en-US" dirty="0"/>
          </a:p>
        </p:txBody>
      </p:sp>
      <p:sp>
        <p:nvSpPr>
          <p:cNvPr id="3075" name="Rectangle 3"/>
          <p:cNvSpPr>
            <a:spLocks noGrp="1" noChangeArrowheads="1"/>
          </p:cNvSpPr>
          <p:nvPr>
            <p:ph type="body" idx="1"/>
          </p:nvPr>
        </p:nvSpPr>
        <p:spPr/>
        <p:txBody>
          <a:bodyPr/>
          <a:lstStyle/>
          <a:p>
            <a:r>
              <a:rPr lang="en-US" altLang="en-US" dirty="0" smtClean="0"/>
              <a:t>A </a:t>
            </a:r>
            <a:r>
              <a:rPr lang="en-US" altLang="en-US" dirty="0"/>
              <a:t>wave like fluctuations </a:t>
            </a:r>
            <a:r>
              <a:rPr lang="en-US" altLang="en-US" dirty="0" smtClean="0"/>
              <a:t>in economic </a:t>
            </a:r>
            <a:r>
              <a:rPr lang="en-US" altLang="en-US" dirty="0"/>
              <a:t>activities characterized by recurring phases of expansion and </a:t>
            </a:r>
            <a:r>
              <a:rPr lang="en-US" altLang="en-US" dirty="0" smtClean="0"/>
              <a:t>contraction</a:t>
            </a:r>
          </a:p>
          <a:p>
            <a:r>
              <a:rPr lang="en-US" dirty="0"/>
              <a:t>The economy of a nation moves in a cycle. Sometimes the economy grows and other times the economy shrinks. </a:t>
            </a:r>
          </a:p>
          <a:p>
            <a:pPr marL="0" indent="0">
              <a:buNone/>
            </a:pPr>
            <a:endParaRPr lang="en-US" altLang="en-US" dirty="0"/>
          </a:p>
        </p:txBody>
      </p:sp>
      <p:sp>
        <p:nvSpPr>
          <p:cNvPr id="2" name="Footer Placeholder 1"/>
          <p:cNvSpPr>
            <a:spLocks noGrp="1"/>
          </p:cNvSpPr>
          <p:nvPr>
            <p:ph type="ftr" sz="quarter" idx="16"/>
          </p:nvPr>
        </p:nvSpPr>
        <p:spPr/>
        <p:txBody>
          <a:bodyPr/>
          <a:lstStyle/>
          <a:p>
            <a:r>
              <a:rPr lang="en-US" smtClean="0"/>
              <a:t>S NEHRA ITE UNIT 6.1</a:t>
            </a:r>
            <a:endParaRPr lang="en-US"/>
          </a:p>
        </p:txBody>
      </p:sp>
      <p:sp>
        <p:nvSpPr>
          <p:cNvPr id="3" name="Slide Number Placeholder 2"/>
          <p:cNvSpPr>
            <a:spLocks noGrp="1"/>
          </p:cNvSpPr>
          <p:nvPr>
            <p:ph type="sldNum" sz="quarter" idx="15"/>
          </p:nvPr>
        </p:nvSpPr>
        <p:spPr/>
        <p:txBody>
          <a:bodyPr/>
          <a:lstStyle/>
          <a:p>
            <a:fld id="{7894024A-1B74-430B-AB26-DDEA164637E6}" type="slidenum">
              <a:rPr lang="en-US" smtClean="0"/>
              <a:pPr/>
              <a:t>13</a:t>
            </a:fld>
            <a:endParaRPr lang="en-US"/>
          </a:p>
        </p:txBody>
      </p:sp>
    </p:spTree>
    <p:extLst>
      <p:ext uri="{BB962C8B-B14F-4D97-AF65-F5344CB8AC3E}">
        <p14:creationId xmlns:p14="http://schemas.microsoft.com/office/powerpoint/2010/main" val="3917299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S NEHRA ITE UNIT 6.1</a:t>
            </a:r>
            <a:endParaRPr lang="en-US"/>
          </a:p>
        </p:txBody>
      </p:sp>
      <p:sp>
        <p:nvSpPr>
          <p:cNvPr id="3" name="Slide Number Placeholder 2"/>
          <p:cNvSpPr>
            <a:spLocks noGrp="1"/>
          </p:cNvSpPr>
          <p:nvPr>
            <p:ph type="sldNum" sz="quarter" idx="12"/>
          </p:nvPr>
        </p:nvSpPr>
        <p:spPr/>
        <p:txBody>
          <a:bodyPr/>
          <a:lstStyle/>
          <a:p>
            <a:fld id="{7894024A-1B74-430B-AB26-DDEA164637E6}" type="slidenum">
              <a:rPr lang="en-US" smtClean="0"/>
              <a:pPr/>
              <a:t>14</a:t>
            </a:fld>
            <a:endParaRPr lang="en-US"/>
          </a:p>
        </p:txBody>
      </p:sp>
      <p:pic>
        <p:nvPicPr>
          <p:cNvPr id="1026" name="Picture 2" descr="Image result for business cy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19200"/>
            <a:ext cx="6781800" cy="3962400"/>
          </a:xfrm>
          <a:prstGeom prst="rect">
            <a:avLst/>
          </a:prstGeom>
          <a:noFill/>
          <a:effectLst>
            <a:glow rad="127000">
              <a:schemeClr val="accent1"/>
            </a:glow>
            <a:reflection blurRad="1270000" stA="45000" endPos="65000" dist="50800" dir="5400000" sy="-100000" algn="bl" rotWithShape="0"/>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2133600" y="457200"/>
            <a:ext cx="4114800" cy="461665"/>
          </a:xfrm>
          <a:prstGeom prst="rect">
            <a:avLst/>
          </a:prstGeom>
        </p:spPr>
        <p:txBody>
          <a:bodyPr wrap="square">
            <a:spAutoFit/>
          </a:bodyPr>
          <a:lstStyle/>
          <a:p>
            <a:pPr>
              <a:spcBef>
                <a:spcPct val="0"/>
              </a:spcBef>
            </a:pPr>
            <a:r>
              <a:rPr lang="en-US" sz="2400" cap="small" dirty="0">
                <a:solidFill>
                  <a:schemeClr val="tx2"/>
                </a:solidFill>
              </a:rPr>
              <a:t>THE BUSINESS CYCLE</a:t>
            </a:r>
          </a:p>
        </p:txBody>
      </p:sp>
    </p:spTree>
    <p:extLst>
      <p:ext uri="{BB962C8B-B14F-4D97-AF65-F5344CB8AC3E}">
        <p14:creationId xmlns:p14="http://schemas.microsoft.com/office/powerpoint/2010/main" val="19934308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0"/>
            <a:ext cx="9144000" cy="6858000"/>
          </a:xfrm>
          <a:prstGeom prst="rect">
            <a:avLst/>
          </a:prstGeom>
          <a:solidFill>
            <a:schemeClr val="bg1"/>
          </a:solidFill>
          <a:ln w="19050">
            <a:solidFill>
              <a:schemeClr val="bg1"/>
            </a:solidFill>
            <a:miter lim="800000"/>
            <a:headEnd/>
            <a:tailEnd/>
          </a:ln>
        </p:spPr>
        <p:txBody>
          <a:bodyPr wrap="none" lIns="92075" tIns="46038" rIns="92075" bIns="46038" anchor="ctr"/>
          <a:lstStyle/>
          <a:p>
            <a:endParaRPr lang="en-US"/>
          </a:p>
        </p:txBody>
      </p:sp>
      <p:sp>
        <p:nvSpPr>
          <p:cNvPr id="4099" name="Rectangle 3"/>
          <p:cNvSpPr>
            <a:spLocks noChangeArrowheads="1"/>
          </p:cNvSpPr>
          <p:nvPr/>
        </p:nvSpPr>
        <p:spPr bwMode="auto">
          <a:xfrm>
            <a:off x="1900238" y="0"/>
            <a:ext cx="4392229" cy="551433"/>
          </a:xfrm>
          <a:prstGeom prst="rect">
            <a:avLst/>
          </a:prstGeom>
          <a:noFill/>
          <a:ln w="12700">
            <a:noFill/>
            <a:miter lim="800000"/>
            <a:headEnd/>
            <a:tailEnd/>
          </a:ln>
        </p:spPr>
        <p:txBody>
          <a:bodyPr wrap="none" lIns="90488" tIns="44450" rIns="90488" bIns="44450">
            <a:spAutoFit/>
          </a:bodyPr>
          <a:lstStyle/>
          <a:p>
            <a:pPr>
              <a:spcBef>
                <a:spcPct val="0"/>
              </a:spcBef>
            </a:pPr>
            <a:r>
              <a:rPr lang="en-US" sz="3000" cap="small" dirty="0">
                <a:solidFill>
                  <a:schemeClr val="tx2"/>
                </a:solidFill>
                <a:latin typeface="+mj-lt"/>
                <a:ea typeface="+mj-ea"/>
                <a:cs typeface="+mj-cs"/>
              </a:rPr>
              <a:t>THE BUSINESS CYCLE</a:t>
            </a:r>
          </a:p>
        </p:txBody>
      </p:sp>
      <p:pic>
        <p:nvPicPr>
          <p:cNvPr id="12292" name="Picture 4" descr="By Cy typ 5 yrs"/>
          <p:cNvPicPr>
            <a:picLocks noChangeAspect="1" noChangeArrowheads="1"/>
          </p:cNvPicPr>
          <p:nvPr/>
        </p:nvPicPr>
        <p:blipFill>
          <a:blip r:embed="rId2"/>
          <a:srcRect r="7240" b="-729"/>
          <a:stretch>
            <a:fillRect/>
          </a:stretch>
        </p:blipFill>
        <p:spPr bwMode="auto">
          <a:xfrm>
            <a:off x="381000" y="838201"/>
            <a:ext cx="8458200" cy="4967288"/>
          </a:xfrm>
          <a:prstGeom prst="rect">
            <a:avLst/>
          </a:prstGeom>
          <a:noFill/>
          <a:ln w="38100">
            <a:solidFill>
              <a:schemeClr val="bg1"/>
            </a:solidFill>
            <a:miter lim="800000"/>
            <a:headEnd/>
            <a:tailEnd/>
          </a:ln>
        </p:spPr>
      </p:pic>
      <p:sp>
        <p:nvSpPr>
          <p:cNvPr id="12294" name="Line 6"/>
          <p:cNvSpPr>
            <a:spLocks noChangeShapeType="1"/>
          </p:cNvSpPr>
          <p:nvPr/>
        </p:nvSpPr>
        <p:spPr bwMode="auto">
          <a:xfrm>
            <a:off x="2286000" y="2133600"/>
            <a:ext cx="725488" cy="1146175"/>
          </a:xfrm>
          <a:prstGeom prst="line">
            <a:avLst/>
          </a:prstGeom>
          <a:noFill/>
          <a:ln w="38100">
            <a:solidFill>
              <a:schemeClr val="tx1"/>
            </a:solidFill>
            <a:round/>
            <a:headEnd/>
            <a:tailEnd type="triangle" w="med" len="med"/>
          </a:ln>
        </p:spPr>
        <p:txBody>
          <a:bodyPr wrap="none" lIns="92075" tIns="46038" rIns="92075" bIns="46038" anchor="ctr"/>
          <a:lstStyle/>
          <a:p>
            <a:endParaRPr lang="en-US"/>
          </a:p>
        </p:txBody>
      </p:sp>
      <p:sp>
        <p:nvSpPr>
          <p:cNvPr id="12295" name="Text Box 7"/>
          <p:cNvSpPr txBox="1">
            <a:spLocks noChangeArrowheads="1"/>
          </p:cNvSpPr>
          <p:nvPr/>
        </p:nvSpPr>
        <p:spPr bwMode="auto">
          <a:xfrm>
            <a:off x="228600" y="5756275"/>
            <a:ext cx="8458200" cy="1145571"/>
          </a:xfrm>
          <a:prstGeom prst="rect">
            <a:avLst/>
          </a:prstGeom>
          <a:noFill/>
          <a:ln w="19050">
            <a:noFill/>
            <a:miter lim="800000"/>
            <a:headEnd/>
            <a:tailEnd/>
          </a:ln>
        </p:spPr>
        <p:txBody>
          <a:bodyPr wrap="square" lIns="92075" tIns="46038" rIns="92075" bIns="46038">
            <a:spAutoFit/>
          </a:bodyPr>
          <a:lstStyle/>
          <a:p>
            <a:pPr marL="457200" indent="-457200">
              <a:lnSpc>
                <a:spcPct val="95000"/>
              </a:lnSpc>
            </a:pPr>
            <a:r>
              <a:rPr lang="en-US" sz="2400" dirty="0"/>
              <a:t>A </a:t>
            </a:r>
            <a:r>
              <a:rPr lang="en-US" sz="2400" dirty="0" smtClean="0">
                <a:solidFill>
                  <a:srgbClr val="FF0000"/>
                </a:solidFill>
              </a:rPr>
              <a:t>recession</a:t>
            </a:r>
            <a:r>
              <a:rPr lang="en-US" sz="2400" dirty="0" smtClean="0"/>
              <a:t> </a:t>
            </a:r>
            <a:r>
              <a:rPr lang="en-US" sz="2400" dirty="0"/>
              <a:t>is 6 month period of decline in output, </a:t>
            </a:r>
            <a:r>
              <a:rPr lang="en-US" sz="2400" dirty="0" smtClean="0"/>
              <a:t>income, employment</a:t>
            </a:r>
            <a:r>
              <a:rPr lang="en-US" sz="2400" dirty="0"/>
              <a:t>, and trade. </a:t>
            </a:r>
            <a:r>
              <a:rPr lang="en-US" sz="2400" dirty="0">
                <a:solidFill>
                  <a:srgbClr val="FF0000"/>
                </a:solidFill>
              </a:rPr>
              <a:t>(If really bad…then depression)  </a:t>
            </a:r>
          </a:p>
        </p:txBody>
      </p:sp>
      <p:sp>
        <p:nvSpPr>
          <p:cNvPr id="12296" name="Text Box 8"/>
          <p:cNvSpPr txBox="1">
            <a:spLocks noChangeArrowheads="1"/>
          </p:cNvSpPr>
          <p:nvPr/>
        </p:nvSpPr>
        <p:spPr bwMode="auto">
          <a:xfrm>
            <a:off x="1371600" y="1676400"/>
            <a:ext cx="1528763" cy="457200"/>
          </a:xfrm>
          <a:prstGeom prst="rect">
            <a:avLst/>
          </a:prstGeom>
          <a:noFill/>
          <a:ln w="19050">
            <a:noFill/>
            <a:miter lim="800000"/>
            <a:headEnd/>
            <a:tailEnd/>
          </a:ln>
        </p:spPr>
        <p:txBody>
          <a:bodyPr lIns="92075" tIns="46038" rIns="92075" bIns="46038">
            <a:spAutoFit/>
          </a:bodyPr>
          <a:lstStyle/>
          <a:p>
            <a:pPr algn="ctr">
              <a:spcBef>
                <a:spcPct val="50000"/>
              </a:spcBef>
            </a:pPr>
            <a:r>
              <a:rPr lang="en-US" b="1"/>
              <a:t>Inflation</a:t>
            </a:r>
          </a:p>
        </p:txBody>
      </p:sp>
      <p:sp>
        <p:nvSpPr>
          <p:cNvPr id="12297" name="Text Box 9"/>
          <p:cNvSpPr txBox="1">
            <a:spLocks noChangeArrowheads="1"/>
          </p:cNvSpPr>
          <p:nvPr/>
        </p:nvSpPr>
        <p:spPr bwMode="auto">
          <a:xfrm>
            <a:off x="4953000" y="1676400"/>
            <a:ext cx="2252663" cy="457200"/>
          </a:xfrm>
          <a:prstGeom prst="rect">
            <a:avLst/>
          </a:prstGeom>
          <a:noFill/>
          <a:ln w="19050">
            <a:noFill/>
            <a:miter lim="800000"/>
            <a:headEnd/>
            <a:tailEnd/>
          </a:ln>
        </p:spPr>
        <p:txBody>
          <a:bodyPr lIns="92075" tIns="46038" rIns="92075" bIns="46038">
            <a:spAutoFit/>
          </a:bodyPr>
          <a:lstStyle/>
          <a:p>
            <a:pPr algn="ctr">
              <a:spcBef>
                <a:spcPct val="50000"/>
              </a:spcBef>
            </a:pPr>
            <a:r>
              <a:rPr lang="en-US" b="1"/>
              <a:t>Unemployment</a:t>
            </a:r>
          </a:p>
        </p:txBody>
      </p:sp>
      <p:sp>
        <p:nvSpPr>
          <p:cNvPr id="12298" name="AutoShape 10"/>
          <p:cNvSpPr>
            <a:spLocks/>
          </p:cNvSpPr>
          <p:nvPr/>
        </p:nvSpPr>
        <p:spPr bwMode="auto">
          <a:xfrm>
            <a:off x="5487988" y="3090863"/>
            <a:ext cx="157162" cy="300037"/>
          </a:xfrm>
          <a:prstGeom prst="rightBrace">
            <a:avLst>
              <a:gd name="adj1" fmla="val 15909"/>
              <a:gd name="adj2" fmla="val 50000"/>
            </a:avLst>
          </a:prstGeom>
          <a:noFill/>
          <a:ln w="28575">
            <a:solidFill>
              <a:schemeClr val="tx1"/>
            </a:solidFill>
            <a:round/>
            <a:headEnd/>
            <a:tailEnd/>
          </a:ln>
        </p:spPr>
        <p:txBody>
          <a:bodyPr wrap="none" lIns="92075" tIns="46038" rIns="92075" bIns="46038" anchor="ctr"/>
          <a:lstStyle/>
          <a:p>
            <a:endParaRPr lang="en-US"/>
          </a:p>
        </p:txBody>
      </p:sp>
      <p:sp>
        <p:nvSpPr>
          <p:cNvPr id="12299" name="Line 11"/>
          <p:cNvSpPr>
            <a:spLocks noChangeShapeType="1"/>
          </p:cNvSpPr>
          <p:nvPr/>
        </p:nvSpPr>
        <p:spPr bwMode="auto">
          <a:xfrm flipH="1">
            <a:off x="5686425" y="2362200"/>
            <a:ext cx="409575" cy="817563"/>
          </a:xfrm>
          <a:prstGeom prst="line">
            <a:avLst/>
          </a:prstGeom>
          <a:noFill/>
          <a:ln w="38100">
            <a:solidFill>
              <a:schemeClr val="tx1"/>
            </a:solidFill>
            <a:round/>
            <a:headEnd/>
            <a:tailEnd type="triangle" w="med" len="med"/>
          </a:ln>
        </p:spPr>
        <p:txBody>
          <a:bodyPr wrap="none" lIns="92075" tIns="46038" rIns="92075" bIns="46038" anchor="ctr"/>
          <a:lstStyle/>
          <a:p>
            <a:endParaRPr lang="en-US"/>
          </a:p>
        </p:txBody>
      </p:sp>
      <p:sp>
        <p:nvSpPr>
          <p:cNvPr id="12300" name="AutoShape 12"/>
          <p:cNvSpPr>
            <a:spLocks/>
          </p:cNvSpPr>
          <p:nvPr/>
        </p:nvSpPr>
        <p:spPr bwMode="auto">
          <a:xfrm>
            <a:off x="3027363" y="3121025"/>
            <a:ext cx="244475" cy="312738"/>
          </a:xfrm>
          <a:prstGeom prst="leftBrace">
            <a:avLst>
              <a:gd name="adj1" fmla="val 27278"/>
              <a:gd name="adj2" fmla="val 51736"/>
            </a:avLst>
          </a:prstGeom>
          <a:noFill/>
          <a:ln w="28575">
            <a:solidFill>
              <a:schemeClr val="tx1"/>
            </a:solidFill>
            <a:round/>
            <a:headEnd/>
            <a:tailEnd/>
          </a:ln>
        </p:spPr>
        <p:txBody>
          <a:bodyPr wrap="none" lIns="92075" tIns="46038" rIns="92075" bIns="46038" anchor="ctr"/>
          <a:lstStyle/>
          <a:p>
            <a:endParaRPr lang="en-US"/>
          </a:p>
        </p:txBody>
      </p:sp>
      <p:sp>
        <p:nvSpPr>
          <p:cNvPr id="12301" name="Text Box 13"/>
          <p:cNvSpPr txBox="1">
            <a:spLocks noChangeArrowheads="1"/>
          </p:cNvSpPr>
          <p:nvPr/>
        </p:nvSpPr>
        <p:spPr bwMode="auto">
          <a:xfrm>
            <a:off x="1079500" y="4133850"/>
            <a:ext cx="2252663" cy="822325"/>
          </a:xfrm>
          <a:prstGeom prst="rect">
            <a:avLst/>
          </a:prstGeom>
          <a:noFill/>
          <a:ln w="19050">
            <a:noFill/>
            <a:miter lim="800000"/>
            <a:headEnd/>
            <a:tailEnd/>
          </a:ln>
        </p:spPr>
        <p:txBody>
          <a:bodyPr lIns="92075" tIns="46038" rIns="92075" bIns="46038">
            <a:spAutoFit/>
          </a:bodyPr>
          <a:lstStyle/>
          <a:p>
            <a:pPr algn="ctr">
              <a:spcBef>
                <a:spcPct val="50000"/>
              </a:spcBef>
            </a:pPr>
            <a:r>
              <a:rPr lang="en-US" b="1"/>
              <a:t>Full employment</a:t>
            </a:r>
          </a:p>
        </p:txBody>
      </p:sp>
      <p:sp>
        <p:nvSpPr>
          <p:cNvPr id="12302" name="Line 14"/>
          <p:cNvSpPr>
            <a:spLocks noChangeShapeType="1"/>
          </p:cNvSpPr>
          <p:nvPr/>
        </p:nvSpPr>
        <p:spPr bwMode="auto">
          <a:xfrm flipV="1">
            <a:off x="2565400" y="3384550"/>
            <a:ext cx="1260475" cy="900113"/>
          </a:xfrm>
          <a:prstGeom prst="line">
            <a:avLst/>
          </a:prstGeom>
          <a:noFill/>
          <a:ln w="38100">
            <a:solidFill>
              <a:schemeClr val="tx1"/>
            </a:solidFill>
            <a:round/>
            <a:headEnd/>
            <a:tailEnd type="triangle" w="med" len="med"/>
          </a:ln>
        </p:spPr>
        <p:txBody>
          <a:bodyPr wrap="none" lIns="92075" tIns="46038" rIns="92075" bIns="46038" anchor="ctr"/>
          <a:lstStyle/>
          <a:p>
            <a:endParaRPr lang="en-US"/>
          </a:p>
        </p:txBody>
      </p:sp>
      <p:sp>
        <p:nvSpPr>
          <p:cNvPr id="4111" name="Slide Number Placeholder 16"/>
          <p:cNvSpPr>
            <a:spLocks noGrp="1"/>
          </p:cNvSpPr>
          <p:nvPr>
            <p:ph type="sldNum" sz="quarter" idx="12"/>
          </p:nvPr>
        </p:nvSpPr>
        <p:spPr>
          <a:noFill/>
        </p:spPr>
        <p:txBody>
          <a:bodyPr/>
          <a:lstStyle/>
          <a:p>
            <a:fld id="{BA3E311F-5D6C-4A65-9007-204C5507B1AC}" type="slidenum">
              <a:rPr lang="en-US" smtClean="0"/>
              <a:pPr/>
              <a:t>15</a:t>
            </a:fld>
            <a:endParaRPr lang="en-US" dirty="0" smtClean="0"/>
          </a:p>
        </p:txBody>
      </p:sp>
    </p:spTree>
    <p:extLst>
      <p:ext uri="{BB962C8B-B14F-4D97-AF65-F5344CB8AC3E}">
        <p14:creationId xmlns:p14="http://schemas.microsoft.com/office/powerpoint/2010/main" val="78482934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dissolve">
                                      <p:cBhvr>
                                        <p:cTn id="7" dur="500"/>
                                        <p:tgtEl>
                                          <p:spTgt spid="1229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296"/>
                                        </p:tgtEl>
                                        <p:attrNameLst>
                                          <p:attrName>style.visibility</p:attrName>
                                        </p:attrNameLst>
                                      </p:cBhvr>
                                      <p:to>
                                        <p:strVal val="visible"/>
                                      </p:to>
                                    </p:set>
                                    <p:animEffect transition="in" filter="dissolve">
                                      <p:cBhvr>
                                        <p:cTn id="12" dur="500"/>
                                        <p:tgtEl>
                                          <p:spTgt spid="1229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294"/>
                                        </p:tgtEl>
                                        <p:attrNameLst>
                                          <p:attrName>style.visibility</p:attrName>
                                        </p:attrNameLst>
                                      </p:cBhvr>
                                      <p:to>
                                        <p:strVal val="visible"/>
                                      </p:to>
                                    </p:set>
                                    <p:animEffect transition="in" filter="dissolve">
                                      <p:cBhvr>
                                        <p:cTn id="17" dur="500"/>
                                        <p:tgtEl>
                                          <p:spTgt spid="1229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300"/>
                                        </p:tgtEl>
                                        <p:attrNameLst>
                                          <p:attrName>style.visibility</p:attrName>
                                        </p:attrNameLst>
                                      </p:cBhvr>
                                      <p:to>
                                        <p:strVal val="visible"/>
                                      </p:to>
                                    </p:set>
                                    <p:animEffect transition="in" filter="dissolve">
                                      <p:cBhvr>
                                        <p:cTn id="22" dur="500"/>
                                        <p:tgtEl>
                                          <p:spTgt spid="1230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297"/>
                                        </p:tgtEl>
                                        <p:attrNameLst>
                                          <p:attrName>style.visibility</p:attrName>
                                        </p:attrNameLst>
                                      </p:cBhvr>
                                      <p:to>
                                        <p:strVal val="visible"/>
                                      </p:to>
                                    </p:set>
                                    <p:animEffect transition="in" filter="dissolve">
                                      <p:cBhvr>
                                        <p:cTn id="27" dur="500"/>
                                        <p:tgtEl>
                                          <p:spTgt spid="1229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2299"/>
                                        </p:tgtEl>
                                        <p:attrNameLst>
                                          <p:attrName>style.visibility</p:attrName>
                                        </p:attrNameLst>
                                      </p:cBhvr>
                                      <p:to>
                                        <p:strVal val="visible"/>
                                      </p:to>
                                    </p:set>
                                    <p:animEffect transition="in" filter="dissolve">
                                      <p:cBhvr>
                                        <p:cTn id="32" dur="500"/>
                                        <p:tgtEl>
                                          <p:spTgt spid="1229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2298"/>
                                        </p:tgtEl>
                                        <p:attrNameLst>
                                          <p:attrName>style.visibility</p:attrName>
                                        </p:attrNameLst>
                                      </p:cBhvr>
                                      <p:to>
                                        <p:strVal val="visible"/>
                                      </p:to>
                                    </p:set>
                                    <p:animEffect transition="in" filter="dissolve">
                                      <p:cBhvr>
                                        <p:cTn id="37" dur="500"/>
                                        <p:tgtEl>
                                          <p:spTgt spid="1229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2301"/>
                                        </p:tgtEl>
                                        <p:attrNameLst>
                                          <p:attrName>style.visibility</p:attrName>
                                        </p:attrNameLst>
                                      </p:cBhvr>
                                      <p:to>
                                        <p:strVal val="visible"/>
                                      </p:to>
                                    </p:set>
                                    <p:animEffect transition="in" filter="dissolve">
                                      <p:cBhvr>
                                        <p:cTn id="42" dur="500"/>
                                        <p:tgtEl>
                                          <p:spTgt spid="12301"/>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2302"/>
                                        </p:tgtEl>
                                        <p:attrNameLst>
                                          <p:attrName>style.visibility</p:attrName>
                                        </p:attrNameLst>
                                      </p:cBhvr>
                                      <p:to>
                                        <p:strVal val="visible"/>
                                      </p:to>
                                    </p:set>
                                    <p:animEffect transition="in" filter="dissolve">
                                      <p:cBhvr>
                                        <p:cTn id="47" dur="500"/>
                                        <p:tgtEl>
                                          <p:spTgt spid="12302"/>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2295"/>
                                        </p:tgtEl>
                                        <p:attrNameLst>
                                          <p:attrName>style.visibility</p:attrName>
                                        </p:attrNameLst>
                                      </p:cBhvr>
                                      <p:to>
                                        <p:strVal val="visible"/>
                                      </p:to>
                                    </p:set>
                                    <p:animEffect transition="in" filter="dissolve">
                                      <p:cBhvr>
                                        <p:cTn id="52" dur="500"/>
                                        <p:tgtEl>
                                          <p:spTgt spid="12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animBg="1"/>
      <p:bldP spid="12295" grpId="0" autoUpdateAnimBg="0"/>
      <p:bldP spid="12296" grpId="0" autoUpdateAnimBg="0"/>
      <p:bldP spid="12297" grpId="0" autoUpdateAnimBg="0"/>
      <p:bldP spid="12298" grpId="0" animBg="1"/>
      <p:bldP spid="12299" grpId="0" animBg="1"/>
      <p:bldP spid="12300" grpId="0" animBg="1"/>
      <p:bldP spid="12301" grpId="0" autoUpdateAnimBg="0"/>
      <p:bldP spid="1230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four </a:t>
            </a:r>
            <a:r>
              <a:rPr lang="en-US" dirty="0"/>
              <a:t>phases </a:t>
            </a:r>
            <a:r>
              <a:rPr lang="en-US" dirty="0" smtClean="0"/>
              <a:t>of </a:t>
            </a:r>
            <a:r>
              <a:rPr lang="en-US" dirty="0"/>
              <a:t>the business cycle:</a:t>
            </a:r>
          </a:p>
        </p:txBody>
      </p:sp>
      <p:sp>
        <p:nvSpPr>
          <p:cNvPr id="6" name="Content Placeholder 5"/>
          <p:cNvSpPr>
            <a:spLocks noGrp="1"/>
          </p:cNvSpPr>
          <p:nvPr>
            <p:ph sz="quarter" idx="1"/>
          </p:nvPr>
        </p:nvSpPr>
        <p:spPr/>
        <p:txBody>
          <a:bodyPr/>
          <a:lstStyle/>
          <a:p>
            <a:pPr marL="457200" indent="-457200">
              <a:buFont typeface="+mj-lt"/>
              <a:buAutoNum type="arabicPeriod"/>
            </a:pPr>
            <a:r>
              <a:rPr lang="en-US" dirty="0" smtClean="0">
                <a:solidFill>
                  <a:srgbClr val="FF0000"/>
                </a:solidFill>
              </a:rPr>
              <a:t>Expansion / Prosperity </a:t>
            </a:r>
            <a:r>
              <a:rPr lang="en-US" dirty="0" smtClean="0"/>
              <a:t>‐</a:t>
            </a:r>
            <a:r>
              <a:rPr lang="en-US" dirty="0"/>
              <a:t> Real GDP (production) growing and unemployment rate usually falls. </a:t>
            </a:r>
            <a:endParaRPr lang="en-US" dirty="0" smtClean="0"/>
          </a:p>
          <a:p>
            <a:pPr marL="457200" indent="-457200">
              <a:buFont typeface="+mj-lt"/>
              <a:buAutoNum type="arabicPeriod"/>
            </a:pPr>
            <a:r>
              <a:rPr lang="en-US" dirty="0" smtClean="0">
                <a:solidFill>
                  <a:srgbClr val="FF0000"/>
                </a:solidFill>
              </a:rPr>
              <a:t>Peaks / Boom </a:t>
            </a:r>
            <a:r>
              <a:rPr lang="en-US" dirty="0" smtClean="0"/>
              <a:t>‐</a:t>
            </a:r>
            <a:r>
              <a:rPr lang="en-US" dirty="0"/>
              <a:t> Highest point of expansion. Economists can only measure once contraction begins. </a:t>
            </a:r>
            <a:endParaRPr lang="en-US" dirty="0" smtClean="0"/>
          </a:p>
          <a:p>
            <a:pPr marL="457200" indent="-457200">
              <a:buFont typeface="+mj-lt"/>
              <a:buAutoNum type="arabicPeriod"/>
            </a:pPr>
            <a:r>
              <a:rPr lang="en-US" dirty="0" smtClean="0">
                <a:solidFill>
                  <a:srgbClr val="FF0000"/>
                </a:solidFill>
              </a:rPr>
              <a:t>Recession</a:t>
            </a:r>
            <a:r>
              <a:rPr lang="en-US" dirty="0" smtClean="0"/>
              <a:t> ‐</a:t>
            </a:r>
            <a:r>
              <a:rPr lang="en-US" dirty="0"/>
              <a:t> Real GDP (production) decreases for 6 consecutive months; unemployment rate usually increases. </a:t>
            </a:r>
            <a:r>
              <a:rPr lang="en-US" dirty="0">
                <a:solidFill>
                  <a:srgbClr val="FF0000"/>
                </a:solidFill>
              </a:rPr>
              <a:t>An extended recession is called a depression. </a:t>
            </a:r>
            <a:endParaRPr lang="en-US" dirty="0" smtClean="0">
              <a:solidFill>
                <a:srgbClr val="FF0000"/>
              </a:solidFill>
            </a:endParaRPr>
          </a:p>
          <a:p>
            <a:pPr marL="457200" indent="-457200">
              <a:buFont typeface="+mj-lt"/>
              <a:buAutoNum type="arabicPeriod"/>
            </a:pPr>
            <a:r>
              <a:rPr lang="en-US" dirty="0" smtClean="0">
                <a:solidFill>
                  <a:srgbClr val="FF0000"/>
                </a:solidFill>
              </a:rPr>
              <a:t>Troughs</a:t>
            </a:r>
            <a:r>
              <a:rPr lang="en-US" dirty="0" smtClean="0"/>
              <a:t> ‐</a:t>
            </a:r>
            <a:r>
              <a:rPr lang="en-US" dirty="0"/>
              <a:t> Lowest point of the recession. Economists can only measure once </a:t>
            </a:r>
            <a:r>
              <a:rPr lang="en-US" dirty="0" smtClean="0"/>
              <a:t>expansion / recovery / revival begins</a:t>
            </a:r>
            <a:r>
              <a:rPr lang="en-US" dirty="0"/>
              <a:t>.</a:t>
            </a:r>
          </a:p>
        </p:txBody>
      </p:sp>
      <p:sp>
        <p:nvSpPr>
          <p:cNvPr id="3" name="Slide Number Placeholder 2"/>
          <p:cNvSpPr>
            <a:spLocks noGrp="1"/>
          </p:cNvSpPr>
          <p:nvPr>
            <p:ph type="sldNum" sz="quarter" idx="15"/>
          </p:nvPr>
        </p:nvSpPr>
        <p:spPr/>
        <p:txBody>
          <a:bodyPr/>
          <a:lstStyle/>
          <a:p>
            <a:fld id="{7894024A-1B74-430B-AB26-DDEA164637E6}" type="slidenum">
              <a:rPr lang="en-US" smtClean="0"/>
              <a:pPr/>
              <a:t>16</a:t>
            </a:fld>
            <a:endParaRPr lang="en-US"/>
          </a:p>
        </p:txBody>
      </p:sp>
      <p:sp>
        <p:nvSpPr>
          <p:cNvPr id="2" name="Footer Placeholder 1"/>
          <p:cNvSpPr>
            <a:spLocks noGrp="1"/>
          </p:cNvSpPr>
          <p:nvPr>
            <p:ph type="ftr" sz="quarter" idx="16"/>
          </p:nvPr>
        </p:nvSpPr>
        <p:spPr/>
        <p:txBody>
          <a:bodyPr/>
          <a:lstStyle/>
          <a:p>
            <a:r>
              <a:rPr lang="en-US" smtClean="0"/>
              <a:t>S NEHRA ITE UNIT 6.1</a:t>
            </a:r>
            <a:endParaRPr lang="en-US" dirty="0"/>
          </a:p>
        </p:txBody>
      </p:sp>
    </p:spTree>
    <p:extLst>
      <p:ext uri="{BB962C8B-B14F-4D97-AF65-F5344CB8AC3E}">
        <p14:creationId xmlns:p14="http://schemas.microsoft.com/office/powerpoint/2010/main" val="3261516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a:t>
            </a:r>
            <a:endParaRPr lang="en-US" dirty="0"/>
          </a:p>
        </p:txBody>
      </p:sp>
      <p:sp>
        <p:nvSpPr>
          <p:cNvPr id="3" name="Content Placeholder 2"/>
          <p:cNvSpPr>
            <a:spLocks noGrp="1"/>
          </p:cNvSpPr>
          <p:nvPr>
            <p:ph sz="quarter" idx="1"/>
          </p:nvPr>
        </p:nvSpPr>
        <p:spPr/>
        <p:txBody>
          <a:bodyPr/>
          <a:lstStyle/>
          <a:p>
            <a:r>
              <a:rPr lang="en-US" dirty="0"/>
              <a:t>All of the following are parts of the business cycle except </a:t>
            </a:r>
            <a:r>
              <a:rPr lang="en-US" dirty="0" smtClean="0"/>
              <a:t>__________</a:t>
            </a:r>
          </a:p>
          <a:p>
            <a:pPr marL="457200" indent="-457200">
              <a:buFont typeface="+mj-lt"/>
              <a:buAutoNum type="arabicPeriod"/>
            </a:pPr>
            <a:r>
              <a:rPr lang="en-US" dirty="0" smtClean="0"/>
              <a:t>Boom</a:t>
            </a:r>
          </a:p>
          <a:p>
            <a:pPr marL="457200" indent="-457200">
              <a:buFont typeface="+mj-lt"/>
              <a:buAutoNum type="arabicPeriod"/>
            </a:pPr>
            <a:r>
              <a:rPr lang="en-US" dirty="0" smtClean="0"/>
              <a:t>Trough</a:t>
            </a:r>
          </a:p>
          <a:p>
            <a:pPr marL="457200" indent="-457200">
              <a:buFont typeface="+mj-lt"/>
              <a:buAutoNum type="arabicPeriod"/>
            </a:pPr>
            <a:r>
              <a:rPr lang="en-US" dirty="0" smtClean="0"/>
              <a:t>Recession</a:t>
            </a:r>
          </a:p>
          <a:p>
            <a:pPr marL="457200" indent="-457200">
              <a:buFont typeface="+mj-lt"/>
              <a:buAutoNum type="arabicPeriod"/>
            </a:pPr>
            <a:r>
              <a:rPr lang="en-US" dirty="0" smtClean="0"/>
              <a:t>Acceleration</a:t>
            </a:r>
            <a:endParaRPr lang="en-US" dirty="0"/>
          </a:p>
        </p:txBody>
      </p:sp>
      <p:sp>
        <p:nvSpPr>
          <p:cNvPr id="4" name="Slide Number Placeholder 3"/>
          <p:cNvSpPr>
            <a:spLocks noGrp="1"/>
          </p:cNvSpPr>
          <p:nvPr>
            <p:ph type="sldNum" sz="quarter" idx="15"/>
          </p:nvPr>
        </p:nvSpPr>
        <p:spPr/>
        <p:txBody>
          <a:bodyPr/>
          <a:lstStyle/>
          <a:p>
            <a:fld id="{7894024A-1B74-430B-AB26-DDEA164637E6}" type="slidenum">
              <a:rPr lang="en-US" smtClean="0"/>
              <a:pPr/>
              <a:t>17</a:t>
            </a:fld>
            <a:endParaRPr lang="en-US"/>
          </a:p>
        </p:txBody>
      </p:sp>
      <p:sp>
        <p:nvSpPr>
          <p:cNvPr id="5" name="Footer Placeholder 4"/>
          <p:cNvSpPr>
            <a:spLocks noGrp="1"/>
          </p:cNvSpPr>
          <p:nvPr>
            <p:ph type="ftr" sz="quarter" idx="16"/>
          </p:nvPr>
        </p:nvSpPr>
        <p:spPr/>
        <p:txBody>
          <a:bodyPr/>
          <a:lstStyle/>
          <a:p>
            <a:r>
              <a:rPr lang="en-US" smtClean="0"/>
              <a:t>S NEHRA ITE UNIT 6.1</a:t>
            </a:r>
            <a:endParaRPr lang="en-US"/>
          </a:p>
        </p:txBody>
      </p:sp>
    </p:spTree>
    <p:extLst>
      <p:ext uri="{BB962C8B-B14F-4D97-AF65-F5344CB8AC3E}">
        <p14:creationId xmlns:p14="http://schemas.microsoft.com/office/powerpoint/2010/main" val="3576420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fontAlgn="auto" hangingPunct="1">
              <a:spcAft>
                <a:spcPts val="0"/>
              </a:spcAft>
              <a:defRPr/>
            </a:pPr>
            <a:r>
              <a:rPr lang="en-US" dirty="0" smtClean="0"/>
              <a:t>Inflation - meaning </a:t>
            </a:r>
            <a:endParaRPr lang="en-US" dirty="0"/>
          </a:p>
        </p:txBody>
      </p:sp>
      <p:sp>
        <p:nvSpPr>
          <p:cNvPr id="9219" name="Rectangle 3"/>
          <p:cNvSpPr>
            <a:spLocks noGrp="1" noChangeArrowheads="1"/>
          </p:cNvSpPr>
          <p:nvPr>
            <p:ph sz="quarter" idx="1"/>
          </p:nvPr>
        </p:nvSpPr>
        <p:spPr>
          <a:xfrm>
            <a:off x="457200" y="1600200"/>
            <a:ext cx="7467600" cy="4873625"/>
          </a:xfrm>
        </p:spPr>
        <p:txBody>
          <a:bodyPr/>
          <a:lstStyle/>
          <a:p>
            <a:pPr eaLnBrk="1" hangingPunct="1"/>
            <a:r>
              <a:rPr lang="en-US" dirty="0" smtClean="0"/>
              <a:t>Inflation is the continuous rise in general </a:t>
            </a:r>
            <a:r>
              <a:rPr lang="en-US" dirty="0" smtClean="0">
                <a:solidFill>
                  <a:srgbClr val="FF0000"/>
                </a:solidFill>
              </a:rPr>
              <a:t>price</a:t>
            </a:r>
            <a:r>
              <a:rPr lang="en-US" dirty="0" smtClean="0"/>
              <a:t> level after full employment level of output.</a:t>
            </a:r>
          </a:p>
          <a:p>
            <a:r>
              <a:rPr lang="en-US" dirty="0" smtClean="0"/>
              <a:t>According to Crowther “Inflation </a:t>
            </a:r>
            <a:r>
              <a:rPr lang="en-US" dirty="0"/>
              <a:t>is a state in which the value of money is falling, </a:t>
            </a:r>
            <a:r>
              <a:rPr lang="en-US" dirty="0" err="1"/>
              <a:t>i</a:t>
            </a:r>
            <a:r>
              <a:rPr lang="en-US" dirty="0"/>
              <a:t>. e. prices are rising</a:t>
            </a:r>
            <a:r>
              <a:rPr lang="en-US" dirty="0" smtClean="0"/>
              <a:t>.”</a:t>
            </a:r>
          </a:p>
        </p:txBody>
      </p:sp>
      <p:sp>
        <p:nvSpPr>
          <p:cNvPr id="3" name="Footer Placeholder 2"/>
          <p:cNvSpPr>
            <a:spLocks noGrp="1"/>
          </p:cNvSpPr>
          <p:nvPr>
            <p:ph type="ftr" sz="quarter" idx="16"/>
          </p:nvPr>
        </p:nvSpPr>
        <p:spPr/>
        <p:txBody>
          <a:bodyPr/>
          <a:lstStyle/>
          <a:p>
            <a:r>
              <a:rPr lang="en-US" smtClean="0"/>
              <a:t>S NEHRA ITE UNIT 6.1</a:t>
            </a:r>
            <a:endParaRPr lang="en-US"/>
          </a:p>
        </p:txBody>
      </p:sp>
      <p:sp>
        <p:nvSpPr>
          <p:cNvPr id="2" name="Slide Number Placeholder 1"/>
          <p:cNvSpPr>
            <a:spLocks noGrp="1"/>
          </p:cNvSpPr>
          <p:nvPr>
            <p:ph type="sldNum" sz="quarter" idx="15"/>
          </p:nvPr>
        </p:nvSpPr>
        <p:spPr/>
        <p:txBody>
          <a:bodyPr/>
          <a:lstStyle/>
          <a:p>
            <a:fld id="{7894024A-1B74-430B-AB26-DDEA164637E6}"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Inflation rate</a:t>
            </a:r>
            <a:endParaRPr lang="en-US" dirty="0"/>
          </a:p>
        </p:txBody>
      </p:sp>
      <p:sp>
        <p:nvSpPr>
          <p:cNvPr id="14339" name="Content Placeholder 2"/>
          <p:cNvSpPr>
            <a:spLocks noGrp="1"/>
          </p:cNvSpPr>
          <p:nvPr>
            <p:ph sz="quarter" idx="1"/>
          </p:nvPr>
        </p:nvSpPr>
        <p:spPr>
          <a:xfrm>
            <a:off x="457200" y="1600200"/>
            <a:ext cx="7467600" cy="4873625"/>
          </a:xfrm>
        </p:spPr>
        <p:txBody>
          <a:bodyPr/>
          <a:lstStyle/>
          <a:p>
            <a:r>
              <a:rPr lang="en-US" dirty="0" smtClean="0"/>
              <a:t>Shows how much prices have increased over the last 12 months</a:t>
            </a:r>
          </a:p>
          <a:p>
            <a:r>
              <a:rPr lang="en-US" dirty="0" smtClean="0"/>
              <a:t>Inflation rate = </a:t>
            </a:r>
            <a:r>
              <a:rPr lang="en-US" dirty="0"/>
              <a:t>Current year’s index </a:t>
            </a:r>
            <a:r>
              <a:rPr lang="en-US" dirty="0" smtClean="0"/>
              <a:t>- Last year’s index  / Last year’s index  X 100</a:t>
            </a:r>
          </a:p>
        </p:txBody>
      </p:sp>
      <p:sp>
        <p:nvSpPr>
          <p:cNvPr id="4" name="Footer Placeholder 3"/>
          <p:cNvSpPr>
            <a:spLocks noGrp="1"/>
          </p:cNvSpPr>
          <p:nvPr>
            <p:ph type="ftr" sz="quarter" idx="16"/>
          </p:nvPr>
        </p:nvSpPr>
        <p:spPr/>
        <p:txBody>
          <a:bodyPr/>
          <a:lstStyle/>
          <a:p>
            <a:r>
              <a:rPr lang="en-US" smtClean="0"/>
              <a:t>S NEHRA ITE UNIT 6.1</a:t>
            </a:r>
            <a:endParaRPr lang="en-US"/>
          </a:p>
        </p:txBody>
      </p:sp>
      <p:sp>
        <p:nvSpPr>
          <p:cNvPr id="3" name="Slide Number Placeholder 2"/>
          <p:cNvSpPr>
            <a:spLocks noGrp="1"/>
          </p:cNvSpPr>
          <p:nvPr>
            <p:ph type="sldNum" sz="quarter" idx="15"/>
          </p:nvPr>
        </p:nvSpPr>
        <p:spPr/>
        <p:txBody>
          <a:bodyPr/>
          <a:lstStyle/>
          <a:p>
            <a:fld id="{7894024A-1B74-430B-AB26-DDEA164637E6}" type="slidenum">
              <a:rPr lang="en-US" smtClean="0"/>
              <a:pPr/>
              <a:t>19</a:t>
            </a:fld>
            <a:endParaRPr lang="en-US"/>
          </a:p>
        </p:txBody>
      </p:sp>
    </p:spTree>
    <p:extLst>
      <p:ext uri="{BB962C8B-B14F-4D97-AF65-F5344CB8AC3E}">
        <p14:creationId xmlns:p14="http://schemas.microsoft.com/office/powerpoint/2010/main" val="3543420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of GDP &amp; national income </a:t>
            </a:r>
            <a:endParaRPr lang="en-US" sz="2400" dirty="0"/>
          </a:p>
        </p:txBody>
      </p:sp>
      <p:sp>
        <p:nvSpPr>
          <p:cNvPr id="3" name="Content Placeholder 2"/>
          <p:cNvSpPr>
            <a:spLocks noGrp="1"/>
          </p:cNvSpPr>
          <p:nvPr>
            <p:ph sz="quarter" idx="1"/>
          </p:nvPr>
        </p:nvSpPr>
        <p:spPr/>
        <p:txBody>
          <a:bodyPr/>
          <a:lstStyle/>
          <a:p>
            <a:pPr marL="457200" indent="-457200">
              <a:buFont typeface="+mj-lt"/>
              <a:buAutoNum type="arabicPeriod"/>
            </a:pPr>
            <a:r>
              <a:rPr lang="en-US" dirty="0" smtClean="0"/>
              <a:t>Gross Domestic product (GDP)</a:t>
            </a:r>
          </a:p>
          <a:p>
            <a:pPr marL="457200" indent="-457200">
              <a:buFont typeface="+mj-lt"/>
              <a:buAutoNum type="arabicPeriod"/>
            </a:pPr>
            <a:r>
              <a:rPr lang="en-US" dirty="0" smtClean="0"/>
              <a:t>Gross National Product (GNP)</a:t>
            </a:r>
          </a:p>
        </p:txBody>
      </p:sp>
      <p:sp>
        <p:nvSpPr>
          <p:cNvPr id="4" name="Slide Number Placeholder 3"/>
          <p:cNvSpPr>
            <a:spLocks noGrp="1"/>
          </p:cNvSpPr>
          <p:nvPr>
            <p:ph type="sldNum" sz="quarter" idx="4294967295"/>
          </p:nvPr>
        </p:nvSpPr>
        <p:spPr>
          <a:xfrm>
            <a:off x="8129588" y="5734050"/>
            <a:ext cx="609600" cy="520700"/>
          </a:xfrm>
          <a:prstGeom prst="rect">
            <a:avLst/>
          </a:prstGeom>
        </p:spPr>
        <p:txBody>
          <a:bodyPr/>
          <a:lstStyle/>
          <a:p>
            <a:pPr>
              <a:defRPr/>
            </a:pPr>
            <a:fld id="{C54A1601-48B4-4A4C-99F9-C0C078D5C018}" type="slidenum">
              <a:rPr lang="en-US" smtClean="0"/>
              <a:pPr>
                <a:defRPr/>
              </a:pPr>
              <a:t>2</a:t>
            </a:fld>
            <a:endParaRPr lang="en-US"/>
          </a:p>
        </p:txBody>
      </p:sp>
      <p:sp>
        <p:nvSpPr>
          <p:cNvPr id="5" name="Footer Placeholder 4"/>
          <p:cNvSpPr>
            <a:spLocks noGrp="1"/>
          </p:cNvSpPr>
          <p:nvPr>
            <p:ph type="ftr" sz="quarter" idx="4294967295"/>
          </p:nvPr>
        </p:nvSpPr>
        <p:spPr>
          <a:xfrm rot="5400000">
            <a:off x="6989763" y="3736975"/>
            <a:ext cx="3200400" cy="365125"/>
          </a:xfrm>
          <a:prstGeom prst="rect">
            <a:avLst/>
          </a:prstGeom>
        </p:spPr>
        <p:txBody>
          <a:bodyPr/>
          <a:lstStyle/>
          <a:p>
            <a:pPr>
              <a:defRPr/>
            </a:pPr>
            <a:r>
              <a:rPr lang="sv-SE" smtClean="0"/>
              <a:t>S NEHRA EFE UNIT VI</a:t>
            </a:r>
            <a:endParaRPr lang="en-US" dirty="0"/>
          </a:p>
        </p:txBody>
      </p:sp>
    </p:spTree>
    <p:extLst>
      <p:ext uri="{BB962C8B-B14F-4D97-AF65-F5344CB8AC3E}">
        <p14:creationId xmlns:p14="http://schemas.microsoft.com/office/powerpoint/2010/main" val="5529602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a:t>
            </a:r>
            <a:r>
              <a:rPr lang="en-US" dirty="0" err="1" smtClean="0"/>
              <a:t>cpi</a:t>
            </a:r>
            <a:endParaRPr lang="en-US" dirty="0"/>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2039955404"/>
              </p:ext>
            </p:extLst>
          </p:nvPr>
        </p:nvGraphicFramePr>
        <p:xfrm>
          <a:off x="457200" y="1600200"/>
          <a:ext cx="7467600" cy="1854200"/>
        </p:xfrm>
        <a:graphic>
          <a:graphicData uri="http://schemas.openxmlformats.org/drawingml/2006/table">
            <a:tbl>
              <a:tblPr firstRow="1" bandRow="1">
                <a:tableStyleId>{5C22544A-7EE6-4342-B048-85BDC9FD1C3A}</a:tableStyleId>
              </a:tblPr>
              <a:tblGrid>
                <a:gridCol w="1143000"/>
                <a:gridCol w="990600"/>
                <a:gridCol w="1066800"/>
                <a:gridCol w="1066800"/>
                <a:gridCol w="1066800"/>
                <a:gridCol w="1066800"/>
                <a:gridCol w="1066800"/>
              </a:tblGrid>
              <a:tr h="370840">
                <a:tc>
                  <a:txBody>
                    <a:bodyPr/>
                    <a:lstStyle/>
                    <a:p>
                      <a:r>
                        <a:rPr lang="en-US" dirty="0" smtClean="0"/>
                        <a:t>Items</a:t>
                      </a:r>
                      <a:endParaRPr lang="en-US" dirty="0"/>
                    </a:p>
                  </a:txBody>
                  <a:tcPr/>
                </a:tc>
                <a:tc gridSpan="2">
                  <a:txBody>
                    <a:bodyPr/>
                    <a:lstStyle/>
                    <a:p>
                      <a:pPr algn="ctr"/>
                      <a:r>
                        <a:rPr lang="en-US" dirty="0" smtClean="0"/>
                        <a:t>2010</a:t>
                      </a:r>
                      <a:endParaRPr lang="en-US" dirty="0"/>
                    </a:p>
                  </a:txBody>
                  <a:tcPr/>
                </a:tc>
                <a:tc hMerge="1">
                  <a:txBody>
                    <a:bodyPr/>
                    <a:lstStyle/>
                    <a:p>
                      <a:endParaRPr lang="en-US" dirty="0"/>
                    </a:p>
                  </a:txBody>
                  <a:tcPr/>
                </a:tc>
                <a:tc>
                  <a:txBody>
                    <a:bodyPr/>
                    <a:lstStyle/>
                    <a:p>
                      <a:endParaRPr lang="en-US" dirty="0"/>
                    </a:p>
                  </a:txBody>
                  <a:tcPr/>
                </a:tc>
                <a:tc gridSpan="2">
                  <a:txBody>
                    <a:bodyPr/>
                    <a:lstStyle/>
                    <a:p>
                      <a:pPr algn="ctr"/>
                      <a:r>
                        <a:rPr lang="en-US" dirty="0" smtClean="0"/>
                        <a:t>2011</a:t>
                      </a:r>
                      <a:endParaRPr lang="en-US" dirty="0"/>
                    </a:p>
                  </a:txBody>
                  <a:tcPr/>
                </a:tc>
                <a:tc hMerge="1">
                  <a:txBody>
                    <a:bodyPr/>
                    <a:lstStyle/>
                    <a:p>
                      <a:endParaRPr lang="en-US" dirty="0"/>
                    </a:p>
                  </a:txBody>
                  <a:tcPr/>
                </a:tc>
                <a:tc>
                  <a:txBody>
                    <a:bodyPr/>
                    <a:lstStyle/>
                    <a:p>
                      <a:endParaRPr lang="en-US"/>
                    </a:p>
                  </a:txBody>
                  <a:tcPr/>
                </a:tc>
              </a:tr>
              <a:tr h="370840">
                <a:tc>
                  <a:txBody>
                    <a:bodyPr/>
                    <a:lstStyle/>
                    <a:p>
                      <a:endParaRPr lang="en-US"/>
                    </a:p>
                  </a:txBody>
                  <a:tcPr/>
                </a:tc>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r>
                        <a:rPr lang="en-US" dirty="0" smtClean="0"/>
                        <a:t>Cost</a:t>
                      </a:r>
                      <a:endParaRPr lang="en-US" dirty="0"/>
                    </a:p>
                  </a:txBody>
                  <a:tcPr/>
                </a:tc>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r>
                        <a:rPr lang="en-US" dirty="0" smtClean="0"/>
                        <a:t>Cost</a:t>
                      </a:r>
                      <a:endParaRPr lang="en-US" dirty="0"/>
                    </a:p>
                  </a:txBody>
                  <a:tcPr/>
                </a:tc>
              </a:tr>
              <a:tr h="370840">
                <a:tc>
                  <a:txBody>
                    <a:bodyPr/>
                    <a:lstStyle/>
                    <a:p>
                      <a:r>
                        <a:rPr lang="en-US" dirty="0" smtClean="0"/>
                        <a:t>Food</a:t>
                      </a:r>
                      <a:endParaRPr lang="en-US" dirty="0"/>
                    </a:p>
                  </a:txBody>
                  <a:tcPr/>
                </a:tc>
                <a:tc>
                  <a:txBody>
                    <a:bodyPr/>
                    <a:lstStyle/>
                    <a:p>
                      <a:r>
                        <a:rPr lang="en-US" dirty="0" smtClean="0"/>
                        <a:t>1</a:t>
                      </a:r>
                      <a:endParaRPr lang="en-US" dirty="0"/>
                    </a:p>
                  </a:txBody>
                  <a:tcPr/>
                </a:tc>
                <a:tc>
                  <a:txBody>
                    <a:bodyPr/>
                    <a:lstStyle/>
                    <a:p>
                      <a:r>
                        <a:rPr lang="en-US" dirty="0" smtClean="0"/>
                        <a:t>10</a:t>
                      </a:r>
                      <a:endParaRPr lang="en-US" dirty="0"/>
                    </a:p>
                  </a:txBody>
                  <a:tcPr/>
                </a:tc>
                <a:tc>
                  <a:txBody>
                    <a:bodyPr/>
                    <a:lstStyle/>
                    <a:p>
                      <a:r>
                        <a:rPr lang="en-US" dirty="0" smtClean="0"/>
                        <a:t>5</a:t>
                      </a:r>
                      <a:endParaRPr lang="en-US" dirty="0"/>
                    </a:p>
                  </a:txBody>
                  <a:tcPr/>
                </a:tc>
                <a:tc>
                  <a:txBody>
                    <a:bodyPr/>
                    <a:lstStyle/>
                    <a:p>
                      <a:r>
                        <a:rPr lang="en-US" dirty="0" smtClean="0"/>
                        <a:t>2</a:t>
                      </a:r>
                      <a:endParaRPr lang="en-US" dirty="0"/>
                    </a:p>
                  </a:txBody>
                  <a:tcPr/>
                </a:tc>
                <a:tc>
                  <a:txBody>
                    <a:bodyPr/>
                    <a:lstStyle/>
                    <a:p>
                      <a:r>
                        <a:rPr lang="en-US" i="1" dirty="0" smtClean="0">
                          <a:solidFill>
                            <a:srgbClr val="FF0000"/>
                          </a:solidFill>
                        </a:rPr>
                        <a:t>10</a:t>
                      </a:r>
                      <a:endParaRPr lang="en-US" i="1" dirty="0">
                        <a:solidFill>
                          <a:srgbClr val="FF0000"/>
                        </a:solidFill>
                      </a:endParaRPr>
                    </a:p>
                  </a:txBody>
                  <a:tcPr/>
                </a:tc>
                <a:tc>
                  <a:txBody>
                    <a:bodyPr/>
                    <a:lstStyle/>
                    <a:p>
                      <a:r>
                        <a:rPr lang="en-US" dirty="0" smtClean="0"/>
                        <a:t>20</a:t>
                      </a:r>
                      <a:endParaRPr lang="en-US" dirty="0"/>
                    </a:p>
                  </a:txBody>
                  <a:tcPr/>
                </a:tc>
              </a:tr>
              <a:tr h="370840">
                <a:tc>
                  <a:txBody>
                    <a:bodyPr/>
                    <a:lstStyle/>
                    <a:p>
                      <a:r>
                        <a:rPr lang="en-US" dirty="0" smtClean="0"/>
                        <a:t>Clothing</a:t>
                      </a:r>
                      <a:endParaRPr lang="en-US" dirty="0"/>
                    </a:p>
                  </a:txBody>
                  <a:tcPr/>
                </a:tc>
                <a:tc>
                  <a:txBody>
                    <a:bodyPr/>
                    <a:lstStyle/>
                    <a:p>
                      <a:r>
                        <a:rPr lang="en-US" dirty="0" smtClean="0"/>
                        <a:t>8</a:t>
                      </a:r>
                      <a:endParaRPr lang="en-US" dirty="0"/>
                    </a:p>
                  </a:txBody>
                  <a:tcPr/>
                </a:tc>
                <a:tc>
                  <a:txBody>
                    <a:bodyPr/>
                    <a:lstStyle/>
                    <a:p>
                      <a:r>
                        <a:rPr lang="en-US" dirty="0" smtClean="0"/>
                        <a:t>5</a:t>
                      </a:r>
                      <a:endParaRPr lang="en-US" dirty="0"/>
                    </a:p>
                  </a:txBody>
                  <a:tcPr/>
                </a:tc>
                <a:tc>
                  <a:txBody>
                    <a:bodyPr/>
                    <a:lstStyle/>
                    <a:p>
                      <a:r>
                        <a:rPr lang="en-US" dirty="0" smtClean="0"/>
                        <a:t>40</a:t>
                      </a:r>
                      <a:endParaRPr lang="en-US" dirty="0"/>
                    </a:p>
                  </a:txBody>
                  <a:tcPr/>
                </a:tc>
                <a:tc>
                  <a:txBody>
                    <a:bodyPr/>
                    <a:lstStyle/>
                    <a:p>
                      <a:r>
                        <a:rPr lang="en-US" dirty="0" smtClean="0"/>
                        <a:t>10</a:t>
                      </a:r>
                      <a:endParaRPr lang="en-US" dirty="0"/>
                    </a:p>
                  </a:txBody>
                  <a:tcPr/>
                </a:tc>
                <a:tc>
                  <a:txBody>
                    <a:bodyPr/>
                    <a:lstStyle/>
                    <a:p>
                      <a:r>
                        <a:rPr lang="en-US" i="1" dirty="0" smtClean="0">
                          <a:solidFill>
                            <a:srgbClr val="FF0000"/>
                          </a:solidFill>
                        </a:rPr>
                        <a:t>5</a:t>
                      </a:r>
                      <a:endParaRPr lang="en-US" i="1" dirty="0">
                        <a:solidFill>
                          <a:srgbClr val="FF0000"/>
                        </a:solidFill>
                      </a:endParaRPr>
                    </a:p>
                  </a:txBody>
                  <a:tcPr/>
                </a:tc>
                <a:tc>
                  <a:txBody>
                    <a:bodyPr/>
                    <a:lstStyle/>
                    <a:p>
                      <a:r>
                        <a:rPr lang="en-US" dirty="0" smtClean="0"/>
                        <a:t>50</a:t>
                      </a:r>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Rs. 50</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Rs. 70</a:t>
                      </a:r>
                      <a:endParaRPr lang="en-US" dirty="0"/>
                    </a:p>
                  </a:txBody>
                  <a:tcPr/>
                </a:tc>
              </a:tr>
            </a:tbl>
          </a:graphicData>
        </a:graphic>
      </p:graphicFrame>
      <p:sp>
        <p:nvSpPr>
          <p:cNvPr id="5" name="Footer Placeholder 4"/>
          <p:cNvSpPr>
            <a:spLocks noGrp="1"/>
          </p:cNvSpPr>
          <p:nvPr>
            <p:ph type="ftr" sz="quarter" idx="16"/>
          </p:nvPr>
        </p:nvSpPr>
        <p:spPr/>
        <p:txBody>
          <a:bodyPr/>
          <a:lstStyle/>
          <a:p>
            <a:r>
              <a:rPr lang="en-US" smtClean="0"/>
              <a:t>S NEHRA ITE UNIT 6.1</a:t>
            </a:r>
            <a:endParaRPr lang="en-US"/>
          </a:p>
        </p:txBody>
      </p:sp>
      <p:sp>
        <p:nvSpPr>
          <p:cNvPr id="3" name="Slide Number Placeholder 2"/>
          <p:cNvSpPr>
            <a:spLocks noGrp="1"/>
          </p:cNvSpPr>
          <p:nvPr>
            <p:ph type="sldNum" sz="quarter" idx="15"/>
          </p:nvPr>
        </p:nvSpPr>
        <p:spPr/>
        <p:txBody>
          <a:bodyPr/>
          <a:lstStyle/>
          <a:p>
            <a:fld id="{7894024A-1B74-430B-AB26-DDEA164637E6}" type="slidenum">
              <a:rPr lang="en-US" smtClean="0"/>
              <a:pPr/>
              <a:t>20</a:t>
            </a:fld>
            <a:endParaRPr lang="en-US"/>
          </a:p>
        </p:txBody>
      </p:sp>
    </p:spTree>
    <p:extLst>
      <p:ext uri="{BB962C8B-B14F-4D97-AF65-F5344CB8AC3E}">
        <p14:creationId xmlns:p14="http://schemas.microsoft.com/office/powerpoint/2010/main" val="15838666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inflation rate</a:t>
            </a:r>
            <a:endParaRPr lang="en-US" dirty="0"/>
          </a:p>
        </p:txBody>
      </p:sp>
      <p:sp>
        <p:nvSpPr>
          <p:cNvPr id="3" name="Content Placeholder 2"/>
          <p:cNvSpPr>
            <a:spLocks noGrp="1"/>
          </p:cNvSpPr>
          <p:nvPr>
            <p:ph sz="quarter" idx="1"/>
          </p:nvPr>
        </p:nvSpPr>
        <p:spPr/>
        <p:txBody>
          <a:bodyPr/>
          <a:lstStyle/>
          <a:p>
            <a:r>
              <a:rPr lang="en-US" dirty="0" smtClean="0"/>
              <a:t>Inflation rate = Current year’s index - Last year’s index / Last year’s index x 100</a:t>
            </a:r>
          </a:p>
          <a:p>
            <a:r>
              <a:rPr lang="en-US" dirty="0" smtClean="0"/>
              <a:t>70-50/50 x 100</a:t>
            </a:r>
          </a:p>
          <a:p>
            <a:r>
              <a:rPr lang="en-US" dirty="0" smtClean="0"/>
              <a:t>20/50 x 100</a:t>
            </a:r>
          </a:p>
          <a:p>
            <a:r>
              <a:rPr lang="en-US" dirty="0" smtClean="0"/>
              <a:t>40 %</a:t>
            </a:r>
          </a:p>
          <a:p>
            <a:r>
              <a:rPr lang="en-US" dirty="0" smtClean="0"/>
              <a:t>140 – 100/100 x 100</a:t>
            </a:r>
          </a:p>
          <a:p>
            <a:r>
              <a:rPr lang="en-US" dirty="0" smtClean="0"/>
              <a:t>40 %</a:t>
            </a:r>
          </a:p>
          <a:p>
            <a:endParaRPr lang="en-US" dirty="0" smtClean="0"/>
          </a:p>
          <a:p>
            <a:endParaRPr lang="en-US" dirty="0"/>
          </a:p>
        </p:txBody>
      </p:sp>
      <p:sp>
        <p:nvSpPr>
          <p:cNvPr id="5" name="Footer Placeholder 4"/>
          <p:cNvSpPr>
            <a:spLocks noGrp="1"/>
          </p:cNvSpPr>
          <p:nvPr>
            <p:ph type="ftr" sz="quarter" idx="16"/>
          </p:nvPr>
        </p:nvSpPr>
        <p:spPr/>
        <p:txBody>
          <a:bodyPr/>
          <a:lstStyle/>
          <a:p>
            <a:r>
              <a:rPr lang="en-US" smtClean="0"/>
              <a:t>S NEHRA ITE UNIT 6.1</a:t>
            </a:r>
            <a:endParaRPr lang="en-US"/>
          </a:p>
        </p:txBody>
      </p:sp>
      <p:sp>
        <p:nvSpPr>
          <p:cNvPr id="4" name="Slide Number Placeholder 3"/>
          <p:cNvSpPr>
            <a:spLocks noGrp="1"/>
          </p:cNvSpPr>
          <p:nvPr>
            <p:ph type="sldNum" sz="quarter" idx="15"/>
          </p:nvPr>
        </p:nvSpPr>
        <p:spPr/>
        <p:txBody>
          <a:bodyPr/>
          <a:lstStyle/>
          <a:p>
            <a:fld id="{7894024A-1B74-430B-AB26-DDEA164637E6}" type="slidenum">
              <a:rPr lang="en-US" smtClean="0"/>
              <a:pPr/>
              <a:t>21</a:t>
            </a:fld>
            <a:endParaRPr lang="en-US"/>
          </a:p>
        </p:txBody>
      </p:sp>
    </p:spTree>
    <p:extLst>
      <p:ext uri="{BB962C8B-B14F-4D97-AF65-F5344CB8AC3E}">
        <p14:creationId xmlns:p14="http://schemas.microsoft.com/office/powerpoint/2010/main" val="39332611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Unemployment</a:t>
            </a:r>
            <a:endParaRPr lang="en-US" dirty="0"/>
          </a:p>
        </p:txBody>
      </p:sp>
      <p:sp>
        <p:nvSpPr>
          <p:cNvPr id="3" name="Content Placeholder 2"/>
          <p:cNvSpPr>
            <a:spLocks noGrp="1"/>
          </p:cNvSpPr>
          <p:nvPr>
            <p:ph sz="quarter" idx="1"/>
          </p:nvPr>
        </p:nvSpPr>
        <p:spPr>
          <a:xfrm>
            <a:off x="661416" y="1483244"/>
            <a:ext cx="7746090" cy="4873752"/>
          </a:xfrm>
        </p:spPr>
        <p:txBody>
          <a:bodyPr/>
          <a:lstStyle/>
          <a:p>
            <a:r>
              <a:rPr lang="en-US" dirty="0" smtClean="0"/>
              <a:t>Population = Labour force + Not in labour force</a:t>
            </a:r>
          </a:p>
          <a:p>
            <a:r>
              <a:rPr lang="en-US" dirty="0" smtClean="0"/>
              <a:t>Labour force = Employed (workforce) + Unemployed</a:t>
            </a:r>
          </a:p>
          <a:p>
            <a:r>
              <a:rPr lang="en-US" dirty="0" smtClean="0"/>
              <a:t>Unemployment rate = Unemployed / Labour force x 100</a:t>
            </a:r>
          </a:p>
          <a:p>
            <a:r>
              <a:rPr lang="en-US" dirty="0" smtClean="0"/>
              <a:t>Labour force participation rate = Labour force / Population x 100</a:t>
            </a:r>
          </a:p>
        </p:txBody>
      </p:sp>
      <p:sp>
        <p:nvSpPr>
          <p:cNvPr id="4" name="Slide Number Placeholder 3"/>
          <p:cNvSpPr>
            <a:spLocks noGrp="1"/>
          </p:cNvSpPr>
          <p:nvPr>
            <p:ph type="sldNum" sz="quarter" idx="15"/>
          </p:nvPr>
        </p:nvSpPr>
        <p:spPr/>
        <p:txBody>
          <a:bodyPr/>
          <a:lstStyle/>
          <a:p>
            <a:fld id="{7894024A-1B74-430B-AB26-DDEA164637E6}" type="slidenum">
              <a:rPr lang="en-US" smtClean="0"/>
              <a:pPr/>
              <a:t>22</a:t>
            </a:fld>
            <a:endParaRPr lang="en-US"/>
          </a:p>
        </p:txBody>
      </p:sp>
      <p:sp>
        <p:nvSpPr>
          <p:cNvPr id="5" name="Footer Placeholder 4"/>
          <p:cNvSpPr>
            <a:spLocks noGrp="1"/>
          </p:cNvSpPr>
          <p:nvPr>
            <p:ph type="ftr" sz="quarter" idx="16"/>
          </p:nvPr>
        </p:nvSpPr>
        <p:spPr/>
        <p:txBody>
          <a:bodyPr/>
          <a:lstStyle/>
          <a:p>
            <a:r>
              <a:rPr lang="en-US" smtClean="0"/>
              <a:t>S NEHRA ITE UNIT 6.1</a:t>
            </a:r>
            <a:endParaRPr lang="en-US"/>
          </a:p>
        </p:txBody>
      </p:sp>
    </p:spTree>
    <p:extLst>
      <p:ext uri="{BB962C8B-B14F-4D97-AF65-F5344CB8AC3E}">
        <p14:creationId xmlns:p14="http://schemas.microsoft.com/office/powerpoint/2010/main" val="4263478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6" name="Content Placeholder 5"/>
          <p:cNvGraphicFramePr>
            <a:graphicFrameLocks noGrp="1"/>
          </p:cNvGraphicFramePr>
          <p:nvPr>
            <p:ph sz="quarter" idx="1"/>
            <p:extLst/>
          </p:nvPr>
        </p:nvGraphicFramePr>
        <p:xfrm>
          <a:off x="457200" y="1600200"/>
          <a:ext cx="7772400" cy="165608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gridCol w="1371600"/>
              </a:tblGrid>
              <a:tr h="370840">
                <a:tc>
                  <a:txBody>
                    <a:bodyPr/>
                    <a:lstStyle/>
                    <a:p>
                      <a:r>
                        <a:rPr lang="en-US" dirty="0" smtClean="0"/>
                        <a:t>Year</a:t>
                      </a:r>
                      <a:endParaRPr lang="en-US" dirty="0"/>
                    </a:p>
                  </a:txBody>
                  <a:tcPr/>
                </a:tc>
                <a:tc>
                  <a:txBody>
                    <a:bodyPr/>
                    <a:lstStyle/>
                    <a:p>
                      <a:r>
                        <a:rPr lang="en-US" dirty="0" smtClean="0"/>
                        <a:t>Pop.</a:t>
                      </a:r>
                      <a:endParaRPr lang="en-US" dirty="0"/>
                    </a:p>
                  </a:txBody>
                  <a:tcPr/>
                </a:tc>
                <a:tc>
                  <a:txBody>
                    <a:bodyPr/>
                    <a:lstStyle/>
                    <a:p>
                      <a:r>
                        <a:rPr lang="en-US" dirty="0" smtClean="0"/>
                        <a:t>Not in Labour force</a:t>
                      </a:r>
                      <a:endParaRPr lang="en-US" dirty="0"/>
                    </a:p>
                  </a:txBody>
                  <a:tcPr/>
                </a:tc>
                <a:tc>
                  <a:txBody>
                    <a:bodyPr/>
                    <a:lstStyle/>
                    <a:p>
                      <a:r>
                        <a:rPr lang="en-US" dirty="0" smtClean="0"/>
                        <a:t>Employed</a:t>
                      </a:r>
                      <a:endParaRPr lang="en-US" dirty="0"/>
                    </a:p>
                  </a:txBody>
                  <a:tcPr/>
                </a:tc>
                <a:tc>
                  <a:txBody>
                    <a:bodyPr/>
                    <a:lstStyle/>
                    <a:p>
                      <a:r>
                        <a:rPr lang="en-US" dirty="0" smtClean="0"/>
                        <a:t>Unemployed</a:t>
                      </a:r>
                      <a:endParaRPr lang="en-US" dirty="0"/>
                    </a:p>
                  </a:txBody>
                  <a:tcPr/>
                </a:tc>
                <a:tc>
                  <a:txBody>
                    <a:bodyPr/>
                    <a:lstStyle/>
                    <a:p>
                      <a:r>
                        <a:rPr lang="en-US" dirty="0" smtClean="0"/>
                        <a:t>Total Labour force</a:t>
                      </a:r>
                      <a:endParaRPr lang="en-US" dirty="0"/>
                    </a:p>
                  </a:txBody>
                  <a:tcPr/>
                </a:tc>
                <a:tc>
                  <a:txBody>
                    <a:bodyPr/>
                    <a:lstStyle/>
                    <a:p>
                      <a:r>
                        <a:rPr lang="en-US" dirty="0" err="1" smtClean="0"/>
                        <a:t>Unempt</a:t>
                      </a:r>
                      <a:r>
                        <a:rPr lang="en-US" dirty="0" smtClean="0"/>
                        <a:t>. rate</a:t>
                      </a:r>
                      <a:endParaRPr lang="en-US" dirty="0"/>
                    </a:p>
                  </a:txBody>
                  <a:tcPr/>
                </a:tc>
              </a:tr>
              <a:tr h="370840">
                <a:tc>
                  <a:txBody>
                    <a:bodyPr/>
                    <a:lstStyle/>
                    <a:p>
                      <a:r>
                        <a:rPr lang="en-US" dirty="0" smtClean="0"/>
                        <a:t>2002</a:t>
                      </a:r>
                      <a:endParaRPr lang="en-US" dirty="0"/>
                    </a:p>
                  </a:txBody>
                  <a:tcPr/>
                </a:tc>
                <a:tc>
                  <a:txBody>
                    <a:bodyPr/>
                    <a:lstStyle/>
                    <a:p>
                      <a:r>
                        <a:rPr lang="en-US" dirty="0" smtClean="0"/>
                        <a:t>1800</a:t>
                      </a:r>
                      <a:endParaRPr lang="en-US" dirty="0"/>
                    </a:p>
                  </a:txBody>
                  <a:tcPr/>
                </a:tc>
                <a:tc>
                  <a:txBody>
                    <a:bodyPr/>
                    <a:lstStyle/>
                    <a:p>
                      <a:r>
                        <a:rPr lang="en-US" dirty="0" smtClean="0"/>
                        <a:t>800</a:t>
                      </a:r>
                      <a:endParaRPr lang="en-US" dirty="0"/>
                    </a:p>
                  </a:txBody>
                  <a:tcPr/>
                </a:tc>
                <a:tc>
                  <a:txBody>
                    <a:bodyPr/>
                    <a:lstStyle/>
                    <a:p>
                      <a:r>
                        <a:rPr lang="en-US" dirty="0" smtClean="0"/>
                        <a:t>900</a:t>
                      </a:r>
                      <a:endParaRPr lang="en-US" dirty="0"/>
                    </a:p>
                  </a:txBody>
                  <a:tcPr/>
                </a:tc>
                <a:tc>
                  <a:txBody>
                    <a:bodyPr/>
                    <a:lstStyle/>
                    <a:p>
                      <a:r>
                        <a:rPr lang="en-US" dirty="0" smtClean="0"/>
                        <a:t>100</a:t>
                      </a:r>
                      <a:endParaRPr lang="en-US" dirty="0"/>
                    </a:p>
                  </a:txBody>
                  <a:tcPr/>
                </a:tc>
                <a:tc>
                  <a:txBody>
                    <a:bodyPr/>
                    <a:lstStyle/>
                    <a:p>
                      <a:r>
                        <a:rPr lang="en-US" dirty="0" smtClean="0"/>
                        <a:t>1000</a:t>
                      </a:r>
                      <a:endParaRPr lang="en-US" dirty="0"/>
                    </a:p>
                  </a:txBody>
                  <a:tcPr/>
                </a:tc>
                <a:tc>
                  <a:txBody>
                    <a:bodyPr/>
                    <a:lstStyle/>
                    <a:p>
                      <a:r>
                        <a:rPr lang="en-US" dirty="0" smtClean="0"/>
                        <a:t>10%</a:t>
                      </a:r>
                      <a:endParaRPr lang="en-US" dirty="0"/>
                    </a:p>
                  </a:txBody>
                  <a:tcPr/>
                </a:tc>
              </a:tr>
              <a:tr h="370840">
                <a:tc>
                  <a:txBody>
                    <a:bodyPr/>
                    <a:lstStyle/>
                    <a:p>
                      <a:r>
                        <a:rPr lang="en-US" dirty="0" smtClean="0"/>
                        <a:t>2003</a:t>
                      </a:r>
                      <a:endParaRPr lang="en-US" dirty="0"/>
                    </a:p>
                  </a:txBody>
                  <a:tcPr/>
                </a:tc>
                <a:tc>
                  <a:txBody>
                    <a:bodyPr/>
                    <a:lstStyle/>
                    <a:p>
                      <a:r>
                        <a:rPr lang="en-US" dirty="0" smtClean="0"/>
                        <a:t>1800</a:t>
                      </a:r>
                      <a:endParaRPr lang="en-US" dirty="0"/>
                    </a:p>
                  </a:txBody>
                  <a:tcPr/>
                </a:tc>
                <a:tc>
                  <a:txBody>
                    <a:bodyPr/>
                    <a:lstStyle/>
                    <a:p>
                      <a:r>
                        <a:rPr lang="en-US" dirty="0" smtClean="0"/>
                        <a:t>820</a:t>
                      </a:r>
                      <a:endParaRPr lang="en-US" dirty="0"/>
                    </a:p>
                  </a:txBody>
                  <a:tcPr/>
                </a:tc>
                <a:tc>
                  <a:txBody>
                    <a:bodyPr/>
                    <a:lstStyle/>
                    <a:p>
                      <a:r>
                        <a:rPr lang="en-US" dirty="0" smtClean="0"/>
                        <a:t>900</a:t>
                      </a:r>
                      <a:endParaRPr lang="en-US" dirty="0"/>
                    </a:p>
                  </a:txBody>
                  <a:tcPr/>
                </a:tc>
                <a:tc>
                  <a:txBody>
                    <a:bodyPr/>
                    <a:lstStyle/>
                    <a:p>
                      <a:r>
                        <a:rPr lang="en-US" dirty="0" smtClean="0"/>
                        <a:t>80</a:t>
                      </a:r>
                      <a:endParaRPr lang="en-US" dirty="0"/>
                    </a:p>
                  </a:txBody>
                  <a:tcPr/>
                </a:tc>
                <a:tc>
                  <a:txBody>
                    <a:bodyPr/>
                    <a:lstStyle/>
                    <a:p>
                      <a:r>
                        <a:rPr lang="en-US" dirty="0" smtClean="0"/>
                        <a:t>980</a:t>
                      </a:r>
                      <a:endParaRPr lang="en-US" dirty="0"/>
                    </a:p>
                  </a:txBody>
                  <a:tcPr/>
                </a:tc>
                <a:tc>
                  <a:txBody>
                    <a:bodyPr/>
                    <a:lstStyle/>
                    <a:p>
                      <a:r>
                        <a:rPr lang="en-US" dirty="0" smtClean="0"/>
                        <a:t>8.2%</a:t>
                      </a:r>
                      <a:endParaRPr lang="en-US" dirty="0"/>
                    </a:p>
                  </a:txBody>
                  <a:tcPr/>
                </a:tc>
              </a:tr>
            </a:tbl>
          </a:graphicData>
        </a:graphic>
      </p:graphicFrame>
      <p:sp>
        <p:nvSpPr>
          <p:cNvPr id="4" name="Slide Number Placeholder 3"/>
          <p:cNvSpPr>
            <a:spLocks noGrp="1"/>
          </p:cNvSpPr>
          <p:nvPr>
            <p:ph type="sldNum" sz="quarter" idx="15"/>
          </p:nvPr>
        </p:nvSpPr>
        <p:spPr/>
        <p:txBody>
          <a:bodyPr/>
          <a:lstStyle/>
          <a:p>
            <a:fld id="{7894024A-1B74-430B-AB26-DDEA164637E6}" type="slidenum">
              <a:rPr lang="en-US" smtClean="0"/>
              <a:pPr/>
              <a:t>23</a:t>
            </a:fld>
            <a:endParaRPr lang="en-US"/>
          </a:p>
        </p:txBody>
      </p:sp>
      <p:sp>
        <p:nvSpPr>
          <p:cNvPr id="5" name="Footer Placeholder 4"/>
          <p:cNvSpPr>
            <a:spLocks noGrp="1"/>
          </p:cNvSpPr>
          <p:nvPr>
            <p:ph type="ftr" sz="quarter" idx="16"/>
          </p:nvPr>
        </p:nvSpPr>
        <p:spPr/>
        <p:txBody>
          <a:bodyPr/>
          <a:lstStyle/>
          <a:p>
            <a:r>
              <a:rPr lang="en-US" smtClean="0"/>
              <a:t>S NEHRA ITE UNIT 6.1</a:t>
            </a:r>
            <a:endParaRPr lang="en-US"/>
          </a:p>
        </p:txBody>
      </p:sp>
    </p:spTree>
    <p:extLst>
      <p:ext uri="{BB962C8B-B14F-4D97-AF65-F5344CB8AC3E}">
        <p14:creationId xmlns:p14="http://schemas.microsoft.com/office/powerpoint/2010/main" val="2942976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a:t>
            </a:r>
            <a:endParaRPr lang="en-US" dirty="0"/>
          </a:p>
        </p:txBody>
      </p:sp>
      <p:graphicFrame>
        <p:nvGraphicFramePr>
          <p:cNvPr id="6" name="Content Placeholder 5"/>
          <p:cNvGraphicFramePr>
            <a:graphicFrameLocks noGrp="1"/>
          </p:cNvGraphicFramePr>
          <p:nvPr>
            <p:ph sz="quarter" idx="1"/>
            <p:extLst/>
          </p:nvPr>
        </p:nvGraphicFramePr>
        <p:xfrm>
          <a:off x="457200" y="1600200"/>
          <a:ext cx="7467600" cy="2392680"/>
        </p:xfrm>
        <a:graphic>
          <a:graphicData uri="http://schemas.openxmlformats.org/drawingml/2006/table">
            <a:tbl>
              <a:tblPr firstRow="1" bandRow="1">
                <a:tableStyleId>{5C22544A-7EE6-4342-B048-85BDC9FD1C3A}</a:tableStyleId>
              </a:tblPr>
              <a:tblGrid>
                <a:gridCol w="1866900"/>
                <a:gridCol w="1866900"/>
                <a:gridCol w="1866900"/>
                <a:gridCol w="1866900"/>
              </a:tblGrid>
              <a:tr h="370840">
                <a:tc>
                  <a:txBody>
                    <a:bodyPr/>
                    <a:lstStyle/>
                    <a:p>
                      <a:endParaRPr lang="en-US" dirty="0"/>
                    </a:p>
                  </a:txBody>
                  <a:tcPr/>
                </a:tc>
                <a:tc>
                  <a:txBody>
                    <a:bodyPr/>
                    <a:lstStyle/>
                    <a:p>
                      <a:r>
                        <a:rPr lang="en-US" dirty="0" smtClean="0"/>
                        <a:t>1993-94 (</a:t>
                      </a:r>
                      <a:r>
                        <a:rPr lang="en-US" dirty="0" err="1" smtClean="0"/>
                        <a:t>mn</a:t>
                      </a:r>
                      <a:r>
                        <a:rPr lang="en-US" dirty="0" smtClean="0"/>
                        <a:t>)</a:t>
                      </a:r>
                      <a:endParaRPr lang="en-US" dirty="0"/>
                    </a:p>
                  </a:txBody>
                  <a:tcPr/>
                </a:tc>
                <a:tc>
                  <a:txBody>
                    <a:bodyPr/>
                    <a:lstStyle/>
                    <a:p>
                      <a:r>
                        <a:rPr lang="en-US" dirty="0" smtClean="0"/>
                        <a:t>1999-00 (</a:t>
                      </a:r>
                      <a:r>
                        <a:rPr lang="en-US" dirty="0" err="1" smtClean="0"/>
                        <a:t>mn</a:t>
                      </a:r>
                      <a:r>
                        <a:rPr lang="en-US" dirty="0" smtClean="0"/>
                        <a:t>)</a:t>
                      </a:r>
                      <a:endParaRPr lang="en-US" dirty="0"/>
                    </a:p>
                  </a:txBody>
                  <a:tcPr/>
                </a:tc>
                <a:tc>
                  <a:txBody>
                    <a:bodyPr/>
                    <a:lstStyle/>
                    <a:p>
                      <a:r>
                        <a:rPr lang="en-US" dirty="0" smtClean="0"/>
                        <a:t>2004-05 (</a:t>
                      </a:r>
                      <a:r>
                        <a:rPr lang="en-US" dirty="0" err="1" smtClean="0"/>
                        <a:t>mn</a:t>
                      </a:r>
                      <a:r>
                        <a:rPr lang="en-US" dirty="0" smtClean="0"/>
                        <a:t>)</a:t>
                      </a:r>
                      <a:endParaRPr lang="en-US" dirty="0"/>
                    </a:p>
                  </a:txBody>
                  <a:tcPr/>
                </a:tc>
              </a:tr>
              <a:tr h="370840">
                <a:tc>
                  <a:txBody>
                    <a:bodyPr/>
                    <a:lstStyle/>
                    <a:p>
                      <a:r>
                        <a:rPr lang="en-US" dirty="0" smtClean="0"/>
                        <a:t>Labour force</a:t>
                      </a:r>
                      <a:endParaRPr lang="en-US" dirty="0"/>
                    </a:p>
                  </a:txBody>
                  <a:tcPr/>
                </a:tc>
                <a:tc>
                  <a:txBody>
                    <a:bodyPr/>
                    <a:lstStyle/>
                    <a:p>
                      <a:r>
                        <a:rPr lang="en-US" dirty="0" smtClean="0"/>
                        <a:t>381.94</a:t>
                      </a:r>
                      <a:endParaRPr lang="en-US" dirty="0"/>
                    </a:p>
                  </a:txBody>
                  <a:tcPr/>
                </a:tc>
                <a:tc>
                  <a:txBody>
                    <a:bodyPr/>
                    <a:lstStyle/>
                    <a:p>
                      <a:r>
                        <a:rPr lang="en-US" dirty="0" smtClean="0"/>
                        <a:t>406.05</a:t>
                      </a:r>
                      <a:endParaRPr lang="en-US" dirty="0"/>
                    </a:p>
                  </a:txBody>
                  <a:tcPr/>
                </a:tc>
                <a:tc>
                  <a:txBody>
                    <a:bodyPr/>
                    <a:lstStyle/>
                    <a:p>
                      <a:r>
                        <a:rPr lang="en-US" dirty="0" smtClean="0"/>
                        <a:t>469.06</a:t>
                      </a:r>
                      <a:endParaRPr lang="en-US" dirty="0"/>
                    </a:p>
                  </a:txBody>
                  <a:tcPr/>
                </a:tc>
              </a:tr>
              <a:tr h="370840">
                <a:tc>
                  <a:txBody>
                    <a:bodyPr/>
                    <a:lstStyle/>
                    <a:p>
                      <a:r>
                        <a:rPr lang="en-US" dirty="0" smtClean="0"/>
                        <a:t>Workforce</a:t>
                      </a:r>
                      <a:endParaRPr lang="en-US" dirty="0"/>
                    </a:p>
                  </a:txBody>
                  <a:tcPr/>
                </a:tc>
                <a:tc>
                  <a:txBody>
                    <a:bodyPr/>
                    <a:lstStyle/>
                    <a:p>
                      <a:r>
                        <a:rPr lang="en-US" dirty="0" smtClean="0"/>
                        <a:t>374.45</a:t>
                      </a:r>
                      <a:endParaRPr lang="en-US" dirty="0"/>
                    </a:p>
                  </a:txBody>
                  <a:tcPr/>
                </a:tc>
                <a:tc>
                  <a:txBody>
                    <a:bodyPr/>
                    <a:lstStyle/>
                    <a:p>
                      <a:r>
                        <a:rPr lang="en-US" dirty="0" smtClean="0"/>
                        <a:t>397.00</a:t>
                      </a:r>
                      <a:endParaRPr lang="en-US" dirty="0"/>
                    </a:p>
                  </a:txBody>
                  <a:tcPr/>
                </a:tc>
                <a:tc>
                  <a:txBody>
                    <a:bodyPr/>
                    <a:lstStyle/>
                    <a:p>
                      <a:r>
                        <a:rPr lang="en-US" dirty="0" smtClean="0"/>
                        <a:t>457.82</a:t>
                      </a:r>
                      <a:endParaRPr lang="en-US" dirty="0"/>
                    </a:p>
                  </a:txBody>
                  <a:tcPr/>
                </a:tc>
              </a:tr>
              <a:tr h="370840">
                <a:tc>
                  <a:txBody>
                    <a:bodyPr/>
                    <a:lstStyle/>
                    <a:p>
                      <a:r>
                        <a:rPr lang="en-US" dirty="0" smtClean="0"/>
                        <a:t>No. of unemployed</a:t>
                      </a:r>
                      <a:endParaRPr lang="en-US" dirty="0"/>
                    </a:p>
                  </a:txBody>
                  <a:tcPr/>
                </a:tc>
                <a:tc>
                  <a:txBody>
                    <a:bodyPr/>
                    <a:lstStyle/>
                    <a:p>
                      <a:r>
                        <a:rPr lang="en-US" dirty="0" smtClean="0"/>
                        <a:t>7.49</a:t>
                      </a:r>
                      <a:endParaRPr lang="en-US" dirty="0"/>
                    </a:p>
                  </a:txBody>
                  <a:tcPr/>
                </a:tc>
                <a:tc>
                  <a:txBody>
                    <a:bodyPr/>
                    <a:lstStyle/>
                    <a:p>
                      <a:r>
                        <a:rPr lang="en-US" dirty="0" smtClean="0"/>
                        <a:t>9.05</a:t>
                      </a:r>
                      <a:endParaRPr lang="en-US" dirty="0"/>
                    </a:p>
                  </a:txBody>
                  <a:tcPr/>
                </a:tc>
                <a:tc>
                  <a:txBody>
                    <a:bodyPr/>
                    <a:lstStyle/>
                    <a:p>
                      <a:r>
                        <a:rPr lang="en-US" dirty="0" smtClean="0"/>
                        <a:t>11.24</a:t>
                      </a:r>
                      <a:endParaRPr lang="en-US" dirty="0"/>
                    </a:p>
                  </a:txBody>
                  <a:tcPr/>
                </a:tc>
              </a:tr>
              <a:tr h="370840">
                <a:tc>
                  <a:txBody>
                    <a:bodyPr/>
                    <a:lstStyle/>
                    <a:p>
                      <a:r>
                        <a:rPr lang="en-US" dirty="0" err="1" smtClean="0"/>
                        <a:t>Unempt</a:t>
                      </a:r>
                      <a:r>
                        <a:rPr lang="en-US" dirty="0" smtClean="0"/>
                        <a:t>. Rate (%)</a:t>
                      </a:r>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
        <p:nvSpPr>
          <p:cNvPr id="4" name="Slide Number Placeholder 3"/>
          <p:cNvSpPr>
            <a:spLocks noGrp="1"/>
          </p:cNvSpPr>
          <p:nvPr>
            <p:ph type="sldNum" sz="quarter" idx="15"/>
          </p:nvPr>
        </p:nvSpPr>
        <p:spPr/>
        <p:txBody>
          <a:bodyPr/>
          <a:lstStyle/>
          <a:p>
            <a:fld id="{7894024A-1B74-430B-AB26-DDEA164637E6}" type="slidenum">
              <a:rPr lang="en-US" smtClean="0"/>
              <a:pPr/>
              <a:t>24</a:t>
            </a:fld>
            <a:endParaRPr lang="en-US"/>
          </a:p>
        </p:txBody>
      </p:sp>
      <p:sp>
        <p:nvSpPr>
          <p:cNvPr id="5" name="Footer Placeholder 4"/>
          <p:cNvSpPr>
            <a:spLocks noGrp="1"/>
          </p:cNvSpPr>
          <p:nvPr>
            <p:ph type="ftr" sz="quarter" idx="16"/>
          </p:nvPr>
        </p:nvSpPr>
        <p:spPr/>
        <p:txBody>
          <a:bodyPr/>
          <a:lstStyle/>
          <a:p>
            <a:r>
              <a:rPr lang="en-US" smtClean="0"/>
              <a:t>S NEHRA ITE UNIT 6.1</a:t>
            </a:r>
            <a:endParaRPr lang="en-US"/>
          </a:p>
        </p:txBody>
      </p:sp>
    </p:spTree>
    <p:extLst>
      <p:ext uri="{BB962C8B-B14F-4D97-AF65-F5344CB8AC3E}">
        <p14:creationId xmlns:p14="http://schemas.microsoft.com/office/powerpoint/2010/main" val="504623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graphicFrame>
        <p:nvGraphicFramePr>
          <p:cNvPr id="6" name="Content Placeholder 5"/>
          <p:cNvGraphicFramePr>
            <a:graphicFrameLocks noGrp="1"/>
          </p:cNvGraphicFramePr>
          <p:nvPr>
            <p:ph sz="quarter" idx="1"/>
            <p:extLst/>
          </p:nvPr>
        </p:nvGraphicFramePr>
        <p:xfrm>
          <a:off x="457200" y="1600200"/>
          <a:ext cx="7467600" cy="1010920"/>
        </p:xfrm>
        <a:graphic>
          <a:graphicData uri="http://schemas.openxmlformats.org/drawingml/2006/table">
            <a:tbl>
              <a:tblPr firstRow="1" bandRow="1">
                <a:tableStyleId>{5C22544A-7EE6-4342-B048-85BDC9FD1C3A}</a:tableStyleId>
              </a:tblPr>
              <a:tblGrid>
                <a:gridCol w="1866900"/>
                <a:gridCol w="1866900"/>
                <a:gridCol w="1866900"/>
                <a:gridCol w="1866900"/>
              </a:tblGrid>
              <a:tr h="370840">
                <a:tc>
                  <a:txBody>
                    <a:bodyPr/>
                    <a:lstStyle/>
                    <a:p>
                      <a:endParaRPr lang="en-US" dirty="0"/>
                    </a:p>
                  </a:txBody>
                  <a:tcPr/>
                </a:tc>
                <a:tc>
                  <a:txBody>
                    <a:bodyPr/>
                    <a:lstStyle/>
                    <a:p>
                      <a:r>
                        <a:rPr lang="en-US" dirty="0" smtClean="0"/>
                        <a:t>1993-94</a:t>
                      </a:r>
                      <a:endParaRPr lang="en-US" dirty="0"/>
                    </a:p>
                  </a:txBody>
                  <a:tcPr/>
                </a:tc>
                <a:tc>
                  <a:txBody>
                    <a:bodyPr/>
                    <a:lstStyle/>
                    <a:p>
                      <a:r>
                        <a:rPr lang="en-US" dirty="0" smtClean="0"/>
                        <a:t>1999-00</a:t>
                      </a:r>
                      <a:endParaRPr lang="en-US" dirty="0"/>
                    </a:p>
                  </a:txBody>
                  <a:tcPr/>
                </a:tc>
                <a:tc>
                  <a:txBody>
                    <a:bodyPr/>
                    <a:lstStyle/>
                    <a:p>
                      <a:r>
                        <a:rPr lang="en-US" dirty="0" smtClean="0"/>
                        <a:t>2004-05</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Unempt</a:t>
                      </a:r>
                      <a:r>
                        <a:rPr lang="en-US" dirty="0" smtClean="0"/>
                        <a:t>. Rate (%)</a:t>
                      </a:r>
                    </a:p>
                  </a:txBody>
                  <a:tcPr/>
                </a:tc>
                <a:tc>
                  <a:txBody>
                    <a:bodyPr/>
                    <a:lstStyle/>
                    <a:p>
                      <a:r>
                        <a:rPr lang="en-US" dirty="0" smtClean="0"/>
                        <a:t>1.96</a:t>
                      </a:r>
                      <a:endParaRPr lang="en-US" dirty="0"/>
                    </a:p>
                  </a:txBody>
                  <a:tcPr/>
                </a:tc>
                <a:tc>
                  <a:txBody>
                    <a:bodyPr/>
                    <a:lstStyle/>
                    <a:p>
                      <a:r>
                        <a:rPr lang="en-US" dirty="0" smtClean="0"/>
                        <a:t>2.23</a:t>
                      </a:r>
                      <a:endParaRPr lang="en-US" dirty="0"/>
                    </a:p>
                  </a:txBody>
                  <a:tcPr/>
                </a:tc>
                <a:tc>
                  <a:txBody>
                    <a:bodyPr/>
                    <a:lstStyle/>
                    <a:p>
                      <a:r>
                        <a:rPr lang="en-US" dirty="0" smtClean="0"/>
                        <a:t>2.39</a:t>
                      </a:r>
                      <a:endParaRPr lang="en-US" dirty="0"/>
                    </a:p>
                  </a:txBody>
                  <a:tcPr/>
                </a:tc>
              </a:tr>
            </a:tbl>
          </a:graphicData>
        </a:graphic>
      </p:graphicFrame>
      <p:sp>
        <p:nvSpPr>
          <p:cNvPr id="4" name="Slide Number Placeholder 3"/>
          <p:cNvSpPr>
            <a:spLocks noGrp="1"/>
          </p:cNvSpPr>
          <p:nvPr>
            <p:ph type="sldNum" sz="quarter" idx="15"/>
          </p:nvPr>
        </p:nvSpPr>
        <p:spPr/>
        <p:txBody>
          <a:bodyPr/>
          <a:lstStyle/>
          <a:p>
            <a:fld id="{7894024A-1B74-430B-AB26-DDEA164637E6}" type="slidenum">
              <a:rPr lang="en-US" smtClean="0"/>
              <a:pPr/>
              <a:t>25</a:t>
            </a:fld>
            <a:endParaRPr lang="en-US"/>
          </a:p>
        </p:txBody>
      </p:sp>
      <p:sp>
        <p:nvSpPr>
          <p:cNvPr id="5" name="Footer Placeholder 4"/>
          <p:cNvSpPr>
            <a:spLocks noGrp="1"/>
          </p:cNvSpPr>
          <p:nvPr>
            <p:ph type="ftr" sz="quarter" idx="16"/>
          </p:nvPr>
        </p:nvSpPr>
        <p:spPr/>
        <p:txBody>
          <a:bodyPr/>
          <a:lstStyle/>
          <a:p>
            <a:r>
              <a:rPr lang="en-US" smtClean="0"/>
              <a:t>S NEHRA ITE UNIT 6.1</a:t>
            </a:r>
            <a:endParaRPr lang="en-US"/>
          </a:p>
        </p:txBody>
      </p:sp>
    </p:spTree>
    <p:extLst>
      <p:ext uri="{BB962C8B-B14F-4D97-AF65-F5344CB8AC3E}">
        <p14:creationId xmlns:p14="http://schemas.microsoft.com/office/powerpoint/2010/main" val="3426329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Monetary policy</a:t>
            </a:r>
            <a:endParaRPr lang="en-US" dirty="0"/>
          </a:p>
        </p:txBody>
      </p:sp>
      <p:sp>
        <p:nvSpPr>
          <p:cNvPr id="23555" name="Content Placeholder 2"/>
          <p:cNvSpPr>
            <a:spLocks noGrp="1"/>
          </p:cNvSpPr>
          <p:nvPr>
            <p:ph sz="quarter" idx="1"/>
          </p:nvPr>
        </p:nvSpPr>
        <p:spPr>
          <a:xfrm>
            <a:off x="457200" y="1600200"/>
            <a:ext cx="7467600" cy="4873625"/>
          </a:xfrm>
        </p:spPr>
        <p:txBody>
          <a:bodyPr/>
          <a:lstStyle/>
          <a:p>
            <a:r>
              <a:rPr lang="en-US" dirty="0" smtClean="0"/>
              <a:t>Monetary policy is the management of money supply and interest rates by central banks to influence prices and employment.</a:t>
            </a:r>
          </a:p>
          <a:p>
            <a:r>
              <a:rPr lang="en-US" dirty="0" smtClean="0"/>
              <a:t>Monetary policy works through expansion or contraction of investment and consumption expenditure.</a:t>
            </a:r>
          </a:p>
        </p:txBody>
      </p:sp>
      <p:sp>
        <p:nvSpPr>
          <p:cNvPr id="4" name="Footer Placeholder 3"/>
          <p:cNvSpPr>
            <a:spLocks noGrp="1"/>
          </p:cNvSpPr>
          <p:nvPr>
            <p:ph type="ftr" sz="quarter" idx="16"/>
          </p:nvPr>
        </p:nvSpPr>
        <p:spPr/>
        <p:txBody>
          <a:bodyPr/>
          <a:lstStyle/>
          <a:p>
            <a:r>
              <a:rPr lang="en-US" smtClean="0"/>
              <a:t>S NEHRA ITE UNIT 6.1</a:t>
            </a:r>
            <a:endParaRPr lang="en-US"/>
          </a:p>
        </p:txBody>
      </p:sp>
      <p:sp>
        <p:nvSpPr>
          <p:cNvPr id="3" name="Slide Number Placeholder 2"/>
          <p:cNvSpPr>
            <a:spLocks noGrp="1"/>
          </p:cNvSpPr>
          <p:nvPr>
            <p:ph type="sldNum" sz="quarter" idx="15"/>
          </p:nvPr>
        </p:nvSpPr>
        <p:spPr/>
        <p:txBody>
          <a:bodyPr/>
          <a:lstStyle/>
          <a:p>
            <a:fld id="{7894024A-1B74-430B-AB26-DDEA164637E6}"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4962"/>
            <a:ext cx="7467600" cy="1265238"/>
          </a:xfrm>
        </p:spPr>
        <p:txBody>
          <a:bodyPr rtlCol="0">
            <a:normAutofit fontScale="90000"/>
          </a:bodyPr>
          <a:lstStyle/>
          <a:p>
            <a:pPr fontAlgn="auto">
              <a:spcAft>
                <a:spcPts val="0"/>
              </a:spcAft>
              <a:defRPr/>
            </a:pPr>
            <a:r>
              <a:rPr lang="en-US" b="1" dirty="0" smtClean="0"/>
              <a:t/>
            </a:r>
            <a:br>
              <a:rPr lang="en-US" b="1" dirty="0" smtClean="0"/>
            </a:br>
            <a:r>
              <a:rPr lang="en-US" dirty="0"/>
              <a:t>What are the objectives of the Monetary Policy?</a:t>
            </a:r>
            <a:r>
              <a:rPr lang="en-US" dirty="0" smtClean="0"/>
              <a:t/>
            </a:r>
            <a:br>
              <a:rPr lang="en-US" dirty="0" smtClean="0"/>
            </a:br>
            <a:endParaRPr lang="en-US" dirty="0"/>
          </a:p>
        </p:txBody>
      </p:sp>
      <p:sp>
        <p:nvSpPr>
          <p:cNvPr id="24579" name="Content Placeholder 2"/>
          <p:cNvSpPr>
            <a:spLocks noGrp="1"/>
          </p:cNvSpPr>
          <p:nvPr>
            <p:ph idx="1"/>
          </p:nvPr>
        </p:nvSpPr>
        <p:spPr>
          <a:xfrm>
            <a:off x="457200" y="1600200"/>
            <a:ext cx="7467600" cy="4873625"/>
          </a:xfrm>
        </p:spPr>
        <p:txBody>
          <a:bodyPr/>
          <a:lstStyle/>
          <a:p>
            <a:r>
              <a:rPr lang="en-US" dirty="0" smtClean="0"/>
              <a:t>The objectives are to maintain price stability and ensure adequate flow of credit to the productive sectors of the economy. </a:t>
            </a:r>
          </a:p>
          <a:p>
            <a:r>
              <a:rPr lang="en-US" dirty="0" smtClean="0"/>
              <a:t>Stability for the national currency (after looking at prevailing economic conditions), growth in employment and income are also looked into. </a:t>
            </a:r>
          </a:p>
          <a:p>
            <a:endParaRPr lang="en-US" dirty="0" smtClean="0"/>
          </a:p>
        </p:txBody>
      </p:sp>
      <p:sp>
        <p:nvSpPr>
          <p:cNvPr id="4" name="Footer Placeholder 3"/>
          <p:cNvSpPr>
            <a:spLocks noGrp="1"/>
          </p:cNvSpPr>
          <p:nvPr>
            <p:ph type="ftr" sz="quarter" idx="16"/>
          </p:nvPr>
        </p:nvSpPr>
        <p:spPr/>
        <p:txBody>
          <a:bodyPr/>
          <a:lstStyle/>
          <a:p>
            <a:r>
              <a:rPr lang="en-US" smtClean="0"/>
              <a:t>S NEHRA ITE UNIT 6.1</a:t>
            </a:r>
            <a:endParaRPr lang="en-US"/>
          </a:p>
        </p:txBody>
      </p:sp>
      <p:sp>
        <p:nvSpPr>
          <p:cNvPr id="3" name="Slide Number Placeholder 2"/>
          <p:cNvSpPr>
            <a:spLocks noGrp="1"/>
          </p:cNvSpPr>
          <p:nvPr>
            <p:ph type="sldNum" sz="quarter" idx="15"/>
          </p:nvPr>
        </p:nvSpPr>
        <p:spPr/>
        <p:txBody>
          <a:bodyPr/>
          <a:lstStyle/>
          <a:p>
            <a:fld id="{7894024A-1B74-430B-AB26-DDEA164637E6}"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fontAlgn="auto">
              <a:spcAft>
                <a:spcPts val="0"/>
              </a:spcAft>
              <a:defRPr/>
            </a:pPr>
            <a:r>
              <a:rPr lang="en-US" sz="2800" dirty="0" smtClean="0"/>
              <a:t>instruments of monetary policy/credit control</a:t>
            </a:r>
            <a:endParaRPr lang="en-US" sz="2800" dirty="0"/>
          </a:p>
        </p:txBody>
      </p:sp>
      <p:sp>
        <p:nvSpPr>
          <p:cNvPr id="25603" name="Content Placeholder 2"/>
          <p:cNvSpPr>
            <a:spLocks noGrp="1"/>
          </p:cNvSpPr>
          <p:nvPr>
            <p:ph idx="1"/>
          </p:nvPr>
        </p:nvSpPr>
        <p:spPr>
          <a:xfrm>
            <a:off x="457200" y="1600200"/>
            <a:ext cx="7467600" cy="4873625"/>
          </a:xfrm>
        </p:spPr>
        <p:txBody>
          <a:bodyPr/>
          <a:lstStyle/>
          <a:p>
            <a:pPr marL="457200" indent="-457200">
              <a:buFont typeface="Century Schoolbook"/>
              <a:buAutoNum type="arabicPeriod"/>
            </a:pPr>
            <a:r>
              <a:rPr lang="en-US" dirty="0" smtClean="0"/>
              <a:t>Bank Rate of Interest</a:t>
            </a:r>
          </a:p>
          <a:p>
            <a:pPr marL="457200" indent="-457200">
              <a:buFont typeface="Century Schoolbook"/>
              <a:buAutoNum type="arabicPeriod"/>
            </a:pPr>
            <a:r>
              <a:rPr lang="en-US" dirty="0" smtClean="0"/>
              <a:t>Cash Reserve Ratio</a:t>
            </a:r>
          </a:p>
          <a:p>
            <a:pPr marL="457200" indent="-457200">
              <a:buFont typeface="Century Schoolbook"/>
              <a:buAutoNum type="arabicPeriod"/>
            </a:pPr>
            <a:r>
              <a:rPr lang="en-US" dirty="0" smtClean="0"/>
              <a:t>Statutory Liquidity Ratio</a:t>
            </a:r>
          </a:p>
          <a:p>
            <a:pPr marL="457200" indent="-457200">
              <a:buFont typeface="Century Schoolbook"/>
              <a:buAutoNum type="arabicPeriod"/>
            </a:pPr>
            <a:r>
              <a:rPr lang="en-US" dirty="0" smtClean="0"/>
              <a:t>Repo </a:t>
            </a:r>
            <a:r>
              <a:rPr lang="en-US" dirty="0"/>
              <a:t>&amp; Reverse Repo </a:t>
            </a:r>
            <a:r>
              <a:rPr lang="en-US" dirty="0" smtClean="0"/>
              <a:t>rate</a:t>
            </a:r>
          </a:p>
        </p:txBody>
      </p:sp>
      <p:sp>
        <p:nvSpPr>
          <p:cNvPr id="4" name="Footer Placeholder 3"/>
          <p:cNvSpPr>
            <a:spLocks noGrp="1"/>
          </p:cNvSpPr>
          <p:nvPr>
            <p:ph type="ftr" sz="quarter" idx="16"/>
          </p:nvPr>
        </p:nvSpPr>
        <p:spPr/>
        <p:txBody>
          <a:bodyPr/>
          <a:lstStyle/>
          <a:p>
            <a:r>
              <a:rPr lang="en-US" dirty="0" smtClean="0"/>
              <a:t>S NEHRA ITE UNIT 6.1</a:t>
            </a:r>
            <a:endParaRPr lang="en-US" dirty="0"/>
          </a:p>
        </p:txBody>
      </p:sp>
      <p:sp>
        <p:nvSpPr>
          <p:cNvPr id="3" name="Slide Number Placeholder 2"/>
          <p:cNvSpPr>
            <a:spLocks noGrp="1"/>
          </p:cNvSpPr>
          <p:nvPr>
            <p:ph type="sldNum" sz="quarter" idx="15"/>
          </p:nvPr>
        </p:nvSpPr>
        <p:spPr/>
        <p:txBody>
          <a:bodyPr/>
          <a:lstStyle/>
          <a:p>
            <a:fld id="{7894024A-1B74-430B-AB26-DDEA164637E6}"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a:defRPr/>
            </a:pPr>
            <a:r>
              <a:rPr lang="en-US" smtClean="0"/>
              <a:t>Bank Rate of Interest</a:t>
            </a:r>
          </a:p>
        </p:txBody>
      </p:sp>
      <p:sp>
        <p:nvSpPr>
          <p:cNvPr id="26627" name="Content Placeholder 2"/>
          <p:cNvSpPr>
            <a:spLocks noGrp="1"/>
          </p:cNvSpPr>
          <p:nvPr>
            <p:ph idx="1"/>
          </p:nvPr>
        </p:nvSpPr>
        <p:spPr>
          <a:xfrm>
            <a:off x="457200" y="1905000"/>
            <a:ext cx="8229600" cy="4221163"/>
          </a:xfrm>
        </p:spPr>
        <p:txBody>
          <a:bodyPr/>
          <a:lstStyle/>
          <a:p>
            <a:r>
              <a:rPr lang="en-US" dirty="0" smtClean="0"/>
              <a:t>It is the interest rate which is fixed by the RBI to control the lending capacity of Commercial banks .</a:t>
            </a:r>
          </a:p>
          <a:p>
            <a:r>
              <a:rPr lang="en-US" dirty="0" smtClean="0"/>
              <a:t>During inflation, RBI increases  the bank rate of interest due to which borrowing power of commercial banks reduces which thereby reduces the supply of money or credit in the economy.</a:t>
            </a:r>
          </a:p>
          <a:p>
            <a:r>
              <a:rPr lang="en-US" dirty="0" smtClean="0"/>
              <a:t>When money supply reduces it reduces the purchasing power and thereby curtailing consumption and lowering prices.</a:t>
            </a:r>
          </a:p>
        </p:txBody>
      </p:sp>
      <p:sp>
        <p:nvSpPr>
          <p:cNvPr id="3" name="Footer Placeholder 2"/>
          <p:cNvSpPr>
            <a:spLocks noGrp="1"/>
          </p:cNvSpPr>
          <p:nvPr>
            <p:ph type="ftr" sz="quarter" idx="16"/>
          </p:nvPr>
        </p:nvSpPr>
        <p:spPr/>
        <p:txBody>
          <a:bodyPr/>
          <a:lstStyle/>
          <a:p>
            <a:r>
              <a:rPr lang="en-US" smtClean="0"/>
              <a:t>S NEHRA ITE UNIT 6.1</a:t>
            </a:r>
            <a:endParaRPr lang="en-US"/>
          </a:p>
        </p:txBody>
      </p:sp>
      <p:sp>
        <p:nvSpPr>
          <p:cNvPr id="2" name="Slide Number Placeholder 1"/>
          <p:cNvSpPr>
            <a:spLocks noGrp="1"/>
          </p:cNvSpPr>
          <p:nvPr>
            <p:ph type="sldNum" sz="quarter" idx="15"/>
          </p:nvPr>
        </p:nvSpPr>
        <p:spPr/>
        <p:txBody>
          <a:bodyPr/>
          <a:lstStyle/>
          <a:p>
            <a:fld id="{7894024A-1B74-430B-AB26-DDEA164637E6}"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fontAlgn="auto" hangingPunct="1">
              <a:spcAft>
                <a:spcPts val="0"/>
              </a:spcAft>
              <a:defRPr/>
            </a:pPr>
            <a:r>
              <a:rPr lang="en-US"/>
              <a:t>Gross Domestic Product </a:t>
            </a:r>
          </a:p>
        </p:txBody>
      </p:sp>
      <p:sp>
        <p:nvSpPr>
          <p:cNvPr id="45059" name="Rectangle 3"/>
          <p:cNvSpPr>
            <a:spLocks noGrp="1" noChangeArrowheads="1"/>
          </p:cNvSpPr>
          <p:nvPr>
            <p:ph sz="quarter" idx="1"/>
          </p:nvPr>
        </p:nvSpPr>
        <p:spPr>
          <a:xfrm>
            <a:off x="457200" y="1600200"/>
            <a:ext cx="7467600" cy="4873625"/>
          </a:xfrm>
        </p:spPr>
        <p:txBody>
          <a:bodyPr/>
          <a:lstStyle/>
          <a:p>
            <a:pPr algn="just" eaLnBrk="1" hangingPunct="1"/>
            <a:r>
              <a:rPr lang="en-US" sz="2500" b="1" smtClean="0">
                <a:solidFill>
                  <a:srgbClr val="FF0000"/>
                </a:solidFill>
              </a:rPr>
              <a:t>GDP</a:t>
            </a:r>
            <a:r>
              <a:rPr lang="en-US" sz="2500" smtClean="0"/>
              <a:t> or </a:t>
            </a:r>
            <a:r>
              <a:rPr lang="en-US" sz="2500" b="1" smtClean="0">
                <a:solidFill>
                  <a:srgbClr val="FF0000"/>
                </a:solidFill>
              </a:rPr>
              <a:t>gross domestic product</a:t>
            </a:r>
            <a:r>
              <a:rPr lang="en-US" sz="2500" smtClean="0"/>
              <a:t> is the market value of all final goods and services produced in a country in a given time period.</a:t>
            </a:r>
          </a:p>
          <a:p>
            <a:pPr algn="just" eaLnBrk="1" hangingPunct="1"/>
            <a:endParaRPr lang="en-US" sz="2600" smtClean="0"/>
          </a:p>
          <a:p>
            <a:pPr algn="just" eaLnBrk="1" hangingPunct="1"/>
            <a:r>
              <a:rPr lang="en-US" sz="2600" smtClean="0"/>
              <a:t>This definition has four parts:</a:t>
            </a:r>
          </a:p>
          <a:p>
            <a:pPr lvl="1" algn="just" eaLnBrk="1" hangingPunct="1">
              <a:buClr>
                <a:schemeClr val="tx1"/>
              </a:buClr>
              <a:buFont typeface="Wingdings" pitchFamily="2" charset="2"/>
              <a:buChar char="Ø"/>
            </a:pPr>
            <a:r>
              <a:rPr lang="en-US" sz="2200" smtClean="0"/>
              <a:t> Market value</a:t>
            </a:r>
          </a:p>
          <a:p>
            <a:pPr lvl="1" algn="just" eaLnBrk="1" hangingPunct="1">
              <a:buClr>
                <a:schemeClr val="tx1"/>
              </a:buClr>
              <a:buFont typeface="Wingdings" pitchFamily="2" charset="2"/>
              <a:buChar char="Ø"/>
            </a:pPr>
            <a:r>
              <a:rPr lang="en-US" sz="2200" smtClean="0"/>
              <a:t> Final goods and services</a:t>
            </a:r>
          </a:p>
          <a:p>
            <a:pPr lvl="1" algn="just" eaLnBrk="1" hangingPunct="1">
              <a:buClr>
                <a:schemeClr val="tx1"/>
              </a:buClr>
              <a:buFont typeface="Wingdings" pitchFamily="2" charset="2"/>
              <a:buChar char="Ø"/>
            </a:pPr>
            <a:r>
              <a:rPr lang="en-US" sz="2200" smtClean="0"/>
              <a:t> Produced within a country</a:t>
            </a:r>
          </a:p>
          <a:p>
            <a:pPr lvl="1" algn="just" eaLnBrk="1" hangingPunct="1">
              <a:buClr>
                <a:schemeClr val="tx1"/>
              </a:buClr>
              <a:buFont typeface="Wingdings" pitchFamily="2" charset="2"/>
              <a:buChar char="Ø"/>
            </a:pPr>
            <a:r>
              <a:rPr lang="en-US" sz="2200" smtClean="0"/>
              <a:t> In a given time period</a:t>
            </a:r>
          </a:p>
        </p:txBody>
      </p:sp>
      <p:sp>
        <p:nvSpPr>
          <p:cNvPr id="14340"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wrap="square" lIns="91440" tIns="45720" rIns="91440" bIns="45720" numCol="1" anchorCtr="0" compatLnSpc="1">
            <a:prstTxWarp prst="textNoShape">
              <a:avLst/>
            </a:prstTxWarp>
          </a:bodyPr>
          <a:lstStyle/>
          <a:p>
            <a:fld id="{E2D5BCF1-A80A-4117-AA5A-6EA66B4B966B}" type="slidenum">
              <a:rPr lang="en-US" smtClean="0">
                <a:latin typeface="Tahoma" pitchFamily="34" charset="0"/>
              </a:rPr>
              <a:pPr/>
              <a:t>3</a:t>
            </a:fld>
            <a:endParaRPr lang="en-US" smtClean="0">
              <a:latin typeface="Tahoma" pitchFamily="34" charset="0"/>
            </a:endParaRPr>
          </a:p>
        </p:txBody>
      </p:sp>
      <p:sp>
        <p:nvSpPr>
          <p:cNvPr id="2" name="Footer Placeholder 1"/>
          <p:cNvSpPr>
            <a:spLocks noGrp="1"/>
          </p:cNvSpPr>
          <p:nvPr>
            <p:ph type="ftr" sz="quarter" idx="4294967295"/>
          </p:nvPr>
        </p:nvSpPr>
        <p:spPr>
          <a:xfrm rot="5400000">
            <a:off x="6989763" y="3736975"/>
            <a:ext cx="3200400" cy="365125"/>
          </a:xfrm>
          <a:prstGeom prst="rect">
            <a:avLst/>
          </a:prstGeom>
        </p:spPr>
        <p:txBody>
          <a:bodyPr/>
          <a:lstStyle/>
          <a:p>
            <a:pPr>
              <a:defRPr/>
            </a:pPr>
            <a:r>
              <a:rPr lang="sv-SE" smtClean="0"/>
              <a:t>S NEHRA EFE UNIT VI</a:t>
            </a:r>
            <a:endParaRPr lang="en-US"/>
          </a:p>
        </p:txBody>
      </p:sp>
    </p:spTree>
    <p:extLst>
      <p:ext uri="{BB962C8B-B14F-4D97-AF65-F5344CB8AC3E}">
        <p14:creationId xmlns:p14="http://schemas.microsoft.com/office/powerpoint/2010/main" val="1965411706"/>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wipe(left)">
                                      <p:cBhvr>
                                        <p:cTn id="7" dur="500"/>
                                        <p:tgtEl>
                                          <p:spTgt spid="45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059">
                                            <p:txEl>
                                              <p:pRg st="2" end="2"/>
                                            </p:txEl>
                                          </p:spTgt>
                                        </p:tgtEl>
                                        <p:attrNameLst>
                                          <p:attrName>style.visibility</p:attrName>
                                        </p:attrNameLst>
                                      </p:cBhvr>
                                      <p:to>
                                        <p:strVal val="visible"/>
                                      </p:to>
                                    </p:set>
                                    <p:animEffect transition="in" filter="wipe(left)">
                                      <p:cBhvr>
                                        <p:cTn id="12" dur="500"/>
                                        <p:tgtEl>
                                          <p:spTgt spid="45059">
                                            <p:txEl>
                                              <p:pRg st="2" end="2"/>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5059">
                                            <p:txEl>
                                              <p:pRg st="3" end="3"/>
                                            </p:txEl>
                                          </p:spTgt>
                                        </p:tgtEl>
                                        <p:attrNameLst>
                                          <p:attrName>style.visibility</p:attrName>
                                        </p:attrNameLst>
                                      </p:cBhvr>
                                      <p:to>
                                        <p:strVal val="visible"/>
                                      </p:to>
                                    </p:set>
                                    <p:animEffect transition="in" filter="wipe(left)">
                                      <p:cBhvr>
                                        <p:cTn id="15" dur="500"/>
                                        <p:tgtEl>
                                          <p:spTgt spid="45059">
                                            <p:txEl>
                                              <p:pRg st="3" end="3"/>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5059">
                                            <p:txEl>
                                              <p:pRg st="4" end="4"/>
                                            </p:txEl>
                                          </p:spTgt>
                                        </p:tgtEl>
                                        <p:attrNameLst>
                                          <p:attrName>style.visibility</p:attrName>
                                        </p:attrNameLst>
                                      </p:cBhvr>
                                      <p:to>
                                        <p:strVal val="visible"/>
                                      </p:to>
                                    </p:set>
                                    <p:animEffect transition="in" filter="wipe(left)">
                                      <p:cBhvr>
                                        <p:cTn id="18" dur="500"/>
                                        <p:tgtEl>
                                          <p:spTgt spid="45059">
                                            <p:txEl>
                                              <p:pRg st="4" end="4"/>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5059">
                                            <p:txEl>
                                              <p:pRg st="5" end="5"/>
                                            </p:txEl>
                                          </p:spTgt>
                                        </p:tgtEl>
                                        <p:attrNameLst>
                                          <p:attrName>style.visibility</p:attrName>
                                        </p:attrNameLst>
                                      </p:cBhvr>
                                      <p:to>
                                        <p:strVal val="visible"/>
                                      </p:to>
                                    </p:set>
                                    <p:animEffect transition="in" filter="wipe(left)">
                                      <p:cBhvr>
                                        <p:cTn id="21" dur="500"/>
                                        <p:tgtEl>
                                          <p:spTgt spid="45059">
                                            <p:txEl>
                                              <p:pRg st="5" end="5"/>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5059">
                                            <p:txEl>
                                              <p:pRg st="6" end="6"/>
                                            </p:txEl>
                                          </p:spTgt>
                                        </p:tgtEl>
                                        <p:attrNameLst>
                                          <p:attrName>style.visibility</p:attrName>
                                        </p:attrNameLst>
                                      </p:cBhvr>
                                      <p:to>
                                        <p:strVal val="visible"/>
                                      </p:to>
                                    </p:set>
                                    <p:animEffect transition="in" filter="wipe(left)">
                                      <p:cBhvr>
                                        <p:cTn id="24" dur="500"/>
                                        <p:tgtEl>
                                          <p:spTgt spid="450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a:defRPr/>
            </a:pPr>
            <a:r>
              <a:rPr lang="en-US" smtClean="0"/>
              <a:t>Cash Reserve Ratio</a:t>
            </a:r>
          </a:p>
        </p:txBody>
      </p:sp>
      <p:sp>
        <p:nvSpPr>
          <p:cNvPr id="27651" name="Content Placeholder 2"/>
          <p:cNvSpPr>
            <a:spLocks noGrp="1"/>
          </p:cNvSpPr>
          <p:nvPr>
            <p:ph idx="1"/>
          </p:nvPr>
        </p:nvSpPr>
        <p:spPr>
          <a:xfrm>
            <a:off x="457200" y="1600200"/>
            <a:ext cx="7467600" cy="4873625"/>
          </a:xfrm>
        </p:spPr>
        <p:txBody>
          <a:bodyPr/>
          <a:lstStyle/>
          <a:p>
            <a:r>
              <a:rPr lang="en-US" dirty="0" smtClean="0"/>
              <a:t>CRR, or cash reserve ratio, refers to a portion of deposits (as cash) which banks have to keep/maintain with the RBI. </a:t>
            </a:r>
          </a:p>
          <a:p>
            <a:r>
              <a:rPr lang="en-US" dirty="0" smtClean="0"/>
              <a:t>During Inflation RBI increases the CRR  due to which commercial banks have to keep a greater portion of their deposits with the RBI . </a:t>
            </a:r>
          </a:p>
          <a:p>
            <a:r>
              <a:rPr lang="en-US" dirty="0" smtClean="0"/>
              <a:t>This serves two purposes. It ensures that a portion of bank deposits is totally risk-free and secondly it enables that RBI control liquidity in the system, and thereby, inflation. </a:t>
            </a:r>
          </a:p>
          <a:p>
            <a:endParaRPr lang="en-US" dirty="0" smtClean="0"/>
          </a:p>
        </p:txBody>
      </p:sp>
      <p:sp>
        <p:nvSpPr>
          <p:cNvPr id="3" name="Footer Placeholder 2"/>
          <p:cNvSpPr>
            <a:spLocks noGrp="1"/>
          </p:cNvSpPr>
          <p:nvPr>
            <p:ph type="ftr" sz="quarter" idx="16"/>
          </p:nvPr>
        </p:nvSpPr>
        <p:spPr/>
        <p:txBody>
          <a:bodyPr/>
          <a:lstStyle/>
          <a:p>
            <a:r>
              <a:rPr lang="en-US" smtClean="0"/>
              <a:t>S NEHRA ITE UNIT 6.1</a:t>
            </a:r>
            <a:endParaRPr lang="en-US"/>
          </a:p>
        </p:txBody>
      </p:sp>
      <p:sp>
        <p:nvSpPr>
          <p:cNvPr id="2" name="Slide Number Placeholder 1"/>
          <p:cNvSpPr>
            <a:spLocks noGrp="1"/>
          </p:cNvSpPr>
          <p:nvPr>
            <p:ph type="sldNum" sz="quarter" idx="15"/>
          </p:nvPr>
        </p:nvSpPr>
        <p:spPr/>
        <p:txBody>
          <a:bodyPr/>
          <a:lstStyle/>
          <a:p>
            <a:fld id="{7894024A-1B74-430B-AB26-DDEA164637E6}"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a:defRPr/>
            </a:pPr>
            <a:r>
              <a:rPr lang="en-US" smtClean="0"/>
              <a:t>Statutory Liquidity Ratio</a:t>
            </a:r>
          </a:p>
        </p:txBody>
      </p:sp>
      <p:sp>
        <p:nvSpPr>
          <p:cNvPr id="28675" name="Content Placeholder 2"/>
          <p:cNvSpPr>
            <a:spLocks noGrp="1"/>
          </p:cNvSpPr>
          <p:nvPr>
            <p:ph idx="1"/>
          </p:nvPr>
        </p:nvSpPr>
        <p:spPr>
          <a:xfrm>
            <a:off x="457200" y="1752600"/>
            <a:ext cx="8229600" cy="4373563"/>
          </a:xfrm>
        </p:spPr>
        <p:txBody>
          <a:bodyPr/>
          <a:lstStyle/>
          <a:p>
            <a:r>
              <a:rPr lang="en-US" dirty="0" smtClean="0"/>
              <a:t>Banks are required to invest a portion of their deposits in government securities, gold as a part of their statutory liquidity ratio (SLR) requirements .</a:t>
            </a:r>
          </a:p>
          <a:p>
            <a:r>
              <a:rPr lang="en-US" dirty="0" smtClean="0"/>
              <a:t>If SLR increases the lending capacity of commercial banks decreases thereby regulating the supply of money in the economy.</a:t>
            </a:r>
          </a:p>
        </p:txBody>
      </p:sp>
      <p:sp>
        <p:nvSpPr>
          <p:cNvPr id="3" name="Footer Placeholder 2"/>
          <p:cNvSpPr>
            <a:spLocks noGrp="1"/>
          </p:cNvSpPr>
          <p:nvPr>
            <p:ph type="ftr" sz="quarter" idx="16"/>
          </p:nvPr>
        </p:nvSpPr>
        <p:spPr/>
        <p:txBody>
          <a:bodyPr/>
          <a:lstStyle/>
          <a:p>
            <a:r>
              <a:rPr lang="en-US" smtClean="0"/>
              <a:t>S NEHRA ITE UNIT 6.1</a:t>
            </a:r>
            <a:endParaRPr lang="en-US"/>
          </a:p>
        </p:txBody>
      </p:sp>
      <p:sp>
        <p:nvSpPr>
          <p:cNvPr id="2" name="Slide Number Placeholder 1"/>
          <p:cNvSpPr>
            <a:spLocks noGrp="1"/>
          </p:cNvSpPr>
          <p:nvPr>
            <p:ph type="sldNum" sz="quarter" idx="15"/>
          </p:nvPr>
        </p:nvSpPr>
        <p:spPr/>
        <p:txBody>
          <a:bodyPr/>
          <a:lstStyle/>
          <a:p>
            <a:fld id="{7894024A-1B74-430B-AB26-DDEA164637E6}"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 </a:t>
            </a:r>
            <a:r>
              <a:rPr lang="en-US" dirty="0" smtClean="0"/>
              <a:t>Rate</a:t>
            </a:r>
            <a:endParaRPr lang="en-US" dirty="0"/>
          </a:p>
        </p:txBody>
      </p:sp>
      <p:sp>
        <p:nvSpPr>
          <p:cNvPr id="3" name="Content Placeholder 2"/>
          <p:cNvSpPr>
            <a:spLocks noGrp="1"/>
          </p:cNvSpPr>
          <p:nvPr>
            <p:ph sz="quarter" idx="1"/>
          </p:nvPr>
        </p:nvSpPr>
        <p:spPr/>
        <p:txBody>
          <a:bodyPr/>
          <a:lstStyle/>
          <a:p>
            <a:r>
              <a:rPr lang="en-US" dirty="0"/>
              <a:t>The rate at which the RBI lends money to commercial banks is called repo rate. It is an instrument of monetary policy. Whenever banks have any shortage of funds they can borrow from the RBI.  </a:t>
            </a:r>
            <a:endParaRPr lang="en-US" dirty="0" smtClean="0"/>
          </a:p>
          <a:p>
            <a:r>
              <a:rPr lang="en-US" dirty="0" smtClean="0"/>
              <a:t>A </a:t>
            </a:r>
            <a:r>
              <a:rPr lang="en-US" dirty="0"/>
              <a:t>reduction in the repo rate helps banks get money at a cheaper rate and </a:t>
            </a:r>
            <a:r>
              <a:rPr lang="en-US" dirty="0" smtClean="0"/>
              <a:t>vice</a:t>
            </a:r>
            <a:endParaRPr lang="en-US" dirty="0"/>
          </a:p>
        </p:txBody>
      </p:sp>
      <p:sp>
        <p:nvSpPr>
          <p:cNvPr id="6" name="Footer Placeholder 5"/>
          <p:cNvSpPr>
            <a:spLocks noGrp="1"/>
          </p:cNvSpPr>
          <p:nvPr>
            <p:ph type="ftr" sz="quarter" idx="16"/>
          </p:nvPr>
        </p:nvSpPr>
        <p:spPr/>
        <p:txBody>
          <a:bodyPr/>
          <a:lstStyle/>
          <a:p>
            <a:r>
              <a:rPr lang="en-US" smtClean="0"/>
              <a:t>S NEHRA ITE UNIT 6.1</a:t>
            </a:r>
            <a:endParaRPr lang="en-US"/>
          </a:p>
        </p:txBody>
      </p:sp>
      <p:sp>
        <p:nvSpPr>
          <p:cNvPr id="4" name="Slide Number Placeholder 3"/>
          <p:cNvSpPr>
            <a:spLocks noGrp="1"/>
          </p:cNvSpPr>
          <p:nvPr>
            <p:ph type="sldNum" sz="quarter" idx="15"/>
          </p:nvPr>
        </p:nvSpPr>
        <p:spPr/>
        <p:txBody>
          <a:bodyPr/>
          <a:lstStyle/>
          <a:p>
            <a:fld id="{7894024A-1B74-430B-AB26-DDEA164637E6}" type="slidenum">
              <a:rPr lang="en-US" smtClean="0"/>
              <a:pPr/>
              <a:t>32</a:t>
            </a:fld>
            <a:endParaRPr lang="en-US"/>
          </a:p>
        </p:txBody>
      </p:sp>
    </p:spTree>
    <p:extLst>
      <p:ext uri="{BB962C8B-B14F-4D97-AF65-F5344CB8AC3E}">
        <p14:creationId xmlns:p14="http://schemas.microsoft.com/office/powerpoint/2010/main" val="3727427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Reverse </a:t>
            </a:r>
            <a:r>
              <a:rPr lang="en-US" dirty="0"/>
              <a:t>Repo Rate</a:t>
            </a:r>
          </a:p>
        </p:txBody>
      </p:sp>
      <p:sp>
        <p:nvSpPr>
          <p:cNvPr id="3" name="Content Placeholder 2"/>
          <p:cNvSpPr>
            <a:spLocks noGrp="1"/>
          </p:cNvSpPr>
          <p:nvPr>
            <p:ph sz="quarter" idx="1"/>
          </p:nvPr>
        </p:nvSpPr>
        <p:spPr/>
        <p:txBody>
          <a:bodyPr/>
          <a:lstStyle/>
          <a:p>
            <a:r>
              <a:rPr lang="en-US" dirty="0"/>
              <a:t>Reverse Repo rate is the rate at which the RBI borrows money from commercial banks. </a:t>
            </a:r>
            <a:endParaRPr lang="en-US" dirty="0" smtClean="0"/>
          </a:p>
          <a:p>
            <a:r>
              <a:rPr lang="en-US" dirty="0" smtClean="0"/>
              <a:t>Banks </a:t>
            </a:r>
            <a:r>
              <a:rPr lang="en-US" dirty="0"/>
              <a:t>are always happy to lend money to the RBI since their money are in safe hands with a good interest. </a:t>
            </a:r>
            <a:endParaRPr lang="en-US" dirty="0" smtClean="0"/>
          </a:p>
          <a:p>
            <a:r>
              <a:rPr lang="en-US" dirty="0"/>
              <a:t>It is also a tool which can be used by the RBI to drain excess money out of the banking system.  </a:t>
            </a:r>
          </a:p>
        </p:txBody>
      </p:sp>
      <p:sp>
        <p:nvSpPr>
          <p:cNvPr id="6" name="Footer Placeholder 5"/>
          <p:cNvSpPr>
            <a:spLocks noGrp="1"/>
          </p:cNvSpPr>
          <p:nvPr>
            <p:ph type="ftr" sz="quarter" idx="16"/>
          </p:nvPr>
        </p:nvSpPr>
        <p:spPr/>
        <p:txBody>
          <a:bodyPr/>
          <a:lstStyle/>
          <a:p>
            <a:r>
              <a:rPr lang="en-US" smtClean="0"/>
              <a:t>S NEHRA ITE UNIT 6.1</a:t>
            </a:r>
            <a:endParaRPr lang="en-US"/>
          </a:p>
        </p:txBody>
      </p:sp>
      <p:sp>
        <p:nvSpPr>
          <p:cNvPr id="4" name="Slide Number Placeholder 3"/>
          <p:cNvSpPr>
            <a:spLocks noGrp="1"/>
          </p:cNvSpPr>
          <p:nvPr>
            <p:ph type="sldNum" sz="quarter" idx="15"/>
          </p:nvPr>
        </p:nvSpPr>
        <p:spPr/>
        <p:txBody>
          <a:bodyPr/>
          <a:lstStyle/>
          <a:p>
            <a:fld id="{7894024A-1B74-430B-AB26-DDEA164637E6}" type="slidenum">
              <a:rPr lang="en-US" smtClean="0"/>
              <a:pPr/>
              <a:t>33</a:t>
            </a:fld>
            <a:endParaRPr lang="en-US"/>
          </a:p>
        </p:txBody>
      </p:sp>
    </p:spTree>
    <p:extLst>
      <p:ext uri="{BB962C8B-B14F-4D97-AF65-F5344CB8AC3E}">
        <p14:creationId xmlns:p14="http://schemas.microsoft.com/office/powerpoint/2010/main" val="10453934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Monetary Policy </a:t>
            </a:r>
            <a:r>
              <a:rPr lang="en-US" dirty="0" smtClean="0"/>
              <a:t>Statements 2017-18</a:t>
            </a:r>
            <a:endParaRPr lang="en-US" dirty="0"/>
          </a:p>
        </p:txBody>
      </p:sp>
      <p:graphicFrame>
        <p:nvGraphicFramePr>
          <p:cNvPr id="6" name="Content Placeholder 5"/>
          <p:cNvGraphicFramePr>
            <a:graphicFrameLocks noGrp="1"/>
          </p:cNvGraphicFramePr>
          <p:nvPr>
            <p:ph sz="quarter" idx="1"/>
            <p:extLst/>
          </p:nvPr>
        </p:nvGraphicFramePr>
        <p:xfrm>
          <a:off x="457200" y="1600200"/>
          <a:ext cx="7467600" cy="4211320"/>
        </p:xfrm>
        <a:graphic>
          <a:graphicData uri="http://schemas.openxmlformats.org/drawingml/2006/table">
            <a:tbl>
              <a:tblPr firstRow="1" bandRow="1">
                <a:tableStyleId>{5C22544A-7EE6-4342-B048-85BDC9FD1C3A}</a:tableStyleId>
              </a:tblPr>
              <a:tblGrid>
                <a:gridCol w="1828800"/>
                <a:gridCol w="5638800"/>
              </a:tblGrid>
              <a:tr h="370840">
                <a:tc>
                  <a:txBody>
                    <a:bodyPr/>
                    <a:lstStyle/>
                    <a:p>
                      <a:r>
                        <a:rPr lang="en-US" dirty="0" smtClean="0"/>
                        <a:t>Month</a:t>
                      </a:r>
                      <a:endParaRPr lang="en-US" dirty="0"/>
                    </a:p>
                  </a:txBody>
                  <a:tcPr/>
                </a:tc>
                <a:tc>
                  <a:txBody>
                    <a:bodyPr/>
                    <a:lstStyle/>
                    <a:p>
                      <a:r>
                        <a:rPr lang="en-US" dirty="0" smtClean="0"/>
                        <a:t>Details</a:t>
                      </a:r>
                      <a:endParaRPr lang="en-US" dirty="0"/>
                    </a:p>
                  </a:txBody>
                  <a:tcPr/>
                </a:tc>
              </a:tr>
              <a:tr h="370840">
                <a:tc>
                  <a:txBody>
                    <a:bodyPr/>
                    <a:lstStyle/>
                    <a:p>
                      <a:r>
                        <a:rPr lang="en-US" dirty="0" smtClean="0"/>
                        <a:t>Feb 9, 2018</a:t>
                      </a:r>
                      <a:endParaRPr lang="en-US" dirty="0"/>
                    </a:p>
                  </a:txBody>
                  <a:tcPr/>
                </a:tc>
                <a:tc>
                  <a:txBody>
                    <a:bodyPr/>
                    <a:lstStyle/>
                    <a:p>
                      <a:r>
                        <a:rPr lang="en-US" dirty="0" smtClean="0"/>
                        <a:t>Sixth Bi-Monthly policy statement for the year 2017-18</a:t>
                      </a:r>
                      <a:endParaRPr lang="en-US" dirty="0"/>
                    </a:p>
                  </a:txBody>
                  <a:tcPr/>
                </a:tc>
              </a:tr>
              <a:tr h="370840">
                <a:tc>
                  <a:txBody>
                    <a:bodyPr/>
                    <a:lstStyle/>
                    <a:p>
                      <a:r>
                        <a:rPr lang="en-US" dirty="0" smtClean="0"/>
                        <a:t>Dec 6, 2017</a:t>
                      </a:r>
                      <a:endParaRPr lang="en-US" dirty="0"/>
                    </a:p>
                  </a:txBody>
                  <a:tcPr/>
                </a:tc>
                <a:tc>
                  <a:txBody>
                    <a:bodyPr/>
                    <a:lstStyle/>
                    <a:p>
                      <a:r>
                        <a:rPr lang="en-US" dirty="0" smtClean="0"/>
                        <a:t>Fifth</a:t>
                      </a:r>
                      <a:r>
                        <a:rPr lang="en-US" baseline="0" dirty="0" smtClean="0"/>
                        <a:t> </a:t>
                      </a:r>
                      <a:r>
                        <a:rPr lang="en-US" dirty="0" smtClean="0"/>
                        <a:t>Bi-Monthly policy statement for the year 2017-18</a:t>
                      </a:r>
                      <a:endParaRPr lang="en-US" dirty="0"/>
                    </a:p>
                  </a:txBody>
                  <a:tcPr/>
                </a:tc>
              </a:tr>
              <a:tr h="370840">
                <a:tc>
                  <a:txBody>
                    <a:bodyPr/>
                    <a:lstStyle/>
                    <a:p>
                      <a:r>
                        <a:rPr kumimoji="0" lang="en-US" b="0" i="0" kern="1200" dirty="0" smtClean="0">
                          <a:solidFill>
                            <a:schemeClr val="dk1"/>
                          </a:solidFill>
                          <a:effectLst/>
                          <a:latin typeface="+mn-lt"/>
                          <a:ea typeface="+mn-ea"/>
                          <a:cs typeface="+mn-cs"/>
                        </a:rPr>
                        <a:t>Oct 4, 2017</a:t>
                      </a:r>
                      <a:endParaRPr lang="en-US" b="0" dirty="0"/>
                    </a:p>
                  </a:txBody>
                  <a:tcPr/>
                </a:tc>
                <a:tc>
                  <a:txBody>
                    <a:bodyPr/>
                    <a:lstStyle/>
                    <a:p>
                      <a:r>
                        <a:rPr lang="en-US" dirty="0" smtClean="0"/>
                        <a:t>Fourth Bi-Monthly policy statement for the year 2017-18</a:t>
                      </a:r>
                      <a:endParaRPr lang="en-US" dirty="0"/>
                    </a:p>
                  </a:txBody>
                  <a:tcPr/>
                </a:tc>
              </a:tr>
              <a:tr h="370840">
                <a:tc>
                  <a:txBody>
                    <a:bodyPr/>
                    <a:lstStyle/>
                    <a:p>
                      <a:r>
                        <a:rPr lang="en-US" b="0" dirty="0" smtClean="0"/>
                        <a:t>Aug 2, 2017</a:t>
                      </a:r>
                      <a:endParaRPr lang="en-US" b="0" dirty="0"/>
                    </a:p>
                  </a:txBody>
                  <a:tcPr/>
                </a:tc>
                <a:tc>
                  <a:txBody>
                    <a:bodyPr/>
                    <a:lstStyle/>
                    <a:p>
                      <a:r>
                        <a:rPr lang="en-US" dirty="0" smtClean="0"/>
                        <a:t>Third Bi-Monthly policy statement for the year 2017-18</a:t>
                      </a:r>
                      <a:endParaRPr lang="en-US" dirty="0"/>
                    </a:p>
                  </a:txBody>
                  <a:tcPr/>
                </a:tc>
              </a:tr>
              <a:tr h="370840">
                <a:tc>
                  <a:txBody>
                    <a:bodyPr/>
                    <a:lstStyle/>
                    <a:p>
                      <a:r>
                        <a:rPr kumimoji="0" lang="en-US" b="0" i="0" kern="1200" dirty="0" smtClean="0">
                          <a:solidFill>
                            <a:schemeClr val="dk1"/>
                          </a:solidFill>
                          <a:effectLst/>
                          <a:latin typeface="+mn-lt"/>
                          <a:ea typeface="+mn-ea"/>
                          <a:cs typeface="+mn-cs"/>
                        </a:rPr>
                        <a:t>Jun 7, 2017</a:t>
                      </a:r>
                      <a:endParaRPr lang="en-US" b="0" dirty="0"/>
                    </a:p>
                  </a:txBody>
                  <a:tcPr/>
                </a:tc>
                <a:tc>
                  <a:txBody>
                    <a:bodyPr/>
                    <a:lstStyle/>
                    <a:p>
                      <a:r>
                        <a:rPr lang="en-US" dirty="0" smtClean="0"/>
                        <a:t>Second Bi-Monthly policy statement for the year 2017-18</a:t>
                      </a:r>
                      <a:endParaRPr lang="en-US" dirty="0"/>
                    </a:p>
                  </a:txBody>
                  <a:tcPr/>
                </a:tc>
              </a:tr>
              <a:tr h="370840">
                <a:tc>
                  <a:txBody>
                    <a:bodyPr/>
                    <a:lstStyle/>
                    <a:p>
                      <a:r>
                        <a:rPr lang="en-US" dirty="0" smtClean="0"/>
                        <a:t>Apr 6, 2017</a:t>
                      </a:r>
                      <a:endParaRPr lang="en-US" dirty="0"/>
                    </a:p>
                  </a:txBody>
                  <a:tcPr/>
                </a:tc>
                <a:tc>
                  <a:txBody>
                    <a:bodyPr/>
                    <a:lstStyle/>
                    <a:p>
                      <a:r>
                        <a:rPr lang="en-US" dirty="0" smtClean="0"/>
                        <a:t>First</a:t>
                      </a:r>
                      <a:r>
                        <a:rPr lang="en-US" baseline="0" dirty="0" smtClean="0"/>
                        <a:t> </a:t>
                      </a:r>
                      <a:r>
                        <a:rPr lang="en-US" dirty="0" smtClean="0"/>
                        <a:t>Bi-Monthly policy statement for the year 2017-18</a:t>
                      </a:r>
                      <a:endParaRPr lang="en-US" dirty="0"/>
                    </a:p>
                  </a:txBody>
                  <a:tcPr/>
                </a:tc>
              </a:tr>
            </a:tbl>
          </a:graphicData>
        </a:graphic>
      </p:graphicFrame>
      <p:sp>
        <p:nvSpPr>
          <p:cNvPr id="3" name="Footer Placeholder 2"/>
          <p:cNvSpPr>
            <a:spLocks noGrp="1"/>
          </p:cNvSpPr>
          <p:nvPr>
            <p:ph type="ftr" sz="quarter" idx="16"/>
          </p:nvPr>
        </p:nvSpPr>
        <p:spPr/>
        <p:txBody>
          <a:bodyPr/>
          <a:lstStyle/>
          <a:p>
            <a:r>
              <a:rPr lang="pt-BR" smtClean="0"/>
              <a:t>S NEHRA MEM UNIT III</a:t>
            </a:r>
            <a:endParaRPr lang="en-US"/>
          </a:p>
        </p:txBody>
      </p:sp>
      <p:sp>
        <p:nvSpPr>
          <p:cNvPr id="4" name="Slide Number Placeholder 3"/>
          <p:cNvSpPr>
            <a:spLocks noGrp="1"/>
          </p:cNvSpPr>
          <p:nvPr>
            <p:ph type="sldNum" sz="quarter" idx="15"/>
          </p:nvPr>
        </p:nvSpPr>
        <p:spPr/>
        <p:txBody>
          <a:bodyPr/>
          <a:lstStyle/>
          <a:p>
            <a:fld id="{7894024A-1B74-430B-AB26-DDEA164637E6}" type="slidenum">
              <a:rPr lang="en-US" smtClean="0"/>
              <a:pPr/>
              <a:t>34</a:t>
            </a:fld>
            <a:endParaRPr lang="en-US"/>
          </a:p>
        </p:txBody>
      </p:sp>
    </p:spTree>
    <p:extLst>
      <p:ext uri="{BB962C8B-B14F-4D97-AF65-F5344CB8AC3E}">
        <p14:creationId xmlns:p14="http://schemas.microsoft.com/office/powerpoint/2010/main" val="16234905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Current </a:t>
            </a:r>
            <a:r>
              <a:rPr lang="en-US" dirty="0"/>
              <a:t>rates </a:t>
            </a:r>
            <a:r>
              <a:rPr lang="en-US" dirty="0" smtClean="0"/>
              <a:t>announced in sixth bi-Monthly </a:t>
            </a:r>
            <a:r>
              <a:rPr lang="en-US" dirty="0"/>
              <a:t>policy statement </a:t>
            </a:r>
            <a:r>
              <a:rPr lang="en-US" dirty="0" smtClean="0"/>
              <a:t>2017-18</a:t>
            </a:r>
            <a:endParaRPr lang="en-US" dirty="0"/>
          </a:p>
        </p:txBody>
      </p:sp>
      <p:sp>
        <p:nvSpPr>
          <p:cNvPr id="34819" name="Content Placeholder 2"/>
          <p:cNvSpPr>
            <a:spLocks noGrp="1"/>
          </p:cNvSpPr>
          <p:nvPr>
            <p:ph sz="quarter" idx="1"/>
          </p:nvPr>
        </p:nvSpPr>
        <p:spPr>
          <a:xfrm>
            <a:off x="457200" y="1600200"/>
            <a:ext cx="7467600" cy="4873625"/>
          </a:xfrm>
        </p:spPr>
        <p:txBody>
          <a:bodyPr>
            <a:normAutofit lnSpcReduction="10000"/>
          </a:bodyPr>
          <a:lstStyle/>
          <a:p>
            <a:r>
              <a:rPr lang="en-US" dirty="0" smtClean="0">
                <a:solidFill>
                  <a:srgbClr val="FF0000"/>
                </a:solidFill>
              </a:rPr>
              <a:t>Policy rates (%) -</a:t>
            </a:r>
          </a:p>
          <a:p>
            <a:pPr marL="823913" lvl="1" indent="-457200">
              <a:buFont typeface="Century Schoolbook"/>
              <a:buAutoNum type="arabicPeriod"/>
            </a:pPr>
            <a:r>
              <a:rPr lang="en-US" dirty="0" smtClean="0"/>
              <a:t>Bank rate – 6.25</a:t>
            </a:r>
          </a:p>
          <a:p>
            <a:pPr marL="823913" lvl="1" indent="-457200">
              <a:buFont typeface="Century Schoolbook"/>
              <a:buAutoNum type="arabicPeriod"/>
            </a:pPr>
            <a:r>
              <a:rPr lang="en-US" dirty="0" smtClean="0"/>
              <a:t>Repo rate – 6.00</a:t>
            </a:r>
          </a:p>
          <a:p>
            <a:pPr marL="823913" lvl="1" indent="-457200">
              <a:buFont typeface="Century Schoolbook"/>
              <a:buAutoNum type="arabicPeriod"/>
            </a:pPr>
            <a:r>
              <a:rPr lang="en-US" dirty="0" smtClean="0"/>
              <a:t>Reverse repo rate – 5.75</a:t>
            </a:r>
          </a:p>
          <a:p>
            <a:pPr marL="823913" lvl="1" indent="-457200">
              <a:buFont typeface="Century Schoolbook"/>
              <a:buAutoNum type="arabicPeriod"/>
            </a:pPr>
            <a:r>
              <a:rPr lang="en-US" dirty="0" smtClean="0"/>
              <a:t>Marginal standing facility rate – 6.25</a:t>
            </a:r>
          </a:p>
          <a:p>
            <a:r>
              <a:rPr lang="en-US" dirty="0" smtClean="0">
                <a:solidFill>
                  <a:srgbClr val="FF0000"/>
                </a:solidFill>
              </a:rPr>
              <a:t>Reserve ratio (%) -</a:t>
            </a:r>
          </a:p>
          <a:p>
            <a:pPr marL="823913" lvl="1" indent="-457200">
              <a:buFont typeface="Century Schoolbook"/>
              <a:buAutoNum type="arabicPeriod"/>
            </a:pPr>
            <a:r>
              <a:rPr lang="en-US" dirty="0" smtClean="0"/>
              <a:t>Cash Reserve Ratio - 4</a:t>
            </a:r>
          </a:p>
          <a:p>
            <a:pPr marL="823913" lvl="1" indent="-457200">
              <a:buFont typeface="Century Schoolbook"/>
              <a:buAutoNum type="arabicPeriod"/>
            </a:pPr>
            <a:r>
              <a:rPr lang="en-US" dirty="0" smtClean="0"/>
              <a:t>Statutory Liquidity Ratio – 19.50</a:t>
            </a:r>
          </a:p>
          <a:p>
            <a:r>
              <a:rPr lang="en-US" dirty="0" smtClean="0">
                <a:solidFill>
                  <a:srgbClr val="FF0000"/>
                </a:solidFill>
              </a:rPr>
              <a:t>Lending/Deposit rates (%) -</a:t>
            </a:r>
          </a:p>
          <a:p>
            <a:pPr marL="823913" lvl="1" indent="-457200">
              <a:buFont typeface="Century Schoolbook"/>
              <a:buAutoNum type="arabicPeriod"/>
            </a:pPr>
            <a:r>
              <a:rPr lang="en-US" dirty="0" smtClean="0"/>
              <a:t>Base rate - 8.65 - 9.45</a:t>
            </a:r>
          </a:p>
          <a:p>
            <a:pPr marL="823913" lvl="1" indent="-457200">
              <a:buFont typeface="Century Schoolbook"/>
              <a:buAutoNum type="arabicPeriod"/>
            </a:pPr>
            <a:r>
              <a:rPr lang="en-US" dirty="0" smtClean="0"/>
              <a:t>Savings deposit rate – 3.50 - 4.00</a:t>
            </a:r>
          </a:p>
          <a:p>
            <a:pPr marL="823913" lvl="1" indent="-457200">
              <a:buFont typeface="Century Schoolbook"/>
              <a:buAutoNum type="arabicPeriod"/>
            </a:pPr>
            <a:r>
              <a:rPr lang="en-US" dirty="0"/>
              <a:t>MCLR </a:t>
            </a:r>
            <a:r>
              <a:rPr lang="en-US" dirty="0" smtClean="0"/>
              <a:t>- 7.70 - 7.95</a:t>
            </a:r>
            <a:r>
              <a:rPr lang="en-US" dirty="0"/>
              <a:t>%</a:t>
            </a:r>
            <a:endParaRPr lang="en-US" dirty="0" smtClean="0"/>
          </a:p>
          <a:p>
            <a:pPr marL="823913" lvl="1" indent="-457200">
              <a:buFont typeface="Century Schoolbook"/>
              <a:buAutoNum type="arabicPeriod"/>
            </a:pPr>
            <a:r>
              <a:rPr lang="en-US" dirty="0" smtClean="0"/>
              <a:t>Term (Fixed) deposit rate (&gt; I year) – 6.25 -6.75</a:t>
            </a:r>
          </a:p>
        </p:txBody>
      </p:sp>
      <p:sp>
        <p:nvSpPr>
          <p:cNvPr id="4" name="Footer Placeholder 3"/>
          <p:cNvSpPr>
            <a:spLocks noGrp="1"/>
          </p:cNvSpPr>
          <p:nvPr>
            <p:ph type="ftr" sz="quarter" idx="16"/>
          </p:nvPr>
        </p:nvSpPr>
        <p:spPr/>
        <p:txBody>
          <a:bodyPr/>
          <a:lstStyle/>
          <a:p>
            <a:r>
              <a:rPr lang="pt-BR" smtClean="0"/>
              <a:t>S NEHRA MEM UNIT III</a:t>
            </a:r>
            <a:endParaRPr lang="en-US"/>
          </a:p>
        </p:txBody>
      </p:sp>
      <p:sp>
        <p:nvSpPr>
          <p:cNvPr id="3" name="Slide Number Placeholder 2"/>
          <p:cNvSpPr>
            <a:spLocks noGrp="1"/>
          </p:cNvSpPr>
          <p:nvPr>
            <p:ph type="sldNum" sz="quarter" idx="15"/>
          </p:nvPr>
        </p:nvSpPr>
        <p:spPr/>
        <p:txBody>
          <a:bodyPr/>
          <a:lstStyle/>
          <a:p>
            <a:fld id="{7894024A-1B74-430B-AB26-DDEA164637E6}" type="slidenum">
              <a:rPr lang="en-US" smtClean="0"/>
              <a:pPr/>
              <a:t>35</a:t>
            </a:fld>
            <a:endParaRPr lang="en-US"/>
          </a:p>
        </p:txBody>
      </p:sp>
    </p:spTree>
    <p:extLst>
      <p:ext uri="{BB962C8B-B14F-4D97-AF65-F5344CB8AC3E}">
        <p14:creationId xmlns:p14="http://schemas.microsoft.com/office/powerpoint/2010/main" val="4353814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a:defRPr/>
            </a:pPr>
            <a:r>
              <a:rPr lang="en-US" dirty="0" smtClean="0"/>
              <a:t>Fiscal Policy</a:t>
            </a:r>
          </a:p>
        </p:txBody>
      </p:sp>
      <p:sp>
        <p:nvSpPr>
          <p:cNvPr id="35843" name="Content Placeholder 2"/>
          <p:cNvSpPr>
            <a:spLocks noGrp="1"/>
          </p:cNvSpPr>
          <p:nvPr>
            <p:ph idx="1"/>
          </p:nvPr>
        </p:nvSpPr>
        <p:spPr>
          <a:xfrm>
            <a:off x="457200" y="1600200"/>
            <a:ext cx="7467600" cy="4873625"/>
          </a:xfrm>
        </p:spPr>
        <p:txBody>
          <a:bodyPr/>
          <a:lstStyle/>
          <a:p>
            <a:r>
              <a:rPr lang="en-US" smtClean="0"/>
              <a:t>It refers to the revenue and expenditure policy of the Govt. which is generally used to cure recession and maintain economic stability in the country.</a:t>
            </a:r>
          </a:p>
        </p:txBody>
      </p:sp>
      <p:sp>
        <p:nvSpPr>
          <p:cNvPr id="3" name="Footer Placeholder 2"/>
          <p:cNvSpPr>
            <a:spLocks noGrp="1"/>
          </p:cNvSpPr>
          <p:nvPr>
            <p:ph type="ftr" sz="quarter" idx="16"/>
          </p:nvPr>
        </p:nvSpPr>
        <p:spPr/>
        <p:txBody>
          <a:bodyPr/>
          <a:lstStyle/>
          <a:p>
            <a:r>
              <a:rPr lang="pt-BR" smtClean="0"/>
              <a:t>S NEHRA MEM UNIT III</a:t>
            </a:r>
            <a:endParaRPr lang="en-US"/>
          </a:p>
        </p:txBody>
      </p:sp>
      <p:sp>
        <p:nvSpPr>
          <p:cNvPr id="2" name="Slide Number Placeholder 1"/>
          <p:cNvSpPr>
            <a:spLocks noGrp="1"/>
          </p:cNvSpPr>
          <p:nvPr>
            <p:ph type="sldNum" sz="quarter" idx="15"/>
          </p:nvPr>
        </p:nvSpPr>
        <p:spPr/>
        <p:txBody>
          <a:bodyPr/>
          <a:lstStyle/>
          <a:p>
            <a:fld id="{7894024A-1B74-430B-AB26-DDEA164637E6}" type="slidenum">
              <a:rPr lang="en-US" smtClean="0"/>
              <a:pPr/>
              <a:t>36</a:t>
            </a:fld>
            <a:endParaRPr lang="en-US"/>
          </a:p>
        </p:txBody>
      </p:sp>
    </p:spTree>
    <p:extLst>
      <p:ext uri="{BB962C8B-B14F-4D97-AF65-F5344CB8AC3E}">
        <p14:creationId xmlns:p14="http://schemas.microsoft.com/office/powerpoint/2010/main" val="7193070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8555"/>
            <a:ext cx="8229600" cy="1143000"/>
          </a:xfrm>
        </p:spPr>
        <p:txBody>
          <a:bodyPr rtlCol="0">
            <a:normAutofit fontScale="90000"/>
          </a:bodyPr>
          <a:lstStyle/>
          <a:p>
            <a:pPr fontAlgn="auto">
              <a:spcAft>
                <a:spcPts val="0"/>
              </a:spcAft>
              <a:defRPr/>
            </a:pPr>
            <a:r>
              <a:rPr lang="en-US" b="1" dirty="0" smtClean="0"/>
              <a:t/>
            </a:r>
            <a:br>
              <a:rPr lang="en-US" b="1" dirty="0" smtClean="0"/>
            </a:br>
            <a:r>
              <a:rPr lang="en-US" dirty="0" smtClean="0"/>
              <a:t>How is the Monetary Policy different from the Fiscal Policy? </a:t>
            </a:r>
            <a:br>
              <a:rPr lang="en-US" dirty="0" smtClean="0"/>
            </a:br>
            <a:endParaRPr lang="en-US" dirty="0"/>
          </a:p>
        </p:txBody>
      </p:sp>
      <p:sp>
        <p:nvSpPr>
          <p:cNvPr id="37891" name="Content Placeholder 2"/>
          <p:cNvSpPr>
            <a:spLocks noGrp="1"/>
          </p:cNvSpPr>
          <p:nvPr>
            <p:ph idx="1"/>
          </p:nvPr>
        </p:nvSpPr>
        <p:spPr>
          <a:xfrm>
            <a:off x="457200" y="1641555"/>
            <a:ext cx="7467600" cy="4759245"/>
          </a:xfrm>
        </p:spPr>
        <p:txBody>
          <a:bodyPr/>
          <a:lstStyle/>
          <a:p>
            <a:r>
              <a:rPr lang="en-US" dirty="0" smtClean="0"/>
              <a:t>The Monetary Policy is different from Fiscal Policy as the former brings about a change in the economy by changing money supply and interest rate, whereas fiscal policy is a broader tool with the government. </a:t>
            </a:r>
          </a:p>
          <a:p>
            <a:r>
              <a:rPr lang="en-US" dirty="0" smtClean="0"/>
              <a:t>The Fiscal Policy can be used to overcome recession and control inflation. It may be defined as a deliberate change in government revenue and expenditure to influence the level of national output and prices. </a:t>
            </a:r>
          </a:p>
          <a:p>
            <a:endParaRPr lang="en-US" dirty="0" smtClean="0"/>
          </a:p>
        </p:txBody>
      </p:sp>
      <p:sp>
        <p:nvSpPr>
          <p:cNvPr id="4" name="Footer Placeholder 3"/>
          <p:cNvSpPr>
            <a:spLocks noGrp="1"/>
          </p:cNvSpPr>
          <p:nvPr>
            <p:ph type="ftr" sz="quarter" idx="16"/>
          </p:nvPr>
        </p:nvSpPr>
        <p:spPr/>
        <p:txBody>
          <a:bodyPr/>
          <a:lstStyle/>
          <a:p>
            <a:r>
              <a:rPr lang="pt-BR" dirty="0" smtClean="0"/>
              <a:t>S NEHRA MEM UNIT III</a:t>
            </a:r>
            <a:endParaRPr lang="en-US" dirty="0"/>
          </a:p>
        </p:txBody>
      </p:sp>
      <p:sp>
        <p:nvSpPr>
          <p:cNvPr id="3" name="Slide Number Placeholder 2"/>
          <p:cNvSpPr>
            <a:spLocks noGrp="1"/>
          </p:cNvSpPr>
          <p:nvPr>
            <p:ph type="sldNum" sz="quarter" idx="15"/>
          </p:nvPr>
        </p:nvSpPr>
        <p:spPr/>
        <p:txBody>
          <a:bodyPr/>
          <a:lstStyle/>
          <a:p>
            <a:fld id="{7894024A-1B74-430B-AB26-DDEA164637E6}" type="slidenum">
              <a:rPr lang="en-US" smtClean="0"/>
              <a:pPr/>
              <a:t>37</a:t>
            </a:fld>
            <a:endParaRPr lang="en-US"/>
          </a:p>
        </p:txBody>
      </p:sp>
    </p:spTree>
    <p:extLst>
      <p:ext uri="{BB962C8B-B14F-4D97-AF65-F5344CB8AC3E}">
        <p14:creationId xmlns:p14="http://schemas.microsoft.com/office/powerpoint/2010/main" val="32737268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a:defRPr/>
            </a:pPr>
            <a:r>
              <a:rPr lang="en-US" smtClean="0"/>
              <a:t>Instruments of Fiscal Policy</a:t>
            </a:r>
          </a:p>
        </p:txBody>
      </p:sp>
      <p:sp>
        <p:nvSpPr>
          <p:cNvPr id="36867" name="Content Placeholder 2"/>
          <p:cNvSpPr>
            <a:spLocks noGrp="1"/>
          </p:cNvSpPr>
          <p:nvPr>
            <p:ph idx="1"/>
          </p:nvPr>
        </p:nvSpPr>
        <p:spPr>
          <a:xfrm>
            <a:off x="457200" y="1600200"/>
            <a:ext cx="7467600" cy="4873625"/>
          </a:xfrm>
        </p:spPr>
        <p:txBody>
          <a:bodyPr/>
          <a:lstStyle/>
          <a:p>
            <a:pPr marL="514350" indent="-514350">
              <a:buFont typeface="Wingdings" pitchFamily="2" charset="2"/>
              <a:buAutoNum type="arabicPeriod"/>
            </a:pPr>
            <a:r>
              <a:rPr lang="en-US" dirty="0"/>
              <a:t>Public revenue - </a:t>
            </a:r>
            <a:r>
              <a:rPr lang="en-US" dirty="0" smtClean="0"/>
              <a:t>Public </a:t>
            </a:r>
            <a:r>
              <a:rPr lang="en-US" dirty="0"/>
              <a:t>revenue includes that income which is not subject to repayment by </a:t>
            </a:r>
            <a:r>
              <a:rPr lang="en-US" dirty="0" smtClean="0"/>
              <a:t>the government.</a:t>
            </a:r>
          </a:p>
          <a:p>
            <a:pPr marL="457200" indent="-457200">
              <a:buFont typeface="Wingdings" pitchFamily="2" charset="2"/>
              <a:buAutoNum type="arabicPeriod"/>
            </a:pPr>
            <a:r>
              <a:rPr lang="en-US" dirty="0" smtClean="0"/>
              <a:t>Public expenditure</a:t>
            </a:r>
          </a:p>
          <a:p>
            <a:pPr marL="457200" indent="-457200">
              <a:buFont typeface="Wingdings" pitchFamily="2" charset="2"/>
              <a:buAutoNum type="arabicPeriod"/>
            </a:pPr>
            <a:r>
              <a:rPr lang="en-US" dirty="0" smtClean="0"/>
              <a:t>Public borrowing</a:t>
            </a:r>
            <a:endParaRPr lang="en-US" dirty="0"/>
          </a:p>
          <a:p>
            <a:pPr marL="0" indent="0">
              <a:buNone/>
            </a:pPr>
            <a:endParaRPr lang="en-US" dirty="0" smtClean="0"/>
          </a:p>
        </p:txBody>
      </p:sp>
      <p:sp>
        <p:nvSpPr>
          <p:cNvPr id="3" name="Footer Placeholder 2"/>
          <p:cNvSpPr>
            <a:spLocks noGrp="1"/>
          </p:cNvSpPr>
          <p:nvPr>
            <p:ph type="ftr" sz="quarter" idx="16"/>
          </p:nvPr>
        </p:nvSpPr>
        <p:spPr/>
        <p:txBody>
          <a:bodyPr/>
          <a:lstStyle/>
          <a:p>
            <a:r>
              <a:rPr lang="pt-BR" smtClean="0"/>
              <a:t>S NEHRA MEM UNIT III</a:t>
            </a:r>
            <a:endParaRPr lang="en-US"/>
          </a:p>
        </p:txBody>
      </p:sp>
      <p:sp>
        <p:nvSpPr>
          <p:cNvPr id="2" name="Slide Number Placeholder 1"/>
          <p:cNvSpPr>
            <a:spLocks noGrp="1"/>
          </p:cNvSpPr>
          <p:nvPr>
            <p:ph type="sldNum" sz="quarter" idx="15"/>
          </p:nvPr>
        </p:nvSpPr>
        <p:spPr/>
        <p:txBody>
          <a:bodyPr/>
          <a:lstStyle/>
          <a:p>
            <a:fld id="{7894024A-1B74-430B-AB26-DDEA164637E6}" type="slidenum">
              <a:rPr lang="en-US" smtClean="0"/>
              <a:pPr/>
              <a:t>38</a:t>
            </a:fld>
            <a:endParaRPr lang="en-US"/>
          </a:p>
        </p:txBody>
      </p:sp>
    </p:spTree>
    <p:extLst>
      <p:ext uri="{BB962C8B-B14F-4D97-AF65-F5344CB8AC3E}">
        <p14:creationId xmlns:p14="http://schemas.microsoft.com/office/powerpoint/2010/main" val="31464829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fontAlgn="auto" hangingPunct="1">
              <a:spcAft>
                <a:spcPts val="0"/>
              </a:spcAft>
              <a:defRPr/>
            </a:pPr>
            <a:r>
              <a:rPr lang="en-US"/>
              <a:t>Gross Domestic Product </a:t>
            </a:r>
          </a:p>
        </p:txBody>
      </p:sp>
      <p:sp>
        <p:nvSpPr>
          <p:cNvPr id="49155" name="Rectangle 3"/>
          <p:cNvSpPr>
            <a:spLocks noGrp="1" noChangeArrowheads="1"/>
          </p:cNvSpPr>
          <p:nvPr>
            <p:ph sz="quarter" idx="1"/>
          </p:nvPr>
        </p:nvSpPr>
        <p:spPr>
          <a:xfrm>
            <a:off x="457200" y="1600200"/>
            <a:ext cx="7467600" cy="4873625"/>
          </a:xfrm>
        </p:spPr>
        <p:txBody>
          <a:bodyPr/>
          <a:lstStyle/>
          <a:p>
            <a:pPr algn="ctr" eaLnBrk="1" hangingPunct="1">
              <a:buFont typeface="Wingdings" pitchFamily="2" charset="2"/>
              <a:buNone/>
            </a:pPr>
            <a:r>
              <a:rPr lang="en-US" b="1" dirty="0" smtClean="0">
                <a:solidFill>
                  <a:srgbClr val="FF0000"/>
                </a:solidFill>
              </a:rPr>
              <a:t>Market value</a:t>
            </a:r>
          </a:p>
          <a:p>
            <a:pPr algn="just" eaLnBrk="1" hangingPunct="1">
              <a:buClr>
                <a:schemeClr val="tx1"/>
              </a:buClr>
              <a:buFont typeface="Wingdings" pitchFamily="2" charset="2"/>
              <a:buChar char="Ø"/>
            </a:pPr>
            <a:r>
              <a:rPr lang="en-US" sz="2600" dirty="0" smtClean="0"/>
              <a:t>GDP is a market value - goods and services are valued at their market prices. </a:t>
            </a:r>
          </a:p>
          <a:p>
            <a:pPr algn="just" eaLnBrk="1" hangingPunct="1">
              <a:buClr>
                <a:schemeClr val="tx1"/>
              </a:buClr>
              <a:buFont typeface="Wingdings" pitchFamily="2" charset="2"/>
              <a:buChar char="Ø"/>
            </a:pPr>
            <a:endParaRPr lang="en-US" sz="2600" dirty="0" smtClean="0"/>
          </a:p>
          <a:p>
            <a:pPr algn="just" eaLnBrk="1" hangingPunct="1">
              <a:buClr>
                <a:schemeClr val="tx1"/>
              </a:buClr>
              <a:buFont typeface="Wingdings" pitchFamily="2" charset="2"/>
              <a:buChar char="Ø"/>
            </a:pPr>
            <a:r>
              <a:rPr lang="en-US" sz="2600" dirty="0" smtClean="0"/>
              <a:t>To add apples and oranges, computers and popcorn, we add the market values so we have a total value of output in rupees.</a:t>
            </a:r>
          </a:p>
        </p:txBody>
      </p:sp>
      <p:sp>
        <p:nvSpPr>
          <p:cNvPr id="15364"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wrap="square" lIns="91440" tIns="45720" rIns="91440" bIns="45720" numCol="1" anchorCtr="0" compatLnSpc="1">
            <a:prstTxWarp prst="textNoShape">
              <a:avLst/>
            </a:prstTxWarp>
          </a:bodyPr>
          <a:lstStyle/>
          <a:p>
            <a:fld id="{E5ACD966-953F-4458-9AB4-95254DBD5ADA}" type="slidenum">
              <a:rPr lang="en-US" smtClean="0">
                <a:latin typeface="Tahoma" pitchFamily="34" charset="0"/>
              </a:rPr>
              <a:pPr/>
              <a:t>4</a:t>
            </a:fld>
            <a:endParaRPr lang="en-US" smtClean="0">
              <a:latin typeface="Tahoma" pitchFamily="34" charset="0"/>
            </a:endParaRPr>
          </a:p>
        </p:txBody>
      </p:sp>
      <p:sp>
        <p:nvSpPr>
          <p:cNvPr id="2" name="Footer Placeholder 1"/>
          <p:cNvSpPr>
            <a:spLocks noGrp="1"/>
          </p:cNvSpPr>
          <p:nvPr>
            <p:ph type="ftr" sz="quarter" idx="4294967295"/>
          </p:nvPr>
        </p:nvSpPr>
        <p:spPr>
          <a:xfrm rot="5400000">
            <a:off x="6989763" y="3736975"/>
            <a:ext cx="3200400" cy="365125"/>
          </a:xfrm>
          <a:prstGeom prst="rect">
            <a:avLst/>
          </a:prstGeom>
        </p:spPr>
        <p:txBody>
          <a:bodyPr/>
          <a:lstStyle/>
          <a:p>
            <a:pPr>
              <a:defRPr/>
            </a:pPr>
            <a:r>
              <a:rPr lang="sv-SE" smtClean="0"/>
              <a:t>S NEHRA EFE UNIT VI</a:t>
            </a:r>
            <a:endParaRPr lang="en-US"/>
          </a:p>
        </p:txBody>
      </p:sp>
    </p:spTree>
    <p:extLst>
      <p:ext uri="{BB962C8B-B14F-4D97-AF65-F5344CB8AC3E}">
        <p14:creationId xmlns:p14="http://schemas.microsoft.com/office/powerpoint/2010/main" val="201157076"/>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wipe(left)">
                                      <p:cBhvr>
                                        <p:cTn id="7" dur="500"/>
                                        <p:tgtEl>
                                          <p:spTgt spid="49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155">
                                            <p:txEl>
                                              <p:pRg st="1" end="1"/>
                                            </p:txEl>
                                          </p:spTgt>
                                        </p:tgtEl>
                                        <p:attrNameLst>
                                          <p:attrName>style.visibility</p:attrName>
                                        </p:attrNameLst>
                                      </p:cBhvr>
                                      <p:to>
                                        <p:strVal val="visible"/>
                                      </p:to>
                                    </p:set>
                                    <p:animEffect transition="in" filter="wipe(left)">
                                      <p:cBhvr>
                                        <p:cTn id="12" dur="500"/>
                                        <p:tgtEl>
                                          <p:spTgt spid="491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155">
                                            <p:txEl>
                                              <p:pRg st="3" end="3"/>
                                            </p:txEl>
                                          </p:spTgt>
                                        </p:tgtEl>
                                        <p:attrNameLst>
                                          <p:attrName>style.visibility</p:attrName>
                                        </p:attrNameLst>
                                      </p:cBhvr>
                                      <p:to>
                                        <p:strVal val="visible"/>
                                      </p:to>
                                    </p:set>
                                    <p:animEffect transition="in" filter="wipe(left)">
                                      <p:cBhvr>
                                        <p:cTn id="17" dur="500"/>
                                        <p:tgtEl>
                                          <p:spTgt spid="491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fontAlgn="auto" hangingPunct="1">
              <a:spcAft>
                <a:spcPts val="0"/>
              </a:spcAft>
              <a:defRPr/>
            </a:pPr>
            <a:r>
              <a:rPr lang="en-US" dirty="0"/>
              <a:t>Gross Domestic Product </a:t>
            </a:r>
          </a:p>
        </p:txBody>
      </p:sp>
      <p:sp>
        <p:nvSpPr>
          <p:cNvPr id="51203" name="Rectangle 3"/>
          <p:cNvSpPr>
            <a:spLocks noGrp="1" noChangeArrowheads="1"/>
          </p:cNvSpPr>
          <p:nvPr>
            <p:ph sz="quarter" idx="1"/>
          </p:nvPr>
        </p:nvSpPr>
        <p:spPr>
          <a:xfrm>
            <a:off x="457200" y="1600200"/>
            <a:ext cx="7467600" cy="5105400"/>
          </a:xfrm>
        </p:spPr>
        <p:txBody>
          <a:bodyPr/>
          <a:lstStyle/>
          <a:p>
            <a:pPr algn="ctr" eaLnBrk="1" hangingPunct="1">
              <a:buFont typeface="Wingdings" pitchFamily="2" charset="2"/>
              <a:buNone/>
            </a:pPr>
            <a:r>
              <a:rPr lang="en-US" sz="2600" b="1" dirty="0" smtClean="0"/>
              <a:t>Final goods and services</a:t>
            </a:r>
          </a:p>
          <a:p>
            <a:pPr lvl="1" algn="just" eaLnBrk="1" hangingPunct="1"/>
            <a:r>
              <a:rPr lang="en-US" sz="2300" dirty="0" smtClean="0"/>
              <a:t>GDP is the value of the </a:t>
            </a:r>
            <a:r>
              <a:rPr lang="en-US" sz="2300" i="1" dirty="0" smtClean="0"/>
              <a:t>final goods and services</a:t>
            </a:r>
            <a:r>
              <a:rPr lang="en-US" sz="2300" dirty="0" smtClean="0"/>
              <a:t> produced. </a:t>
            </a:r>
          </a:p>
          <a:p>
            <a:pPr algn="just" eaLnBrk="1" hangingPunct="1"/>
            <a:r>
              <a:rPr lang="en-US" dirty="0" smtClean="0"/>
              <a:t>A </a:t>
            </a:r>
            <a:r>
              <a:rPr lang="en-US" b="1" dirty="0" smtClean="0">
                <a:solidFill>
                  <a:srgbClr val="FF0000"/>
                </a:solidFill>
              </a:rPr>
              <a:t>final good</a:t>
            </a:r>
            <a:r>
              <a:rPr lang="en-US" dirty="0" smtClean="0"/>
              <a:t> (or service) is an item bought by its final user during a specified time period. </a:t>
            </a:r>
          </a:p>
          <a:p>
            <a:pPr algn="just" eaLnBrk="1" hangingPunct="1"/>
            <a:r>
              <a:rPr lang="en-US" dirty="0" smtClean="0"/>
              <a:t>A final good contrasts with an intermediate good, which is an item that is produced by one firm, bought by another firm, and used as a component of a final good or service.</a:t>
            </a:r>
          </a:p>
          <a:p>
            <a:pPr algn="just" eaLnBrk="1" hangingPunct="1"/>
            <a:r>
              <a:rPr lang="en-US" dirty="0" smtClean="0"/>
              <a:t>Excluding intermediate goods and services avoids double counting. </a:t>
            </a:r>
          </a:p>
        </p:txBody>
      </p:sp>
      <p:sp>
        <p:nvSpPr>
          <p:cNvPr id="16388"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wrap="square" lIns="91440" tIns="45720" rIns="91440" bIns="45720" numCol="1" anchorCtr="0" compatLnSpc="1">
            <a:prstTxWarp prst="textNoShape">
              <a:avLst/>
            </a:prstTxWarp>
          </a:bodyPr>
          <a:lstStyle/>
          <a:p>
            <a:fld id="{5D5E0EBB-50C4-4C6E-B932-6B8DBB5BE016}" type="slidenum">
              <a:rPr lang="en-US" smtClean="0">
                <a:latin typeface="Tahoma" pitchFamily="34" charset="0"/>
              </a:rPr>
              <a:pPr/>
              <a:t>5</a:t>
            </a:fld>
            <a:endParaRPr lang="en-US" smtClean="0">
              <a:latin typeface="Tahoma" pitchFamily="34" charset="0"/>
            </a:endParaRPr>
          </a:p>
        </p:txBody>
      </p:sp>
      <p:sp>
        <p:nvSpPr>
          <p:cNvPr id="2" name="Footer Placeholder 1"/>
          <p:cNvSpPr>
            <a:spLocks noGrp="1"/>
          </p:cNvSpPr>
          <p:nvPr>
            <p:ph type="ftr" sz="quarter" idx="4294967295"/>
          </p:nvPr>
        </p:nvSpPr>
        <p:spPr>
          <a:xfrm rot="5400000">
            <a:off x="6989763" y="3736975"/>
            <a:ext cx="3200400" cy="365125"/>
          </a:xfrm>
          <a:prstGeom prst="rect">
            <a:avLst/>
          </a:prstGeom>
        </p:spPr>
        <p:txBody>
          <a:bodyPr/>
          <a:lstStyle/>
          <a:p>
            <a:pPr>
              <a:defRPr/>
            </a:pPr>
            <a:r>
              <a:rPr lang="sv-SE" smtClean="0"/>
              <a:t>S NEHRA EFE UNIT VI</a:t>
            </a:r>
            <a:endParaRPr lang="en-US"/>
          </a:p>
        </p:txBody>
      </p:sp>
    </p:spTree>
    <p:extLst>
      <p:ext uri="{BB962C8B-B14F-4D97-AF65-F5344CB8AC3E}">
        <p14:creationId xmlns:p14="http://schemas.microsoft.com/office/powerpoint/2010/main" val="1072358484"/>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wipe(left)">
                                      <p:cBhvr>
                                        <p:cTn id="7" dur="500"/>
                                        <p:tgtEl>
                                          <p:spTgt spid="5120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1203">
                                            <p:txEl>
                                              <p:pRg st="1" end="1"/>
                                            </p:txEl>
                                          </p:spTgt>
                                        </p:tgtEl>
                                        <p:attrNameLst>
                                          <p:attrName>style.visibility</p:attrName>
                                        </p:attrNameLst>
                                      </p:cBhvr>
                                      <p:to>
                                        <p:strVal val="visible"/>
                                      </p:to>
                                    </p:set>
                                    <p:animEffect transition="in" filter="wipe(left)">
                                      <p:cBhvr>
                                        <p:cTn id="10" dur="500"/>
                                        <p:tgtEl>
                                          <p:spTgt spid="5120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1203">
                                            <p:txEl>
                                              <p:pRg st="2" end="2"/>
                                            </p:txEl>
                                          </p:spTgt>
                                        </p:tgtEl>
                                        <p:attrNameLst>
                                          <p:attrName>style.visibility</p:attrName>
                                        </p:attrNameLst>
                                      </p:cBhvr>
                                      <p:to>
                                        <p:strVal val="visible"/>
                                      </p:to>
                                    </p:set>
                                    <p:animEffect transition="in" filter="wipe(left)">
                                      <p:cBhvr>
                                        <p:cTn id="15" dur="500"/>
                                        <p:tgtEl>
                                          <p:spTgt spid="5120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1203">
                                            <p:txEl>
                                              <p:pRg st="3" end="3"/>
                                            </p:txEl>
                                          </p:spTgt>
                                        </p:tgtEl>
                                        <p:attrNameLst>
                                          <p:attrName>style.visibility</p:attrName>
                                        </p:attrNameLst>
                                      </p:cBhvr>
                                      <p:to>
                                        <p:strVal val="visible"/>
                                      </p:to>
                                    </p:set>
                                    <p:animEffect transition="in" filter="wipe(left)">
                                      <p:cBhvr>
                                        <p:cTn id="20" dur="500"/>
                                        <p:tgtEl>
                                          <p:spTgt spid="5120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1203">
                                            <p:txEl>
                                              <p:pRg st="4" end="4"/>
                                            </p:txEl>
                                          </p:spTgt>
                                        </p:tgtEl>
                                        <p:attrNameLst>
                                          <p:attrName>style.visibility</p:attrName>
                                        </p:attrNameLst>
                                      </p:cBhvr>
                                      <p:to>
                                        <p:strVal val="visible"/>
                                      </p:to>
                                    </p:set>
                                    <p:animEffect transition="in" filter="wipe(left)">
                                      <p:cBhvr>
                                        <p:cTn id="25" dur="500"/>
                                        <p:tgtEl>
                                          <p:spTgt spid="512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fontAlgn="auto" hangingPunct="1">
              <a:spcAft>
                <a:spcPts val="0"/>
              </a:spcAft>
              <a:defRPr/>
            </a:pPr>
            <a:r>
              <a:rPr lang="en-US"/>
              <a:t>Gross Domestic Product </a:t>
            </a:r>
          </a:p>
        </p:txBody>
      </p:sp>
      <p:sp>
        <p:nvSpPr>
          <p:cNvPr id="53251" name="Rectangle 3"/>
          <p:cNvSpPr>
            <a:spLocks noGrp="1" noChangeArrowheads="1"/>
          </p:cNvSpPr>
          <p:nvPr>
            <p:ph sz="quarter" idx="1"/>
          </p:nvPr>
        </p:nvSpPr>
        <p:spPr>
          <a:xfrm>
            <a:off x="457200" y="1600200"/>
            <a:ext cx="7467600" cy="4873625"/>
          </a:xfrm>
        </p:spPr>
        <p:txBody>
          <a:bodyPr/>
          <a:lstStyle/>
          <a:p>
            <a:pPr algn="ctr" eaLnBrk="1" hangingPunct="1">
              <a:buFont typeface="Wingdings" pitchFamily="2" charset="2"/>
              <a:buNone/>
            </a:pPr>
            <a:r>
              <a:rPr lang="en-US" b="1" dirty="0" smtClean="0">
                <a:solidFill>
                  <a:srgbClr val="FF0000"/>
                </a:solidFill>
              </a:rPr>
              <a:t>Produced within a country</a:t>
            </a:r>
          </a:p>
          <a:p>
            <a:pPr algn="just" eaLnBrk="1" hangingPunct="1"/>
            <a:r>
              <a:rPr lang="en-US" dirty="0" smtClean="0"/>
              <a:t>GDP measures production within a country - domestic production.</a:t>
            </a:r>
          </a:p>
          <a:p>
            <a:pPr algn="just" eaLnBrk="1" hangingPunct="1"/>
            <a:endParaRPr lang="en-US" b="1" dirty="0" smtClean="0"/>
          </a:p>
          <a:p>
            <a:pPr algn="ctr" eaLnBrk="1" hangingPunct="1">
              <a:buFont typeface="Wingdings" pitchFamily="2" charset="2"/>
              <a:buNone/>
            </a:pPr>
            <a:r>
              <a:rPr lang="en-US" b="1" dirty="0" smtClean="0">
                <a:solidFill>
                  <a:srgbClr val="FF0000"/>
                </a:solidFill>
              </a:rPr>
              <a:t>In a given time period</a:t>
            </a:r>
          </a:p>
          <a:p>
            <a:pPr algn="just" eaLnBrk="1" hangingPunct="1"/>
            <a:r>
              <a:rPr lang="en-US" dirty="0" smtClean="0"/>
              <a:t>GDP measures production during a specific time period, normally a year or a quarter of a year.</a:t>
            </a:r>
          </a:p>
        </p:txBody>
      </p:sp>
      <p:sp>
        <p:nvSpPr>
          <p:cNvPr id="17412"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wrap="square" lIns="91440" tIns="45720" rIns="91440" bIns="45720" numCol="1" anchorCtr="0" compatLnSpc="1">
            <a:prstTxWarp prst="textNoShape">
              <a:avLst/>
            </a:prstTxWarp>
          </a:bodyPr>
          <a:lstStyle/>
          <a:p>
            <a:fld id="{8B3B9EFD-F68B-4D91-B691-09C61E03CEF2}" type="slidenum">
              <a:rPr lang="en-US" smtClean="0">
                <a:latin typeface="Tahoma" pitchFamily="34" charset="0"/>
              </a:rPr>
              <a:pPr/>
              <a:t>6</a:t>
            </a:fld>
            <a:endParaRPr lang="en-US" smtClean="0">
              <a:latin typeface="Tahoma" pitchFamily="34" charset="0"/>
            </a:endParaRPr>
          </a:p>
        </p:txBody>
      </p:sp>
      <p:sp>
        <p:nvSpPr>
          <p:cNvPr id="2" name="Footer Placeholder 1"/>
          <p:cNvSpPr>
            <a:spLocks noGrp="1"/>
          </p:cNvSpPr>
          <p:nvPr>
            <p:ph type="ftr" sz="quarter" idx="4294967295"/>
          </p:nvPr>
        </p:nvSpPr>
        <p:spPr>
          <a:xfrm rot="5400000">
            <a:off x="6989763" y="3736975"/>
            <a:ext cx="3200400" cy="365125"/>
          </a:xfrm>
          <a:prstGeom prst="rect">
            <a:avLst/>
          </a:prstGeom>
        </p:spPr>
        <p:txBody>
          <a:bodyPr/>
          <a:lstStyle/>
          <a:p>
            <a:pPr>
              <a:defRPr/>
            </a:pPr>
            <a:r>
              <a:rPr lang="sv-SE" smtClean="0"/>
              <a:t>S NEHRA EFE UNIT VI</a:t>
            </a:r>
            <a:endParaRPr lang="en-US"/>
          </a:p>
        </p:txBody>
      </p:sp>
    </p:spTree>
    <p:extLst>
      <p:ext uri="{BB962C8B-B14F-4D97-AF65-F5344CB8AC3E}">
        <p14:creationId xmlns:p14="http://schemas.microsoft.com/office/powerpoint/2010/main" val="3356876259"/>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wipe(left)">
                                      <p:cBhvr>
                                        <p:cTn id="7" dur="500"/>
                                        <p:tgtEl>
                                          <p:spTgt spid="532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51">
                                            <p:txEl>
                                              <p:pRg st="1" end="1"/>
                                            </p:txEl>
                                          </p:spTgt>
                                        </p:tgtEl>
                                        <p:attrNameLst>
                                          <p:attrName>style.visibility</p:attrName>
                                        </p:attrNameLst>
                                      </p:cBhvr>
                                      <p:to>
                                        <p:strVal val="visible"/>
                                      </p:to>
                                    </p:set>
                                    <p:animEffect transition="in" filter="wipe(left)">
                                      <p:cBhvr>
                                        <p:cTn id="12" dur="500"/>
                                        <p:tgtEl>
                                          <p:spTgt spid="532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251">
                                            <p:txEl>
                                              <p:pRg st="3" end="3"/>
                                            </p:txEl>
                                          </p:spTgt>
                                        </p:tgtEl>
                                        <p:attrNameLst>
                                          <p:attrName>style.visibility</p:attrName>
                                        </p:attrNameLst>
                                      </p:cBhvr>
                                      <p:to>
                                        <p:strVal val="visible"/>
                                      </p:to>
                                    </p:set>
                                    <p:animEffect transition="in" filter="wipe(left)">
                                      <p:cBhvr>
                                        <p:cTn id="17" dur="500"/>
                                        <p:tgtEl>
                                          <p:spTgt spid="5325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3251">
                                            <p:txEl>
                                              <p:pRg st="4" end="4"/>
                                            </p:txEl>
                                          </p:spTgt>
                                        </p:tgtEl>
                                        <p:attrNameLst>
                                          <p:attrName>style.visibility</p:attrName>
                                        </p:attrNameLst>
                                      </p:cBhvr>
                                      <p:to>
                                        <p:strVal val="visible"/>
                                      </p:to>
                                    </p:set>
                                    <p:animEffect transition="in" filter="wipe(left)">
                                      <p:cBhvr>
                                        <p:cTn id="22" dur="500"/>
                                        <p:tgtEl>
                                          <p:spTgt spid="532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fontAlgn="auto" hangingPunct="1">
              <a:spcAft>
                <a:spcPts val="0"/>
              </a:spcAft>
              <a:defRPr/>
            </a:pPr>
            <a:r>
              <a:rPr lang="en-US"/>
              <a:t>Calculating GDP</a:t>
            </a:r>
          </a:p>
        </p:txBody>
      </p:sp>
      <p:sp>
        <p:nvSpPr>
          <p:cNvPr id="33795" name="Rectangle 3"/>
          <p:cNvSpPr>
            <a:spLocks noGrp="1" noChangeArrowheads="1"/>
          </p:cNvSpPr>
          <p:nvPr>
            <p:ph sz="quarter" idx="1"/>
          </p:nvPr>
        </p:nvSpPr>
        <p:spPr>
          <a:xfrm>
            <a:off x="457200" y="1600200"/>
            <a:ext cx="7467600" cy="4873625"/>
          </a:xfrm>
        </p:spPr>
        <p:txBody>
          <a:bodyPr/>
          <a:lstStyle/>
          <a:p>
            <a:pPr algn="just" eaLnBrk="1" hangingPunct="1"/>
            <a:r>
              <a:rPr lang="en-US" dirty="0" smtClean="0"/>
              <a:t>Calculating GDP requires adding together million of goods and services.</a:t>
            </a:r>
          </a:p>
          <a:p>
            <a:pPr algn="just" eaLnBrk="1" hangingPunct="1"/>
            <a:r>
              <a:rPr lang="en-US" dirty="0" smtClean="0"/>
              <a:t>All goods and services produced by an economy must be weighted.</a:t>
            </a:r>
          </a:p>
          <a:p>
            <a:pPr algn="just" eaLnBrk="1" hangingPunct="1"/>
            <a:r>
              <a:rPr lang="en-US" dirty="0" smtClean="0"/>
              <a:t>Each good and service is multiplied by its price.</a:t>
            </a:r>
          </a:p>
        </p:txBody>
      </p:sp>
      <p:sp>
        <p:nvSpPr>
          <p:cNvPr id="24580"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wrap="square" lIns="91440" tIns="45720" rIns="91440" bIns="45720" numCol="1" anchorCtr="0" compatLnSpc="1">
            <a:prstTxWarp prst="textNoShape">
              <a:avLst/>
            </a:prstTxWarp>
          </a:bodyPr>
          <a:lstStyle/>
          <a:p>
            <a:fld id="{24591C72-35E8-495E-ACC8-AEC74ACF3178}" type="slidenum">
              <a:rPr lang="en-US" smtClean="0">
                <a:latin typeface="Tahoma" pitchFamily="34" charset="0"/>
              </a:rPr>
              <a:pPr/>
              <a:t>7</a:t>
            </a:fld>
            <a:endParaRPr lang="en-US" smtClean="0">
              <a:latin typeface="Tahoma" pitchFamily="34" charset="0"/>
            </a:endParaRPr>
          </a:p>
        </p:txBody>
      </p:sp>
      <p:sp>
        <p:nvSpPr>
          <p:cNvPr id="2" name="Footer Placeholder 1"/>
          <p:cNvSpPr>
            <a:spLocks noGrp="1"/>
          </p:cNvSpPr>
          <p:nvPr>
            <p:ph type="ftr" sz="quarter" idx="4294967295"/>
          </p:nvPr>
        </p:nvSpPr>
        <p:spPr>
          <a:xfrm rot="5400000">
            <a:off x="6989763" y="3736975"/>
            <a:ext cx="3200400" cy="365125"/>
          </a:xfrm>
          <a:prstGeom prst="rect">
            <a:avLst/>
          </a:prstGeom>
        </p:spPr>
        <p:txBody>
          <a:bodyPr/>
          <a:lstStyle/>
          <a:p>
            <a:pPr>
              <a:defRPr/>
            </a:pPr>
            <a:r>
              <a:rPr lang="sv-SE" smtClean="0"/>
              <a:t>S NEHRA EFE UNIT VI</a:t>
            </a:r>
            <a:endParaRPr lang="en-US"/>
          </a:p>
        </p:txBody>
      </p:sp>
    </p:spTree>
    <p:extLst>
      <p:ext uri="{BB962C8B-B14F-4D97-AF65-F5344CB8AC3E}">
        <p14:creationId xmlns:p14="http://schemas.microsoft.com/office/powerpoint/2010/main" val="173329962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wipe(left)">
                                      <p:cBhvr>
                                        <p:cTn id="7" dur="500"/>
                                        <p:tgtEl>
                                          <p:spTgt spid="33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wipe(left)">
                                      <p:cBhvr>
                                        <p:cTn id="12" dur="500"/>
                                        <p:tgtEl>
                                          <p:spTgt spid="337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795">
                                            <p:txEl>
                                              <p:pRg st="2" end="2"/>
                                            </p:txEl>
                                          </p:spTgt>
                                        </p:tgtEl>
                                        <p:attrNameLst>
                                          <p:attrName>style.visibility</p:attrName>
                                        </p:attrNameLst>
                                      </p:cBhvr>
                                      <p:to>
                                        <p:strVal val="visible"/>
                                      </p:to>
                                    </p:set>
                                    <p:animEffect transition="in" filter="wipe(left)">
                                      <p:cBhvr>
                                        <p:cTn id="17" dur="500"/>
                                        <p:tgtEl>
                                          <p:spTgt spid="337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growth rate</a:t>
            </a:r>
            <a:endParaRPr lang="en-US" dirty="0"/>
          </a:p>
        </p:txBody>
      </p:sp>
      <p:sp>
        <p:nvSpPr>
          <p:cNvPr id="3" name="Content Placeholder 2"/>
          <p:cNvSpPr>
            <a:spLocks noGrp="1"/>
          </p:cNvSpPr>
          <p:nvPr>
            <p:ph sz="quarter" idx="1"/>
          </p:nvPr>
        </p:nvSpPr>
        <p:spPr/>
        <p:txBody>
          <a:bodyPr/>
          <a:lstStyle/>
          <a:p>
            <a:pPr>
              <a:buNone/>
            </a:pPr>
            <a:r>
              <a:rPr lang="en-US" dirty="0" smtClean="0"/>
              <a:t>	GDP in current year – GDP in previous year</a:t>
            </a:r>
          </a:p>
          <a:p>
            <a:pPr>
              <a:buNone/>
            </a:pPr>
            <a:r>
              <a:rPr lang="en-US" dirty="0" smtClean="0"/>
              <a:t>--------------------------------------------------------------- x 100 </a:t>
            </a:r>
          </a:p>
          <a:p>
            <a:pPr>
              <a:buNone/>
            </a:pPr>
            <a:r>
              <a:rPr lang="en-US" dirty="0" smtClean="0"/>
              <a:t>			GDP in previous year</a:t>
            </a:r>
          </a:p>
          <a:p>
            <a:pPr>
              <a:buNone/>
            </a:pPr>
            <a:endParaRPr lang="en-US" dirty="0" smtClean="0"/>
          </a:p>
          <a:p>
            <a:pPr marL="457200" indent="-457200">
              <a:buNone/>
            </a:pPr>
            <a:endParaRPr lang="en-US" dirty="0" smtClean="0"/>
          </a:p>
          <a:p>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4294967295"/>
          </p:nvPr>
        </p:nvSpPr>
        <p:spPr>
          <a:xfrm>
            <a:off x="8129588" y="5734050"/>
            <a:ext cx="609600" cy="520700"/>
          </a:xfrm>
          <a:prstGeom prst="rect">
            <a:avLst/>
          </a:prstGeom>
        </p:spPr>
        <p:txBody>
          <a:bodyPr/>
          <a:lstStyle/>
          <a:p>
            <a:pPr>
              <a:defRPr/>
            </a:pPr>
            <a:fld id="{C54A1601-48B4-4A4C-99F9-C0C078D5C018}" type="slidenum">
              <a:rPr lang="en-US" smtClean="0"/>
              <a:pPr>
                <a:defRPr/>
              </a:pPr>
              <a:t>8</a:t>
            </a:fld>
            <a:endParaRPr lang="en-US"/>
          </a:p>
        </p:txBody>
      </p:sp>
      <p:sp>
        <p:nvSpPr>
          <p:cNvPr id="5" name="Footer Placeholder 4"/>
          <p:cNvSpPr>
            <a:spLocks noGrp="1"/>
          </p:cNvSpPr>
          <p:nvPr>
            <p:ph type="ftr" sz="quarter" idx="4294967295"/>
          </p:nvPr>
        </p:nvSpPr>
        <p:spPr>
          <a:xfrm rot="5400000">
            <a:off x="6989763" y="3736975"/>
            <a:ext cx="3200400" cy="365125"/>
          </a:xfrm>
          <a:prstGeom prst="rect">
            <a:avLst/>
          </a:prstGeom>
        </p:spPr>
        <p:txBody>
          <a:bodyPr/>
          <a:lstStyle/>
          <a:p>
            <a:pPr>
              <a:defRPr/>
            </a:pPr>
            <a:r>
              <a:rPr lang="sv-SE" smtClean="0"/>
              <a:t>S NEHRA EFE UNIT VI</a:t>
            </a:r>
            <a:endParaRPr lang="en-US"/>
          </a:p>
        </p:txBody>
      </p:sp>
    </p:spTree>
    <p:extLst>
      <p:ext uri="{BB962C8B-B14F-4D97-AF65-F5344CB8AC3E}">
        <p14:creationId xmlns:p14="http://schemas.microsoft.com/office/powerpoint/2010/main" val="1691671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fontAlgn="auto" hangingPunct="1">
              <a:spcAft>
                <a:spcPts val="0"/>
              </a:spcAft>
              <a:defRPr/>
            </a:pPr>
            <a:r>
              <a:rPr lang="en-US" dirty="0" smtClean="0"/>
              <a:t>Gross National Product/income</a:t>
            </a:r>
            <a:endParaRPr lang="en-US" dirty="0"/>
          </a:p>
        </p:txBody>
      </p:sp>
      <p:sp>
        <p:nvSpPr>
          <p:cNvPr id="20483" name="Rectangle 3"/>
          <p:cNvSpPr>
            <a:spLocks noGrp="1" noChangeArrowheads="1"/>
          </p:cNvSpPr>
          <p:nvPr>
            <p:ph sz="quarter" idx="1"/>
          </p:nvPr>
        </p:nvSpPr>
        <p:spPr>
          <a:xfrm>
            <a:off x="457200" y="1600200"/>
            <a:ext cx="7467600" cy="4873625"/>
          </a:xfrm>
        </p:spPr>
        <p:txBody>
          <a:bodyPr/>
          <a:lstStyle/>
          <a:p>
            <a:pPr algn="just" eaLnBrk="1" hangingPunct="1"/>
            <a:r>
              <a:rPr lang="en-US" dirty="0" smtClean="0"/>
              <a:t>GDP (Domestic income) is output produced within the domestic territory.</a:t>
            </a:r>
          </a:p>
          <a:p>
            <a:pPr algn="just" eaLnBrk="1" hangingPunct="1"/>
            <a:r>
              <a:rPr lang="en-US" dirty="0" smtClean="0"/>
              <a:t>GNP (National income) is output produced by normal resident’s of the country.</a:t>
            </a:r>
          </a:p>
          <a:p>
            <a:pPr algn="just" eaLnBrk="1" hangingPunct="1"/>
            <a:r>
              <a:rPr lang="en-US" dirty="0" smtClean="0"/>
              <a:t>Net foreign factor income is added to GDP to move from GDP to GNP.</a:t>
            </a:r>
          </a:p>
          <a:p>
            <a:pPr marL="273050" lvl="1" algn="just" eaLnBrk="1" hangingPunct="1">
              <a:spcBef>
                <a:spcPts val="600"/>
              </a:spcBef>
              <a:buSzPct val="70000"/>
              <a:buFont typeface="Wingdings" pitchFamily="2" charset="2"/>
              <a:buChar char=""/>
            </a:pPr>
            <a:r>
              <a:rPr lang="en-US" sz="2600" b="1" dirty="0" smtClean="0">
                <a:solidFill>
                  <a:srgbClr val="FF0000"/>
                </a:solidFill>
              </a:rPr>
              <a:t>Net foreign factor income</a:t>
            </a:r>
            <a:r>
              <a:rPr lang="en-US" sz="2600" dirty="0" smtClean="0">
                <a:solidFill>
                  <a:srgbClr val="FF0000"/>
                </a:solidFill>
              </a:rPr>
              <a:t> </a:t>
            </a:r>
            <a:r>
              <a:rPr lang="en-US" sz="2600" dirty="0" smtClean="0"/>
              <a:t>is the income from foreign domestic factor sources minus foreign factor incomes earned domestically.</a:t>
            </a:r>
          </a:p>
          <a:p>
            <a:pPr eaLnBrk="1" hangingPunct="1"/>
            <a:endParaRPr lang="en-US" dirty="0" smtClean="0"/>
          </a:p>
          <a:p>
            <a:pPr eaLnBrk="1" hangingPunct="1"/>
            <a:endParaRPr lang="en-US" dirty="0" smtClean="0"/>
          </a:p>
          <a:p>
            <a:pPr eaLnBrk="1" hangingPunct="1"/>
            <a:endParaRPr lang="en-US" dirty="0" smtClean="0"/>
          </a:p>
        </p:txBody>
      </p:sp>
      <p:sp>
        <p:nvSpPr>
          <p:cNvPr id="30724" name="Rectangle 4"/>
          <p:cNvSpPr>
            <a:spLocks noChangeArrowheads="1"/>
          </p:cNvSpPr>
          <p:nvPr/>
        </p:nvSpPr>
        <p:spPr bwMode="auto">
          <a:xfrm>
            <a:off x="412750" y="3048000"/>
            <a:ext cx="8305800" cy="1981200"/>
          </a:xfrm>
          <a:prstGeom prst="rect">
            <a:avLst/>
          </a:prstGeom>
          <a:noFill/>
          <a:ln w="12700">
            <a:noFill/>
            <a:miter lim="800000"/>
            <a:headEnd/>
            <a:tailEnd/>
          </a:ln>
        </p:spPr>
        <p:txBody>
          <a:bodyPr lIns="90488" tIns="44450" rIns="90488" bIns="44450"/>
          <a:lstStyle/>
          <a:p>
            <a:pPr marL="469900" indent="-469900" eaLnBrk="1" hangingPunct="1">
              <a:spcBef>
                <a:spcPct val="20000"/>
              </a:spcBef>
              <a:buClr>
                <a:schemeClr val="accent2"/>
              </a:buClr>
            </a:pPr>
            <a:endParaRPr lang="en-US" sz="3000"/>
          </a:p>
        </p:txBody>
      </p:sp>
      <p:sp>
        <p:nvSpPr>
          <p:cNvPr id="20485" name="Slide Number Placeholder 4"/>
          <p:cNvSpPr>
            <a:spLocks noGrp="1"/>
          </p:cNvSpPr>
          <p:nvPr>
            <p:ph type="sldNum" sz="quarter" idx="4294967295"/>
          </p:nvPr>
        </p:nvSpPr>
        <p:spPr bwMode="auto">
          <a:xfrm>
            <a:off x="8129588" y="5734050"/>
            <a:ext cx="609600" cy="520700"/>
          </a:xfrm>
          <a:prstGeom prst="rect">
            <a:avLst/>
          </a:prstGeom>
          <a:noFill/>
          <a:ln>
            <a:miter lim="800000"/>
            <a:headEnd/>
            <a:tailEnd/>
          </a:ln>
        </p:spPr>
        <p:txBody>
          <a:bodyPr wrap="square" lIns="91440" tIns="45720" rIns="91440" bIns="45720" numCol="1" anchorCtr="0" compatLnSpc="1">
            <a:prstTxWarp prst="textNoShape">
              <a:avLst/>
            </a:prstTxWarp>
          </a:bodyPr>
          <a:lstStyle/>
          <a:p>
            <a:fld id="{184A8BEA-4BE6-473C-82D6-CE5B12C7A618}" type="slidenum">
              <a:rPr lang="en-US" smtClean="0">
                <a:latin typeface="Tahoma" pitchFamily="34" charset="0"/>
              </a:rPr>
              <a:pPr/>
              <a:t>9</a:t>
            </a:fld>
            <a:endParaRPr lang="en-US" smtClean="0">
              <a:latin typeface="Tahoma" pitchFamily="34" charset="0"/>
            </a:endParaRPr>
          </a:p>
        </p:txBody>
      </p:sp>
      <p:sp>
        <p:nvSpPr>
          <p:cNvPr id="2" name="Footer Placeholder 1"/>
          <p:cNvSpPr>
            <a:spLocks noGrp="1"/>
          </p:cNvSpPr>
          <p:nvPr>
            <p:ph type="ftr" sz="quarter" idx="4294967295"/>
          </p:nvPr>
        </p:nvSpPr>
        <p:spPr>
          <a:xfrm rot="5400000">
            <a:off x="6989763" y="3736975"/>
            <a:ext cx="3200400" cy="365125"/>
          </a:xfrm>
          <a:prstGeom prst="rect">
            <a:avLst/>
          </a:prstGeom>
        </p:spPr>
        <p:txBody>
          <a:bodyPr/>
          <a:lstStyle/>
          <a:p>
            <a:pPr>
              <a:defRPr/>
            </a:pPr>
            <a:r>
              <a:rPr lang="sv-SE" smtClean="0"/>
              <a:t>S NEHRA EFE UNIT VI</a:t>
            </a:r>
            <a:endParaRPr lang="en-US"/>
          </a:p>
        </p:txBody>
      </p:sp>
    </p:spTree>
    <p:extLst>
      <p:ext uri="{BB962C8B-B14F-4D97-AF65-F5344CB8AC3E}">
        <p14:creationId xmlns:p14="http://schemas.microsoft.com/office/powerpoint/2010/main" val="163706177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nodePh="1">
                                  <p:stCondLst>
                                    <p:cond delay="0"/>
                                  </p:stCondLst>
                                  <p:endCondLst>
                                    <p:cond evt="begin" delay="0">
                                      <p:tn val="5"/>
                                    </p:cond>
                                  </p:endCondLst>
                                  <p:childTnLst>
                                    <p:set>
                                      <p:cBhvr>
                                        <p:cTn id="6" dur="1" fill="hold">
                                          <p:stCondLst>
                                            <p:cond delay="0"/>
                                          </p:stCondLst>
                                        </p:cTn>
                                        <p:tgtEl>
                                          <p:spTgt spid="30724"/>
                                        </p:tgtEl>
                                        <p:attrNameLst>
                                          <p:attrName>style.visibility</p:attrName>
                                        </p:attrNameLst>
                                      </p:cBhvr>
                                      <p:to>
                                        <p:strVal val="visible"/>
                                      </p:to>
                                    </p:set>
                                    <p:animEffect transition="in" filter="wipe(left)">
                                      <p:cBhvr>
                                        <p:cTn id="7" dur="500"/>
                                        <p:tgtEl>
                                          <p:spTgt spid="30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1853</TotalTime>
  <Words>1740</Words>
  <Application>Microsoft Office PowerPoint</Application>
  <PresentationFormat>On-screen Show (4:3)</PresentationFormat>
  <Paragraphs>316</Paragraphs>
  <Slides>38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Calibri</vt:lpstr>
      <vt:lpstr>Century Schoolbook</vt:lpstr>
      <vt:lpstr>Tahoma</vt:lpstr>
      <vt:lpstr>Wingdings</vt:lpstr>
      <vt:lpstr>Wingdings 2</vt:lpstr>
      <vt:lpstr>Oriel</vt:lpstr>
      <vt:lpstr>Unit - vi</vt:lpstr>
      <vt:lpstr>Concept of GDP &amp; national income </vt:lpstr>
      <vt:lpstr>Gross Domestic Product </vt:lpstr>
      <vt:lpstr>Gross Domestic Product </vt:lpstr>
      <vt:lpstr>Gross Domestic Product </vt:lpstr>
      <vt:lpstr>Gross Domestic Product </vt:lpstr>
      <vt:lpstr>Calculating GDP</vt:lpstr>
      <vt:lpstr>growth rate</vt:lpstr>
      <vt:lpstr>Gross National Product/income</vt:lpstr>
      <vt:lpstr>Review questions</vt:lpstr>
      <vt:lpstr>answer</vt:lpstr>
      <vt:lpstr>Business / trade cycle</vt:lpstr>
      <vt:lpstr>Business cycles </vt:lpstr>
      <vt:lpstr>PowerPoint Presentation</vt:lpstr>
      <vt:lpstr>PowerPoint Presentation</vt:lpstr>
      <vt:lpstr>four phases of the business cycle:</vt:lpstr>
      <vt:lpstr>Review question</vt:lpstr>
      <vt:lpstr>Inflation - meaning </vt:lpstr>
      <vt:lpstr>Inflation rate</vt:lpstr>
      <vt:lpstr>Example - cpi</vt:lpstr>
      <vt:lpstr>inflation rate</vt:lpstr>
      <vt:lpstr>Unemployment</vt:lpstr>
      <vt:lpstr>example</vt:lpstr>
      <vt:lpstr>Review question</vt:lpstr>
      <vt:lpstr>answer</vt:lpstr>
      <vt:lpstr>Monetary policy</vt:lpstr>
      <vt:lpstr> What are the objectives of the Monetary Policy? </vt:lpstr>
      <vt:lpstr>instruments of monetary policy/credit control</vt:lpstr>
      <vt:lpstr>Bank Rate of Interest</vt:lpstr>
      <vt:lpstr>Cash Reserve Ratio</vt:lpstr>
      <vt:lpstr>Statutory Liquidity Ratio</vt:lpstr>
      <vt:lpstr>Repo Rate</vt:lpstr>
      <vt:lpstr>Reverse Repo Rate</vt:lpstr>
      <vt:lpstr>Monetary Policy Statements 2017-18</vt:lpstr>
      <vt:lpstr>Current rates announced in sixth bi-Monthly policy statement 2017-18</vt:lpstr>
      <vt:lpstr>Fiscal Policy</vt:lpstr>
      <vt:lpstr> How is the Monetary Policy different from the Fiscal Policy?  </vt:lpstr>
      <vt:lpstr>Instruments of Fiscal Policy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- 3</dc:title>
  <dc:creator>lnmiit</dc:creator>
  <cp:lastModifiedBy>LNMIIT</cp:lastModifiedBy>
  <cp:revision>265</cp:revision>
  <dcterms:created xsi:type="dcterms:W3CDTF">2013-10-25T07:01:09Z</dcterms:created>
  <dcterms:modified xsi:type="dcterms:W3CDTF">2018-04-19T03:54:07Z</dcterms:modified>
</cp:coreProperties>
</file>