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  <p:sldMasterId id="2147483732" r:id="rId2"/>
  </p:sldMasterIdLst>
  <p:notesMasterIdLst>
    <p:notesMasterId r:id="rId13"/>
  </p:notesMasterIdLst>
  <p:sldIdLst>
    <p:sldId id="256" r:id="rId3"/>
    <p:sldId id="306" r:id="rId4"/>
    <p:sldId id="307" r:id="rId5"/>
    <p:sldId id="308" r:id="rId6"/>
    <p:sldId id="309" r:id="rId7"/>
    <p:sldId id="263" r:id="rId8"/>
    <p:sldId id="264" r:id="rId9"/>
    <p:sldId id="287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F7356-0EB3-4ACC-BE26-C91E4A0D969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D46DF-4C0F-4E75-8DE5-2E2F340CA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4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D46DF-4C0F-4E75-8DE5-2E2F340CAF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97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D46DF-4C0F-4E75-8DE5-2E2F340CAF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49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E334-6D4B-4EBB-BA28-F2A789286B30}" type="datetime1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 Nehra  EFE Unit VI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3C85-F721-4795-B632-47E56655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48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139A-F104-4164-B8B7-894A39586A88}" type="datetime1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 Nehra  EFE Unit VI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3C85-F721-4795-B632-47E56655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1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1CA1D-ADFE-4C6C-A216-A3A4216C6FAB}" type="datetime1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 Nehra  EFE Unit VI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3C85-F721-4795-B632-47E56655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10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96CA-A91A-4B15-9F9D-1CB83269644B}" type="datetime1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 Nehra  EFE Unit VI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3C85-F721-4795-B632-47E566557D7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042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9401F-173A-44DD-BBE7-0D761726E54C}" type="datetime1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 Nehra  EFE Unit VI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3C85-F721-4795-B632-47E56655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39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69A4-AB0A-427F-9699-5FCBADC8CE73}" type="datetime1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 Nehra  EFE Unit VI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3C85-F721-4795-B632-47E566557D7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506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7004-927C-4D3C-BB19-AE438A4F6832}" type="datetime1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 Nehra  EFE Unit VI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3C85-F721-4795-B632-47E56655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5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73EC-B34B-4806-8118-EC0AB8927AEE}" type="datetime1">
              <a:rPr lang="en-US" smtClean="0"/>
              <a:t>4/19/2018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 Nehra  EFE Unit VI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3C85-F721-4795-B632-47E56655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65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82ED6-755C-4733-BAB0-775DC8D5B9E4}" type="datetime1">
              <a:rPr lang="en-US" smtClean="0"/>
              <a:t>4/19/2018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 Nehra  EFE Unit VI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3C85-F721-4795-B632-47E56655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260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022F3-8E1C-4116-A8BE-7F93FA1EC491}" type="datetime1">
              <a:rPr lang="en-US" smtClean="0"/>
              <a:t>4/19/2018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 Nehra  EFE Unit VI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3C85-F721-4795-B632-47E56655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230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91E36A5-3285-458C-A6BD-85E1F972E495}" type="datetime1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 Nehra  EFE Unit VI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203C85-F721-4795-B632-47E56655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98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7060-3BB0-484A-9910-D6A1E9E9C3F3}" type="datetime1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 Nehra  EFE Unit VI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3C85-F721-4795-B632-47E56655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450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0A8E7-EAD3-4D16-A041-BE7C60F56E2D}" type="datetime1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 Nehra  EFE Unit VI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3C85-F721-4795-B632-47E56655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998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608E1-CBDA-4594-A2FA-610621E0D091}" type="datetime1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 Nehra  EFE Unit VI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3C85-F721-4795-B632-47E56655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842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36F47-2B0B-4971-A546-A8530B70C9EF}" type="datetime1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 Nehra  EFE Unit VI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3C85-F721-4795-B632-47E56655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69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E81EC-03F1-416C-BC3B-5E8EB27AA619}" type="datetime1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 Nehra  EFE Unit VI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3C85-F721-4795-B632-47E56655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07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114C-EC15-41A0-9BE4-BF24D917C32B}" type="datetime1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 Nehra  EFE Unit VI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3C85-F721-4795-B632-47E56655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03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0E70-0E85-4BC2-86A4-E39B5BA0D16E}" type="datetime1">
              <a:rPr lang="en-US" smtClean="0"/>
              <a:t>4/19/2018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 Nehra  EFE Unit VI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3C85-F721-4795-B632-47E566557D7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048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FADA-36E6-403E-97E5-65D9B62637B8}" type="datetime1">
              <a:rPr lang="en-US" smtClean="0"/>
              <a:t>4/19/2018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 Nehra  EFE Unit VI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3C85-F721-4795-B632-47E566557D7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5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FDFB-2E09-42F1-81D6-B2E085638F60}" type="datetime1">
              <a:rPr lang="en-US" smtClean="0"/>
              <a:t>4/19/2018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 Nehra  EFE Unit VI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3C85-F721-4795-B632-47E56655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68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970A8-C4D4-4860-A223-0EA8833D6BAD}" type="datetime1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 Nehra  EFE Unit VI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3C85-F721-4795-B632-47E56655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42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3731-BC47-424F-BBE7-DC1791AFB9F9}" type="datetime1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 Nehra  EFE Unit VI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3C85-F721-4795-B632-47E56655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2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A1E5AB2-E58A-44FA-809A-CB6E8752E25E}" type="datetime1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S Nehra  EFE Unit VI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03C85-F721-4795-B632-47E56655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62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0037949-C83A-484A-BA6A-0DE54CFB54F0}" type="datetime1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 Nehra  EFE Unit VI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7203C85-F721-4795-B632-47E566557D7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632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- VI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6.3 Indian economy </a:t>
            </a:r>
            <a:r>
              <a:rPr lang="en-US" dirty="0" smtClean="0"/>
              <a:t>– an overview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87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29789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Socio-economic development indicators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6435103"/>
              </p:ext>
            </p:extLst>
          </p:nvPr>
        </p:nvGraphicFramePr>
        <p:xfrm>
          <a:off x="-1" y="1446413"/>
          <a:ext cx="9144000" cy="4711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1"/>
                <a:gridCol w="4190999"/>
              </a:tblGrid>
              <a:tr h="40649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Item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Rank</a:t>
                      </a:r>
                      <a:endParaRPr lang="en-US" sz="2000" dirty="0"/>
                    </a:p>
                  </a:txBody>
                  <a:tcPr/>
                </a:tc>
              </a:tr>
              <a:tr h="406491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effectLst/>
                        </a:rPr>
                        <a:t>Average literacy rate (Census 2011)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74.04 %</a:t>
                      </a:r>
                      <a:endParaRPr lang="en-US" sz="2000" dirty="0"/>
                    </a:p>
                  </a:txBody>
                  <a:tcPr/>
                </a:tc>
              </a:tr>
              <a:tr h="440262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effectLst/>
                        </a:rPr>
                        <a:t>Life expectancy for males </a:t>
                      </a:r>
                      <a:r>
                        <a:rPr lang="en-US" sz="2000" kern="1200" dirty="0" smtClean="0">
                          <a:effectLst/>
                        </a:rPr>
                        <a:t>(WHO 2015</a:t>
                      </a:r>
                      <a:r>
                        <a:rPr lang="en-US" sz="2000" kern="1200" dirty="0" smtClean="0">
                          <a:effectLst/>
                        </a:rPr>
                        <a:t>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67 years</a:t>
                      </a:r>
                      <a:endParaRPr lang="en-US" sz="2000" dirty="0"/>
                    </a:p>
                  </a:txBody>
                  <a:tcPr/>
                </a:tc>
              </a:tr>
              <a:tr h="515744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effectLst/>
                        </a:rPr>
                        <a:t>Life expectancy for women </a:t>
                      </a:r>
                      <a:r>
                        <a:rPr lang="en-US" sz="2000" kern="1200" dirty="0" smtClean="0">
                          <a:effectLst/>
                        </a:rPr>
                        <a:t>(WHO 2015)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70 years</a:t>
                      </a:r>
                      <a:endParaRPr lang="en-US" sz="2000" dirty="0"/>
                    </a:p>
                  </a:txBody>
                  <a:tcPr/>
                </a:tc>
              </a:tr>
              <a:tr h="40649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Poverty </a:t>
                      </a:r>
                      <a:r>
                        <a:rPr lang="en-US" sz="2000" dirty="0" smtClean="0"/>
                        <a:t>rate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smtClean="0"/>
                        <a:t>(2011-12, %)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21.9 </a:t>
                      </a:r>
                      <a:r>
                        <a:rPr lang="en-US" sz="2000" dirty="0" smtClean="0"/>
                        <a:t>/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smtClean="0"/>
                        <a:t>269 </a:t>
                      </a:r>
                      <a:r>
                        <a:rPr lang="en-US" sz="2000" baseline="0" dirty="0" smtClean="0"/>
                        <a:t>million</a:t>
                      </a:r>
                      <a:endParaRPr lang="en-US" sz="2000" dirty="0"/>
                    </a:p>
                  </a:txBody>
                  <a:tcPr/>
                </a:tc>
              </a:tr>
              <a:tr h="40649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Human Development Index (2017)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131 rank (out of 188 countries) </a:t>
                      </a:r>
                      <a:endParaRPr lang="en-US" sz="2000" dirty="0"/>
                    </a:p>
                  </a:txBody>
                  <a:tcPr/>
                </a:tc>
              </a:tr>
              <a:tr h="40649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Gender inequality</a:t>
                      </a:r>
                      <a:r>
                        <a:rPr lang="en-US" sz="2000" baseline="0" dirty="0" smtClean="0"/>
                        <a:t> index (2017)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125 rank (out of 159 countries)</a:t>
                      </a:r>
                      <a:endParaRPr lang="en-US" sz="2000" dirty="0"/>
                    </a:p>
                  </a:txBody>
                  <a:tcPr/>
                </a:tc>
              </a:tr>
              <a:tr h="406491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Global Competitiveness Index  (2017)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40 rank (out of 137 countries)</a:t>
                      </a:r>
                      <a:endParaRPr lang="en-US" sz="2000" dirty="0"/>
                    </a:p>
                  </a:txBody>
                  <a:tcPr/>
                </a:tc>
              </a:tr>
              <a:tr h="4064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World Bank’s Doing Business rankings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(2018)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100 rank (out of 190 countries)</a:t>
                      </a:r>
                    </a:p>
                  </a:txBody>
                  <a:tcPr/>
                </a:tc>
              </a:tr>
              <a:tr h="503176">
                <a:tc gridSpan="2">
                  <a:txBody>
                    <a:bodyPr/>
                    <a:lstStyle/>
                    <a:p>
                      <a:r>
                        <a:rPr lang="en-US" sz="2000" dirty="0" smtClean="0"/>
                        <a:t>Source: http://indiainbusiness.nic.in/newdesign/index.php?param=economy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6491">
                <a:tc gridSpan="2">
                  <a:txBody>
                    <a:bodyPr/>
                    <a:lstStyle/>
                    <a:p>
                      <a:r>
                        <a:rPr lang="en-US" sz="2000" dirty="0" smtClean="0"/>
                        <a:t>World Bank, UNDP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 Nehra  EFE Unit VI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3C85-F721-4795-B632-47E566557D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33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SWOT analysis of Indian economy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Strengths </a:t>
            </a:r>
            <a:r>
              <a:rPr lang="en-US" dirty="0" smtClean="0"/>
              <a:t>–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Population dividend / youth / English speaking population / low cost </a:t>
            </a:r>
            <a:r>
              <a:rPr lang="en-US" dirty="0" err="1" smtClean="0"/>
              <a:t>labour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Entrepreneurs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Natural resources availability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Moderate to High growth rate of the economy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IT-ITES / Space technology / Pharma / Bio-tech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F8D80834-E1BA-4E06-80C9-ADA12DE84CA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 Nehra  EFE Unit VI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0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Weaknesses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22959" y="1845733"/>
            <a:ext cx="7543801" cy="4304695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Huge population and pressure on resources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Poverty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Literacy rate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High unemployment rate ( avg. 9% from 1983 to 2011)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Low productivity / quality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Inequality – rural – urban divide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Lack of transparency / bureaucracy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Huge level of corruption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Poor infrastructure / implementation delays of projects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Dependence on agriculture for employment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Outdated labour laws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Multiple taxes – Lacks uniformity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F8D80834-E1BA-4E06-80C9-ADA12DE84CA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 Nehra  EFE Unit VI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4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Huge domestic market (population)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FDI in many sectors allowed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Make in India programme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Natural gas found in </a:t>
            </a:r>
            <a:r>
              <a:rPr lang="en-US" dirty="0" err="1" smtClean="0"/>
              <a:t>godavari</a:t>
            </a:r>
            <a:r>
              <a:rPr lang="en-US" dirty="0" smtClean="0"/>
              <a:t> basin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Discovery of oil in </a:t>
            </a:r>
            <a:r>
              <a:rPr lang="en-US" dirty="0" err="1" smtClean="0"/>
              <a:t>Barmer</a:t>
            </a:r>
            <a:r>
              <a:rPr lang="en-US" dirty="0" smtClean="0"/>
              <a:t>, Rajasthan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F8D80834-E1BA-4E06-80C9-ADA12DE84CA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 Nehra  EFE Unit VI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6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Growth rate of population is very high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Global economic fluctuations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Foreign currency fluctuations / current account deficit / crude oil bill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High fiscal deficit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Inflation / hoarding / black marketing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Monsoon failure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F8D80834-E1BA-4E06-80C9-ADA12DE84CA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 Nehra  EFE Unit VI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6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 economic environment in India: Trends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 Nehra  EFE Unit VI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3C85-F721-4795-B632-47E566557D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1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 Nehra  EFE Unit VI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3C85-F721-4795-B632-47E566557D79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31903833"/>
              </p:ext>
            </p:extLst>
          </p:nvPr>
        </p:nvGraphicFramePr>
        <p:xfrm>
          <a:off x="-1" y="0"/>
          <a:ext cx="9144001" cy="5783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9943"/>
                <a:gridCol w="4364058"/>
              </a:tblGrid>
              <a:tr h="48197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Item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2017-18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4819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GDP (</a:t>
                      </a:r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 </a:t>
                      </a:r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constant prices</a:t>
                      </a:r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US</a:t>
                      </a:r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$)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trillion,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7th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largest economy of the world</a:t>
                      </a:r>
                      <a:endParaRPr lang="en-US" sz="1800" b="0" dirty="0"/>
                    </a:p>
                  </a:txBody>
                  <a:tcPr marL="68580" marR="68580" marT="34290" marB="34290"/>
                </a:tc>
              </a:tr>
              <a:tr h="481971">
                <a:tc>
                  <a:txBody>
                    <a:bodyPr/>
                    <a:lstStyle/>
                    <a:p>
                      <a:pPr lvl="0" algn="l"/>
                      <a:r>
                        <a:rPr lang="en-US" sz="1600" dirty="0" smtClean="0"/>
                        <a:t>Population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135</a:t>
                      </a:r>
                      <a:r>
                        <a:rPr lang="en-US" sz="1600" baseline="0" dirty="0" smtClean="0"/>
                        <a:t>  </a:t>
                      </a:r>
                      <a:r>
                        <a:rPr lang="en-US" sz="1600" baseline="0" dirty="0" smtClean="0"/>
                        <a:t>Cr </a:t>
                      </a:r>
                      <a:r>
                        <a:rPr lang="en-US" sz="1600" baseline="0" dirty="0" smtClean="0"/>
                        <a:t>(April 18,  2018)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</a:tr>
              <a:tr h="48197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GDP per capita </a:t>
                      </a:r>
                      <a:r>
                        <a:rPr lang="en-US" sz="1800" dirty="0" smtClean="0"/>
                        <a:t>(Current prices, US</a:t>
                      </a:r>
                      <a:r>
                        <a:rPr lang="en-US" sz="1800" dirty="0" smtClean="0"/>
                        <a:t>$)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1,974 (March 2018)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481971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GDP </a:t>
                      </a:r>
                      <a:r>
                        <a:rPr lang="en-US" sz="1800" b="1" dirty="0" smtClean="0"/>
                        <a:t>growth </a:t>
                      </a:r>
                      <a:r>
                        <a:rPr lang="en-US" sz="1800" b="1" dirty="0" smtClean="0"/>
                        <a:t>rate (%)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7.2</a:t>
                      </a:r>
                      <a:r>
                        <a:rPr lang="en-US" sz="1800" baseline="0" dirty="0" smtClean="0"/>
                        <a:t> (Q3 2017)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481971">
                <a:tc>
                  <a:txBody>
                    <a:bodyPr/>
                    <a:lstStyle/>
                    <a:p>
                      <a:pPr lvl="1"/>
                      <a:r>
                        <a:rPr lang="en-US" sz="1800" dirty="0" smtClean="0"/>
                        <a:t>Agriculture</a:t>
                      </a:r>
                      <a:r>
                        <a:rPr lang="en-US" sz="1800" baseline="0" dirty="0" smtClean="0"/>
                        <a:t> and allied activates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3.0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481971">
                <a:tc>
                  <a:txBody>
                    <a:bodyPr/>
                    <a:lstStyle/>
                    <a:p>
                      <a:pPr lvl="1"/>
                      <a:r>
                        <a:rPr lang="en-US" sz="1800" dirty="0" smtClean="0"/>
                        <a:t>Industry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4.8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481971">
                <a:tc>
                  <a:txBody>
                    <a:bodyPr/>
                    <a:lstStyle/>
                    <a:p>
                      <a:pPr lvl="1"/>
                      <a:r>
                        <a:rPr lang="en-US" sz="1800" dirty="0" smtClean="0"/>
                        <a:t>Services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8.3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481971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Sectoral share in GDP </a:t>
                      </a:r>
                      <a:r>
                        <a:rPr lang="en-US" sz="1800" b="1" dirty="0" smtClean="0"/>
                        <a:t>(%)</a:t>
                      </a:r>
                      <a:r>
                        <a:rPr lang="en-US" sz="1800" b="1" baseline="0" dirty="0" smtClean="0"/>
                        <a:t> 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0" marR="68580" marT="34290" marB="34290"/>
                </a:tc>
              </a:tr>
              <a:tr h="481971">
                <a:tc>
                  <a:txBody>
                    <a:bodyPr/>
                    <a:lstStyle/>
                    <a:p>
                      <a:pPr lvl="1"/>
                      <a:r>
                        <a:rPr lang="en-US" sz="1800" dirty="0" smtClean="0"/>
                        <a:t>Agriculture</a:t>
                      </a:r>
                      <a:r>
                        <a:rPr lang="en-US" sz="1800" baseline="0" dirty="0" smtClean="0"/>
                        <a:t> and allied activates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17.1 (March 2018)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481971">
                <a:tc>
                  <a:txBody>
                    <a:bodyPr/>
                    <a:lstStyle/>
                    <a:p>
                      <a:pPr lvl="1"/>
                      <a:r>
                        <a:rPr lang="en-US" sz="1800" dirty="0" smtClean="0"/>
                        <a:t>Industry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28.9 (March 2018)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481971">
                <a:tc>
                  <a:txBody>
                    <a:bodyPr/>
                    <a:lstStyle/>
                    <a:p>
                      <a:pPr lvl="1"/>
                      <a:r>
                        <a:rPr lang="en-US" sz="1800" dirty="0" smtClean="0"/>
                        <a:t>Services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61.3 (March 2018)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862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2693990"/>
              </p:ext>
            </p:extLst>
          </p:nvPr>
        </p:nvGraphicFramePr>
        <p:xfrm>
          <a:off x="822325" y="1846263"/>
          <a:ext cx="75438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6361"/>
                <a:gridCol w="309743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Item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2017-18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Gross Domestic saving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29 % (Feb.</a:t>
                      </a:r>
                      <a:r>
                        <a:rPr lang="en-US" sz="2000" baseline="0" dirty="0" smtClean="0"/>
                        <a:t> 2018)</a:t>
                      </a:r>
                      <a:endParaRPr lang="en-US" sz="2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Gross Capital Formation (Investment)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26.4 % (Feb.</a:t>
                      </a:r>
                      <a:r>
                        <a:rPr lang="en-US" sz="2000" baseline="0" dirty="0" smtClean="0"/>
                        <a:t> 2018)</a:t>
                      </a:r>
                      <a:endParaRPr lang="en-US" sz="2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Food grain Production (in million </a:t>
                      </a:r>
                      <a:r>
                        <a:rPr lang="en-US" sz="2000" dirty="0" err="1" smtClean="0"/>
                        <a:t>tonnes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277.49 (Feb.</a:t>
                      </a:r>
                      <a:r>
                        <a:rPr lang="en-US" sz="2000" baseline="0" dirty="0" smtClean="0"/>
                        <a:t> 2018)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Growth Rates of Index of Industrial </a:t>
                      </a:r>
                      <a:r>
                        <a:rPr lang="en-US" sz="2000" dirty="0" smtClean="0"/>
                        <a:t>Production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3.7 % (April-Dec. 2017) 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 Nehra  EFE Unit VI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3C85-F721-4795-B632-47E566557D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09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2270402"/>
              </p:ext>
            </p:extLst>
          </p:nvPr>
        </p:nvGraphicFramePr>
        <p:xfrm>
          <a:off x="-3" y="0"/>
          <a:ext cx="9144002" cy="4639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1"/>
                <a:gridCol w="4572001"/>
              </a:tblGrid>
              <a:tr h="410407">
                <a:tc>
                  <a:txBody>
                    <a:bodyPr/>
                    <a:lstStyle/>
                    <a:p>
                      <a:pPr marL="0" lvl="0" algn="l" defTabSz="6858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6858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2017-18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0407">
                <a:tc>
                  <a:txBody>
                    <a:bodyPr/>
                    <a:lstStyle/>
                    <a:p>
                      <a:pPr lvl="0" algn="l"/>
                      <a:r>
                        <a:rPr lang="en-US" sz="2000" dirty="0" smtClean="0"/>
                        <a:t>Inflation rate (WPI, annual avg. %)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2.47 (March 2018)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</a:tr>
              <a:tr h="410407">
                <a:tc>
                  <a:txBody>
                    <a:bodyPr/>
                    <a:lstStyle/>
                    <a:p>
                      <a:pPr lvl="0" algn="l"/>
                      <a:r>
                        <a:rPr lang="en-US" sz="2000" dirty="0" smtClean="0"/>
                        <a:t>Gross fiscal deficit (% of GDP)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3.3 (2017-18)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</a:tr>
              <a:tr h="410407">
                <a:tc>
                  <a:txBody>
                    <a:bodyPr/>
                    <a:lstStyle/>
                    <a:p>
                      <a:pPr lvl="0" algn="l"/>
                      <a:r>
                        <a:rPr lang="en-US" sz="2000" dirty="0" smtClean="0"/>
                        <a:t>Exchange rate (</a:t>
                      </a:r>
                      <a:r>
                        <a:rPr lang="en-US" sz="2000" dirty="0" err="1" smtClean="0"/>
                        <a:t>Rs</a:t>
                      </a:r>
                      <a:r>
                        <a:rPr lang="en-US" sz="2000" dirty="0" smtClean="0"/>
                        <a:t>/US$, avg.)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65.68 (April 2018)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</a:tr>
              <a:tr h="4104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Current account balance  as a % of GDP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2.0% (in Q3 Oct-Dec 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2017)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</a:tr>
              <a:tr h="4104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Forex reserves (US$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mn</a:t>
                      </a:r>
                      <a:r>
                        <a:rPr lang="en-US" sz="2000" baseline="0" dirty="0" smtClean="0"/>
                        <a:t>)</a:t>
                      </a:r>
                      <a:endParaRPr lang="en-US" sz="2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409.4 (2017-18)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</a:tr>
              <a:tr h="4104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Global </a:t>
                      </a:r>
                      <a:r>
                        <a:rPr lang="en-US" sz="2000" dirty="0" smtClean="0"/>
                        <a:t>GDP growth rate </a:t>
                      </a:r>
                      <a:r>
                        <a:rPr lang="en-US" sz="2000" dirty="0" smtClean="0"/>
                        <a:t>(%)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3.1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</a:tr>
              <a:tr h="410407">
                <a:tc>
                  <a:txBody>
                    <a:bodyPr/>
                    <a:lstStyle/>
                    <a:p>
                      <a:pPr marL="3429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Advanced</a:t>
                      </a:r>
                      <a:r>
                        <a:rPr lang="en-US" sz="2000" baseline="0" dirty="0" smtClean="0"/>
                        <a:t> economies</a:t>
                      </a:r>
                      <a:endParaRPr lang="en-US" sz="2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2.2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</a:tr>
              <a:tr h="410407">
                <a:tc>
                  <a:txBody>
                    <a:bodyPr/>
                    <a:lstStyle/>
                    <a:p>
                      <a:pPr marL="3429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Emerging market  &amp; Developing economies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4.5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</a:tr>
              <a:tr h="41040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Source: http://eaindustry.nic.in/key_economic_indicators/Key_Economic_Indicators.pdf</a:t>
                      </a: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 Nehra  EFE Unit VI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3C85-F721-4795-B632-47E566557D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7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985</TotalTime>
  <Words>568</Words>
  <Application>Microsoft Office PowerPoint</Application>
  <PresentationFormat>On-screen Show (4:3)</PresentationFormat>
  <Paragraphs>130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Wingdings 2</vt:lpstr>
      <vt:lpstr>HDOfficeLightV0</vt:lpstr>
      <vt:lpstr>Retrospect</vt:lpstr>
      <vt:lpstr>Unit - VI</vt:lpstr>
      <vt:lpstr>SWOT analysis of Indian economy</vt:lpstr>
      <vt:lpstr>Weaknesses</vt:lpstr>
      <vt:lpstr>Opportunities</vt:lpstr>
      <vt:lpstr>Threats</vt:lpstr>
      <vt:lpstr>Macro economic environment in India: Trends</vt:lpstr>
      <vt:lpstr>PowerPoint Presentation</vt:lpstr>
      <vt:lpstr>PowerPoint Presentation</vt:lpstr>
      <vt:lpstr>PowerPoint Presentation</vt:lpstr>
      <vt:lpstr>Socio-economic development indicators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- I</dc:title>
  <dc:creator>LNMIIT</dc:creator>
  <cp:lastModifiedBy>LNMIIT</cp:lastModifiedBy>
  <cp:revision>144</cp:revision>
  <dcterms:created xsi:type="dcterms:W3CDTF">2015-05-12T05:26:43Z</dcterms:created>
  <dcterms:modified xsi:type="dcterms:W3CDTF">2018-04-19T09:29:20Z</dcterms:modified>
</cp:coreProperties>
</file>