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60"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6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6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63" name="PlaceHolder 5"/>
          <p:cNvSpPr>
            <a:spLocks noGrp="1"/>
          </p:cNvSpPr>
          <p:nvPr>
            <p:ph type="sldNum"/>
          </p:nvPr>
        </p:nvSpPr>
        <p:spPr>
          <a:xfrm>
            <a:off x="4278960" y="10157400"/>
            <a:ext cx="3280680" cy="534240"/>
          </a:xfrm>
          <a:prstGeom prst="rect">
            <a:avLst/>
          </a:prstGeom>
        </p:spPr>
        <p:txBody>
          <a:bodyPr lIns="0" rIns="0" tIns="0" bIns="0" anchor="b"/>
          <a:p>
            <a:pPr algn="r"/>
            <a:fld id="{DF9195CB-17F2-4B6F-8B51-BB47478EE15A}"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343400"/>
            <a:ext cx="5485680" cy="41140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70" name="CustomShape 2"/>
          <p:cNvSpPr/>
          <p:nvPr/>
        </p:nvSpPr>
        <p:spPr>
          <a:xfrm>
            <a:off x="3884760" y="868536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7C3CECB0-8D60-41BA-A9AC-CD3B278247DF}" type="slidenum">
              <a:rPr b="0" lang="en-IN" sz="1200" spc="-1" strike="noStrike">
                <a:solidFill>
                  <a:srgbClr val="000000"/>
                </a:solidFill>
                <a:uFill>
                  <a:solidFill>
                    <a:srgbClr val="ffffff"/>
                  </a:solidFill>
                </a:uFill>
                <a:latin typeface="Arial"/>
                <a:ea typeface="+mn-ea"/>
              </a:rPr>
              <a:t>1</a:t>
            </a:fld>
            <a:endParaRPr b="0" lang="en-IN"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343400"/>
            <a:ext cx="5485680" cy="41140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66" name="CustomShape 2"/>
          <p:cNvSpPr/>
          <p:nvPr/>
        </p:nvSpPr>
        <p:spPr>
          <a:xfrm>
            <a:off x="3884760" y="868536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92F9792D-016A-4E66-885D-2A3316FCF4E2}" type="slidenum">
              <a:rPr b="0" lang="en-IN" sz="1200" spc="-1" strike="noStrike">
                <a:solidFill>
                  <a:srgbClr val="000000"/>
                </a:solidFill>
                <a:uFill>
                  <a:solidFill>
                    <a:srgbClr val="ffffff"/>
                  </a:solidFill>
                </a:uFill>
                <a:latin typeface="Arial"/>
                <a:ea typeface="+mn-ea"/>
              </a:rPr>
              <a:t>1</a:t>
            </a:fld>
            <a:endParaRPr b="0" lang="en-IN"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343400"/>
            <a:ext cx="5485680" cy="41140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68" name="CustomShape 2"/>
          <p:cNvSpPr/>
          <p:nvPr/>
        </p:nvSpPr>
        <p:spPr>
          <a:xfrm>
            <a:off x="3884760" y="8685360"/>
            <a:ext cx="2971080" cy="456480"/>
          </a:xfrm>
          <a:prstGeom prst="rect">
            <a:avLst/>
          </a:prstGeom>
          <a:noFill/>
          <a:ln w="9360">
            <a:noFill/>
          </a:ln>
        </p:spPr>
        <p:style>
          <a:lnRef idx="0"/>
          <a:fillRef idx="0"/>
          <a:effectRef idx="0"/>
          <a:fontRef idx="minor"/>
        </p:style>
        <p:txBody>
          <a:bodyPr lIns="90000" rIns="90000" tIns="45000" bIns="45000" anchor="b"/>
          <a:p>
            <a:pPr algn="r">
              <a:lnSpc>
                <a:spcPct val="100000"/>
              </a:lnSpc>
            </a:pPr>
            <a:fld id="{ABC8A684-34EF-4311-A0B4-E8A91A88020C}" type="slidenum">
              <a:rPr b="0" lang="en-IN" sz="1200" spc="-1" strike="noStrike">
                <a:solidFill>
                  <a:srgbClr val="000000"/>
                </a:solidFill>
                <a:uFill>
                  <a:solidFill>
                    <a:srgbClr val="ffffff"/>
                  </a:solidFill>
                </a:uFill>
                <a:latin typeface="Arial"/>
                <a:ea typeface="+mn-ea"/>
              </a:rPr>
              <a:t>1</a:t>
            </a:fld>
            <a:endParaRPr b="0"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079000" y="1604520"/>
            <a:ext cx="4984920" cy="3977280"/>
          </a:xfrm>
          <a:prstGeom prst="rect">
            <a:avLst/>
          </a:prstGeom>
          <a:ln>
            <a:noFill/>
          </a:ln>
        </p:spPr>
      </p:pic>
      <p:pic>
        <p:nvPicPr>
          <p:cNvPr id="41"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8" name="" descr=""/>
          <p:cNvPicPr/>
          <p:nvPr/>
        </p:nvPicPr>
        <p:blipFill>
          <a:blip r:embed="rId2"/>
          <a:stretch/>
        </p:blipFill>
        <p:spPr>
          <a:xfrm>
            <a:off x="2079000" y="1604520"/>
            <a:ext cx="4984920" cy="3977280"/>
          </a:xfrm>
          <a:prstGeom prst="rect">
            <a:avLst/>
          </a:prstGeom>
          <a:ln>
            <a:noFill/>
          </a:ln>
        </p:spPr>
      </p:pic>
      <p:pic>
        <p:nvPicPr>
          <p:cNvPr id="119"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5"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3"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57" name="" descr=""/>
          <p:cNvPicPr/>
          <p:nvPr/>
        </p:nvPicPr>
        <p:blipFill>
          <a:blip r:embed="rId2"/>
          <a:stretch/>
        </p:blipFill>
        <p:spPr>
          <a:xfrm>
            <a:off x="2079000" y="1604520"/>
            <a:ext cx="4984920" cy="3977280"/>
          </a:xfrm>
          <a:prstGeom prst="rect">
            <a:avLst/>
          </a:prstGeom>
          <a:ln>
            <a:noFill/>
          </a:ln>
        </p:spPr>
      </p:pic>
      <p:pic>
        <p:nvPicPr>
          <p:cNvPr id="158"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914328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914328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73772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2520" y="6400800"/>
            <a:ext cx="91407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91407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905400" y="4343400"/>
            <a:ext cx="740664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822960" y="286560"/>
            <a:ext cx="7543080" cy="1450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400800"/>
            <a:ext cx="914328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0" y="6334200"/>
            <a:ext cx="914328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Line 3"/>
          <p:cNvSpPr/>
          <p:nvPr/>
        </p:nvSpPr>
        <p:spPr>
          <a:xfrm>
            <a:off x="894960" y="173772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5"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6400800"/>
            <a:ext cx="914328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0" y="6334200"/>
            <a:ext cx="914328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3" name="Line 3"/>
          <p:cNvSpPr/>
          <p:nvPr/>
        </p:nvSpPr>
        <p:spPr>
          <a:xfrm>
            <a:off x="894960" y="173772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4" name="PlaceHolder 4"/>
          <p:cNvSpPr>
            <a:spLocks noGrp="1"/>
          </p:cNvSpPr>
          <p:nvPr>
            <p:ph type="title"/>
          </p:nvPr>
        </p:nvSpPr>
        <p:spPr>
          <a:xfrm>
            <a:off x="822960" y="286560"/>
            <a:ext cx="7543080" cy="1450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5"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6400800"/>
            <a:ext cx="914328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0" y="6334200"/>
            <a:ext cx="914328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2" name="Line 3"/>
          <p:cNvSpPr/>
          <p:nvPr/>
        </p:nvSpPr>
        <p:spPr>
          <a:xfrm>
            <a:off x="894960" y="173772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23" name="PlaceHolder 4"/>
          <p:cNvSpPr>
            <a:spLocks noGrp="1"/>
          </p:cNvSpPr>
          <p:nvPr>
            <p:ph type="title"/>
          </p:nvPr>
        </p:nvSpPr>
        <p:spPr>
          <a:xfrm>
            <a:off x="822960" y="286560"/>
            <a:ext cx="7543080" cy="1450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22960" y="758880"/>
            <a:ext cx="7543080" cy="3565440"/>
          </a:xfrm>
          <a:prstGeom prst="rect">
            <a:avLst/>
          </a:prstGeom>
          <a:noFill/>
          <a:ln>
            <a:noFill/>
          </a:ln>
        </p:spPr>
        <p:style>
          <a:lnRef idx="0"/>
          <a:fillRef idx="0"/>
          <a:effectRef idx="0"/>
          <a:fontRef idx="minor"/>
        </p:style>
        <p:txBody>
          <a:bodyPr lIns="90000" rIns="90000" tIns="45000" bIns="45000" anchor="b"/>
          <a:p>
            <a:pPr>
              <a:lnSpc>
                <a:spcPct val="85000"/>
              </a:lnSpc>
            </a:pPr>
            <a:r>
              <a:rPr b="0" lang="en-IN" sz="8000" spc="-46" strike="noStrike">
                <a:solidFill>
                  <a:srgbClr val="262626"/>
                </a:solidFill>
                <a:uFill>
                  <a:solidFill>
                    <a:srgbClr val="ffffff"/>
                  </a:solidFill>
                </a:uFill>
                <a:latin typeface="Calibri Light"/>
              </a:rPr>
              <a:t>Unit - II</a:t>
            </a:r>
            <a:endParaRPr b="0" lang="en-IN" sz="1800" spc="-1" strike="noStrike">
              <a:solidFill>
                <a:srgbClr val="000000"/>
              </a:solidFill>
              <a:uFill>
                <a:solidFill>
                  <a:srgbClr val="ffffff"/>
                </a:solidFill>
              </a:uFill>
              <a:latin typeface="Arial"/>
            </a:endParaRPr>
          </a:p>
        </p:txBody>
      </p:sp>
      <p:sp>
        <p:nvSpPr>
          <p:cNvPr id="165" name="CustomShape 2"/>
          <p:cNvSpPr/>
          <p:nvPr/>
        </p:nvSpPr>
        <p:spPr>
          <a:xfrm>
            <a:off x="825120" y="4455720"/>
            <a:ext cx="7543080" cy="114228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97" strike="noStrike" cap="all">
                <a:solidFill>
                  <a:srgbClr val="637052"/>
                </a:solidFill>
                <a:uFill>
                  <a:solidFill>
                    <a:srgbClr val="ffffff"/>
                  </a:solidFill>
                </a:uFill>
                <a:latin typeface="Calibri Light"/>
              </a:rPr>
              <a:t>Demand &amp; supply analysis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6" name="TextShape 3"/>
          <p:cNvSpPr txBox="1"/>
          <p:nvPr/>
        </p:nvSpPr>
        <p:spPr>
          <a:xfrm>
            <a:off x="7272000" y="5589720"/>
            <a:ext cx="1584000" cy="602280"/>
          </a:xfrm>
          <a:prstGeom prst="rect">
            <a:avLst/>
          </a:prstGeom>
          <a:noFill/>
          <a:ln>
            <a:noFill/>
          </a:ln>
        </p:spPr>
        <p:txBody>
          <a:bodyPr lIns="90000" rIns="90000" tIns="45000" bIns="45000"/>
          <a:p>
            <a:r>
              <a:rPr b="0" i="1" lang="en-IN" sz="1800" spc="-1" strike="noStrike">
                <a:solidFill>
                  <a:srgbClr val="000000"/>
                </a:solidFill>
                <a:uFill>
                  <a:solidFill>
                    <a:srgbClr val="ffffff"/>
                  </a:solidFill>
                </a:uFill>
                <a:latin typeface="Arial"/>
              </a:rPr>
              <a:t>Edited by Parul</a:t>
            </a:r>
            <a:endParaRPr b="0" i="1"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Change in quantity demand</a:t>
            </a:r>
            <a:endParaRPr b="0" lang="en-IN" sz="1800" spc="-1" strike="noStrike">
              <a:solidFill>
                <a:srgbClr val="000000"/>
              </a:solidFill>
              <a:uFill>
                <a:solidFill>
                  <a:srgbClr val="ffffff"/>
                </a:solidFill>
              </a:uFill>
              <a:latin typeface="Arial"/>
            </a:endParaRPr>
          </a:p>
        </p:txBody>
      </p:sp>
      <p:sp>
        <p:nvSpPr>
          <p:cNvPr id="197"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91440" indent="-90720">
              <a:lnSpc>
                <a:spcPct val="100000"/>
              </a:lnSpc>
              <a:buClr>
                <a:srgbClr val="e48312"/>
              </a:buClr>
              <a:buFont typeface="Wingdings" charset="2"/>
              <a:buChar char=""/>
            </a:pPr>
            <a:r>
              <a:rPr b="0" lang="en-IN" sz="2600" spc="-1" strike="noStrike">
                <a:solidFill>
                  <a:srgbClr val="ff0000"/>
                </a:solidFill>
                <a:uFill>
                  <a:solidFill>
                    <a:srgbClr val="ffffff"/>
                  </a:solidFill>
                </a:uFill>
                <a:latin typeface="Calibri"/>
              </a:rPr>
              <a:t> </a:t>
            </a:r>
            <a:r>
              <a:rPr b="0" lang="en-IN" sz="2600" spc="-1" strike="noStrike">
                <a:solidFill>
                  <a:srgbClr val="ff0000"/>
                </a:solidFill>
                <a:uFill>
                  <a:solidFill>
                    <a:srgbClr val="ffffff"/>
                  </a:solidFill>
                </a:uFill>
                <a:latin typeface="Calibri"/>
              </a:rPr>
              <a:t>Movement along the same demand curve</a:t>
            </a:r>
            <a:endParaRPr b="0" lang="en-IN" sz="1800" spc="-1" strike="noStrike">
              <a:solidFill>
                <a:srgbClr val="000000"/>
              </a:solidFill>
              <a:uFill>
                <a:solidFill>
                  <a:srgbClr val="ffffff"/>
                </a:solidFill>
              </a:uFill>
              <a:latin typeface="Arial"/>
            </a:endParaRPr>
          </a:p>
          <a:p>
            <a:pPr marL="91440" indent="-90720">
              <a:lnSpc>
                <a:spcPct val="100000"/>
              </a:lnSpc>
              <a:buClr>
                <a:srgbClr val="e48312"/>
              </a:buClr>
              <a:buFont typeface="Wingdings" charset="2"/>
              <a:buChar char=""/>
            </a:pPr>
            <a:r>
              <a:rPr b="0" lang="en-IN" sz="2600" spc="-1" strike="noStrike">
                <a:solidFill>
                  <a:srgbClr val="404040"/>
                </a:solidFill>
                <a:uFill>
                  <a:solidFill>
                    <a:srgbClr val="ffffff"/>
                  </a:solidFill>
                </a:uFill>
                <a:latin typeface="Calibri"/>
              </a:rPr>
              <a:t>Other things being equal, when there is a change in the price of the commodity, the resulting change in demand is shown along the same demand curve</a:t>
            </a:r>
            <a:endParaRPr b="0" lang="en-IN" sz="1800" spc="-1" strike="noStrike">
              <a:solidFill>
                <a:srgbClr val="000000"/>
              </a:solidFill>
              <a:uFill>
                <a:solidFill>
                  <a:srgbClr val="ffffff"/>
                </a:solidFill>
              </a:uFill>
              <a:latin typeface="Arial"/>
            </a:endParaRPr>
          </a:p>
          <a:p>
            <a:pPr marL="91440" indent="-90720">
              <a:lnSpc>
                <a:spcPct val="100000"/>
              </a:lnSpc>
              <a:buClr>
                <a:srgbClr val="e48312"/>
              </a:buClr>
              <a:buFont typeface="Wingdings" charset="2"/>
              <a:buChar char=""/>
            </a:pPr>
            <a:r>
              <a:rPr b="0" lang="en-IN" sz="2600" spc="-1" strike="noStrike">
                <a:solidFill>
                  <a:srgbClr val="404040"/>
                </a:solidFill>
                <a:uFill>
                  <a:solidFill>
                    <a:srgbClr val="ffffff"/>
                  </a:solidFill>
                </a:uFill>
                <a:latin typeface="Calibri"/>
              </a:rPr>
              <a:t>When the price of commodity falls, its demand expands it is called as </a:t>
            </a:r>
            <a:r>
              <a:rPr b="0" lang="en-IN" sz="2600" spc="-1" strike="noStrike">
                <a:solidFill>
                  <a:srgbClr val="ff0000"/>
                </a:solidFill>
                <a:uFill>
                  <a:solidFill>
                    <a:srgbClr val="ffffff"/>
                  </a:solidFill>
                </a:uFill>
                <a:latin typeface="Calibri"/>
              </a:rPr>
              <a:t>‘extension of demand’.</a:t>
            </a:r>
            <a:endParaRPr b="0" lang="en-IN" sz="1800" spc="-1" strike="noStrike">
              <a:solidFill>
                <a:srgbClr val="000000"/>
              </a:solidFill>
              <a:uFill>
                <a:solidFill>
                  <a:srgbClr val="ffffff"/>
                </a:solidFill>
              </a:uFill>
              <a:latin typeface="Arial"/>
            </a:endParaRPr>
          </a:p>
          <a:p>
            <a:pPr marL="91440" indent="-90720">
              <a:lnSpc>
                <a:spcPct val="100000"/>
              </a:lnSpc>
              <a:buClr>
                <a:srgbClr val="e48312"/>
              </a:buClr>
              <a:buFont typeface="Wingdings" charset="2"/>
              <a:buChar char=""/>
            </a:pPr>
            <a:r>
              <a:rPr b="0" lang="en-IN" sz="2600" spc="-1" strike="noStrike">
                <a:solidFill>
                  <a:srgbClr val="404040"/>
                </a:solidFill>
                <a:uFill>
                  <a:solidFill>
                    <a:srgbClr val="ffffff"/>
                  </a:solidFill>
                </a:uFill>
                <a:latin typeface="Calibri"/>
              </a:rPr>
              <a:t>When the price rise will result in the reduction of demand it is called as </a:t>
            </a:r>
            <a:r>
              <a:rPr b="0" lang="en-IN" sz="2600" spc="-1" strike="noStrike">
                <a:solidFill>
                  <a:srgbClr val="ff0000"/>
                </a:solidFill>
                <a:uFill>
                  <a:solidFill>
                    <a:srgbClr val="ffffff"/>
                  </a:solidFill>
                </a:uFill>
                <a:latin typeface="Calibri"/>
              </a:rPr>
              <a:t>‘contraction of demand’</a:t>
            </a:r>
            <a:r>
              <a:rPr b="0" lang="en-IN" sz="2600" spc="-1" strike="noStrike">
                <a:solidFill>
                  <a:srgbClr val="40404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8"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65D5804-4755-4BD5-9FF7-0BD0D0727505}"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199"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Change / Shift in the demand curve</a:t>
            </a:r>
            <a:endParaRPr b="0" lang="en-IN" sz="1800" spc="-1" strike="noStrike">
              <a:solidFill>
                <a:srgbClr val="000000"/>
              </a:solidFill>
              <a:uFill>
                <a:solidFill>
                  <a:srgbClr val="ffffff"/>
                </a:solidFill>
              </a:uFill>
              <a:latin typeface="Arial"/>
            </a:endParaRPr>
          </a:p>
        </p:txBody>
      </p:sp>
      <p:sp>
        <p:nvSpPr>
          <p:cNvPr id="201"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91440" indent="-90720">
              <a:lnSpc>
                <a:spcPct val="90000"/>
              </a:lnSpc>
              <a:buClr>
                <a:srgbClr val="e48312"/>
              </a:buClr>
              <a:buFont typeface="Wingdings" charset="2"/>
              <a:buChar char=""/>
            </a:pPr>
            <a:r>
              <a:rPr b="0" lang="en-IN" sz="2400" spc="-1" strike="noStrike">
                <a:solidFill>
                  <a:srgbClr val="404040"/>
                </a:solidFill>
                <a:uFill>
                  <a:solidFill>
                    <a:srgbClr val="ffffff"/>
                  </a:solidFill>
                </a:uFill>
                <a:latin typeface="Calibri"/>
              </a:rPr>
              <a:t>When the demand changes on account of the factors other than price, there will be a shift in the demand curve. This situation is termed as change in demand.</a:t>
            </a:r>
            <a:endParaRPr b="0" lang="en-IN" sz="1800" spc="-1" strike="noStrike">
              <a:solidFill>
                <a:srgbClr val="000000"/>
              </a:solidFill>
              <a:uFill>
                <a:solidFill>
                  <a:srgbClr val="ffffff"/>
                </a:solidFill>
              </a:uFill>
              <a:latin typeface="Arial"/>
            </a:endParaRPr>
          </a:p>
          <a:p>
            <a:pPr marL="91440" indent="-90720">
              <a:lnSpc>
                <a:spcPct val="90000"/>
              </a:lnSpc>
              <a:buClr>
                <a:srgbClr val="e48312"/>
              </a:buClr>
              <a:buFont typeface="Wingdings" charset="2"/>
              <a:buChar char=""/>
            </a:pPr>
            <a:r>
              <a:rPr b="0" lang="en-IN" sz="2400" spc="-1" strike="noStrike">
                <a:solidFill>
                  <a:srgbClr val="404040"/>
                </a:solidFill>
                <a:uFill>
                  <a:solidFill>
                    <a:srgbClr val="ffffff"/>
                  </a:solidFill>
                </a:uFill>
                <a:latin typeface="Calibri"/>
              </a:rPr>
              <a:t>When, the demand of the product increases due to any other factor, it is called </a:t>
            </a:r>
            <a:r>
              <a:rPr b="0" lang="en-IN" sz="2400" spc="-1" strike="noStrike">
                <a:solidFill>
                  <a:srgbClr val="ff0000"/>
                </a:solidFill>
                <a:uFill>
                  <a:solidFill>
                    <a:srgbClr val="ffffff"/>
                  </a:solidFill>
                </a:uFill>
                <a:latin typeface="Calibri"/>
              </a:rPr>
              <a:t>increase in demand</a:t>
            </a:r>
            <a:r>
              <a:rPr b="0" lang="en-IN" sz="2400" spc="-1" strike="noStrike">
                <a:solidFill>
                  <a:srgbClr val="40404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p>
            <a:pPr marL="91440" indent="-90720">
              <a:lnSpc>
                <a:spcPct val="90000"/>
              </a:lnSpc>
              <a:buClr>
                <a:srgbClr val="e48312"/>
              </a:buClr>
              <a:buFont typeface="Wingdings" charset="2"/>
              <a:buChar char=""/>
            </a:pPr>
            <a:r>
              <a:rPr b="0" lang="en-IN" sz="2400" spc="-1" strike="noStrike">
                <a:solidFill>
                  <a:srgbClr val="404040"/>
                </a:solidFill>
                <a:uFill>
                  <a:solidFill>
                    <a:srgbClr val="ffffff"/>
                  </a:solidFill>
                </a:uFill>
                <a:latin typeface="Calibri"/>
              </a:rPr>
              <a:t>When, quantity demanded falls due to factor other than rise in product price, it is called as </a:t>
            </a:r>
            <a:r>
              <a:rPr b="0" lang="en-IN" sz="2400" spc="-1" strike="noStrike">
                <a:solidFill>
                  <a:srgbClr val="ff0000"/>
                </a:solidFill>
                <a:uFill>
                  <a:solidFill>
                    <a:srgbClr val="ffffff"/>
                  </a:solidFill>
                </a:uFill>
                <a:latin typeface="Calibri"/>
              </a:rPr>
              <a:t>decrease in demand</a:t>
            </a:r>
            <a:r>
              <a:rPr b="0" lang="en-IN" sz="2400" spc="-1" strike="noStrike">
                <a:solidFill>
                  <a:srgbClr val="40404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sp>
        <p:nvSpPr>
          <p:cNvPr id="202"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DC78C98-8CD1-426A-BAFE-9DAB5989275A}"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03"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Change in quantity demanded vs. change in demand</a:t>
            </a:r>
            <a:endParaRPr b="0" lang="en-IN" sz="1800" spc="-1" strike="noStrike">
              <a:solidFill>
                <a:srgbClr val="000000"/>
              </a:solidFill>
              <a:uFill>
                <a:solidFill>
                  <a:srgbClr val="ffffff"/>
                </a:solidFill>
              </a:uFill>
              <a:latin typeface="Arial"/>
            </a:endParaRPr>
          </a:p>
        </p:txBody>
      </p:sp>
      <p:sp>
        <p:nvSpPr>
          <p:cNvPr id="205" name="CustomShape 2"/>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98C94AD-CF0F-4196-AEE2-9F7A5C996C7E}"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pic>
        <p:nvPicPr>
          <p:cNvPr id="206" name="Picture 3" descr=""/>
          <p:cNvPicPr/>
          <p:nvPr/>
        </p:nvPicPr>
        <p:blipFill>
          <a:blip r:embed="rId1"/>
          <a:stretch/>
        </p:blipFill>
        <p:spPr>
          <a:xfrm>
            <a:off x="152280" y="2743200"/>
            <a:ext cx="4419000" cy="3503880"/>
          </a:xfrm>
          <a:prstGeom prst="rect">
            <a:avLst/>
          </a:prstGeom>
          <a:ln w="9360">
            <a:noFill/>
          </a:ln>
        </p:spPr>
      </p:pic>
      <p:pic>
        <p:nvPicPr>
          <p:cNvPr id="207" name="Picture 4" descr=""/>
          <p:cNvPicPr/>
          <p:nvPr/>
        </p:nvPicPr>
        <p:blipFill>
          <a:blip r:embed="rId2"/>
          <a:stretch/>
        </p:blipFill>
        <p:spPr>
          <a:xfrm>
            <a:off x="4572000" y="2666880"/>
            <a:ext cx="4152240" cy="3580200"/>
          </a:xfrm>
          <a:prstGeom prst="rect">
            <a:avLst/>
          </a:prstGeom>
          <a:ln w="9360">
            <a:noFill/>
          </a:ln>
        </p:spPr>
      </p:pic>
      <p:sp>
        <p:nvSpPr>
          <p:cNvPr id="208" name="CustomShape 3"/>
          <p:cNvSpPr/>
          <p:nvPr/>
        </p:nvSpPr>
        <p:spPr>
          <a:xfrm>
            <a:off x="609480" y="1828800"/>
            <a:ext cx="8000280" cy="455760"/>
          </a:xfrm>
          <a:prstGeom prst="rect">
            <a:avLst/>
          </a:prstGeom>
          <a:noFill/>
          <a:ln w="9360">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Times New Roman"/>
                <a:ea typeface="DejaVu Sans"/>
              </a:rPr>
              <a:t>Change in quantity demanded            Change in demand</a:t>
            </a:r>
            <a:endParaRPr b="0" lang="en-IN" sz="1800" spc="-1" strike="noStrike">
              <a:solidFill>
                <a:srgbClr val="000000"/>
              </a:solidFill>
              <a:uFill>
                <a:solidFill>
                  <a:srgbClr val="ffffff"/>
                </a:solidFill>
              </a:uFill>
              <a:latin typeface="Arial"/>
            </a:endParaRPr>
          </a:p>
        </p:txBody>
      </p:sp>
      <p:sp>
        <p:nvSpPr>
          <p:cNvPr id="209" name="CustomShape 4"/>
          <p:cNvSpPr/>
          <p:nvPr/>
        </p:nvSpPr>
        <p:spPr>
          <a:xfrm>
            <a:off x="2763360" y="649296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80880" y="380880"/>
            <a:ext cx="7466760" cy="1172520"/>
          </a:xfrm>
          <a:prstGeom prst="rect">
            <a:avLst/>
          </a:prstGeom>
          <a:noFill/>
          <a:ln>
            <a:noFill/>
          </a:ln>
        </p:spPr>
        <p:style>
          <a:lnRef idx="0"/>
          <a:fillRef idx="0"/>
          <a:effectRef idx="0"/>
          <a:fontRef idx="minor"/>
        </p:style>
        <p:txBody>
          <a:bodyPr lIns="90000" rIns="90000" tIns="45000" bIns="45000" anchor="b"/>
          <a:p>
            <a:pPr>
              <a:lnSpc>
                <a:spcPct val="85000"/>
              </a:lnSpc>
            </a:pPr>
            <a:r>
              <a:rPr b="0" lang="en-IN" sz="4800" spc="-46" strike="noStrike">
                <a:solidFill>
                  <a:srgbClr val="404040"/>
                </a:solidFill>
                <a:uFill>
                  <a:solidFill>
                    <a:srgbClr val="ffffff"/>
                  </a:solidFill>
                </a:uFill>
                <a:latin typeface="Calibri Light"/>
              </a:rPr>
              <a:t>Review question – Movement &amp; shift</a:t>
            </a:r>
            <a:endParaRPr b="0" lang="en-IN" sz="1800" spc="-1" strike="noStrike">
              <a:solidFill>
                <a:srgbClr val="000000"/>
              </a:solidFill>
              <a:uFill>
                <a:solidFill>
                  <a:srgbClr val="ffffff"/>
                </a:solidFill>
              </a:uFill>
              <a:latin typeface="Arial"/>
            </a:endParaRPr>
          </a:p>
        </p:txBody>
      </p:sp>
      <p:sp>
        <p:nvSpPr>
          <p:cNvPr id="211" name="CustomShape 2"/>
          <p:cNvSpPr/>
          <p:nvPr/>
        </p:nvSpPr>
        <p:spPr>
          <a:xfrm>
            <a:off x="686880" y="1744920"/>
            <a:ext cx="7466760" cy="4197960"/>
          </a:xfrm>
          <a:prstGeom prst="rect">
            <a:avLst/>
          </a:prstGeom>
          <a:noFill/>
          <a:ln>
            <a:noFill/>
          </a:ln>
        </p:spPr>
        <p:style>
          <a:lnRef idx="0"/>
          <a:fillRef idx="0"/>
          <a:effectRef idx="0"/>
          <a:fontRef idx="minor"/>
        </p:style>
        <p:txBody>
          <a:bodyPr lIns="0" rIns="0" tIns="45000" bIns="45000"/>
          <a:p>
            <a:pPr marL="457200" indent="-456480">
              <a:lnSpc>
                <a:spcPct val="100000"/>
              </a:lnSpc>
              <a:buClr>
                <a:srgbClr val="e48312"/>
              </a:buClr>
              <a:buFont typeface="Calibri Light"/>
              <a:buAutoNum type="arabicPeriod"/>
            </a:pPr>
            <a:r>
              <a:rPr b="0" lang="en-IN" sz="2200" spc="-1" strike="noStrike">
                <a:solidFill>
                  <a:srgbClr val="404040"/>
                </a:solidFill>
                <a:uFill>
                  <a:solidFill>
                    <a:srgbClr val="ffffff"/>
                  </a:solidFill>
                </a:uFill>
                <a:latin typeface="Calibri"/>
              </a:rPr>
              <a:t>The Microsoft Xbox 360 gaming console is getting its price slashed in India, making it all the more affordable for gamers who’ve been eyeing it for long.</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200" spc="-1" strike="noStrike">
                <a:solidFill>
                  <a:srgbClr val="404040"/>
                </a:solidFill>
                <a:uFill>
                  <a:solidFill>
                    <a:srgbClr val="ffffff"/>
                  </a:solidFill>
                </a:uFill>
                <a:latin typeface="Calibri"/>
              </a:rPr>
              <a:t>When a XYZ Telecom company, offered reduced rates on weekends, its volumes of weekend calling risen sharply</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200" spc="-1" strike="noStrike">
                <a:solidFill>
                  <a:srgbClr val="404040"/>
                </a:solidFill>
                <a:uFill>
                  <a:solidFill>
                    <a:srgbClr val="ffffff"/>
                  </a:solidFill>
                </a:uFill>
                <a:latin typeface="Calibri"/>
              </a:rPr>
              <a:t>People buy more long – stem roses in the week of the Valentine's day</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200" spc="-1" strike="noStrike">
                <a:solidFill>
                  <a:srgbClr val="404040"/>
                </a:solidFill>
                <a:uFill>
                  <a:solidFill>
                    <a:srgbClr val="ffffff"/>
                  </a:solidFill>
                </a:uFill>
                <a:latin typeface="Calibri"/>
              </a:rPr>
              <a:t>Dell computer’s lowers its prices on all type of laptop models</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200" spc="-1" strike="noStrike">
                <a:solidFill>
                  <a:srgbClr val="404040"/>
                </a:solidFill>
                <a:uFill>
                  <a:solidFill>
                    <a:srgbClr val="ffffff"/>
                  </a:solidFill>
                </a:uFill>
                <a:latin typeface="Calibri"/>
              </a:rPr>
              <a:t>The government mandates that regular bulbs can no longer be sold and the consumers make the switch to CFL bulbs</a:t>
            </a:r>
            <a:endParaRPr b="0" lang="en-IN" sz="1800" spc="-1" strike="noStrike">
              <a:solidFill>
                <a:srgbClr val="000000"/>
              </a:solidFill>
              <a:uFill>
                <a:solidFill>
                  <a:srgbClr val="ffffff"/>
                </a:solidFill>
              </a:uFill>
              <a:latin typeface="Arial"/>
            </a:endParaRPr>
          </a:p>
        </p:txBody>
      </p:sp>
      <p:sp>
        <p:nvSpPr>
          <p:cNvPr id="212"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1BF12AB-1B00-4B3C-A0D5-F07141C6DFC8}"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13"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22960" y="286560"/>
            <a:ext cx="7543080" cy="1450080"/>
          </a:xfrm>
          <a:prstGeom prst="rect">
            <a:avLst/>
          </a:prstGeom>
          <a:noFill/>
          <a:ln>
            <a:noFill/>
          </a:ln>
        </p:spPr>
        <p:style>
          <a:lnRef idx="0"/>
          <a:fillRef idx="0"/>
          <a:effectRef idx="0"/>
          <a:fontRef idx="minor"/>
        </p:style>
      </p:sp>
      <p:sp>
        <p:nvSpPr>
          <p:cNvPr id="215"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571680" indent="-570960">
              <a:lnSpc>
                <a:spcPct val="100000"/>
              </a:lnSpc>
              <a:buClr>
                <a:srgbClr val="e48312"/>
              </a:buClr>
              <a:buFont typeface="Calibri Light"/>
              <a:buAutoNum type="arabicPeriod" startAt="6"/>
            </a:pPr>
            <a:r>
              <a:rPr b="0" lang="en-IN" sz="2200" spc="-1" strike="noStrike">
                <a:solidFill>
                  <a:srgbClr val="404040"/>
                </a:solidFill>
                <a:uFill>
                  <a:solidFill>
                    <a:srgbClr val="ffffff"/>
                  </a:solidFill>
                </a:uFill>
                <a:latin typeface="Calibri"/>
              </a:rPr>
              <a:t>With the commencement of summer, the demand for Coke increased, but with the appearance of newspaper reports regarding the bottle containing pesticides, the demand fell to less than normal level. How would you explain these developments, when the price of Coke has remain unchanged?</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Calibri Light"/>
              <a:buAutoNum type="arabicPeriod" startAt="6"/>
            </a:pPr>
            <a:r>
              <a:rPr b="0" lang="en-IN" sz="2200" spc="-1" strike="noStrike">
                <a:solidFill>
                  <a:srgbClr val="404040"/>
                </a:solidFill>
                <a:uFill>
                  <a:solidFill>
                    <a:srgbClr val="ffffff"/>
                  </a:solidFill>
                </a:uFill>
                <a:latin typeface="Calibri"/>
              </a:rPr>
              <a:t>In a TV interview, a Doctor says garlic is health resistant to heart attacks. What will happen to demand for garlic? Which factor causes change in demand?</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Calibri Light"/>
              <a:buAutoNum type="arabicPeriod" startAt="6"/>
            </a:pPr>
            <a:r>
              <a:rPr b="0" lang="en-IN" sz="2200" spc="-1" strike="noStrike">
                <a:solidFill>
                  <a:srgbClr val="404040"/>
                </a:solidFill>
                <a:uFill>
                  <a:solidFill>
                    <a:srgbClr val="ffffff"/>
                  </a:solidFill>
                </a:uFill>
                <a:latin typeface="Calibri"/>
              </a:rPr>
              <a:t>Is there any difference between a ‘rise in demand’ and ‘an increase in demand’ for Godrej hair colour in the Jaipur market.</a:t>
            </a:r>
            <a:endParaRPr b="0" lang="en-IN" sz="1800" spc="-1" strike="noStrike">
              <a:solidFill>
                <a:srgbClr val="000000"/>
              </a:solidFill>
              <a:uFill>
                <a:solidFill>
                  <a:srgbClr val="ffffff"/>
                </a:solidFill>
              </a:uFill>
              <a:latin typeface="Arial"/>
            </a:endParaRPr>
          </a:p>
          <a:p>
            <a:pPr marL="91440" indent="-90720">
              <a:lnSpc>
                <a:spcPct val="100000"/>
              </a:lnSpc>
            </a:pPr>
            <a:endParaRPr b="0" lang="en-IN" sz="1800" spc="-1" strike="noStrike">
              <a:solidFill>
                <a:srgbClr val="000000"/>
              </a:solidFill>
              <a:uFill>
                <a:solidFill>
                  <a:srgbClr val="ffffff"/>
                </a:solidFill>
              </a:uFill>
              <a:latin typeface="Arial"/>
            </a:endParaRPr>
          </a:p>
          <a:p>
            <a:pPr marL="91440" indent="-90720">
              <a:lnSpc>
                <a:spcPct val="100000"/>
              </a:lnSpc>
            </a:pPr>
            <a:endParaRPr b="0" lang="en-IN" sz="1800" spc="-1" strike="noStrike">
              <a:solidFill>
                <a:srgbClr val="000000"/>
              </a:solidFill>
              <a:uFill>
                <a:solidFill>
                  <a:srgbClr val="ffffff"/>
                </a:solidFill>
              </a:uFill>
              <a:latin typeface="Arial"/>
            </a:endParaRPr>
          </a:p>
          <a:p>
            <a:pPr marL="91440" indent="-90720">
              <a:lnSpc>
                <a:spcPct val="90000"/>
              </a:lnSpc>
            </a:pPr>
            <a:endParaRPr b="0" lang="en-IN" sz="1800" spc="-1" strike="noStrike">
              <a:solidFill>
                <a:srgbClr val="000000"/>
              </a:solidFill>
              <a:uFill>
                <a:solidFill>
                  <a:srgbClr val="ffffff"/>
                </a:solidFill>
              </a:uFill>
              <a:latin typeface="Arial"/>
            </a:endParaRPr>
          </a:p>
        </p:txBody>
      </p:sp>
      <p:sp>
        <p:nvSpPr>
          <p:cNvPr id="216" name="CustomShape 3"/>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
        <p:nvSpPr>
          <p:cNvPr id="217" name="CustomShape 4"/>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07838BF-2A84-45C8-A6F8-B3E0FC10E9E6}"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822960" y="286560"/>
            <a:ext cx="7543080" cy="1450080"/>
          </a:xfrm>
          <a:prstGeom prst="rect">
            <a:avLst/>
          </a:prstGeom>
          <a:noFill/>
          <a:ln>
            <a:noFill/>
          </a:ln>
        </p:spPr>
        <p:style>
          <a:lnRef idx="0"/>
          <a:fillRef idx="0"/>
          <a:effectRef idx="0"/>
          <a:fontRef idx="minor"/>
        </p:style>
      </p:sp>
      <p:sp>
        <p:nvSpPr>
          <p:cNvPr id="219"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457200" indent="-456480">
              <a:lnSpc>
                <a:spcPct val="100000"/>
              </a:lnSpc>
              <a:buClr>
                <a:srgbClr val="e48312"/>
              </a:buClr>
              <a:buFont typeface="Calibri Light"/>
              <a:buAutoNum type="arabicPeriod" startAt="9"/>
            </a:pPr>
            <a:r>
              <a:rPr b="0" lang="en-IN" sz="2200" spc="-1" strike="noStrike">
                <a:solidFill>
                  <a:srgbClr val="404040"/>
                </a:solidFill>
                <a:uFill>
                  <a:solidFill>
                    <a:srgbClr val="ffffff"/>
                  </a:solidFill>
                </a:uFill>
                <a:latin typeface="Calibri"/>
              </a:rPr>
              <a:t>Four of the five events might reasonably be responsible in shifting the demand curve for coffee to a new position. Point out the one which would not shift the demand curve and why?</a:t>
            </a:r>
            <a:endParaRPr b="0" lang="en-IN" sz="1800" spc="-1" strike="noStrike">
              <a:solidFill>
                <a:srgbClr val="000000"/>
              </a:solidFill>
              <a:uFill>
                <a:solidFill>
                  <a:srgbClr val="ffffff"/>
                </a:solidFill>
              </a:uFill>
              <a:latin typeface="Arial"/>
            </a:endParaRPr>
          </a:p>
          <a:p>
            <a:pPr lvl="1" marL="784080" indent="-456480">
              <a:lnSpc>
                <a:spcPct val="100000"/>
              </a:lnSpc>
              <a:buClr>
                <a:srgbClr val="e48312"/>
              </a:buClr>
              <a:buFont typeface="Calibri Light"/>
              <a:buAutoNum type="alphaLcPeriod"/>
            </a:pPr>
            <a:r>
              <a:rPr b="0" lang="en-IN" sz="2200" spc="-1" strike="noStrike">
                <a:solidFill>
                  <a:srgbClr val="404040"/>
                </a:solidFill>
                <a:uFill>
                  <a:solidFill>
                    <a:srgbClr val="ffffff"/>
                  </a:solidFill>
                </a:uFill>
                <a:latin typeface="Calibri"/>
              </a:rPr>
              <a:t>A fall in the price of tea</a:t>
            </a:r>
            <a:endParaRPr b="0" lang="en-IN" sz="1800" spc="-1" strike="noStrike">
              <a:solidFill>
                <a:srgbClr val="000000"/>
              </a:solidFill>
              <a:uFill>
                <a:solidFill>
                  <a:srgbClr val="ffffff"/>
                </a:solidFill>
              </a:uFill>
              <a:latin typeface="Arial"/>
            </a:endParaRPr>
          </a:p>
          <a:p>
            <a:pPr lvl="1" marL="784080" indent="-456480">
              <a:lnSpc>
                <a:spcPct val="100000"/>
              </a:lnSpc>
              <a:buClr>
                <a:srgbClr val="e48312"/>
              </a:buClr>
              <a:buFont typeface="Calibri Light"/>
              <a:buAutoNum type="alphaLcPeriod"/>
            </a:pPr>
            <a:r>
              <a:rPr b="0" lang="en-IN" sz="2200" spc="-1" strike="noStrike">
                <a:solidFill>
                  <a:srgbClr val="404040"/>
                </a:solidFill>
                <a:uFill>
                  <a:solidFill>
                    <a:srgbClr val="ffffff"/>
                  </a:solidFill>
                </a:uFill>
                <a:latin typeface="Calibri"/>
              </a:rPr>
              <a:t>An increase in the money income of the consumers</a:t>
            </a:r>
            <a:endParaRPr b="0" lang="en-IN" sz="1800" spc="-1" strike="noStrike">
              <a:solidFill>
                <a:srgbClr val="000000"/>
              </a:solidFill>
              <a:uFill>
                <a:solidFill>
                  <a:srgbClr val="ffffff"/>
                </a:solidFill>
              </a:uFill>
              <a:latin typeface="Arial"/>
            </a:endParaRPr>
          </a:p>
          <a:p>
            <a:pPr lvl="1" marL="784080" indent="-456480">
              <a:lnSpc>
                <a:spcPct val="100000"/>
              </a:lnSpc>
              <a:buClr>
                <a:srgbClr val="e48312"/>
              </a:buClr>
              <a:buFont typeface="Calibri Light"/>
              <a:buAutoNum type="alphaLcPeriod"/>
            </a:pPr>
            <a:r>
              <a:rPr b="0" lang="en-IN" sz="2200" spc="-1" strike="noStrike">
                <a:solidFill>
                  <a:srgbClr val="404040"/>
                </a:solidFill>
                <a:uFill>
                  <a:solidFill>
                    <a:srgbClr val="ffffff"/>
                  </a:solidFill>
                </a:uFill>
                <a:latin typeface="Calibri"/>
              </a:rPr>
              <a:t>A widespread advertisement campaign undertaken by the producers of coffee</a:t>
            </a:r>
            <a:endParaRPr b="0" lang="en-IN" sz="1800" spc="-1" strike="noStrike">
              <a:solidFill>
                <a:srgbClr val="000000"/>
              </a:solidFill>
              <a:uFill>
                <a:solidFill>
                  <a:srgbClr val="ffffff"/>
                </a:solidFill>
              </a:uFill>
              <a:latin typeface="Arial"/>
            </a:endParaRPr>
          </a:p>
          <a:p>
            <a:pPr lvl="1" marL="784080" indent="-456480">
              <a:lnSpc>
                <a:spcPct val="100000"/>
              </a:lnSpc>
              <a:buClr>
                <a:srgbClr val="e48312"/>
              </a:buClr>
              <a:buFont typeface="Calibri Light"/>
              <a:buAutoNum type="alphaLcPeriod"/>
            </a:pPr>
            <a:r>
              <a:rPr b="0" lang="en-IN" sz="2200" spc="-1" strike="noStrike">
                <a:solidFill>
                  <a:srgbClr val="404040"/>
                </a:solidFill>
                <a:uFill>
                  <a:solidFill>
                    <a:srgbClr val="ffffff"/>
                  </a:solidFill>
                </a:uFill>
                <a:latin typeface="Calibri"/>
              </a:rPr>
              <a:t>A change in the habit of the consumers</a:t>
            </a:r>
            <a:endParaRPr b="0" lang="en-IN" sz="1800" spc="-1" strike="noStrike">
              <a:solidFill>
                <a:srgbClr val="000000"/>
              </a:solidFill>
              <a:uFill>
                <a:solidFill>
                  <a:srgbClr val="ffffff"/>
                </a:solidFill>
              </a:uFill>
              <a:latin typeface="Arial"/>
            </a:endParaRPr>
          </a:p>
          <a:p>
            <a:pPr lvl="1" marL="784080" indent="-456480">
              <a:lnSpc>
                <a:spcPct val="100000"/>
              </a:lnSpc>
              <a:buClr>
                <a:srgbClr val="e48312"/>
              </a:buClr>
              <a:buFont typeface="Calibri Light"/>
              <a:buAutoNum type="alphaLcPeriod"/>
            </a:pPr>
            <a:r>
              <a:rPr b="0" lang="en-IN" sz="2200" spc="-1" strike="noStrike">
                <a:solidFill>
                  <a:srgbClr val="404040"/>
                </a:solidFill>
                <a:uFill>
                  <a:solidFill>
                    <a:srgbClr val="ffffff"/>
                  </a:solidFill>
                </a:uFill>
                <a:latin typeface="Calibri"/>
              </a:rPr>
              <a:t>A rise in the price of the coffee</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220" name="CustomShape 3"/>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
        <p:nvSpPr>
          <p:cNvPr id="221" name="CustomShape 4"/>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B7AA219-EB78-4177-886B-B81C4E8790A8}"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1440000" y="936000"/>
            <a:ext cx="129636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p:txBody>
      </p:sp>
      <p:sp>
        <p:nvSpPr>
          <p:cNvPr id="223" name="TextShape 2"/>
          <p:cNvSpPr txBox="1"/>
          <p:nvPr/>
        </p:nvSpPr>
        <p:spPr>
          <a:xfrm>
            <a:off x="1152000" y="2304000"/>
            <a:ext cx="3768120" cy="416448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Movement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Movement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Shift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movement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5 shift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6 shift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7 shift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8 rise in demand (movement)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Increase in demand (shift)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9 e) </a:t>
            </a:r>
            <a:r>
              <a:rPr b="0" lang="en-IN" sz="1600" spc="-1" strike="noStrike">
                <a:solidFill>
                  <a:srgbClr val="404040"/>
                </a:solidFill>
                <a:uFill>
                  <a:solidFill>
                    <a:srgbClr val="ffffff"/>
                  </a:solidFill>
                </a:uFill>
                <a:latin typeface="Calibri"/>
              </a:rPr>
              <a:t>A rise in the price of the coffee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Law of demand </a:t>
            </a:r>
            <a:endParaRPr b="0" lang="en-IN" sz="1800" spc="-1" strike="noStrike">
              <a:solidFill>
                <a:srgbClr val="000000"/>
              </a:solidFill>
              <a:uFill>
                <a:solidFill>
                  <a:srgbClr val="ffffff"/>
                </a:solidFill>
              </a:uFill>
              <a:latin typeface="Arial"/>
            </a:endParaRPr>
          </a:p>
        </p:txBody>
      </p:sp>
      <p:sp>
        <p:nvSpPr>
          <p:cNvPr id="225" name="CustomShape 2"/>
          <p:cNvSpPr/>
          <p:nvPr/>
        </p:nvSpPr>
        <p:spPr>
          <a:xfrm>
            <a:off x="533520" y="1984320"/>
            <a:ext cx="7695360" cy="3958560"/>
          </a:xfrm>
          <a:prstGeom prst="rect">
            <a:avLst/>
          </a:prstGeom>
          <a:noFill/>
          <a:ln>
            <a:noFill/>
          </a:ln>
        </p:spPr>
        <p:style>
          <a:lnRef idx="0"/>
          <a:fillRef idx="0"/>
          <a:effectRef idx="0"/>
          <a:fontRef idx="minor"/>
        </p:style>
        <p:txBody>
          <a:bodyPr lIns="0" rIns="0" tIns="45000" bIns="45000"/>
          <a:p>
            <a:pPr marL="91440" indent="-90720">
              <a:lnSpc>
                <a:spcPct val="100000"/>
              </a:lnSpc>
              <a:buClr>
                <a:srgbClr val="e48312"/>
              </a:buClr>
              <a:buFont typeface="Wingdings" charset="2"/>
              <a:buChar char=""/>
            </a:pPr>
            <a:r>
              <a:rPr b="0" lang="en-IN" sz="2400" spc="-1" strike="noStrike">
                <a:solidFill>
                  <a:srgbClr val="404040"/>
                </a:solidFill>
                <a:uFill>
                  <a:solidFill>
                    <a:srgbClr val="ffffff"/>
                  </a:solidFill>
                </a:uFill>
                <a:latin typeface="Calibri"/>
              </a:rPr>
              <a:t>The law of demand explains the inverse relationship between the price and quantity demanded of the commodity.</a:t>
            </a:r>
            <a:endParaRPr b="0" lang="en-IN" sz="1800" spc="-1" strike="noStrike">
              <a:solidFill>
                <a:srgbClr val="000000"/>
              </a:solidFill>
              <a:uFill>
                <a:solidFill>
                  <a:srgbClr val="ffffff"/>
                </a:solidFill>
              </a:uFill>
              <a:latin typeface="Arial"/>
            </a:endParaRPr>
          </a:p>
          <a:p>
            <a:pPr marL="91440" indent="-90720">
              <a:lnSpc>
                <a:spcPct val="100000"/>
              </a:lnSpc>
              <a:buClr>
                <a:srgbClr val="e48312"/>
              </a:buClr>
              <a:buFont typeface="Wingdings" charset="2"/>
              <a:buChar char=""/>
            </a:pPr>
            <a:r>
              <a:rPr b="0" lang="en-IN" sz="2400" spc="-1" strike="noStrike">
                <a:solidFill>
                  <a:srgbClr val="404040"/>
                </a:solidFill>
                <a:uFill>
                  <a:solidFill>
                    <a:srgbClr val="ffffff"/>
                  </a:solidFill>
                </a:uFill>
                <a:latin typeface="Calibri"/>
              </a:rPr>
              <a:t>Other things being equal, price and quantity demanded of a commodity move in the opposite direction.</a:t>
            </a:r>
            <a:endParaRPr b="0" lang="en-IN" sz="1800" spc="-1" strike="noStrike">
              <a:solidFill>
                <a:srgbClr val="000000"/>
              </a:solidFill>
              <a:uFill>
                <a:solidFill>
                  <a:srgbClr val="ffffff"/>
                </a:solidFill>
              </a:uFill>
              <a:latin typeface="Arial"/>
            </a:endParaRPr>
          </a:p>
        </p:txBody>
      </p:sp>
      <p:sp>
        <p:nvSpPr>
          <p:cNvPr id="226"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40177A0-4C07-4B5B-A1D3-D79F44AB849E}"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27"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47120" y="533520"/>
            <a:ext cx="8228880" cy="864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Assumptions of the law </a:t>
            </a:r>
            <a:endParaRPr b="0" lang="en-IN" sz="1800" spc="-1" strike="noStrike">
              <a:solidFill>
                <a:srgbClr val="000000"/>
              </a:solidFill>
              <a:uFill>
                <a:solidFill>
                  <a:srgbClr val="ffffff"/>
                </a:solidFill>
              </a:uFill>
              <a:latin typeface="Arial"/>
            </a:endParaRPr>
          </a:p>
        </p:txBody>
      </p:sp>
      <p:sp>
        <p:nvSpPr>
          <p:cNvPr id="229" name="CustomShape 2"/>
          <p:cNvSpPr/>
          <p:nvPr/>
        </p:nvSpPr>
        <p:spPr>
          <a:xfrm>
            <a:off x="441360" y="1795680"/>
            <a:ext cx="8228880" cy="4452120"/>
          </a:xfrm>
          <a:prstGeom prst="rect">
            <a:avLst/>
          </a:prstGeom>
          <a:noFill/>
          <a:ln>
            <a:noFill/>
          </a:ln>
        </p:spPr>
        <p:style>
          <a:lnRef idx="0"/>
          <a:fillRef idx="0"/>
          <a:effectRef idx="0"/>
          <a:fontRef idx="minor"/>
        </p:style>
        <p:txBody>
          <a:bodyPr lIns="0" rIns="0" tIns="45000" bIns="45000"/>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price of related goods – Substitute goods (AC and Cooler) &amp; Complementary goods (Computer and software)</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Income of the consumer -</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taste and preferences of the consumer – Jeans</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consumer expectations – Ex – Cyclone and crude oil prices</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advertisement effects –</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climate or whether conditions – Ex - Cold Drinks, Coolers, Umbrellas </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No change in population – Ex- More aged population will require more medicines</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230"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C843DD7-0EC4-4F60-874A-8C69E8FBEAB1}"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31"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800" spc="-46" strike="noStrike">
                <a:solidFill>
                  <a:srgbClr val="404040"/>
                </a:solidFill>
                <a:uFill>
                  <a:solidFill>
                    <a:srgbClr val="ffffff"/>
                  </a:solidFill>
                </a:uFill>
                <a:latin typeface="Calibri Light"/>
              </a:rPr>
              <a:t>Demand Schedule – A tabular representation</a:t>
            </a:r>
            <a:endParaRPr b="0" lang="en-IN" sz="1800" spc="-1" strike="noStrike">
              <a:solidFill>
                <a:srgbClr val="000000"/>
              </a:solidFill>
              <a:uFill>
                <a:solidFill>
                  <a:srgbClr val="ffffff"/>
                </a:solidFill>
              </a:uFill>
              <a:latin typeface="Arial"/>
            </a:endParaRPr>
          </a:p>
        </p:txBody>
      </p:sp>
      <p:pic>
        <p:nvPicPr>
          <p:cNvPr id="233" name="Picture 4" descr=""/>
          <p:cNvPicPr/>
          <p:nvPr/>
        </p:nvPicPr>
        <p:blipFill>
          <a:blip r:embed="rId1"/>
          <a:stretch/>
        </p:blipFill>
        <p:spPr>
          <a:xfrm>
            <a:off x="1676520" y="1828800"/>
            <a:ext cx="5104800" cy="3040920"/>
          </a:xfrm>
          <a:prstGeom prst="rect">
            <a:avLst/>
          </a:prstGeom>
          <a:ln>
            <a:noFill/>
          </a:ln>
        </p:spPr>
      </p:pic>
      <p:sp>
        <p:nvSpPr>
          <p:cNvPr id="234" name="CustomShape 2"/>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0B04346-EB56-45F7-AE03-2765D6169394}"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35" name="CustomShape 3"/>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Demand Analysis -</a:t>
            </a:r>
            <a:endParaRPr b="0" lang="en-IN" sz="1800" spc="-1" strike="noStrike">
              <a:solidFill>
                <a:srgbClr val="000000"/>
              </a:solidFill>
              <a:uFill>
                <a:solidFill>
                  <a:srgbClr val="ffffff"/>
                </a:solidFill>
              </a:uFill>
              <a:latin typeface="Arial"/>
            </a:endParaRPr>
          </a:p>
        </p:txBody>
      </p:sp>
      <p:sp>
        <p:nvSpPr>
          <p:cNvPr id="168"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91440" indent="-90720">
              <a:lnSpc>
                <a:spcPct val="100000"/>
              </a:lnSpc>
              <a:buClr>
                <a:srgbClr val="e48312"/>
              </a:buClr>
              <a:buFont typeface="Wingdings" charset="2"/>
              <a:buChar char=""/>
            </a:pPr>
            <a:r>
              <a:rPr b="0" lang="en-IN" sz="2400" spc="-1" strike="noStrike">
                <a:solidFill>
                  <a:srgbClr val="404040"/>
                </a:solidFill>
                <a:uFill>
                  <a:solidFill>
                    <a:srgbClr val="ffffff"/>
                  </a:solidFill>
                </a:uFill>
                <a:latin typeface="Calibri"/>
              </a:rPr>
              <a:t>Demand = Desire + Ability to pay + Willingness to pay or to spend</a:t>
            </a:r>
            <a:endParaRPr b="0" lang="en-IN" sz="1800" spc="-1" strike="noStrike">
              <a:solidFill>
                <a:srgbClr val="000000"/>
              </a:solidFill>
              <a:uFill>
                <a:solidFill>
                  <a:srgbClr val="ffffff"/>
                </a:solidFill>
              </a:uFill>
              <a:latin typeface="Arial"/>
            </a:endParaRPr>
          </a:p>
          <a:p>
            <a:pPr marL="91440" indent="-90720">
              <a:lnSpc>
                <a:spcPct val="100000"/>
              </a:lnSpc>
              <a:buClr>
                <a:srgbClr val="e48312"/>
              </a:buClr>
              <a:buFont typeface="Wingdings" charset="2"/>
              <a:buChar char=""/>
            </a:pPr>
            <a:r>
              <a:rPr b="0" lang="en-IN" sz="2400" spc="-1" strike="noStrike">
                <a:solidFill>
                  <a:srgbClr val="404040"/>
                </a:solidFill>
                <a:uFill>
                  <a:solidFill>
                    <a:srgbClr val="ffffff"/>
                  </a:solidFill>
                </a:uFill>
                <a:latin typeface="Calibri"/>
              </a:rPr>
              <a:t>Demand has THREE components –</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Quantity demanded</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Price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Time</a:t>
            </a:r>
            <a:endParaRPr b="0" lang="en-IN" sz="1800" spc="-1" strike="noStrike">
              <a:solidFill>
                <a:srgbClr val="000000"/>
              </a:solidFill>
              <a:uFill>
                <a:solidFill>
                  <a:srgbClr val="ffffff"/>
                </a:solidFill>
              </a:uFill>
              <a:latin typeface="Arial"/>
            </a:endParaRPr>
          </a:p>
        </p:txBody>
      </p:sp>
      <p:sp>
        <p:nvSpPr>
          <p:cNvPr id="169"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53E761A-1ED8-4DAD-9D7F-F143ADCDF33D}"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170"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800" spc="-46" strike="noStrike">
                <a:solidFill>
                  <a:srgbClr val="404040"/>
                </a:solidFill>
                <a:uFill>
                  <a:solidFill>
                    <a:srgbClr val="ffffff"/>
                  </a:solidFill>
                </a:uFill>
                <a:latin typeface="Calibri Light"/>
              </a:rPr>
              <a:t>Demand Curve – A graphical representation</a:t>
            </a:r>
            <a:endParaRPr b="0" lang="en-IN" sz="1800" spc="-1" strike="noStrike">
              <a:solidFill>
                <a:srgbClr val="000000"/>
              </a:solidFill>
              <a:uFill>
                <a:solidFill>
                  <a:srgbClr val="ffffff"/>
                </a:solidFill>
              </a:uFill>
              <a:latin typeface="Arial"/>
            </a:endParaRPr>
          </a:p>
        </p:txBody>
      </p:sp>
      <p:sp>
        <p:nvSpPr>
          <p:cNvPr id="237" name="CustomShape 2"/>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EFED0DB-D1F0-49CC-A638-874855A5CEC9}"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pic>
        <p:nvPicPr>
          <p:cNvPr id="238" name="Picture 3" descr=""/>
          <p:cNvPicPr/>
          <p:nvPr/>
        </p:nvPicPr>
        <p:blipFill>
          <a:blip r:embed="rId1"/>
          <a:stretch/>
        </p:blipFill>
        <p:spPr>
          <a:xfrm>
            <a:off x="1295280" y="1923840"/>
            <a:ext cx="5714280" cy="4323600"/>
          </a:xfrm>
          <a:prstGeom prst="rect">
            <a:avLst/>
          </a:prstGeom>
          <a:ln w="9360">
            <a:noFill/>
          </a:ln>
        </p:spPr>
      </p:pic>
      <p:sp>
        <p:nvSpPr>
          <p:cNvPr id="239" name="CustomShape 3"/>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2" presetSubtype="2">
                                  <p:stCondLst>
                                    <p:cond delay="0"/>
                                  </p:stCondLst>
                                  <p:childTnLst>
                                    <p:set>
                                      <p:cBhvr>
                                        <p:cTn id="44" dur="1" fill="hold">
                                          <p:stCondLst>
                                            <p:cond delay="0"/>
                                          </p:stCondLst>
                                        </p:cTn>
                                        <p:tgtEl>
                                          <p:spTgt spid="238"/>
                                        </p:tgtEl>
                                        <p:attrNameLst>
                                          <p:attrName>style.visibility</p:attrName>
                                        </p:attrNameLst>
                                      </p:cBhvr>
                                      <p:to>
                                        <p:strVal val="visible"/>
                                      </p:to>
                                    </p:set>
                                    <p:animEffect filter="slide(fromRight)" transition="in">
                                      <p:cBhvr additive="repl">
                                        <p:cTn id="45" dur="500"/>
                                        <p:tgtEl>
                                          <p:spTgt spid="2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50000" y="685800"/>
            <a:ext cx="8152560" cy="63900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800" spc="-46" strike="noStrike">
                <a:solidFill>
                  <a:srgbClr val="404040"/>
                </a:solidFill>
                <a:uFill>
                  <a:solidFill>
                    <a:srgbClr val="ffffff"/>
                  </a:solidFill>
                </a:uFill>
                <a:latin typeface="Calibri Light"/>
              </a:rPr>
              <a:t>Why demand curve slope downwards ?</a:t>
            </a:r>
            <a:endParaRPr b="0" lang="en-IN" sz="1800" spc="-1" strike="noStrike">
              <a:solidFill>
                <a:srgbClr val="000000"/>
              </a:solidFill>
              <a:uFill>
                <a:solidFill>
                  <a:srgbClr val="ffffff"/>
                </a:solidFill>
              </a:uFill>
              <a:latin typeface="Arial"/>
            </a:endParaRPr>
          </a:p>
        </p:txBody>
      </p:sp>
      <p:sp>
        <p:nvSpPr>
          <p:cNvPr id="241" name="CustomShape 2"/>
          <p:cNvSpPr/>
          <p:nvPr/>
        </p:nvSpPr>
        <p:spPr>
          <a:xfrm>
            <a:off x="457200" y="1828800"/>
            <a:ext cx="7771680" cy="4419000"/>
          </a:xfrm>
          <a:prstGeom prst="rect">
            <a:avLst/>
          </a:prstGeom>
          <a:noFill/>
          <a:ln>
            <a:noFill/>
          </a:ln>
        </p:spPr>
        <p:style>
          <a:lnRef idx="0"/>
          <a:fillRef idx="0"/>
          <a:effectRef idx="0"/>
          <a:fontRef idx="minor"/>
        </p:style>
        <p:txBody>
          <a:bodyPr lIns="0" rIns="0" tIns="45000" bIns="45000"/>
          <a:p>
            <a:pPr marL="571680" indent="-570960">
              <a:lnSpc>
                <a:spcPct val="9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Law of diminishing marginal utility </a:t>
            </a:r>
            <a:r>
              <a:rPr b="0" lang="en-IN" sz="2400" spc="-1" strike="noStrike">
                <a:solidFill>
                  <a:srgbClr val="404040"/>
                </a:solidFill>
                <a:uFill>
                  <a:solidFill>
                    <a:srgbClr val="ffffff"/>
                  </a:solidFill>
                </a:uFill>
                <a:latin typeface="Calibri"/>
              </a:rPr>
              <a:t>– Consumer will prefer to buy additional unit only at lower price</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Income effect </a:t>
            </a:r>
            <a:r>
              <a:rPr b="0" lang="en-IN" sz="2400" spc="-1" strike="noStrike">
                <a:solidFill>
                  <a:srgbClr val="404040"/>
                </a:solidFill>
                <a:uFill>
                  <a:solidFill>
                    <a:srgbClr val="ffffff"/>
                  </a:solidFill>
                </a:uFill>
                <a:latin typeface="Calibri"/>
              </a:rPr>
              <a:t>– As the price of a commodity decreases, the real income of the consumer increases</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Substitution effect </a:t>
            </a:r>
            <a:r>
              <a:rPr b="0" lang="en-IN" sz="2400" spc="-1" strike="noStrike">
                <a:solidFill>
                  <a:srgbClr val="404040"/>
                </a:solidFill>
                <a:uFill>
                  <a:solidFill>
                    <a:srgbClr val="ffffff"/>
                  </a:solidFill>
                </a:uFill>
                <a:latin typeface="Calibri"/>
              </a:rPr>
              <a:t>–When price of any commodity increases while prices of other substitute goods remain unchanged, consumers would prefer any one of these substitute goods.</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Entry and exit of new customers </a:t>
            </a:r>
            <a:r>
              <a:rPr b="0" lang="en-IN" sz="2400" spc="-1" strike="noStrike">
                <a:solidFill>
                  <a:srgbClr val="40404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Various uses </a:t>
            </a:r>
            <a:r>
              <a:rPr b="0" lang="en-IN" sz="2400" spc="-1" strike="noStrike">
                <a:solidFill>
                  <a:srgbClr val="404040"/>
                </a:solidFill>
                <a:uFill>
                  <a:solidFill>
                    <a:srgbClr val="ffffff"/>
                  </a:solidFill>
                </a:uFill>
                <a:latin typeface="Calibri"/>
              </a:rPr>
              <a:t>–Ex- Sugar, Electricity, Milk</a:t>
            </a:r>
            <a:endParaRPr b="0" lang="en-IN" sz="1800" spc="-1" strike="noStrike">
              <a:solidFill>
                <a:srgbClr val="000000"/>
              </a:solidFill>
              <a:uFill>
                <a:solidFill>
                  <a:srgbClr val="ffffff"/>
                </a:solidFill>
              </a:uFill>
              <a:latin typeface="Arial"/>
            </a:endParaRPr>
          </a:p>
        </p:txBody>
      </p:sp>
      <p:sp>
        <p:nvSpPr>
          <p:cNvPr id="242"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E66A26D-3AB4-49D4-9BDA-A6E2C1CFD02E}"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43"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46" dur="indefinite" restart="never" nodeType="tmRoot">
          <p:childTnLst>
            <p:seq>
              <p:cTn id="47"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71240" y="685800"/>
            <a:ext cx="7466760" cy="56268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Exceptions of the law </a:t>
            </a:r>
            <a:endParaRPr b="0" lang="en-IN" sz="1800" spc="-1" strike="noStrike">
              <a:solidFill>
                <a:srgbClr val="000000"/>
              </a:solidFill>
              <a:uFill>
                <a:solidFill>
                  <a:srgbClr val="ffffff"/>
                </a:solidFill>
              </a:uFill>
              <a:latin typeface="Arial"/>
            </a:endParaRPr>
          </a:p>
        </p:txBody>
      </p:sp>
      <p:sp>
        <p:nvSpPr>
          <p:cNvPr id="245" name="CustomShape 2"/>
          <p:cNvSpPr/>
          <p:nvPr/>
        </p:nvSpPr>
        <p:spPr>
          <a:xfrm>
            <a:off x="446760" y="1777320"/>
            <a:ext cx="8228880" cy="4394160"/>
          </a:xfrm>
          <a:prstGeom prst="rect">
            <a:avLst/>
          </a:prstGeom>
          <a:noFill/>
          <a:ln>
            <a:noFill/>
          </a:ln>
        </p:spPr>
        <p:style>
          <a:lnRef idx="0"/>
          <a:fillRef idx="0"/>
          <a:effectRef idx="0"/>
          <a:fontRef idx="minor"/>
        </p:style>
        <p:txBody>
          <a:bodyPr lIns="0" rIns="0" tIns="45000" bIns="45000"/>
          <a:p>
            <a:pPr marL="571680" indent="-570960">
              <a:lnSpc>
                <a:spcPct val="10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Giffen goods/ Inferior goods – </a:t>
            </a:r>
            <a:r>
              <a:rPr b="0" lang="en-IN" sz="2400" spc="-1" strike="noStrike">
                <a:solidFill>
                  <a:srgbClr val="404040"/>
                </a:solidFill>
                <a:uFill>
                  <a:solidFill>
                    <a:srgbClr val="ffffff"/>
                  </a:solidFill>
                </a:uFill>
                <a:latin typeface="Calibri"/>
              </a:rPr>
              <a:t>Demand for inferior goods like coarse grains, unbranded clothes will not increase even when their prices fall. All giffin goods are inferior goods and they dont have much of substitute.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ff0000"/>
                </a:solidFill>
                <a:uFill>
                  <a:solidFill>
                    <a:srgbClr val="ffffff"/>
                  </a:solidFill>
                </a:uFill>
                <a:latin typeface="Calibri"/>
              </a:rPr>
              <a:t>Articles of distinction – </a:t>
            </a:r>
            <a:r>
              <a:rPr b="0" lang="en-IN" sz="2400" spc="-1" strike="noStrike">
                <a:solidFill>
                  <a:srgbClr val="404040"/>
                </a:solidFill>
                <a:uFill>
                  <a:solidFill>
                    <a:srgbClr val="ffffff"/>
                  </a:solidFill>
                </a:uFill>
                <a:latin typeface="Calibri"/>
              </a:rPr>
              <a:t>Ex- Jewellery, Luxury goods </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Veblen effect :status symbol , prestige.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Snob Effect : you want to be unique different , buy if its unique.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Demonstration effect : If your neighbour have then you have.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sp>
        <p:nvSpPr>
          <p:cNvPr id="246"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58E8247-A121-4D8C-A8A5-8C32DA435D30}"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47"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48" dur="indefinite" restart="never" nodeType="tmRoot">
          <p:childTnLst>
            <p:seq>
              <p:cTn id="49"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53440" y="1800000"/>
            <a:ext cx="8674560" cy="2165760"/>
          </a:xfrm>
          <a:prstGeom prst="rect">
            <a:avLst/>
          </a:prstGeom>
          <a:noFill/>
          <a:ln>
            <a:noFill/>
          </a:ln>
        </p:spPr>
        <p:txBody>
          <a:bodyPr lIns="90000" rIns="90000" tIns="45000" bIns="45000"/>
          <a:p>
            <a:pPr marL="571680" indent="-570960">
              <a:lnSpc>
                <a:spcPct val="100000"/>
              </a:lnSpc>
              <a:buClr>
                <a:srgbClr val="e48312"/>
              </a:buClr>
              <a:buFont typeface="Liberation Serif"/>
              <a:buAutoNum type="arabicPeriod"/>
            </a:pPr>
            <a:r>
              <a:rPr b="0" lang="en-IN" sz="2400" spc="-1" strike="noStrike">
                <a:solidFill>
                  <a:srgbClr val="ff0000"/>
                </a:solidFill>
                <a:uFill>
                  <a:solidFill>
                    <a:srgbClr val="ffffff"/>
                  </a:solidFill>
                </a:uFill>
                <a:latin typeface="Calibri"/>
              </a:rPr>
              <a:t>Necessities of life – </a:t>
            </a:r>
            <a:r>
              <a:rPr b="0" lang="en-IN" sz="2400" spc="-1" strike="noStrike">
                <a:solidFill>
                  <a:srgbClr val="404040"/>
                </a:solidFill>
                <a:uFill>
                  <a:solidFill>
                    <a:srgbClr val="ffffff"/>
                  </a:solidFill>
                </a:uFill>
                <a:latin typeface="Calibri"/>
              </a:rPr>
              <a:t>Ex- Foodgrains, Medicines</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Liberation Serif"/>
              <a:buAutoNum type="arabicPeriod"/>
            </a:pPr>
            <a:r>
              <a:rPr b="0" lang="en-IN" sz="2400" spc="-1" strike="noStrike">
                <a:solidFill>
                  <a:srgbClr val="ff0000"/>
                </a:solidFill>
                <a:uFill>
                  <a:solidFill>
                    <a:srgbClr val="ffffff"/>
                  </a:solidFill>
                </a:uFill>
                <a:latin typeface="Calibri"/>
              </a:rPr>
              <a:t>Future expectations regarding change in price – </a:t>
            </a:r>
            <a:r>
              <a:rPr b="0" lang="en-IN" sz="2400" spc="-1" strike="noStrike">
                <a:solidFill>
                  <a:srgbClr val="404040"/>
                </a:solidFill>
                <a:uFill>
                  <a:solidFill>
                    <a:srgbClr val="ffffff"/>
                  </a:solidFill>
                </a:uFill>
                <a:latin typeface="Calibri"/>
              </a:rPr>
              <a:t>Gulf war, Chinese Olympics and steel</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Liberation Serif"/>
              <a:buAutoNum type="arabicPeriod"/>
            </a:pPr>
            <a:r>
              <a:rPr b="0" lang="en-IN" sz="2400" spc="-1" strike="noStrike">
                <a:solidFill>
                  <a:srgbClr val="ff0000"/>
                </a:solidFill>
                <a:uFill>
                  <a:solidFill>
                    <a:srgbClr val="ffffff"/>
                  </a:solidFill>
                </a:uFill>
                <a:latin typeface="Calibri"/>
              </a:rPr>
              <a:t>Ignorance / illusion – </a:t>
            </a:r>
            <a:r>
              <a:rPr b="0" lang="en-IN" sz="2400" spc="-1" strike="noStrike">
                <a:solidFill>
                  <a:srgbClr val="000000"/>
                </a:solidFill>
                <a:uFill>
                  <a:solidFill>
                    <a:srgbClr val="ffffff"/>
                  </a:solidFill>
                </a:uFill>
                <a:latin typeface="Calibri"/>
              </a:rPr>
              <a:t>Stock clearance sale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Liberation Serif"/>
              <a:buAutoNum type="arabicPeriod"/>
            </a:pPr>
            <a:r>
              <a:rPr b="0" lang="en-IN" sz="2400" spc="-1" strike="noStrike">
                <a:solidFill>
                  <a:srgbClr val="ff0000"/>
                </a:solidFill>
                <a:uFill>
                  <a:solidFill>
                    <a:srgbClr val="ffffff"/>
                  </a:solidFill>
                </a:uFill>
                <a:latin typeface="Calibri"/>
              </a:rPr>
              <a:t>Abnormal conditions – </a:t>
            </a:r>
            <a:r>
              <a:rPr b="0" lang="en-IN" sz="2400" spc="-1" strike="noStrike">
                <a:solidFill>
                  <a:srgbClr val="404040"/>
                </a:solidFill>
                <a:uFill>
                  <a:solidFill>
                    <a:srgbClr val="ffffff"/>
                  </a:solidFill>
                </a:uFill>
                <a:latin typeface="Calibri"/>
              </a:rPr>
              <a:t>Ex- Wars, Famines, Flood</a:t>
            </a:r>
            <a:endParaRPr b="0" lang="en-IN" sz="1800" spc="-1" strike="noStrike">
              <a:solidFill>
                <a:srgbClr val="000000"/>
              </a:solidFill>
              <a:uFill>
                <a:solidFill>
                  <a:srgbClr val="ffffff"/>
                </a:solidFill>
              </a:uFill>
              <a:latin typeface="Arial"/>
            </a:endParaRPr>
          </a:p>
          <a:p>
            <a:pPr marL="571680" indent="-570960">
              <a:lnSpc>
                <a:spcPct val="100000"/>
              </a:lnSpc>
            </a:pPr>
            <a:endParaRPr b="0" lang="en-IN" sz="1800" spc="-1" strike="noStrike">
              <a:solidFill>
                <a:srgbClr val="000000"/>
              </a:solidFill>
              <a:uFill>
                <a:solidFill>
                  <a:srgbClr val="ffffff"/>
                </a:solidFill>
              </a:uFill>
              <a:latin typeface="Arial"/>
            </a:endParaRPr>
          </a:p>
        </p:txBody>
      </p:sp>
    </p:spTree>
  </p:cSld>
  <p:timing>
    <p:tnLst>
      <p:par>
        <p:cTn id="50" dur="indefinite" restart="never" nodeType="tmRoot">
          <p:childTnLst>
            <p:seq>
              <p:cTn id="51"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245880"/>
            <a:ext cx="7466760" cy="12776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800" spc="-46" strike="noStrike">
                <a:solidFill>
                  <a:srgbClr val="404040"/>
                </a:solidFill>
                <a:uFill>
                  <a:solidFill>
                    <a:srgbClr val="ffffff"/>
                  </a:solidFill>
                </a:uFill>
                <a:latin typeface="Calibri Light"/>
              </a:rPr>
              <a:t>What will happen to demand for goods at the time of economy slow down ?</a:t>
            </a:r>
            <a:endParaRPr b="0" lang="en-IN" sz="1800" spc="-1" strike="noStrike">
              <a:solidFill>
                <a:srgbClr val="000000"/>
              </a:solidFill>
              <a:uFill>
                <a:solidFill>
                  <a:srgbClr val="ffffff"/>
                </a:solidFill>
              </a:uFill>
              <a:latin typeface="Arial"/>
            </a:endParaRPr>
          </a:p>
        </p:txBody>
      </p:sp>
      <p:sp>
        <p:nvSpPr>
          <p:cNvPr id="250" name="CustomShape 2"/>
          <p:cNvSpPr/>
          <p:nvPr/>
        </p:nvSpPr>
        <p:spPr>
          <a:xfrm>
            <a:off x="492840" y="1828800"/>
            <a:ext cx="7466760" cy="3961800"/>
          </a:xfrm>
          <a:prstGeom prst="rect">
            <a:avLst/>
          </a:prstGeom>
          <a:noFill/>
          <a:ln>
            <a:noFill/>
          </a:ln>
        </p:spPr>
        <p:style>
          <a:lnRef idx="0"/>
          <a:fillRef idx="0"/>
          <a:effectRef idx="0"/>
          <a:fontRef idx="minor"/>
        </p:style>
        <p:txBody>
          <a:bodyPr lIns="0" rIns="0" tIns="45000" bIns="45000"/>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Real estate</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Electronics</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Luxury cars</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Designers product</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Travel and tourism</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Restaurant business</a:t>
            </a:r>
            <a:endParaRPr b="0" lang="en-IN" sz="1800" spc="-1" strike="noStrike">
              <a:solidFill>
                <a:srgbClr val="000000"/>
              </a:solidFill>
              <a:uFill>
                <a:solidFill>
                  <a:srgbClr val="ffffff"/>
                </a:solidFill>
              </a:uFill>
              <a:latin typeface="Arial"/>
            </a:endParaRPr>
          </a:p>
          <a:p>
            <a:pPr marL="91440" indent="-90720">
              <a:lnSpc>
                <a:spcPct val="100000"/>
              </a:lnSpc>
              <a:buClr>
                <a:srgbClr val="e48312"/>
              </a:buClr>
              <a:buFont typeface="Wingdings" charset="2"/>
              <a:buChar char=""/>
            </a:pPr>
            <a:r>
              <a:rPr b="0" lang="en-IN" sz="2400" spc="-1" strike="noStrike">
                <a:solidFill>
                  <a:srgbClr val="404040"/>
                </a:solidFill>
                <a:uFill>
                  <a:solidFill>
                    <a:srgbClr val="ffffff"/>
                  </a:solidFill>
                </a:uFill>
                <a:latin typeface="Calibri"/>
              </a:rPr>
              <a:t>Luxury market do shrink but not hard - hitted by economic slow down.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51"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8C124CF-FFDC-4F7C-89F1-C6D3F3C78C41}"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52"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52" dur="indefinite" restart="never" nodeType="tmRoot">
          <p:childTnLst>
            <p:seq>
              <p:cTn id="53"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936000" y="864000"/>
            <a:ext cx="2376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p:txBody>
      </p:sp>
      <p:sp>
        <p:nvSpPr>
          <p:cNvPr id="254" name="TextShape 2"/>
          <p:cNvSpPr txBox="1"/>
          <p:nvPr/>
        </p:nvSpPr>
        <p:spPr>
          <a:xfrm>
            <a:off x="1008000" y="2448000"/>
            <a:ext cx="7560000" cy="16261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Demand decreas,will be hitted hard, contraction of demand.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Demand Contraction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No effect , one who can buy will buy.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No effect , one who can buy will buy.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5 No effect , one who can buy will buy.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6 No effect , one who can buy will buy.   </a:t>
            </a:r>
            <a:endParaRPr b="0" lang="en-IN" sz="1800" spc="-1" strike="noStrike">
              <a:solidFill>
                <a:srgbClr val="000000"/>
              </a:solidFill>
              <a:uFill>
                <a:solidFill>
                  <a:srgbClr val="ffffff"/>
                </a:solidFill>
              </a:uFill>
              <a:latin typeface="Arial"/>
            </a:endParaRPr>
          </a:p>
        </p:txBody>
      </p:sp>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22960" y="286560"/>
            <a:ext cx="7543080" cy="93204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6" strike="noStrike">
                <a:solidFill>
                  <a:srgbClr val="404040"/>
                </a:solidFill>
                <a:uFill>
                  <a:solidFill>
                    <a:srgbClr val="ffffff"/>
                  </a:solidFill>
                </a:uFill>
                <a:latin typeface="Calibri Light"/>
              </a:rPr>
              <a:t>Review questions </a:t>
            </a:r>
            <a:endParaRPr b="0" lang="en-IN" sz="1800" spc="-1" strike="noStrike">
              <a:solidFill>
                <a:srgbClr val="000000"/>
              </a:solidFill>
              <a:uFill>
                <a:solidFill>
                  <a:srgbClr val="ffffff"/>
                </a:solidFill>
              </a:uFill>
              <a:latin typeface="Arial"/>
            </a:endParaRPr>
          </a:p>
        </p:txBody>
      </p:sp>
      <p:sp>
        <p:nvSpPr>
          <p:cNvPr id="256" name="CustomShape 2"/>
          <p:cNvSpPr/>
          <p:nvPr/>
        </p:nvSpPr>
        <p:spPr>
          <a:xfrm>
            <a:off x="822960" y="1752480"/>
            <a:ext cx="7863120" cy="4571280"/>
          </a:xfrm>
          <a:prstGeom prst="rect">
            <a:avLst/>
          </a:prstGeom>
          <a:noFill/>
          <a:ln>
            <a:noFill/>
          </a:ln>
        </p:spPr>
        <p:style>
          <a:lnRef idx="0"/>
          <a:fillRef idx="0"/>
          <a:effectRef idx="0"/>
          <a:fontRef idx="minor"/>
        </p:style>
        <p:txBody>
          <a:bodyPr lIns="0" rIns="0" tIns="45000" bIns="45000"/>
          <a:p>
            <a:pPr marL="571680" indent="-570960">
              <a:lnSpc>
                <a:spcPct val="10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Nike becomes very unpopular. What will happen to the demand for Reebok?</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A firm offers 6 mugs by way of gift with every 500 gm pack of instant coffee. Name the products the demand for which will suffer a set back? How?</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Imagine that you are a new global auto maker planning to enter the Indian market. List the various demand aspects you think are important.</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Explain factors affecting – Mobile phones, Cars, TV, Computers.</a:t>
            </a:r>
            <a:endParaRPr b="0" lang="en-IN" sz="1800" spc="-1" strike="noStrike">
              <a:solidFill>
                <a:srgbClr val="000000"/>
              </a:solidFill>
              <a:uFill>
                <a:solidFill>
                  <a:srgbClr val="ffffff"/>
                </a:solidFill>
              </a:uFill>
              <a:latin typeface="Arial"/>
            </a:endParaRPr>
          </a:p>
          <a:p>
            <a:pPr marL="571680" indent="-570960">
              <a:lnSpc>
                <a:spcPct val="100000"/>
              </a:lnSpc>
              <a:buClr>
                <a:srgbClr val="e48312"/>
              </a:buClr>
              <a:buFont typeface="Wingdings" charset="2"/>
              <a:buAutoNum type="arabicPeriod"/>
            </a:pPr>
            <a:r>
              <a:rPr b="0" lang="en-IN" sz="2200" spc="-1" strike="noStrike">
                <a:solidFill>
                  <a:srgbClr val="404040"/>
                </a:solidFill>
                <a:uFill>
                  <a:solidFill>
                    <a:srgbClr val="ffffff"/>
                  </a:solidFill>
                </a:uFill>
                <a:latin typeface="Calibri"/>
              </a:rPr>
              <a:t>Identify the major factors influencing market demand for – Ice Cream, Sugar, Jeans</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257"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3D4935C-FEDA-417B-8E0B-9ACB37A83821}"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58"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56" dur="indefinite" restart="never" nodeType="tmRoot">
          <p:childTnLst>
            <p:seq>
              <p:cTn id="57"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822960" y="286560"/>
            <a:ext cx="7543080" cy="1450080"/>
          </a:xfrm>
          <a:prstGeom prst="rect">
            <a:avLst/>
          </a:prstGeom>
          <a:noFill/>
          <a:ln>
            <a:noFill/>
          </a:ln>
        </p:spPr>
        <p:style>
          <a:lnRef idx="0"/>
          <a:fillRef idx="0"/>
          <a:effectRef idx="0"/>
          <a:fontRef idx="minor"/>
        </p:style>
      </p:sp>
      <p:sp>
        <p:nvSpPr>
          <p:cNvPr id="260"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457200" indent="-456480">
              <a:lnSpc>
                <a:spcPct val="90000"/>
              </a:lnSpc>
              <a:buClr>
                <a:srgbClr val="e48312"/>
              </a:buClr>
              <a:buFont typeface="Calibri Light"/>
              <a:buAutoNum type="arabicPeriod" startAt="6"/>
            </a:pPr>
            <a:r>
              <a:rPr b="0" lang="en-IN" sz="2100" spc="-1" strike="noStrike">
                <a:solidFill>
                  <a:srgbClr val="404040"/>
                </a:solidFill>
                <a:uFill>
                  <a:solidFill>
                    <a:srgbClr val="ffffff"/>
                  </a:solidFill>
                </a:uFill>
                <a:latin typeface="Calibri"/>
              </a:rPr>
              <a:t>Over the years the demand for textiles in India has grown in spite of rising prices. How would you reconcile this fact with the law of demand.</a:t>
            </a:r>
            <a:endParaRPr b="0" lang="en-IN" sz="1800" spc="-1" strike="noStrike">
              <a:solidFill>
                <a:srgbClr val="000000"/>
              </a:solidFill>
              <a:uFill>
                <a:solidFill>
                  <a:srgbClr val="ffffff"/>
                </a:solidFill>
              </a:uFill>
              <a:latin typeface="Arial"/>
            </a:endParaRPr>
          </a:p>
          <a:p>
            <a:pPr marL="457200" indent="-456480">
              <a:lnSpc>
                <a:spcPct val="90000"/>
              </a:lnSpc>
              <a:buClr>
                <a:srgbClr val="e48312"/>
              </a:buClr>
              <a:buFont typeface="Calibri Light"/>
              <a:buAutoNum type="arabicPeriod" startAt="6"/>
            </a:pPr>
            <a:r>
              <a:rPr b="0" lang="en-IN" sz="2100" spc="-1" strike="noStrike">
                <a:solidFill>
                  <a:srgbClr val="404040"/>
                </a:solidFill>
                <a:uFill>
                  <a:solidFill>
                    <a:srgbClr val="ffffff"/>
                  </a:solidFill>
                </a:uFill>
                <a:latin typeface="Calibri"/>
              </a:rPr>
              <a:t>Analyse the impact of market demand for cosmetics under the following circumstances </a:t>
            </a:r>
            <a:endParaRPr b="0" lang="en-IN" sz="1800" spc="-1" strike="noStrike">
              <a:solidFill>
                <a:srgbClr val="000000"/>
              </a:solidFill>
              <a:uFill>
                <a:solidFill>
                  <a:srgbClr val="ffffff"/>
                </a:solidFill>
              </a:uFill>
              <a:latin typeface="Arial"/>
            </a:endParaRPr>
          </a:p>
          <a:p>
            <a:pPr lvl="1" marL="784080" indent="-456480">
              <a:lnSpc>
                <a:spcPct val="90000"/>
              </a:lnSpc>
              <a:buClr>
                <a:srgbClr val="e48312"/>
              </a:buClr>
              <a:buFont typeface="Garamond"/>
              <a:buAutoNum type="alphaLcParenR"/>
            </a:pPr>
            <a:r>
              <a:rPr b="0" lang="en-IN" sz="2200" spc="-1" strike="noStrike">
                <a:solidFill>
                  <a:srgbClr val="404040"/>
                </a:solidFill>
                <a:uFill>
                  <a:solidFill>
                    <a:srgbClr val="ffffff"/>
                  </a:solidFill>
                </a:uFill>
                <a:latin typeface="Calibri"/>
              </a:rPr>
              <a:t>A change in the sex ratio of the population increasing the females against males in number</a:t>
            </a:r>
            <a:endParaRPr b="0" lang="en-IN" sz="1800" spc="-1" strike="noStrike">
              <a:solidFill>
                <a:srgbClr val="000000"/>
              </a:solidFill>
              <a:uFill>
                <a:solidFill>
                  <a:srgbClr val="ffffff"/>
                </a:solidFill>
              </a:uFill>
              <a:latin typeface="Arial"/>
            </a:endParaRPr>
          </a:p>
          <a:p>
            <a:pPr lvl="1" marL="784080" indent="-456480">
              <a:lnSpc>
                <a:spcPct val="90000"/>
              </a:lnSpc>
              <a:buClr>
                <a:srgbClr val="e48312"/>
              </a:buClr>
              <a:buFont typeface="Garamond"/>
              <a:buAutoNum type="alphaLcParenR"/>
            </a:pPr>
            <a:r>
              <a:rPr b="0" lang="en-IN" sz="2200" spc="-1" strike="noStrike">
                <a:solidFill>
                  <a:srgbClr val="404040"/>
                </a:solidFill>
                <a:uFill>
                  <a:solidFill>
                    <a:srgbClr val="ffffff"/>
                  </a:solidFill>
                </a:uFill>
                <a:latin typeface="Calibri"/>
              </a:rPr>
              <a:t>A general price rise in consumer product by 10 per cent</a:t>
            </a:r>
            <a:endParaRPr b="0" lang="en-IN" sz="1800" spc="-1" strike="noStrike">
              <a:solidFill>
                <a:srgbClr val="000000"/>
              </a:solidFill>
              <a:uFill>
                <a:solidFill>
                  <a:srgbClr val="ffffff"/>
                </a:solidFill>
              </a:uFill>
              <a:latin typeface="Arial"/>
            </a:endParaRPr>
          </a:p>
          <a:p>
            <a:pPr lvl="1" marL="784080" indent="-456480">
              <a:lnSpc>
                <a:spcPct val="90000"/>
              </a:lnSpc>
              <a:buClr>
                <a:srgbClr val="e48312"/>
              </a:buClr>
              <a:buFont typeface="Garamond"/>
              <a:buAutoNum type="alphaLcParenR"/>
            </a:pPr>
            <a:r>
              <a:rPr b="0" lang="en-IN" sz="2200" spc="-1" strike="noStrike">
                <a:solidFill>
                  <a:srgbClr val="404040"/>
                </a:solidFill>
                <a:uFill>
                  <a:solidFill>
                    <a:srgbClr val="ffffff"/>
                  </a:solidFill>
                </a:uFill>
                <a:latin typeface="Calibri"/>
              </a:rPr>
              <a:t>An increase in excise duties on cosmetics</a:t>
            </a:r>
            <a:endParaRPr b="0" lang="en-IN" sz="1800" spc="-1" strike="noStrike">
              <a:solidFill>
                <a:srgbClr val="000000"/>
              </a:solidFill>
              <a:uFill>
                <a:solidFill>
                  <a:srgbClr val="ffffff"/>
                </a:solidFill>
              </a:uFill>
              <a:latin typeface="Arial"/>
            </a:endParaRPr>
          </a:p>
          <a:p>
            <a:pPr lvl="1" marL="784080" indent="-456480">
              <a:lnSpc>
                <a:spcPct val="90000"/>
              </a:lnSpc>
              <a:buClr>
                <a:srgbClr val="e48312"/>
              </a:buClr>
              <a:buFont typeface="Garamond"/>
              <a:buAutoNum type="alphaLcParenR"/>
            </a:pPr>
            <a:r>
              <a:rPr b="0" lang="en-IN" sz="2200" spc="-1" strike="noStrike">
                <a:solidFill>
                  <a:srgbClr val="404040"/>
                </a:solidFill>
                <a:uFill>
                  <a:solidFill>
                    <a:srgbClr val="ffffff"/>
                  </a:solidFill>
                </a:uFill>
                <a:latin typeface="Calibri"/>
              </a:rPr>
              <a:t>A decrease in income tax on sales of electronic goods</a:t>
            </a:r>
            <a:endParaRPr b="0" lang="en-IN" sz="1800" spc="-1" strike="noStrike">
              <a:solidFill>
                <a:srgbClr val="000000"/>
              </a:solidFill>
              <a:uFill>
                <a:solidFill>
                  <a:srgbClr val="ffffff"/>
                </a:solidFill>
              </a:uFill>
              <a:latin typeface="Arial"/>
            </a:endParaRPr>
          </a:p>
          <a:p>
            <a:pPr lvl="1" marL="784080" indent="-456480">
              <a:lnSpc>
                <a:spcPct val="90000"/>
              </a:lnSpc>
              <a:buClr>
                <a:srgbClr val="e48312"/>
              </a:buClr>
              <a:buFont typeface="Garamond"/>
              <a:buAutoNum type="alphaLcParenR"/>
            </a:pPr>
            <a:r>
              <a:rPr b="0" lang="en-IN" sz="2200" spc="-1" strike="noStrike">
                <a:solidFill>
                  <a:srgbClr val="404040"/>
                </a:solidFill>
                <a:uFill>
                  <a:solidFill>
                    <a:srgbClr val="ffffff"/>
                  </a:solidFill>
                </a:uFill>
                <a:latin typeface="Calibri"/>
              </a:rPr>
              <a:t>An increase in the employment of women</a:t>
            </a:r>
            <a:endParaRPr b="0" lang="en-IN" sz="1800" spc="-1" strike="noStrike">
              <a:solidFill>
                <a:srgbClr val="000000"/>
              </a:solidFill>
              <a:uFill>
                <a:solidFill>
                  <a:srgbClr val="ffffff"/>
                </a:solidFill>
              </a:uFill>
              <a:latin typeface="Arial"/>
            </a:endParaRPr>
          </a:p>
          <a:p>
            <a:pPr marL="91440" indent="-90720">
              <a:lnSpc>
                <a:spcPct val="90000"/>
              </a:lnSpc>
            </a:pPr>
            <a:endParaRPr b="0" lang="en-IN" sz="1800" spc="-1" strike="noStrike">
              <a:solidFill>
                <a:srgbClr val="000000"/>
              </a:solidFill>
              <a:uFill>
                <a:solidFill>
                  <a:srgbClr val="ffffff"/>
                </a:solidFill>
              </a:uFill>
              <a:latin typeface="Arial"/>
            </a:endParaRPr>
          </a:p>
        </p:txBody>
      </p:sp>
      <p:sp>
        <p:nvSpPr>
          <p:cNvPr id="261"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04D050F-CC58-4125-9E6D-7C9682E2893F}"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262"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58" dur="indefinite" restart="never" nodeType="tmRoot">
          <p:childTnLst>
            <p:seq>
              <p:cTn id="59"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1008000" y="1224000"/>
            <a:ext cx="338400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p:txBody>
      </p:sp>
      <p:sp>
        <p:nvSpPr>
          <p:cNvPr id="264" name="TextShape 2"/>
          <p:cNvSpPr txBox="1"/>
          <p:nvPr/>
        </p:nvSpPr>
        <p:spPr>
          <a:xfrm>
            <a:off x="936000" y="1570320"/>
            <a:ext cx="7128000" cy="495360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Demand curve shifts right , increase in demand.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Other brand of coffee will suffer set back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Income of people , population, price of product, climatic conditions     (hilly region or not), Advertisement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Taste (choice of  people),complementary goods.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Income of people , population, price of product, climatic conditions     (hilly region or not), Advertisement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Taste (choice of  people),complementary goods.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5  Income of people , population, price of product, climatic conditions     (cold region or warm region), Advertisement ,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Taste (choice of  people),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complementary goods(cost of milk for    icecream etc.).</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6 It is an exception./population or prefferences of users.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7 a) increse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b) decrese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c) decrese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d) No change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e) increse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60" dur="indefinite" restart="never" nodeType="tmRoot">
          <p:childTnLst>
            <p:seq>
              <p:cTn id="61"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61160" y="559800"/>
            <a:ext cx="7466760" cy="990000"/>
          </a:xfrm>
          <a:prstGeom prst="rect">
            <a:avLst/>
          </a:prstGeom>
          <a:noFill/>
          <a:ln>
            <a:noFill/>
          </a:ln>
        </p:spPr>
        <p:style>
          <a:lnRef idx="0"/>
          <a:fillRef idx="0"/>
          <a:effectRef idx="0"/>
          <a:fontRef idx="minor"/>
        </p:style>
        <p:txBody>
          <a:bodyPr lIns="90000" rIns="90000" tIns="45000" bIns="45000" anchor="b"/>
          <a:p>
            <a:pPr>
              <a:lnSpc>
                <a:spcPct val="100000"/>
              </a:lnSpc>
            </a:pPr>
            <a:r>
              <a:rPr b="0" lang="en-IN" sz="3800" spc="-46" strike="noStrike">
                <a:solidFill>
                  <a:srgbClr val="404040"/>
                </a:solidFill>
                <a:uFill>
                  <a:solidFill>
                    <a:srgbClr val="ffffff"/>
                  </a:solidFill>
                </a:uFill>
                <a:latin typeface="Calibri Light"/>
              </a:rPr>
              <a:t>2.1 Determinants / factors affecting or influencing demand </a:t>
            </a:r>
            <a:endParaRPr b="0" lang="en-IN" sz="1800" spc="-1" strike="noStrike">
              <a:solidFill>
                <a:srgbClr val="000000"/>
              </a:solidFill>
              <a:uFill>
                <a:solidFill>
                  <a:srgbClr val="ffffff"/>
                </a:solidFill>
              </a:uFill>
              <a:latin typeface="Arial"/>
            </a:endParaRPr>
          </a:p>
        </p:txBody>
      </p:sp>
      <p:sp>
        <p:nvSpPr>
          <p:cNvPr id="172" name="CustomShape 2"/>
          <p:cNvSpPr/>
          <p:nvPr/>
        </p:nvSpPr>
        <p:spPr>
          <a:xfrm>
            <a:off x="842040" y="1752480"/>
            <a:ext cx="7543080" cy="4478040"/>
          </a:xfrm>
          <a:prstGeom prst="rect">
            <a:avLst/>
          </a:prstGeom>
          <a:noFill/>
          <a:ln>
            <a:noFill/>
          </a:ln>
        </p:spPr>
        <p:style>
          <a:lnRef idx="0"/>
          <a:fillRef idx="0"/>
          <a:effectRef idx="0"/>
          <a:fontRef idx="minor"/>
        </p:style>
        <p:txBody>
          <a:bodyPr lIns="0" rIns="0" tIns="45000" bIns="45000"/>
          <a:p>
            <a:pPr marL="571680" indent="-570960">
              <a:lnSpc>
                <a:spcPct val="8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Price of a commodity -</a:t>
            </a:r>
            <a:endParaRPr b="0" lang="en-IN" sz="1800" spc="-1" strike="noStrike">
              <a:solidFill>
                <a:srgbClr val="000000"/>
              </a:solidFill>
              <a:uFill>
                <a:solidFill>
                  <a:srgbClr val="ffffff"/>
                </a:solidFill>
              </a:uFill>
              <a:latin typeface="Arial"/>
            </a:endParaRPr>
          </a:p>
          <a:p>
            <a:pPr marL="571680" indent="-570960">
              <a:lnSpc>
                <a:spcPct val="8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Price of related goods – Substitute goods (AC &amp; Cooler) &amp; Complementary goods (Computer &amp; software)</a:t>
            </a:r>
            <a:endParaRPr b="0" lang="en-IN" sz="1800" spc="-1" strike="noStrike">
              <a:solidFill>
                <a:srgbClr val="000000"/>
              </a:solidFill>
              <a:uFill>
                <a:solidFill>
                  <a:srgbClr val="ffffff"/>
                </a:solidFill>
              </a:uFill>
              <a:latin typeface="Arial"/>
            </a:endParaRPr>
          </a:p>
          <a:p>
            <a:pPr marL="571680" indent="-570960">
              <a:lnSpc>
                <a:spcPct val="8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Income of the consumer -</a:t>
            </a:r>
            <a:endParaRPr b="0" lang="en-IN" sz="1800" spc="-1" strike="noStrike">
              <a:solidFill>
                <a:srgbClr val="000000"/>
              </a:solidFill>
              <a:uFill>
                <a:solidFill>
                  <a:srgbClr val="ffffff"/>
                </a:solidFill>
              </a:uFill>
              <a:latin typeface="Arial"/>
            </a:endParaRPr>
          </a:p>
          <a:p>
            <a:pPr marL="571680" indent="-570960">
              <a:lnSpc>
                <a:spcPct val="80000"/>
              </a:lnSpc>
              <a:buClr>
                <a:srgbClr val="e48312"/>
              </a:buClr>
              <a:buFont typeface="Wingdings" charset="2"/>
              <a:buAutoNum type="arabicPeriod"/>
            </a:pPr>
            <a:r>
              <a:rPr b="0" lang="en-IN" sz="2400" spc="-1" strike="noStrike">
                <a:solidFill>
                  <a:srgbClr val="404040"/>
                </a:solidFill>
                <a:uFill>
                  <a:solidFill>
                    <a:srgbClr val="ffffff"/>
                  </a:solidFill>
                </a:uFill>
                <a:latin typeface="Calibri"/>
              </a:rPr>
              <a:t>Taste and preferences of the consumer – Jeans</a:t>
            </a:r>
            <a:endParaRPr b="0" lang="en-IN" sz="1800" spc="-1" strike="noStrike">
              <a:solidFill>
                <a:srgbClr val="000000"/>
              </a:solidFill>
              <a:uFill>
                <a:solidFill>
                  <a:srgbClr val="ffffff"/>
                </a:solidFill>
              </a:uFill>
              <a:latin typeface="Arial"/>
            </a:endParaRPr>
          </a:p>
          <a:p>
            <a:pPr lvl="1" marL="384120" indent="-182160">
              <a:lnSpc>
                <a:spcPct val="80000"/>
              </a:lnSpc>
              <a:buClr>
                <a:srgbClr val="e48312"/>
              </a:buClr>
              <a:buFont typeface="Wingdings" charset="2"/>
              <a:buChar char=""/>
            </a:pPr>
            <a:r>
              <a:rPr b="0" lang="en-IN" sz="2200" spc="-1" strike="noStrike">
                <a:solidFill>
                  <a:srgbClr val="404040"/>
                </a:solidFill>
                <a:uFill>
                  <a:solidFill>
                    <a:srgbClr val="ffffff"/>
                  </a:solidFill>
                </a:uFill>
                <a:latin typeface="Calibri"/>
              </a:rPr>
              <a:t> </a:t>
            </a:r>
            <a:r>
              <a:rPr b="0" lang="en-IN" sz="2400" spc="-1" strike="noStrike">
                <a:solidFill>
                  <a:srgbClr val="404040"/>
                </a:solidFill>
                <a:uFill>
                  <a:solidFill>
                    <a:srgbClr val="ffffff"/>
                  </a:solidFill>
                </a:uFill>
                <a:latin typeface="Calibri"/>
              </a:rPr>
              <a:t>Budget phones – Rs. 7,000 -  10,000</a:t>
            </a:r>
            <a:endParaRPr b="0" lang="en-IN" sz="1800" spc="-1" strike="noStrike">
              <a:solidFill>
                <a:srgbClr val="000000"/>
              </a:solidFill>
              <a:uFill>
                <a:solidFill>
                  <a:srgbClr val="ffffff"/>
                </a:solidFill>
              </a:uFill>
              <a:latin typeface="Arial"/>
            </a:endParaRPr>
          </a:p>
          <a:p>
            <a:pPr lvl="1" marL="384120" indent="-182160">
              <a:lnSpc>
                <a:spcPct val="80000"/>
              </a:lnSpc>
              <a:buClr>
                <a:srgbClr val="e48312"/>
              </a:buClr>
              <a:buFont typeface="Wingdings" charset="2"/>
              <a:buChar char=""/>
            </a:pPr>
            <a:r>
              <a:rPr b="0" lang="en-IN" sz="2400" spc="-1" strike="noStrike">
                <a:solidFill>
                  <a:srgbClr val="404040"/>
                </a:solidFill>
                <a:uFill>
                  <a:solidFill>
                    <a:srgbClr val="ffffff"/>
                  </a:solidFill>
                </a:uFill>
                <a:latin typeface="Calibri"/>
              </a:rPr>
              <a:t>Kellogs’  - Launched chocos biscuits</a:t>
            </a:r>
            <a:endParaRPr b="0" lang="en-IN" sz="1800" spc="-1" strike="noStrike">
              <a:solidFill>
                <a:srgbClr val="000000"/>
              </a:solidFill>
              <a:uFill>
                <a:solidFill>
                  <a:srgbClr val="ffffff"/>
                </a:solidFill>
              </a:uFill>
              <a:latin typeface="Arial"/>
            </a:endParaRPr>
          </a:p>
          <a:p>
            <a:pPr lvl="1" marL="384120" indent="-182160">
              <a:lnSpc>
                <a:spcPct val="80000"/>
              </a:lnSpc>
              <a:buClr>
                <a:srgbClr val="e48312"/>
              </a:buClr>
              <a:buFont typeface="Wingdings" charset="2"/>
              <a:buChar char=""/>
            </a:pPr>
            <a:r>
              <a:rPr b="0" lang="en-IN" sz="2400" spc="-1" strike="noStrike">
                <a:solidFill>
                  <a:srgbClr val="404040"/>
                </a:solidFill>
                <a:uFill>
                  <a:solidFill>
                    <a:srgbClr val="ffffff"/>
                  </a:solidFill>
                </a:uFill>
                <a:latin typeface="Calibri"/>
              </a:rPr>
              <a:t>Lacoste  - Launched lacoste Kurtas</a:t>
            </a:r>
            <a:endParaRPr b="0" lang="en-IN" sz="1800" spc="-1" strike="noStrike">
              <a:solidFill>
                <a:srgbClr val="000000"/>
              </a:solidFill>
              <a:uFill>
                <a:solidFill>
                  <a:srgbClr val="ffffff"/>
                </a:solidFill>
              </a:uFill>
              <a:latin typeface="Arial"/>
            </a:endParaRPr>
          </a:p>
          <a:p>
            <a:pPr lvl="1" marL="384120" indent="-182160">
              <a:lnSpc>
                <a:spcPct val="80000"/>
              </a:lnSpc>
              <a:buClr>
                <a:srgbClr val="e48312"/>
              </a:buClr>
              <a:buFont typeface="Wingdings" charset="2"/>
              <a:buChar char=""/>
            </a:pPr>
            <a:r>
              <a:rPr b="0" lang="en-IN" sz="2400" spc="-1" strike="noStrike">
                <a:solidFill>
                  <a:srgbClr val="404040"/>
                </a:solidFill>
                <a:uFill>
                  <a:solidFill>
                    <a:srgbClr val="ffffff"/>
                  </a:solidFill>
                </a:uFill>
                <a:latin typeface="Calibri"/>
              </a:rPr>
              <a:t>Rebook – Launched – Rs. 990 – Rs. 1790 range of shoes</a:t>
            </a:r>
            <a:endParaRPr b="0" lang="en-IN" sz="1800" spc="-1" strike="noStrike">
              <a:solidFill>
                <a:srgbClr val="000000"/>
              </a:solidFill>
              <a:uFill>
                <a:solidFill>
                  <a:srgbClr val="ffffff"/>
                </a:solidFill>
              </a:uFill>
              <a:latin typeface="Arial"/>
            </a:endParaRPr>
          </a:p>
          <a:p>
            <a:pPr lvl="1" marL="384120" indent="-182160">
              <a:lnSpc>
                <a:spcPct val="80000"/>
              </a:lnSpc>
              <a:buClr>
                <a:srgbClr val="e48312"/>
              </a:buClr>
              <a:buFont typeface="Wingdings" charset="2"/>
              <a:buChar char=""/>
            </a:pPr>
            <a:r>
              <a:rPr b="0" lang="en-IN" sz="2400" spc="-1" strike="noStrike">
                <a:solidFill>
                  <a:srgbClr val="404040"/>
                </a:solidFill>
                <a:uFill>
                  <a:solidFill>
                    <a:srgbClr val="ffffff"/>
                  </a:solidFill>
                </a:uFill>
                <a:latin typeface="Calibri"/>
              </a:rPr>
              <a:t>McDonalds – Aloo Tikki</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173"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5DE3C6-6B8D-4A0D-91C3-1411AC3DEFD9}"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174"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85000"/>
              </a:lnSpc>
            </a:pPr>
            <a:r>
              <a:rPr b="0" lang="en-IN" sz="4800" spc="-46" strike="noStrike">
                <a:solidFill>
                  <a:srgbClr val="404040"/>
                </a:solidFill>
                <a:uFill>
                  <a:solidFill>
                    <a:srgbClr val="ffffff"/>
                  </a:solidFill>
                </a:uFill>
                <a:latin typeface="Calibri Light"/>
              </a:rPr>
              <a:t>Determinants / factors affecting or influencing demand </a:t>
            </a:r>
            <a:endParaRPr b="0" lang="en-IN" sz="1800" spc="-1" strike="noStrike">
              <a:solidFill>
                <a:srgbClr val="000000"/>
              </a:solidFill>
              <a:uFill>
                <a:solidFill>
                  <a:srgbClr val="ffffff"/>
                </a:solidFill>
              </a:uFill>
              <a:latin typeface="Arial"/>
            </a:endParaRPr>
          </a:p>
        </p:txBody>
      </p:sp>
      <p:sp>
        <p:nvSpPr>
          <p:cNvPr id="176"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571680" indent="-570960">
              <a:lnSpc>
                <a:spcPct val="80000"/>
              </a:lnSpc>
              <a:buClr>
                <a:srgbClr val="e48312"/>
              </a:buClr>
              <a:buFont typeface="Calibri Light"/>
              <a:buAutoNum type="arabicPeriod" startAt="5"/>
            </a:pPr>
            <a:r>
              <a:rPr b="0" lang="en-IN" sz="2400" spc="-1" strike="noStrike">
                <a:solidFill>
                  <a:srgbClr val="404040"/>
                </a:solidFill>
                <a:uFill>
                  <a:solidFill>
                    <a:srgbClr val="ffffff"/>
                  </a:solidFill>
                </a:uFill>
                <a:latin typeface="Calibri"/>
              </a:rPr>
              <a:t>Consumer expectations –</a:t>
            </a:r>
            <a:endParaRPr b="0" lang="en-IN" sz="1800" spc="-1" strike="noStrike">
              <a:solidFill>
                <a:srgbClr val="000000"/>
              </a:solidFill>
              <a:uFill>
                <a:solidFill>
                  <a:srgbClr val="ffffff"/>
                </a:solidFill>
              </a:uFill>
              <a:latin typeface="Arial"/>
            </a:endParaRPr>
          </a:p>
          <a:p>
            <a:pPr marL="571680" indent="-570960">
              <a:lnSpc>
                <a:spcPct val="80000"/>
              </a:lnSpc>
              <a:buClr>
                <a:srgbClr val="e48312"/>
              </a:buClr>
              <a:buFont typeface="Calibri Light"/>
              <a:buAutoNum type="arabicPeriod" startAt="5"/>
            </a:pPr>
            <a:r>
              <a:rPr b="0" lang="en-IN" sz="2400" spc="-1" strike="noStrike">
                <a:solidFill>
                  <a:srgbClr val="404040"/>
                </a:solidFill>
                <a:uFill>
                  <a:solidFill>
                    <a:srgbClr val="ffffff"/>
                  </a:solidFill>
                </a:uFill>
                <a:latin typeface="Calibri"/>
              </a:rPr>
              <a:t>Advertisement effects –</a:t>
            </a:r>
            <a:endParaRPr b="0" lang="en-IN" sz="1800" spc="-1" strike="noStrike">
              <a:solidFill>
                <a:srgbClr val="000000"/>
              </a:solidFill>
              <a:uFill>
                <a:solidFill>
                  <a:srgbClr val="ffffff"/>
                </a:solidFill>
              </a:uFill>
              <a:latin typeface="Arial"/>
            </a:endParaRPr>
          </a:p>
          <a:p>
            <a:pPr marL="571680" indent="-570960">
              <a:lnSpc>
                <a:spcPct val="80000"/>
              </a:lnSpc>
              <a:buClr>
                <a:srgbClr val="e48312"/>
              </a:buClr>
              <a:buFont typeface="Calibri Light"/>
              <a:buAutoNum type="arabicPeriod" startAt="5"/>
            </a:pPr>
            <a:r>
              <a:rPr b="0" lang="en-IN" sz="2400" spc="-1" strike="noStrike">
                <a:solidFill>
                  <a:srgbClr val="404040"/>
                </a:solidFill>
                <a:uFill>
                  <a:solidFill>
                    <a:srgbClr val="ffffff"/>
                  </a:solidFill>
                </a:uFill>
                <a:latin typeface="Calibri"/>
              </a:rPr>
              <a:t>Climate or whether conditions – Ex - Cold Drinks, Coolers, Umbrellas </a:t>
            </a:r>
            <a:endParaRPr b="0" lang="en-IN" sz="1800" spc="-1" strike="noStrike">
              <a:solidFill>
                <a:srgbClr val="000000"/>
              </a:solidFill>
              <a:uFill>
                <a:solidFill>
                  <a:srgbClr val="ffffff"/>
                </a:solidFill>
              </a:uFill>
              <a:latin typeface="Arial"/>
            </a:endParaRPr>
          </a:p>
          <a:p>
            <a:pPr marL="571680" indent="-570960">
              <a:lnSpc>
                <a:spcPct val="80000"/>
              </a:lnSpc>
              <a:buClr>
                <a:srgbClr val="e48312"/>
              </a:buClr>
              <a:buFont typeface="Calibri Light"/>
              <a:buAutoNum type="arabicPeriod" startAt="5"/>
            </a:pPr>
            <a:r>
              <a:rPr b="0" lang="en-IN" sz="2400" spc="-1" strike="noStrike">
                <a:solidFill>
                  <a:srgbClr val="404040"/>
                </a:solidFill>
                <a:uFill>
                  <a:solidFill>
                    <a:srgbClr val="ffffff"/>
                  </a:solidFill>
                </a:uFill>
                <a:latin typeface="Calibri"/>
              </a:rPr>
              <a:t>Population – Ex- More aged population will require more medicines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77" name="CustomShape 3"/>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
        <p:nvSpPr>
          <p:cNvPr id="178" name="CustomShape 4"/>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97C106-267E-467D-88FC-F362B06A02DF}"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49640" y="533520"/>
            <a:ext cx="7958880" cy="913680"/>
          </a:xfrm>
          <a:prstGeom prst="rect">
            <a:avLst/>
          </a:prstGeom>
          <a:noFill/>
          <a:ln>
            <a:noFill/>
          </a:ln>
        </p:spPr>
        <p:style>
          <a:lnRef idx="0"/>
          <a:fillRef idx="0"/>
          <a:effectRef idx="0"/>
          <a:fontRef idx="minor"/>
        </p:style>
        <p:txBody>
          <a:bodyPr lIns="90000" rIns="90000" tIns="45000" bIns="45000" anchor="b"/>
          <a:p>
            <a:endParaRPr b="0" lang="en-IN" sz="1800" spc="-1" strike="noStrike">
              <a:solidFill>
                <a:srgbClr val="000000"/>
              </a:solidFill>
              <a:uFill>
                <a:solidFill>
                  <a:srgbClr val="ffffff"/>
                </a:solidFill>
              </a:uFill>
              <a:latin typeface="Arial"/>
            </a:endParaRPr>
          </a:p>
          <a:p>
            <a:pPr>
              <a:lnSpc>
                <a:spcPct val="100000"/>
              </a:lnSpc>
            </a:pPr>
            <a:r>
              <a:rPr b="0" lang="en-IN" sz="4800" spc="-46" strike="noStrike">
                <a:solidFill>
                  <a:srgbClr val="404040"/>
                </a:solidFill>
                <a:uFill>
                  <a:solidFill>
                    <a:srgbClr val="ffffff"/>
                  </a:solidFill>
                </a:uFill>
                <a:latin typeface="Calibri Light"/>
              </a:rPr>
              <a:t>Factors influencing market demand </a:t>
            </a:r>
            <a:endParaRPr b="0" lang="en-IN" sz="1800" spc="-1" strike="noStrike">
              <a:solidFill>
                <a:srgbClr val="000000"/>
              </a:solidFill>
              <a:uFill>
                <a:solidFill>
                  <a:srgbClr val="ffffff"/>
                </a:solidFill>
              </a:uFill>
              <a:latin typeface="Arial"/>
            </a:endParaRPr>
          </a:p>
        </p:txBody>
      </p:sp>
      <p:sp>
        <p:nvSpPr>
          <p:cNvPr id="180" name="CustomShape 2"/>
          <p:cNvSpPr/>
          <p:nvPr/>
        </p:nvSpPr>
        <p:spPr>
          <a:xfrm>
            <a:off x="481680" y="1705680"/>
            <a:ext cx="7466760" cy="4389840"/>
          </a:xfrm>
          <a:prstGeom prst="rect">
            <a:avLst/>
          </a:prstGeom>
          <a:noFill/>
          <a:ln>
            <a:noFill/>
          </a:ln>
        </p:spPr>
        <p:style>
          <a:lnRef idx="0"/>
          <a:fillRef idx="0"/>
          <a:effectRef idx="0"/>
          <a:fontRef idx="minor"/>
        </p:style>
        <p:txBody>
          <a:bodyPr lIns="0" rIns="0" tIns="45000" bIns="45000"/>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Price of the product</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Distribution of income and wealth in the society</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Community’s common habits and scale of preferences</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General standard of living</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Numbers of buyers in the market and growth of population</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Age structure and sex ratio of the population</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Future expectations</a:t>
            </a:r>
            <a:endParaRPr b="0" lang="en-IN" sz="1800" spc="-1" strike="noStrike">
              <a:solidFill>
                <a:srgbClr val="000000"/>
              </a:solidFill>
              <a:uFill>
                <a:solidFill>
                  <a:srgbClr val="ffffff"/>
                </a:solidFill>
              </a:uFill>
              <a:latin typeface="Arial"/>
            </a:endParaRPr>
          </a:p>
          <a:p>
            <a:pPr marL="571680" indent="-570960">
              <a:lnSpc>
                <a:spcPct val="90000"/>
              </a:lnSpc>
              <a:buClr>
                <a:srgbClr val="e48312"/>
              </a:buClr>
              <a:buFont typeface="Wingdings" charset="2"/>
              <a:buAutoNum type="arabicPeriod"/>
            </a:pPr>
            <a:r>
              <a:rPr b="0" lang="en-IN" sz="2600" spc="-1" strike="noStrike">
                <a:solidFill>
                  <a:srgbClr val="404040"/>
                </a:solidFill>
                <a:uFill>
                  <a:solidFill>
                    <a:srgbClr val="ffffff"/>
                  </a:solidFill>
                </a:uFill>
                <a:latin typeface="Calibri"/>
              </a:rPr>
              <a:t>Advertisements and sales techniques</a:t>
            </a:r>
            <a:endParaRPr b="0" lang="en-IN" sz="1800" spc="-1" strike="noStrike">
              <a:solidFill>
                <a:srgbClr val="000000"/>
              </a:solidFill>
              <a:uFill>
                <a:solidFill>
                  <a:srgbClr val="ffffff"/>
                </a:solidFill>
              </a:uFill>
              <a:latin typeface="Arial"/>
            </a:endParaRPr>
          </a:p>
        </p:txBody>
      </p:sp>
      <p:sp>
        <p:nvSpPr>
          <p:cNvPr id="181"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19AEE8E-42C8-4646-B27A-EDE9BE723A07}"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182"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286560"/>
            <a:ext cx="7908840" cy="1450080"/>
          </a:xfrm>
          <a:prstGeom prst="rect">
            <a:avLst/>
          </a:prstGeom>
          <a:noFill/>
          <a:ln>
            <a:noFill/>
          </a:ln>
        </p:spPr>
        <p:style>
          <a:lnRef idx="0"/>
          <a:fillRef idx="0"/>
          <a:effectRef idx="0"/>
          <a:fontRef idx="minor"/>
        </p:style>
        <p:txBody>
          <a:bodyPr lIns="90000" rIns="90000" tIns="45000" bIns="45000" anchor="b"/>
          <a:p>
            <a:pPr>
              <a:lnSpc>
                <a:spcPct val="85000"/>
              </a:lnSpc>
            </a:pPr>
            <a:r>
              <a:rPr b="0" lang="en-IN" sz="4000" spc="-46" strike="noStrike">
                <a:solidFill>
                  <a:srgbClr val="404040"/>
                </a:solidFill>
                <a:uFill>
                  <a:solidFill>
                    <a:srgbClr val="ffffff"/>
                  </a:solidFill>
                </a:uFill>
                <a:latin typeface="Calibri Light"/>
              </a:rPr>
              <a:t>Review question - Factors affecting the demand for healthcare in an economy</a:t>
            </a:r>
            <a:endParaRPr b="0" lang="en-IN" sz="1800" spc="-1" strike="noStrike">
              <a:solidFill>
                <a:srgbClr val="000000"/>
              </a:solidFill>
              <a:uFill>
                <a:solidFill>
                  <a:srgbClr val="ffffff"/>
                </a:solidFill>
              </a:uFill>
              <a:latin typeface="Arial"/>
            </a:endParaRPr>
          </a:p>
        </p:txBody>
      </p:sp>
      <p:sp>
        <p:nvSpPr>
          <p:cNvPr id="184" name="CustomShape 2"/>
          <p:cNvSpPr/>
          <p:nvPr/>
        </p:nvSpPr>
        <p:spPr>
          <a:xfrm>
            <a:off x="822960" y="1845720"/>
            <a:ext cx="7543080" cy="4478040"/>
          </a:xfrm>
          <a:prstGeom prst="rect">
            <a:avLst/>
          </a:prstGeom>
          <a:noFill/>
          <a:ln>
            <a:noFill/>
          </a:ln>
        </p:spPr>
        <p:style>
          <a:lnRef idx="0"/>
          <a:fillRef idx="0"/>
          <a:effectRef idx="0"/>
          <a:fontRef idx="minor"/>
        </p:style>
        <p:txBody>
          <a:bodyPr lIns="0" rIns="0" tIns="45000" bIns="45000"/>
          <a:p>
            <a:pPr marL="91440" indent="-90720">
              <a:lnSpc>
                <a:spcPct val="90000"/>
              </a:lnSpc>
              <a:buClr>
                <a:srgbClr val="e48312"/>
              </a:buClr>
              <a:buFont typeface="Calibri"/>
              <a:buChar char=" "/>
            </a:pPr>
            <a:r>
              <a:rPr b="0" lang="en-IN" sz="2400" spc="-1" strike="noStrike">
                <a:solidFill>
                  <a:srgbClr val="404040"/>
                </a:solidFill>
                <a:uFill>
                  <a:solidFill>
                    <a:srgbClr val="ffffff"/>
                  </a:solidFill>
                </a:uFill>
                <a:latin typeface="Calibri"/>
              </a:rPr>
              <a:t>Demand will depend on –</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Price</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Income</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Population size and age distribution</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Health needs</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Balance between public and private provision</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Attitudes to health</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Awareness of availability of services</a:t>
            </a:r>
            <a:endParaRPr b="0" lang="en-IN" sz="1800" spc="-1" strike="noStrike">
              <a:solidFill>
                <a:srgbClr val="000000"/>
              </a:solidFill>
              <a:uFill>
                <a:solidFill>
                  <a:srgbClr val="ffffff"/>
                </a:solidFill>
              </a:uFill>
              <a:latin typeface="Arial"/>
            </a:endParaRPr>
          </a:p>
          <a:p>
            <a:pPr marL="457200" indent="-456480">
              <a:lnSpc>
                <a:spcPct val="100000"/>
              </a:lnSpc>
              <a:buClr>
                <a:srgbClr val="e48312"/>
              </a:buClr>
              <a:buFont typeface="Calibri Light"/>
              <a:buAutoNum type="arabicPeriod"/>
            </a:pPr>
            <a:r>
              <a:rPr b="0" lang="en-IN" sz="2400" spc="-1" strike="noStrike">
                <a:solidFill>
                  <a:srgbClr val="404040"/>
                </a:solidFill>
                <a:uFill>
                  <a:solidFill>
                    <a:srgbClr val="ffffff"/>
                  </a:solidFill>
                </a:uFill>
                <a:latin typeface="Calibri"/>
              </a:rPr>
              <a:t>Government policy etc.</a:t>
            </a:r>
            <a:endParaRPr b="0" lang="en-IN" sz="1800" spc="-1" strike="noStrike">
              <a:solidFill>
                <a:srgbClr val="000000"/>
              </a:solidFill>
              <a:uFill>
                <a:solidFill>
                  <a:srgbClr val="ffffff"/>
                </a:solidFill>
              </a:uFill>
              <a:latin typeface="Arial"/>
            </a:endParaRPr>
          </a:p>
        </p:txBody>
      </p:sp>
      <p:sp>
        <p:nvSpPr>
          <p:cNvPr id="185" name="CustomShape 3"/>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229DDAE-FCC7-4A7F-91FF-58B10063F252}"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
        <p:nvSpPr>
          <p:cNvPr id="186" name="CustomShape 4"/>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22960" y="-10080"/>
            <a:ext cx="7543080" cy="2043360"/>
          </a:xfrm>
          <a:prstGeom prst="rect">
            <a:avLst/>
          </a:prstGeom>
          <a:noFill/>
          <a:ln>
            <a:noFill/>
          </a:ln>
        </p:spPr>
        <p:style>
          <a:lnRef idx="0"/>
          <a:fillRef idx="0"/>
          <a:effectRef idx="0"/>
          <a:fontRef idx="minor"/>
        </p:style>
        <p:txBody>
          <a:bodyPr lIns="0" rIns="0" tIns="0" bIns="0" anchor="ctr"/>
          <a:p>
            <a:r>
              <a:rPr b="0" lang="en-IN" sz="4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88" name="CustomShape 2"/>
          <p:cNvSpPr/>
          <p:nvPr/>
        </p:nvSpPr>
        <p:spPr>
          <a:xfrm>
            <a:off x="822960" y="1806120"/>
            <a:ext cx="7543080" cy="410184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rPr>
              <a:t>1 no</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2 no</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3 yes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4 yes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5 yes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6 yes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7 yes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8 yes</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22960" y="286560"/>
            <a:ext cx="7543080" cy="1450080"/>
          </a:xfrm>
          <a:prstGeom prst="rect">
            <a:avLst/>
          </a:prstGeom>
          <a:noFill/>
          <a:ln>
            <a:noFill/>
          </a:ln>
        </p:spPr>
        <p:style>
          <a:lnRef idx="0"/>
          <a:fillRef idx="0"/>
          <a:effectRef idx="0"/>
          <a:fontRef idx="minor"/>
        </p:style>
        <p:txBody>
          <a:bodyPr lIns="90000" rIns="90000" tIns="45000" bIns="45000" anchor="b"/>
          <a:p>
            <a:pPr>
              <a:lnSpc>
                <a:spcPct val="85000"/>
              </a:lnSpc>
            </a:pPr>
            <a:r>
              <a:rPr b="0" lang="en-IN" sz="4000" spc="-46" strike="noStrike">
                <a:solidFill>
                  <a:srgbClr val="404040"/>
                </a:solidFill>
                <a:uFill>
                  <a:solidFill>
                    <a:srgbClr val="ffffff"/>
                  </a:solidFill>
                </a:uFill>
                <a:latin typeface="Calibri Light"/>
              </a:rPr>
              <a:t>Review question</a:t>
            </a:r>
            <a:endParaRPr b="0" lang="en-IN" sz="1800" spc="-1" strike="noStrike">
              <a:solidFill>
                <a:srgbClr val="000000"/>
              </a:solidFill>
              <a:uFill>
                <a:solidFill>
                  <a:srgbClr val="ffffff"/>
                </a:solidFill>
              </a:uFill>
              <a:latin typeface="Arial"/>
            </a:endParaRPr>
          </a:p>
        </p:txBody>
      </p:sp>
      <p:sp>
        <p:nvSpPr>
          <p:cNvPr id="190" name="CustomShape 2"/>
          <p:cNvSpPr/>
          <p:nvPr/>
        </p:nvSpPr>
        <p:spPr>
          <a:xfrm>
            <a:off x="822960" y="1845720"/>
            <a:ext cx="7543080" cy="4022640"/>
          </a:xfrm>
          <a:prstGeom prst="rect">
            <a:avLst/>
          </a:prstGeom>
          <a:noFill/>
          <a:ln>
            <a:noFill/>
          </a:ln>
        </p:spPr>
        <p:style>
          <a:lnRef idx="0"/>
          <a:fillRef idx="0"/>
          <a:effectRef idx="0"/>
          <a:fontRef idx="minor"/>
        </p:style>
        <p:txBody>
          <a:bodyPr lIns="0" rIns="0" tIns="45000" bIns="45000"/>
          <a:p>
            <a:pPr marL="91440" indent="-90720">
              <a:lnSpc>
                <a:spcPct val="100000"/>
              </a:lnSpc>
              <a:buClr>
                <a:srgbClr val="e48312"/>
              </a:buClr>
              <a:buFont typeface="Wingdings" charset="2"/>
              <a:buChar char=""/>
            </a:pPr>
            <a:r>
              <a:rPr b="0" lang="en-IN" sz="2000" spc="-1" strike="noStrike">
                <a:solidFill>
                  <a:srgbClr val="404040"/>
                </a:solidFill>
                <a:uFill>
                  <a:solidFill>
                    <a:srgbClr val="ffffff"/>
                  </a:solidFill>
                </a:uFill>
                <a:latin typeface="Calibri"/>
              </a:rPr>
              <a:t> </a:t>
            </a:r>
            <a:r>
              <a:rPr b="0" lang="en-IN" sz="2800" spc="-1" strike="noStrike">
                <a:solidFill>
                  <a:srgbClr val="404040"/>
                </a:solidFill>
                <a:uFill>
                  <a:solidFill>
                    <a:srgbClr val="ffffff"/>
                  </a:solidFill>
                </a:uFill>
                <a:latin typeface="Calibri"/>
              </a:rPr>
              <a:t>Factors affecting the demand for automobiles/cars in an economy</a:t>
            </a:r>
            <a:endParaRPr b="0" lang="en-IN" sz="1800" spc="-1" strike="noStrike">
              <a:solidFill>
                <a:srgbClr val="000000"/>
              </a:solidFill>
              <a:uFill>
                <a:solidFill>
                  <a:srgbClr val="ffffff"/>
                </a:solidFill>
              </a:uFill>
              <a:latin typeface="Arial"/>
            </a:endParaRPr>
          </a:p>
        </p:txBody>
      </p:sp>
      <p:sp>
        <p:nvSpPr>
          <p:cNvPr id="191" name="CustomShape 3"/>
          <p:cNvSpPr/>
          <p:nvPr/>
        </p:nvSpPr>
        <p:spPr>
          <a:xfrm>
            <a:off x="2764800" y="6459840"/>
            <a:ext cx="36165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Arial"/>
              </a:rPr>
              <a:t>S Nehra EFE Unit II</a:t>
            </a:r>
            <a:endParaRPr b="0" lang="en-IN" sz="1800" spc="-1" strike="noStrike">
              <a:solidFill>
                <a:srgbClr val="000000"/>
              </a:solidFill>
              <a:uFill>
                <a:solidFill>
                  <a:srgbClr val="ffffff"/>
                </a:solidFill>
              </a:uFill>
              <a:latin typeface="Arial"/>
            </a:endParaRPr>
          </a:p>
        </p:txBody>
      </p:sp>
      <p:sp>
        <p:nvSpPr>
          <p:cNvPr id="192" name="CustomShape 4"/>
          <p:cNvSpPr/>
          <p:nvPr/>
        </p:nvSpPr>
        <p:spPr>
          <a:xfrm>
            <a:off x="7425360" y="6459840"/>
            <a:ext cx="98316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974E651-8F6B-4E3F-8D36-74B91BB135D8}" type="slidenum">
              <a:rPr b="0" lang="en-IN" sz="1050" spc="-1" strike="noStrike">
                <a:solidFill>
                  <a:srgbClr val="ffffff"/>
                </a:solidFill>
                <a:uFill>
                  <a:solidFill>
                    <a:srgbClr val="ffffff"/>
                  </a:solidFill>
                </a:uFill>
                <a:latin typeface="Arial"/>
              </a:rPr>
              <a:t>1</a:t>
            </a:fld>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248000" y="1152000"/>
            <a:ext cx="129636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My Answer</a:t>
            </a:r>
            <a:endParaRPr b="0" lang="en-IN" sz="1800" spc="-1" strike="noStrike">
              <a:solidFill>
                <a:srgbClr val="000000"/>
              </a:solidFill>
              <a:uFill>
                <a:solidFill>
                  <a:srgbClr val="ffffff"/>
                </a:solidFill>
              </a:uFill>
              <a:latin typeface="Arial"/>
            </a:endParaRPr>
          </a:p>
        </p:txBody>
      </p:sp>
      <p:sp>
        <p:nvSpPr>
          <p:cNvPr id="194" name="TextShape 2"/>
          <p:cNvSpPr txBox="1"/>
          <p:nvPr/>
        </p:nvSpPr>
        <p:spPr>
          <a:xfrm>
            <a:off x="4248000" y="1296000"/>
            <a:ext cx="1440000" cy="346320"/>
          </a:xfrm>
          <a:prstGeom prst="rect">
            <a:avLst/>
          </a:prstGeom>
          <a:noFill/>
          <a:ln>
            <a:noFill/>
          </a:ln>
        </p:spPr>
      </p:sp>
      <p:sp>
        <p:nvSpPr>
          <p:cNvPr id="195" name="TextShape 3"/>
          <p:cNvSpPr txBox="1"/>
          <p:nvPr/>
        </p:nvSpPr>
        <p:spPr>
          <a:xfrm>
            <a:off x="2304000" y="2664000"/>
            <a:ext cx="4871520" cy="213804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1 Income of people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2 price of car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3 availability of resources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4 climatic condition (hilly areas jeeps)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5 complementary goods (price of petrol diesel)</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6 supplimentary goods (substitute car)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7 advertisement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8 population</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302</TotalTime>
  <Application>LibreOffice/5.1.6.2$Linux_X86_64 LibreOffice_project/10m0$Build-2</Application>
  <Words>1392</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2008-08-16T06:33:25Z</dcterms:created>
  <dc:creator>NEHRA</dc:creator>
  <dc:description/>
  <dc:language>en-IN</dc:language>
  <cp:lastModifiedBy/>
  <dcterms:modified xsi:type="dcterms:W3CDTF">2018-02-26T12:24:17Z</dcterms:modified>
  <cp:revision>103</cp:revision>
  <dc:subject/>
  <dc:title>Demand Analysis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