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934A0-8BFA-4744-8899-3228066C143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4A443-C1EC-407D-AE9E-093FFEB7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60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4A443-C1EC-407D-AE9E-093FFEB72C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3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4A443-C1EC-407D-AE9E-093FFEB72C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8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6305-47B4-4C43-8FCA-58C09F65BFDB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EFE S Nehra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D804-E58C-4765-98F2-5DDEBA725053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EFE S Nehra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3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390C-2A5C-4B8E-8245-67B2B4D585EF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EFE S Nehra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3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33D0-AA6F-47E3-B177-1669AF358C82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EFE S Nehra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1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4F43-48CB-4F80-A664-F7BB9FC570B6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EFE S Nehra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35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8DC5-488C-42D0-A3F0-0E700709864F}" type="datetime1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EFE S Nehra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6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3412-A9AB-4435-AD11-2F3C043AEE02}" type="datetime1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EFE S Nehra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4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83A1-2C5F-4427-8588-EFAC7FD18977}" type="datetime1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EFE S Nehra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2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3E1B-D6CF-4A02-9D60-87C3C1348D6C}" type="datetime1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Syllabus EFE S Nehra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310258-9B5E-4694-9FFF-21218EAFF105}" type="datetime1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Syllabus EFE S Nehra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2B794A-E3D5-481D-8BE0-D9C71B45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9C41-6D01-4CBB-BDA6-C35819D1DF6C}" type="datetime1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EFE S Nehra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3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35FA31-33F1-44BA-A894-8040952AFA34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Syllabus EFE S Nehra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2B794A-E3D5-481D-8BE0-D9C71B45F3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26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Economics </a:t>
            </a:r>
            <a:r>
              <a:rPr lang="en-US" b="1" dirty="0"/>
              <a:t>for </a:t>
            </a:r>
            <a:r>
              <a:rPr lang="en-US" b="1" dirty="0" smtClean="0"/>
              <a:t>Engineers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837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Attendance Policy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 attendance required to appear in the mid term/end term exam/quiz/presentation is 60 %.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Bonus marks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be awarded over and above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student is attending &gt;60%. The weightage of such marks is as follows: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635508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60 -70 % attendance - 2 marks</a:t>
            </a:r>
          </a:p>
          <a:p>
            <a:pPr marL="635508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70-80% attendance - 3 marks</a:t>
            </a:r>
          </a:p>
          <a:p>
            <a:pPr marL="635508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80-90% attendance - 4 marks</a:t>
            </a:r>
          </a:p>
          <a:p>
            <a:pPr marL="635508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90-100% attendance - 5 marks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EFE S Nehra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29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grading</a:t>
            </a:r>
            <a:r>
              <a:rPr lang="en-US" dirty="0">
                <a:latin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400" dirty="0" smtClean="0"/>
              <a:t>Based on average score of the class from all the evaluation exams conducted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EFE S Nehra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54914"/>
              </p:ext>
            </p:extLst>
          </p:nvPr>
        </p:nvGraphicFramePr>
        <p:xfrm>
          <a:off x="1559035" y="2359280"/>
          <a:ext cx="8128000" cy="337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+6/7/8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-6/7/8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86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Text </a:t>
            </a:r>
            <a:r>
              <a:rPr lang="en-IN" b="1" dirty="0" smtClean="0"/>
              <a:t>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 err="1" smtClean="0"/>
              <a:t>Dwivedi</a:t>
            </a:r>
            <a:r>
              <a:rPr lang="en-US" sz="2400" dirty="0"/>
              <a:t>, D.N, </a:t>
            </a:r>
            <a:r>
              <a:rPr lang="en-US" sz="2400" i="1" dirty="0"/>
              <a:t>Microeconomics: Theory and applications</a:t>
            </a:r>
            <a:r>
              <a:rPr lang="en-US" sz="2400" dirty="0"/>
              <a:t>, New Delhi, Pearson Education, </a:t>
            </a:r>
            <a:r>
              <a:rPr lang="en-US" sz="2400" dirty="0" smtClean="0"/>
              <a:t>2006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 smtClean="0"/>
              <a:t>Misra</a:t>
            </a:r>
            <a:r>
              <a:rPr lang="en-US" sz="2400" dirty="0"/>
              <a:t>, S. K. &amp; V. K. </a:t>
            </a:r>
            <a:r>
              <a:rPr lang="en-US" sz="2400" dirty="0" err="1"/>
              <a:t>Puri</a:t>
            </a:r>
            <a:r>
              <a:rPr lang="en-US" sz="2400" i="1" dirty="0"/>
              <a:t>, Indian Economy</a:t>
            </a:r>
            <a:r>
              <a:rPr lang="en-US" sz="2400" dirty="0"/>
              <a:t>, 34</a:t>
            </a:r>
            <a:r>
              <a:rPr lang="en-US" sz="2400" baseline="30000" dirty="0"/>
              <a:t>th</a:t>
            </a:r>
            <a:r>
              <a:rPr lang="en-US" sz="2400" dirty="0"/>
              <a:t> edition, Mumbai, Himalaya Publishing House, </a:t>
            </a:r>
            <a:r>
              <a:rPr lang="en-US" sz="2400" dirty="0" smtClean="0"/>
              <a:t>2016.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Mukherjee</a:t>
            </a:r>
            <a:r>
              <a:rPr lang="en-US" sz="2400" dirty="0"/>
              <a:t>, </a:t>
            </a:r>
            <a:r>
              <a:rPr lang="en-US" sz="2400" dirty="0" err="1"/>
              <a:t>Sampat</a:t>
            </a:r>
            <a:r>
              <a:rPr lang="en-US" sz="2400" dirty="0"/>
              <a:t>, Mukherjee </a:t>
            </a:r>
            <a:r>
              <a:rPr lang="en-US" sz="2400" dirty="0" err="1"/>
              <a:t>Mallinath</a:t>
            </a:r>
            <a:r>
              <a:rPr lang="en-US" sz="2400" dirty="0"/>
              <a:t>, </a:t>
            </a:r>
            <a:r>
              <a:rPr lang="en-US" sz="2400" dirty="0" err="1"/>
              <a:t>Ghose</a:t>
            </a:r>
            <a:r>
              <a:rPr lang="en-US" sz="2400" dirty="0"/>
              <a:t> </a:t>
            </a:r>
            <a:r>
              <a:rPr lang="en-US" sz="2400" dirty="0" err="1"/>
              <a:t>Amitava</a:t>
            </a:r>
            <a:r>
              <a:rPr lang="en-US" sz="2400" dirty="0"/>
              <a:t>, </a:t>
            </a:r>
            <a:r>
              <a:rPr lang="en-US" sz="2400" i="1" dirty="0"/>
              <a:t>Microeconomics, </a:t>
            </a:r>
            <a:r>
              <a:rPr lang="en-US" sz="2400" dirty="0"/>
              <a:t>New Delhi, PHI Learning Private Limited, </a:t>
            </a:r>
            <a:r>
              <a:rPr lang="en-US" sz="2400" dirty="0" smtClean="0"/>
              <a:t>2003.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 smtClean="0"/>
              <a:t>Panneerselvam</a:t>
            </a:r>
            <a:r>
              <a:rPr lang="en-US" sz="2400" dirty="0"/>
              <a:t>, R, </a:t>
            </a:r>
            <a:r>
              <a:rPr lang="en-US" sz="2400" i="1" dirty="0"/>
              <a:t>Engineering Economics,</a:t>
            </a:r>
            <a:r>
              <a:rPr lang="en-US" sz="2400" dirty="0"/>
              <a:t> 2</a:t>
            </a:r>
            <a:r>
              <a:rPr lang="en-US" sz="2400" baseline="30000" dirty="0"/>
              <a:t>nd</a:t>
            </a:r>
            <a:r>
              <a:rPr lang="en-US" sz="2400" dirty="0"/>
              <a:t> edition, New Delhi, PHI Learning Private Limited, 2014.</a:t>
            </a:r>
          </a:p>
          <a:p>
            <a:pPr marL="457200" lvl="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EFE S Nehra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5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 </a:t>
            </a:r>
            <a:r>
              <a:rPr lang="en-US" b="1" dirty="0" smtClean="0"/>
              <a:t>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 err="1"/>
              <a:t>Lipsey</a:t>
            </a:r>
            <a:r>
              <a:rPr lang="en-US" sz="2400" dirty="0"/>
              <a:t>, R.G. and K.A. Chrystal, </a:t>
            </a:r>
            <a:r>
              <a:rPr lang="en-US" sz="2400" i="1" dirty="0"/>
              <a:t>Principles of Economics,</a:t>
            </a:r>
            <a:r>
              <a:rPr lang="en-US" sz="2400" dirty="0"/>
              <a:t> 12th Edition, Oxford, Oxford University Press, 1999.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/>
              <a:t>Mankiw</a:t>
            </a:r>
            <a:r>
              <a:rPr lang="en-US" sz="2400" dirty="0"/>
              <a:t>, N. Gregory, </a:t>
            </a:r>
            <a:r>
              <a:rPr lang="en-US" sz="2400" i="1" dirty="0"/>
              <a:t>Economics: Principles and Applications</a:t>
            </a:r>
            <a:r>
              <a:rPr lang="en-US" sz="2400" dirty="0"/>
              <a:t>, 4th edition, New Delhi, Cengage Learning India Private Limited, 2007.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Samuelson, Paul A, Nordhaus, </a:t>
            </a:r>
            <a:r>
              <a:rPr lang="en-US" sz="2400" dirty="0" err="1"/>
              <a:t>Anindya</a:t>
            </a:r>
            <a:r>
              <a:rPr lang="en-US" sz="2400" dirty="0"/>
              <a:t> Sen &amp; </a:t>
            </a:r>
            <a:r>
              <a:rPr lang="en-US" sz="2400" dirty="0" err="1"/>
              <a:t>Sudip</a:t>
            </a:r>
            <a:r>
              <a:rPr lang="en-US" sz="2400" dirty="0"/>
              <a:t> Chaudhuri, </a:t>
            </a:r>
            <a:r>
              <a:rPr lang="en-US" sz="2400" i="1" dirty="0"/>
              <a:t>Economics</a:t>
            </a:r>
            <a:r>
              <a:rPr lang="en-US" sz="2400" dirty="0"/>
              <a:t>, 19</a:t>
            </a:r>
            <a:r>
              <a:rPr lang="en-US" sz="2400" baseline="30000" dirty="0"/>
              <a:t>th</a:t>
            </a:r>
            <a:r>
              <a:rPr lang="en-US" sz="2400" dirty="0"/>
              <a:t> Edition, New Delhi, Tata McGraw Hill Publishing Company Limited, 2010.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EFE S Nehra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8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Course </a:t>
            </a:r>
            <a:r>
              <a:rPr lang="en-US" b="1" dirty="0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31734"/>
          </a:xfrm>
        </p:spPr>
        <p:txBody>
          <a:bodyPr>
            <a:normAutofit/>
          </a:bodyPr>
          <a:lstStyle/>
          <a:p>
            <a:pPr lvl="0"/>
            <a:r>
              <a:rPr lang="en-IN" sz="2400" b="1" dirty="0" smtClean="0"/>
              <a:t>After </a:t>
            </a:r>
            <a:r>
              <a:rPr lang="en-IN" sz="2400" b="1" dirty="0"/>
              <a:t>the Completion of the </a:t>
            </a:r>
            <a:r>
              <a:rPr lang="en-IN" sz="2400" b="1" dirty="0" smtClean="0"/>
              <a:t>course</a:t>
            </a:r>
            <a:r>
              <a:rPr lang="en-US" sz="2400" b="1" dirty="0"/>
              <a:t>, the students will have the ability to:</a:t>
            </a:r>
            <a:r>
              <a:rPr lang="en-IN" sz="2400" b="1" dirty="0" smtClean="0"/>
              <a:t>  </a:t>
            </a:r>
            <a:endParaRPr lang="en-US" sz="2400" dirty="0"/>
          </a:p>
          <a:p>
            <a:r>
              <a:rPr lang="en-IN" sz="2400" b="1" dirty="0" smtClean="0"/>
              <a:t>CO1: </a:t>
            </a:r>
            <a:r>
              <a:rPr lang="en-US" sz="2400" dirty="0" err="1"/>
              <a:t>analyse</a:t>
            </a:r>
            <a:r>
              <a:rPr lang="en-US" sz="2400" dirty="0"/>
              <a:t> the basic principles and methodology in economics, demand and supply aspects, production function and forms of business organisation, types of cost and revenue and structure of markets</a:t>
            </a:r>
            <a:r>
              <a:rPr lang="en-US" sz="2400" dirty="0" smtClean="0"/>
              <a:t>.</a:t>
            </a:r>
          </a:p>
          <a:p>
            <a:r>
              <a:rPr lang="en-IN" sz="2400" b="1" dirty="0" smtClean="0"/>
              <a:t>CO2: </a:t>
            </a:r>
            <a:r>
              <a:rPr lang="en-US" sz="2400" dirty="0"/>
              <a:t>assess the costs and benefits of engineering investments</a:t>
            </a:r>
            <a:r>
              <a:rPr lang="en-US" sz="2400" dirty="0" smtClean="0"/>
              <a:t>.</a:t>
            </a:r>
          </a:p>
          <a:p>
            <a:r>
              <a:rPr lang="en-IN" sz="2400" b="1" dirty="0" smtClean="0"/>
              <a:t>CO3: </a:t>
            </a:r>
            <a:r>
              <a:rPr lang="en-US" sz="2400" dirty="0"/>
              <a:t>able to </a:t>
            </a:r>
            <a:r>
              <a:rPr lang="en-US" sz="2400" dirty="0" err="1"/>
              <a:t>analyse</a:t>
            </a:r>
            <a:r>
              <a:rPr lang="en-US" sz="2400" dirty="0"/>
              <a:t> the macro-economic issues and their implications on decision making namely, national income, business cycle, unemployment, inflation, Government taxation, Government expenditure, monetary policy.</a:t>
            </a:r>
            <a:endParaRPr lang="en-IN" sz="2400" b="1" dirty="0" smtClean="0"/>
          </a:p>
          <a:p>
            <a:r>
              <a:rPr lang="en-IN" sz="2400" b="1" dirty="0" smtClean="0"/>
              <a:t>CO4:</a:t>
            </a:r>
            <a:r>
              <a:rPr lang="en-IN" sz="2400" dirty="0" smtClean="0"/>
              <a:t> </a:t>
            </a:r>
            <a:r>
              <a:rPr lang="en-US" sz="2400" dirty="0"/>
              <a:t>develop the economic reasoning to understand economic issues in day-to-day life.</a:t>
            </a:r>
            <a:endParaRPr lang="en-IN" sz="24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EFE S Nehra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7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Unit – I</a:t>
            </a:r>
            <a:r>
              <a:rPr lang="en-IN" dirty="0"/>
              <a:t> </a:t>
            </a:r>
            <a:r>
              <a:rPr lang="en-IN" b="1" dirty="0" smtClean="0"/>
              <a:t>Introduction to Micro Economics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400" dirty="0"/>
              <a:t>Meaning, Logic of economics, Economic systems.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Basic economic problems, Production possibility curve.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Importance of economics in engineering.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EFE S Nehra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2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Unit – II</a:t>
            </a:r>
            <a:r>
              <a:rPr lang="en-IN" dirty="0"/>
              <a:t> </a:t>
            </a:r>
            <a:r>
              <a:rPr lang="en-IN" b="1" dirty="0"/>
              <a:t>Demand </a:t>
            </a:r>
            <a:r>
              <a:rPr lang="en-IN" b="1" dirty="0" smtClean="0"/>
              <a:t>and Supply analysis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400" dirty="0" smtClean="0"/>
              <a:t>Determinants </a:t>
            </a:r>
            <a:r>
              <a:rPr lang="en-US" sz="2400" dirty="0"/>
              <a:t>of Demand, Law of </a:t>
            </a:r>
            <a:r>
              <a:rPr lang="en-US" sz="2400" dirty="0" smtClean="0"/>
              <a:t>demand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Elasticity of demand-Price, Income and Cross elasticity.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Supply </a:t>
            </a:r>
            <a:r>
              <a:rPr lang="en-US" sz="2400" dirty="0"/>
              <a:t>– Factors affecting supply, law of supply, Market equilibrium.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EFE S Nehra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0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Unit – III</a:t>
            </a:r>
            <a:r>
              <a:rPr lang="en-IN" dirty="0"/>
              <a:t> </a:t>
            </a:r>
            <a:r>
              <a:rPr lang="en-IN" b="1" dirty="0"/>
              <a:t>Production </a:t>
            </a:r>
            <a:r>
              <a:rPr lang="en-IN" b="1" dirty="0" smtClean="0"/>
              <a:t>Analysis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</a:t>
            </a:r>
            <a:r>
              <a:rPr lang="en-US" sz="2400" dirty="0"/>
              <a:t>Production function and technological change. 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Law </a:t>
            </a:r>
            <a:r>
              <a:rPr lang="en-IN" sz="2400" dirty="0"/>
              <a:t>of diminishing returns and law of returns to </a:t>
            </a:r>
            <a:r>
              <a:rPr lang="en-IN" sz="2400" dirty="0" smtClean="0"/>
              <a:t>scale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Types </a:t>
            </a:r>
            <a:r>
              <a:rPr lang="en-IN" sz="2400" dirty="0"/>
              <a:t>of business organizations (firms).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EFE S Nehra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Unit – IV</a:t>
            </a:r>
            <a:r>
              <a:rPr lang="en-IN" dirty="0" smtClean="0"/>
              <a:t> </a:t>
            </a:r>
            <a:r>
              <a:rPr lang="en-US" b="1" dirty="0"/>
              <a:t>Cost &amp; Investment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Cost &amp; Revenue concepts, Cost-output relationship in the short run and long run.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ICT revolution &amp; cost, Break even analysis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Investment Analysis for a project – NPV, ROI, IRR, Payback Period, Depreciation, Time value of money.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EFE S Nehra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1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Unit – V</a:t>
            </a:r>
            <a:r>
              <a:rPr lang="en-IN" dirty="0"/>
              <a:t> </a:t>
            </a:r>
            <a:r>
              <a:rPr lang="en-IN" b="1" dirty="0"/>
              <a:t>Market Structure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</a:t>
            </a:r>
            <a:r>
              <a:rPr lang="en-IN" sz="2400" dirty="0" smtClean="0"/>
              <a:t>Perfect </a:t>
            </a:r>
            <a:r>
              <a:rPr lang="en-IN" sz="2400" dirty="0"/>
              <a:t>competition, Monopoly, </a:t>
            </a:r>
            <a:r>
              <a:rPr lang="en-IN" sz="2400" dirty="0" smtClean="0"/>
              <a:t>Monopolistic</a:t>
            </a:r>
            <a:r>
              <a:rPr lang="en-IN" sz="2400" dirty="0"/>
              <a:t>, Oligopoly and duopoly. 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US" sz="2400" dirty="0"/>
              <a:t>Technological change and imperfect competition, Labour market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Market failure &amp; externalities.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EFE S Nehra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6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Unit – VI</a:t>
            </a:r>
            <a:r>
              <a:rPr lang="en-IN" dirty="0"/>
              <a:t> </a:t>
            </a:r>
            <a:r>
              <a:rPr lang="en-IN" b="1" dirty="0"/>
              <a:t>Macro Economics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Circular flow of income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Basic macro-economic concepts - National income, Business cycle, Inflation, Unemployment, Fiscal policy - Government taxation, Government expenditure,  Monetary policy.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IN" b="1" dirty="0"/>
              <a:t> </a:t>
            </a:r>
            <a:r>
              <a:rPr lang="en-US" sz="2400" dirty="0"/>
              <a:t>Indian economy: An overview.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EFE S Nehra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5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Grading </a:t>
            </a:r>
            <a:r>
              <a:rPr lang="en-US" b="1" dirty="0" smtClean="0"/>
              <a:t>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sz="2400" b="1" dirty="0" smtClean="0"/>
              <a:t> Mid </a:t>
            </a:r>
            <a:r>
              <a:rPr lang="en-IN" sz="2400" b="1" dirty="0"/>
              <a:t>semester :</a:t>
            </a:r>
            <a:r>
              <a:rPr lang="en-IN" sz="2400" dirty="0"/>
              <a:t> </a:t>
            </a:r>
            <a:r>
              <a:rPr lang="en-IN" sz="2400" dirty="0" smtClean="0"/>
              <a:t>30 </a:t>
            </a:r>
            <a:r>
              <a:rPr lang="en-IN" sz="2400" dirty="0"/>
              <a:t>%</a:t>
            </a:r>
            <a:endParaRPr lang="en-US" sz="24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2400" b="1" dirty="0" smtClean="0"/>
              <a:t> End </a:t>
            </a:r>
            <a:r>
              <a:rPr lang="en-IN" sz="2400" b="1" dirty="0"/>
              <a:t>semester : </a:t>
            </a:r>
            <a:r>
              <a:rPr lang="en-IN" sz="2400" dirty="0"/>
              <a:t>50 %</a:t>
            </a:r>
            <a:endParaRPr lang="en-US" sz="24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2400" b="1" dirty="0" smtClean="0"/>
              <a:t> Continuous evaluation: </a:t>
            </a:r>
          </a:p>
          <a:p>
            <a:pPr marL="0" lvl="0" indent="0">
              <a:buNone/>
            </a:pPr>
            <a:r>
              <a:rPr lang="en-IN" sz="2400" b="1" dirty="0" smtClean="0"/>
              <a:t>     </a:t>
            </a:r>
            <a:r>
              <a:rPr lang="en-IN" sz="2400" b="1" smtClean="0"/>
              <a:t>(</a:t>
            </a:r>
            <a:r>
              <a:rPr lang="en-IN" sz="2400" b="1" smtClean="0"/>
              <a:t>Quiz/Assignment etc</a:t>
            </a:r>
            <a:r>
              <a:rPr lang="en-IN" sz="2400" b="1" dirty="0"/>
              <a:t>.) : </a:t>
            </a:r>
            <a:r>
              <a:rPr lang="en-IN" sz="2400" dirty="0" smtClean="0"/>
              <a:t>20 </a:t>
            </a:r>
            <a:r>
              <a:rPr lang="en-IN" sz="2400" dirty="0"/>
              <a:t>%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Syllabus EFE S Nehra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794A-E3D5-481D-8BE0-D9C71B45F3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712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</TotalTime>
  <Words>616</Words>
  <Application>Microsoft Office PowerPoint</Application>
  <PresentationFormat>Widescreen</PresentationFormat>
  <Paragraphs>94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Retrospect</vt:lpstr>
      <vt:lpstr>Economics for Engineers</vt:lpstr>
      <vt:lpstr>Course Outcome</vt:lpstr>
      <vt:lpstr>Unit – I Introduction to Micro Economics </vt:lpstr>
      <vt:lpstr>Unit – II Demand and Supply analysis </vt:lpstr>
      <vt:lpstr>Unit – III Production Analysis </vt:lpstr>
      <vt:lpstr>Unit – IV Cost &amp; Investment Analysis </vt:lpstr>
      <vt:lpstr>Unit – V Market Structure </vt:lpstr>
      <vt:lpstr>Unit – VI Macro Economics </vt:lpstr>
      <vt:lpstr>Grading Policy</vt:lpstr>
      <vt:lpstr>Attendance Policy</vt:lpstr>
      <vt:lpstr>Relative grading </vt:lpstr>
      <vt:lpstr>Text Books</vt:lpstr>
      <vt:lpstr>Reference Books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SYLLABUS</dc:title>
  <dc:creator>LNMIIT</dc:creator>
  <cp:lastModifiedBy>LNMIIT</cp:lastModifiedBy>
  <cp:revision>29</cp:revision>
  <dcterms:created xsi:type="dcterms:W3CDTF">2015-07-16T09:40:09Z</dcterms:created>
  <dcterms:modified xsi:type="dcterms:W3CDTF">2018-01-04T03:46:22Z</dcterms:modified>
</cp:coreProperties>
</file>