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69" r:id="rId5"/>
    <p:sldId id="259" r:id="rId6"/>
    <p:sldId id="268" r:id="rId7"/>
  </p:sldIdLst>
  <p:sldSz cx="9144000" cy="6858000" type="screen4x3"/>
  <p:notesSz cx="7559675" cy="10691813"/>
  <p:embeddedFontLst>
    <p:embeddedFont>
      <p:font typeface="Nunito"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i6yIuBnEOPoAgJjiGCT4rsQepT1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51" Type="http://schemas.openxmlformats.org/officeDocument/2006/relationships/theme" Target="theme/theme1.xml"/><Relationship Id="rId3" Type="http://schemas.openxmlformats.org/officeDocument/2006/relationships/slide" Target="slides/slide2.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49" Type="http://schemas.openxmlformats.org/officeDocument/2006/relationships/presProps" Target="presProps.xml"/><Relationship Id="rId10" Type="http://schemas.openxmlformats.org/officeDocument/2006/relationships/font" Target="fonts/font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2460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640056" y="2942846"/>
            <a:ext cx="3571459" cy="168357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rtl="0">
              <a:lnSpc>
                <a:spcPct val="100000"/>
              </a:lnSpc>
              <a:spcBef>
                <a:spcPts val="400"/>
              </a:spcBef>
              <a:spcAft>
                <a:spcPts val="0"/>
              </a:spcAft>
              <a:buClr>
                <a:srgbClr val="000000"/>
              </a:buClr>
              <a:buSzPts val="2000"/>
              <a:buFont typeface="Arial"/>
              <a:buNone/>
            </a:pPr>
            <a:r>
              <a:rPr lang="en-US" sz="2400" b="1" u="sng" dirty="0">
                <a:solidFill>
                  <a:schemeClr val="tx1"/>
                </a:solidFill>
                <a:latin typeface="Times New Roman"/>
                <a:ea typeface="Times New Roman"/>
                <a:cs typeface="Times New Roman"/>
                <a:sym typeface="Times New Roman"/>
              </a:rPr>
              <a:t>Submitted by:</a:t>
            </a:r>
          </a:p>
          <a:p>
            <a:pPr marL="0" marR="0" lvl="0" indent="0" rtl="0">
              <a:lnSpc>
                <a:spcPct val="100000"/>
              </a:lnSpc>
              <a:spcBef>
                <a:spcPts val="400"/>
              </a:spcBef>
              <a:spcAft>
                <a:spcPts val="0"/>
              </a:spcAft>
              <a:buClr>
                <a:srgbClr val="000000"/>
              </a:buClr>
              <a:buSzPts val="2000"/>
              <a:buFont typeface="Arial"/>
              <a:buNone/>
            </a:pPr>
            <a:r>
              <a:rPr lang="en-US" sz="2000" b="1" i="0" u="none" strike="noStrike" cap="none" dirty="0">
                <a:solidFill>
                  <a:schemeClr val="tx1"/>
                </a:solidFill>
                <a:latin typeface="Times New Roman"/>
                <a:ea typeface="Times New Roman"/>
                <a:cs typeface="Times New Roman"/>
                <a:sym typeface="Times New Roman"/>
              </a:rPr>
              <a:t>Dhruv Sehgal (2210990277)</a:t>
            </a:r>
          </a:p>
          <a:p>
            <a:pPr>
              <a:spcBef>
                <a:spcPts val="400"/>
              </a:spcBef>
              <a:buSzPts val="2000"/>
            </a:pPr>
            <a:r>
              <a:rPr lang="en-US" sz="2000" b="1" dirty="0">
                <a:solidFill>
                  <a:schemeClr val="tx1"/>
                </a:solidFill>
                <a:latin typeface="Times New Roman"/>
                <a:ea typeface="Times New Roman"/>
                <a:cs typeface="Times New Roman"/>
                <a:sym typeface="Times New Roman"/>
              </a:rPr>
              <a:t>Devansh Mittal </a:t>
            </a:r>
            <a:r>
              <a:rPr lang="en-US" sz="2000" b="1" i="0" u="none" strike="noStrike" cap="none" dirty="0">
                <a:solidFill>
                  <a:schemeClr val="tx1"/>
                </a:solidFill>
                <a:latin typeface="Times New Roman"/>
                <a:ea typeface="Times New Roman"/>
                <a:cs typeface="Times New Roman"/>
                <a:sym typeface="Times New Roman"/>
              </a:rPr>
              <a:t>(2210990260)</a:t>
            </a:r>
            <a:endParaRPr lang="en-US" sz="2000" b="1" dirty="0">
              <a:solidFill>
                <a:schemeClr val="tx1"/>
              </a:solidFill>
              <a:latin typeface="Times New Roman"/>
              <a:ea typeface="Times New Roman"/>
              <a:cs typeface="Times New Roman"/>
              <a:sym typeface="Times New Roman"/>
            </a:endParaRPr>
          </a:p>
          <a:p>
            <a:pPr>
              <a:spcBef>
                <a:spcPts val="400"/>
              </a:spcBef>
              <a:buSzPts val="2000"/>
            </a:pPr>
            <a:r>
              <a:rPr lang="en-US" sz="2000" b="1" i="0" u="none" strike="noStrike" cap="none" dirty="0">
                <a:solidFill>
                  <a:schemeClr val="tx1"/>
                </a:solidFill>
                <a:latin typeface="Times New Roman"/>
                <a:ea typeface="Times New Roman"/>
                <a:cs typeface="Times New Roman"/>
                <a:sym typeface="Times New Roman"/>
              </a:rPr>
              <a:t>Dhruv </a:t>
            </a:r>
            <a:r>
              <a:rPr lang="en-US" sz="2000" b="1" i="0" u="none" strike="noStrike" cap="none" dirty="0" err="1">
                <a:solidFill>
                  <a:schemeClr val="tx1"/>
                </a:solidFill>
                <a:latin typeface="Times New Roman"/>
                <a:ea typeface="Times New Roman"/>
                <a:cs typeface="Times New Roman"/>
                <a:sym typeface="Times New Roman"/>
              </a:rPr>
              <a:t>Kinger</a:t>
            </a:r>
            <a:r>
              <a:rPr lang="en-US" sz="2000" b="1" i="0" u="none" strike="noStrike" cap="none" dirty="0">
                <a:solidFill>
                  <a:schemeClr val="tx1"/>
                </a:solidFill>
                <a:latin typeface="Times New Roman"/>
                <a:ea typeface="Times New Roman"/>
                <a:cs typeface="Times New Roman"/>
                <a:sym typeface="Times New Roman"/>
              </a:rPr>
              <a:t> (2210990275)</a:t>
            </a:r>
          </a:p>
          <a:p>
            <a:pPr>
              <a:spcBef>
                <a:spcPts val="400"/>
              </a:spcBef>
              <a:buSzPts val="2000"/>
            </a:pPr>
            <a:r>
              <a:rPr lang="en-US" sz="2000" b="1" dirty="0">
                <a:solidFill>
                  <a:schemeClr val="tx1"/>
                </a:solidFill>
                <a:latin typeface="Times New Roman"/>
                <a:ea typeface="Times New Roman"/>
                <a:cs typeface="Times New Roman"/>
                <a:sym typeface="Times New Roman"/>
              </a:rPr>
              <a:t>Devang Saini </a:t>
            </a:r>
            <a:r>
              <a:rPr lang="en-US" sz="2000" b="1" i="0" u="none" strike="noStrike" cap="none" dirty="0">
                <a:solidFill>
                  <a:schemeClr val="tx1"/>
                </a:solidFill>
                <a:latin typeface="Times New Roman"/>
                <a:ea typeface="Times New Roman"/>
                <a:cs typeface="Times New Roman"/>
                <a:sym typeface="Times New Roman"/>
              </a:rPr>
              <a:t>(2210990257)</a:t>
            </a: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chemeClr val="tx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sz="2400" dirty="0"/>
          </a:p>
          <a:p>
            <a:pPr marL="0" marR="0" lvl="0" indent="0" algn="ctr" rtl="0">
              <a:lnSpc>
                <a:spcPct val="100000"/>
              </a:lnSpc>
              <a:spcBef>
                <a:spcPts val="400"/>
              </a:spcBef>
              <a:spcAft>
                <a:spcPts val="0"/>
              </a:spcAft>
              <a:buClr>
                <a:srgbClr val="000000"/>
              </a:buClr>
              <a:buSzPts val="2000"/>
              <a:buFont typeface="Arial"/>
              <a:buNone/>
            </a:pPr>
            <a:endParaRPr sz="4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1398799" y="1574530"/>
            <a:ext cx="6346401" cy="10053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dirty="0">
                <a:solidFill>
                  <a:schemeClr val="dk1"/>
                </a:solidFill>
                <a:latin typeface="Times New Roman"/>
                <a:ea typeface="Times New Roman"/>
                <a:cs typeface="Times New Roman"/>
                <a:sym typeface="Times New Roman"/>
              </a:rPr>
              <a:t>Front End</a:t>
            </a:r>
            <a:r>
              <a:rPr lang="en-US" sz="2800" b="1" i="0" u="none" strike="noStrike" cap="none" dirty="0">
                <a:solidFill>
                  <a:schemeClr val="dk1"/>
                </a:solidFill>
                <a:latin typeface="Times New Roman"/>
                <a:ea typeface="Times New Roman"/>
                <a:cs typeface="Times New Roman"/>
                <a:sym typeface="Times New Roman"/>
              </a:rPr>
              <a:t> Engineering-II (</a:t>
            </a:r>
            <a:r>
              <a:rPr lang="en-US" sz="2800" b="1" dirty="0">
                <a:solidFill>
                  <a:schemeClr val="dk1"/>
                </a:solidFill>
                <a:latin typeface="Times New Roman"/>
                <a:ea typeface="Times New Roman"/>
                <a:cs typeface="Times New Roman"/>
                <a:sym typeface="Times New Roman"/>
              </a:rPr>
              <a:t>FE</a:t>
            </a:r>
            <a:r>
              <a:rPr lang="en-US" sz="2800" b="1" i="0" u="none" strike="noStrike" cap="none" dirty="0">
                <a:solidFill>
                  <a:schemeClr val="dk1"/>
                </a:solidFill>
                <a:latin typeface="Times New Roman"/>
                <a:ea typeface="Times New Roman"/>
                <a:cs typeface="Times New Roman"/>
                <a:sym typeface="Times New Roman"/>
              </a:rPr>
              <a:t>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22CS014</a:t>
            </a:r>
            <a:endParaRPr sz="14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83E7E812-C7EF-2AD0-6C5C-3678559A0C61}"/>
              </a:ext>
            </a:extLst>
          </p:cNvPr>
          <p:cNvSpPr txBox="1"/>
          <p:nvPr/>
        </p:nvSpPr>
        <p:spPr>
          <a:xfrm>
            <a:off x="6047326" y="3272915"/>
            <a:ext cx="3096674" cy="820738"/>
          </a:xfrm>
          <a:prstGeom prst="rect">
            <a:avLst/>
          </a:prstGeom>
          <a:noFill/>
        </p:spPr>
        <p:txBody>
          <a:bodyPr wrap="square" rtlCol="0">
            <a:spAutoFit/>
          </a:bodyPr>
          <a:lstStyle/>
          <a:p>
            <a:pPr marL="0" marR="0" lvl="0" indent="0" defTabSz="914400" rtl="0" eaLnBrk="1" fontAlgn="auto" latinLnBrk="0" hangingPunct="1">
              <a:lnSpc>
                <a:spcPct val="100000"/>
              </a:lnSpc>
              <a:spcBef>
                <a:spcPts val="400"/>
              </a:spcBef>
              <a:spcAft>
                <a:spcPts val="0"/>
              </a:spcAft>
              <a:buClr>
                <a:srgbClr val="000000"/>
              </a:buClr>
              <a:buSzPts val="2000"/>
              <a:buFont typeface="Arial"/>
              <a:buNone/>
              <a:tabLst/>
              <a:defRPr/>
            </a:pPr>
            <a:r>
              <a:rPr lang="en-US" sz="2400" b="1" u="sng" dirty="0">
                <a:latin typeface="Times New Roman"/>
                <a:ea typeface="Times New Roman"/>
                <a:cs typeface="Times New Roman"/>
                <a:sym typeface="Times New Roman"/>
              </a:rPr>
              <a:t>Supervised by:</a:t>
            </a:r>
          </a:p>
          <a:p>
            <a:pPr marL="0" marR="0" lvl="0" indent="0" defTabSz="914400" rtl="0" eaLnBrk="1" fontAlgn="auto" latinLnBrk="0" hangingPunct="1">
              <a:lnSpc>
                <a:spcPct val="100000"/>
              </a:lnSpc>
              <a:spcBef>
                <a:spcPts val="400"/>
              </a:spcBef>
              <a:spcAft>
                <a:spcPts val="0"/>
              </a:spcAft>
              <a:buClr>
                <a:srgbClr val="000000"/>
              </a:buClr>
              <a:buSzPts val="2000"/>
              <a:buFont typeface="Arial"/>
              <a:buNone/>
              <a:tabLst/>
              <a:defRPr/>
            </a:pPr>
            <a:r>
              <a:rPr kumimoji="0" lang="en-US" sz="2000" b="1" i="0"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Ms. Shalini Kumari</a:t>
            </a:r>
          </a:p>
        </p:txBody>
      </p:sp>
      <p:sp>
        <p:nvSpPr>
          <p:cNvPr id="5" name="TextBox 4">
            <a:extLst>
              <a:ext uri="{FF2B5EF4-FFF2-40B4-BE49-F238E27FC236}">
                <a16:creationId xmlns:a16="http://schemas.microsoft.com/office/drawing/2014/main" id="{D9813A48-910F-7294-9F99-BEC4B8E98221}"/>
              </a:ext>
            </a:extLst>
          </p:cNvPr>
          <p:cNvSpPr txBox="1"/>
          <p:nvPr/>
        </p:nvSpPr>
        <p:spPr>
          <a:xfrm>
            <a:off x="1551842" y="5698868"/>
            <a:ext cx="6040316" cy="646331"/>
          </a:xfrm>
          <a:prstGeom prst="rect">
            <a:avLst/>
          </a:prstGeom>
          <a:noFill/>
        </p:spPr>
        <p:txBody>
          <a:bodyPr wrap="square" rtlCol="0">
            <a:spAutoFit/>
          </a:bodyPr>
          <a:lstStyle/>
          <a:p>
            <a:pPr algn="ctr"/>
            <a:r>
              <a:rPr lang="en-US" sz="1800" dirty="0">
                <a:solidFill>
                  <a:srgbClr val="FF0000"/>
                </a:solidFill>
                <a:latin typeface="Times New Roman" panose="02020603050405020304" pitchFamily="18" charset="0"/>
                <a:cs typeface="Times New Roman" panose="02020603050405020304" pitchFamily="18" charset="0"/>
              </a:rPr>
              <a:t>Department of Computer Science and Engineering</a:t>
            </a:r>
          </a:p>
          <a:p>
            <a:pPr algn="ctr"/>
            <a:r>
              <a:rPr lang="en-US" sz="1800" dirty="0" err="1">
                <a:solidFill>
                  <a:srgbClr val="FF0000"/>
                </a:solidFill>
                <a:latin typeface="Times New Roman" panose="02020603050405020304" pitchFamily="18" charset="0"/>
                <a:cs typeface="Times New Roman" panose="02020603050405020304" pitchFamily="18" charset="0"/>
              </a:rPr>
              <a:t>Chitkara</a:t>
            </a:r>
            <a:r>
              <a:rPr lang="en-US" sz="1800" dirty="0">
                <a:solidFill>
                  <a:srgbClr val="FF0000"/>
                </a:solidFill>
                <a:latin typeface="Times New Roman" panose="02020603050405020304" pitchFamily="18" charset="0"/>
                <a:cs typeface="Times New Roman" panose="02020603050405020304" pitchFamily="18" charset="0"/>
              </a:rPr>
              <a:t> University, Punjab</a:t>
            </a:r>
            <a:endParaRPr lang="en-IN" sz="1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188355" y="433084"/>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strike="noStrike" cap="none" dirty="0">
                <a:solidFill>
                  <a:srgbClr val="000000"/>
                </a:solidFill>
                <a:latin typeface="Times New Roman"/>
                <a:ea typeface="Arial"/>
                <a:cs typeface="Times New Roman"/>
                <a:sym typeface="Times New Roman"/>
              </a:rPr>
              <a:t>About</a:t>
            </a:r>
            <a:r>
              <a:rPr lang="en-US" sz="3200" b="1" i="0" u="none" strike="noStrike" cap="none" dirty="0">
                <a:solidFill>
                  <a:srgbClr val="000000"/>
                </a:solidFill>
                <a:latin typeface="Times New Roman"/>
                <a:ea typeface="Arial"/>
                <a:cs typeface="Times New Roman"/>
                <a:sym typeface="Times New Roman"/>
              </a:rPr>
              <a:t> </a:t>
            </a:r>
            <a:endParaRPr sz="3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200" b="0" i="0" u="none" strike="noStrike" cap="none" dirty="0">
              <a:solidFill>
                <a:srgbClr val="000000"/>
              </a:solidFill>
              <a:latin typeface="Arial"/>
              <a:ea typeface="Arial"/>
              <a:cs typeface="Arial"/>
              <a:sym typeface="Arial"/>
            </a:endParaRPr>
          </a:p>
        </p:txBody>
      </p:sp>
      <p:sp>
        <p:nvSpPr>
          <p:cNvPr id="99" name="Google Shape;99;p2"/>
          <p:cNvSpPr txBox="1"/>
          <p:nvPr/>
        </p:nvSpPr>
        <p:spPr>
          <a:xfrm>
            <a:off x="642550" y="721984"/>
            <a:ext cx="7718926"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675350" y="1190050"/>
            <a:ext cx="7826100" cy="5043000"/>
          </a:xfrm>
          <a:prstGeom prst="rect">
            <a:avLst/>
          </a:prstGeom>
          <a:noFill/>
          <a:ln>
            <a:noFill/>
          </a:ln>
        </p:spPr>
        <p:txBody>
          <a:bodyPr spcFirstLastPara="1" wrap="square" lIns="0" tIns="0" rIns="0" bIns="0" anchor="t" anchorCtr="0">
            <a:noAutofit/>
          </a:bodyPr>
          <a:lstStyle/>
          <a:p>
            <a:pPr marL="342900" lvl="0" indent="-165100" algn="ctr" rtl="0">
              <a:lnSpc>
                <a:spcPct val="150000"/>
              </a:lnSpc>
              <a:spcBef>
                <a:spcPts val="0"/>
              </a:spcBef>
              <a:spcAft>
                <a:spcPts val="0"/>
              </a:spcAft>
              <a:buSzPts val="2800"/>
              <a:buNone/>
            </a:pPr>
            <a:r>
              <a:rPr lang="en-US" sz="3200" b="1" u="sng" dirty="0">
                <a:solidFill>
                  <a:schemeClr val="dk1"/>
                </a:solidFill>
                <a:latin typeface="Times New Roman"/>
                <a:ea typeface="Times New Roman"/>
                <a:cs typeface="Times New Roman"/>
                <a:sym typeface="Times New Roman"/>
              </a:rPr>
              <a:t>Gemini Clone</a:t>
            </a:r>
            <a:endParaRPr sz="3200" b="1" u="sng" dirty="0">
              <a:solidFill>
                <a:schemeClr val="dk1"/>
              </a:solidFill>
              <a:latin typeface="Times New Roman"/>
              <a:ea typeface="Times New Roman"/>
              <a:cs typeface="Times New Roman"/>
              <a:sym typeface="Times New Roman"/>
            </a:endParaRPr>
          </a:p>
          <a:p>
            <a:pPr marL="63500" lvl="0" indent="0" rtl="0">
              <a:lnSpc>
                <a:spcPct val="100000"/>
              </a:lnSpc>
              <a:spcBef>
                <a:spcPts val="0"/>
              </a:spcBef>
              <a:spcAft>
                <a:spcPts val="0"/>
              </a:spcAft>
              <a:buSzPts val="1800"/>
              <a:buNone/>
            </a:pPr>
            <a:r>
              <a:rPr lang="en-US" sz="1800" dirty="0">
                <a:latin typeface="Times New Roman" panose="02020603050405020304" pitchFamily="18" charset="0"/>
                <a:cs typeface="Times New Roman" panose="02020603050405020304" pitchFamily="18" charset="0"/>
              </a:rPr>
              <a:t>In this project, we'll delve into the creation of a Gemini clone, a large language model interface similar to Bard, ChatGPT, using React.js. We'll explore the core concepts of React.js, its application in building our Gemini clone, and the key functionalities we'll incorporate.</a:t>
            </a:r>
            <a:endParaRPr sz="1800"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SzPts val="2800"/>
              <a:buNone/>
            </a:pPr>
            <a:endParaRPr sz="2000" dirty="0">
              <a:solidFill>
                <a:schemeClr val="dk1"/>
              </a:solidFill>
              <a:latin typeface="Times New Roman"/>
              <a:ea typeface="Times New Roman"/>
              <a:cs typeface="Times New Roman"/>
              <a:sym typeface="Times New Roman"/>
            </a:endParaRPr>
          </a:p>
          <a:p>
            <a:pPr marL="342900" lvl="0" indent="-165100" algn="l" rtl="0">
              <a:lnSpc>
                <a:spcPct val="150000"/>
              </a:lnSpc>
              <a:spcBef>
                <a:spcPts val="0"/>
              </a:spcBef>
              <a:spcAft>
                <a:spcPts val="0"/>
              </a:spcAft>
              <a:buSzPts val="2800"/>
              <a:buNone/>
            </a:pPr>
            <a:endParaRPr sz="20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2800"/>
              <a:buNone/>
            </a:pPr>
            <a:endParaRPr sz="20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2800"/>
              <a:buNone/>
            </a:pPr>
            <a:r>
              <a:rPr lang="en-US" sz="2000" i="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2000" dirty="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2000" dirty="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2000" dirty="0">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Font typeface="Times New Roman"/>
              <a:buNone/>
            </a:pPr>
            <a:endParaRPr sz="2000" dirty="0">
              <a:solidFill>
                <a:schemeClr val="dk1"/>
              </a:solidFill>
              <a:latin typeface="Times New Roman"/>
              <a:ea typeface="Times New Roman"/>
              <a:cs typeface="Times New Roman"/>
              <a:sym typeface="Times New Roman"/>
            </a:endParaRPr>
          </a:p>
        </p:txBody>
      </p:sp>
      <p:pic>
        <p:nvPicPr>
          <p:cNvPr id="12" name="Picture 11">
            <a:extLst>
              <a:ext uri="{FF2B5EF4-FFF2-40B4-BE49-F238E27FC236}">
                <a16:creationId xmlns:a16="http://schemas.microsoft.com/office/drawing/2014/main" id="{A09976EE-19BF-382D-0CF2-3533A8CEA324}"/>
              </a:ext>
            </a:extLst>
          </p:cNvPr>
          <p:cNvPicPr>
            <a:picLocks noChangeAspect="1"/>
          </p:cNvPicPr>
          <p:nvPr/>
        </p:nvPicPr>
        <p:blipFill>
          <a:blip r:embed="rId3"/>
          <a:stretch>
            <a:fillRect/>
          </a:stretch>
        </p:blipFill>
        <p:spPr>
          <a:xfrm>
            <a:off x="1530514" y="3235570"/>
            <a:ext cx="6082972" cy="30795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149470" y="237392"/>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i="0" dirty="0">
                <a:solidFill>
                  <a:schemeClr val="dk1"/>
                </a:solidFill>
                <a:latin typeface="Nunito"/>
                <a:ea typeface="Nunito"/>
                <a:cs typeface="Nunito"/>
                <a:sym typeface="Nunito"/>
              </a:rPr>
              <a:t> </a:t>
            </a:r>
            <a:r>
              <a:rPr lang="en-US" sz="3200" b="1" dirty="0">
                <a:ea typeface="Nunito"/>
              </a:rPr>
              <a:t>Key Functionalities</a:t>
            </a:r>
            <a:endParaRPr sz="3200" dirty="0">
              <a:solidFill>
                <a:schemeClr val="dk1"/>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0E2D28A1-D352-BC29-EDA6-3DFBD5321B90}"/>
              </a:ext>
            </a:extLst>
          </p:cNvPr>
          <p:cNvSpPr>
            <a:spLocks noGrp="1" noChangeArrowheads="1"/>
          </p:cNvSpPr>
          <p:nvPr>
            <p:ph type="body" idx="1"/>
          </p:nvPr>
        </p:nvSpPr>
        <p:spPr bwMode="auto">
          <a:xfrm>
            <a:off x="646234" y="533878"/>
            <a:ext cx="785153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Input Field: Accepts user queries and prompts </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Large Language Model Integration: Connects to a large language model API (e.g., Bard) to process queries </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Response Display: Presents the generated responses from the large language model in a clear and user-friendly format</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Error Handling: Gracefully handles errors during API communication or model response </a:t>
            </a:r>
          </a:p>
        </p:txBody>
      </p:sp>
      <p:sp>
        <p:nvSpPr>
          <p:cNvPr id="3" name="TextBox 2">
            <a:extLst>
              <a:ext uri="{FF2B5EF4-FFF2-40B4-BE49-F238E27FC236}">
                <a16:creationId xmlns:a16="http://schemas.microsoft.com/office/drawing/2014/main" id="{FF70DBD5-CE6B-834F-570E-29CB4C0C7331}"/>
              </a:ext>
            </a:extLst>
          </p:cNvPr>
          <p:cNvSpPr txBox="1"/>
          <p:nvPr/>
        </p:nvSpPr>
        <p:spPr>
          <a:xfrm>
            <a:off x="646234" y="4114800"/>
            <a:ext cx="7565781" cy="1200329"/>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Our Gemini clone will provide a user input field where users can type their questions or prompts. Upon submission, the query will be sent to a large language model API, potentially Bard or a similar service. The response received from the API will be displayed in a designated area of the UI.</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176FFB-2093-FA47-6109-FCB564A7A19E}"/>
              </a:ext>
            </a:extLst>
          </p:cNvPr>
          <p:cNvPicPr>
            <a:picLocks noChangeAspect="1"/>
          </p:cNvPicPr>
          <p:nvPr/>
        </p:nvPicPr>
        <p:blipFill>
          <a:blip r:embed="rId3"/>
          <a:stretch>
            <a:fillRect/>
          </a:stretch>
        </p:blipFill>
        <p:spPr>
          <a:xfrm>
            <a:off x="1197951" y="5479731"/>
            <a:ext cx="6462346" cy="10088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149470" y="237392"/>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i="0" dirty="0">
                <a:solidFill>
                  <a:schemeClr val="dk1"/>
                </a:solidFill>
                <a:latin typeface="Nunito"/>
                <a:ea typeface="Nunito"/>
                <a:cs typeface="Nunito"/>
                <a:sym typeface="Nunito"/>
              </a:rPr>
              <a:t> </a:t>
            </a:r>
            <a:r>
              <a:rPr lang="en-US" sz="3200" b="1" i="0" dirty="0">
                <a:solidFill>
                  <a:schemeClr val="dk1"/>
                </a:solidFill>
                <a:latin typeface="Times New Roman" panose="02020603050405020304" pitchFamily="18" charset="0"/>
                <a:ea typeface="Nunito"/>
                <a:cs typeface="Times New Roman" panose="02020603050405020304" pitchFamily="18" charset="0"/>
                <a:sym typeface="Nunito"/>
              </a:rPr>
              <a:t>API</a:t>
            </a:r>
            <a:endParaRPr sz="3200" dirty="0">
              <a:solidFill>
                <a:schemeClr val="dk1"/>
              </a:solidFill>
              <a:latin typeface="Times New Roman" panose="02020603050405020304" pitchFamily="18" charset="0"/>
              <a:cs typeface="Times New Roman" panose="02020603050405020304" pitchFamily="18" charset="0"/>
              <a:sym typeface="Times New Roman"/>
            </a:endParaRPr>
          </a:p>
        </p:txBody>
      </p:sp>
      <p:sp>
        <p:nvSpPr>
          <p:cNvPr id="2" name="Text Placeholder 1">
            <a:extLst>
              <a:ext uri="{FF2B5EF4-FFF2-40B4-BE49-F238E27FC236}">
                <a16:creationId xmlns:a16="http://schemas.microsoft.com/office/drawing/2014/main" id="{0E2D28A1-D352-BC29-EDA6-3DFBD5321B90}"/>
              </a:ext>
            </a:extLst>
          </p:cNvPr>
          <p:cNvSpPr>
            <a:spLocks noGrp="1" noChangeArrowheads="1"/>
          </p:cNvSpPr>
          <p:nvPr>
            <p:ph type="body" idx="1"/>
          </p:nvPr>
        </p:nvSpPr>
        <p:spPr bwMode="auto">
          <a:xfrm>
            <a:off x="116296" y="1151432"/>
            <a:ext cx="8911403"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is an API</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Times New Roman" panose="02020603050405020304" pitchFamily="18" charset="0"/>
                <a:cs typeface="Times New Roman" panose="02020603050405020304" pitchFamily="18" charset="0"/>
              </a:rPr>
              <a:t>An API, which stands for Application Programming Interface, acts as a middleman between different software programs. It allows them to talk to each other and exchange data or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Times New Roman" panose="02020603050405020304" pitchFamily="18" charset="0"/>
                <a:cs typeface="Times New Roman" panose="02020603050405020304" pitchFamily="18" charset="0"/>
              </a:rPr>
              <a:t>In the world of computers, APIs are essential for building applications that work together. They allow developers to take advantage of existing features without having to rewrite everything from scratch. For instance, many travel websites use airline APIs to search for flights and check prices. The travel website doesn't need to have its own database of flights - it can simply query the airline's database through the API.</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73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46184" y="219808"/>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br>
              <a:rPr lang="en-US" b="1" i="0" dirty="0">
                <a:solidFill>
                  <a:schemeClr val="dk1"/>
                </a:solidFill>
                <a:latin typeface="Nunito"/>
                <a:ea typeface="Nunito"/>
                <a:cs typeface="Nunito"/>
                <a:sym typeface="Nunito"/>
              </a:rPr>
            </a:br>
            <a:r>
              <a:rPr lang="en-US" sz="3200" b="1" dirty="0">
                <a:latin typeface="Times New Roman" panose="02020603050405020304" pitchFamily="18" charset="0"/>
                <a:ea typeface="Nunito"/>
                <a:cs typeface="Times New Roman" panose="02020603050405020304" pitchFamily="18" charset="0"/>
                <a:sym typeface="Nunito"/>
              </a:rPr>
              <a:t>Approach</a:t>
            </a:r>
            <a:br>
              <a:rPr lang="en-US" b="1" i="0" dirty="0">
                <a:solidFill>
                  <a:schemeClr val="dk1"/>
                </a:solidFill>
                <a:latin typeface="Nunito"/>
                <a:ea typeface="Nunito"/>
                <a:cs typeface="Nunito"/>
                <a:sym typeface="Nunito"/>
              </a:rPr>
            </a:br>
            <a:endParaRPr dirty="0">
              <a:solidFill>
                <a:schemeClr val="dk1"/>
              </a:solidFill>
            </a:endParaRPr>
          </a:p>
        </p:txBody>
      </p:sp>
      <p:sp>
        <p:nvSpPr>
          <p:cNvPr id="2" name="Text Placeholder 1">
            <a:extLst>
              <a:ext uri="{FF2B5EF4-FFF2-40B4-BE49-F238E27FC236}">
                <a16:creationId xmlns:a16="http://schemas.microsoft.com/office/drawing/2014/main" id="{4DE55234-8697-15FE-41CD-0822A61F9E8D}"/>
              </a:ext>
            </a:extLst>
          </p:cNvPr>
          <p:cNvSpPr>
            <a:spLocks noGrp="1" noChangeArrowheads="1"/>
          </p:cNvSpPr>
          <p:nvPr>
            <p:ph type="body" idx="1"/>
          </p:nvPr>
        </p:nvSpPr>
        <p:spPr bwMode="auto">
          <a:xfrm>
            <a:off x="747346" y="538783"/>
            <a:ext cx="7772400"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Setup: Establish development environment with tools like Node.js,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 code editor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Component Creation: Develop reusable components for UI elements (input, response, etc.)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Integration: Integrate with a large language model API using libraries like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Axios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Fetch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UI Design: Implement an intuitive and user-friendly interface using CSS or styling libraries </a:t>
            </a:r>
          </a:p>
        </p:txBody>
      </p:sp>
      <p:sp>
        <p:nvSpPr>
          <p:cNvPr id="3" name="TextBox 2">
            <a:extLst>
              <a:ext uri="{FF2B5EF4-FFF2-40B4-BE49-F238E27FC236}">
                <a16:creationId xmlns:a16="http://schemas.microsoft.com/office/drawing/2014/main" id="{EF337810-C319-7863-31BC-E9AA72B708DB}"/>
              </a:ext>
            </a:extLst>
          </p:cNvPr>
          <p:cNvSpPr txBox="1"/>
          <p:nvPr/>
        </p:nvSpPr>
        <p:spPr>
          <a:xfrm>
            <a:off x="747346" y="4484077"/>
            <a:ext cx="7710854" cy="2031325"/>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To get started, we'll set up our development environment, ensuring we have Node.js, </a:t>
            </a:r>
            <a:r>
              <a:rPr lang="en-US" sz="1800" dirty="0" err="1">
                <a:latin typeface="Times New Roman" panose="02020603050405020304" pitchFamily="18" charset="0"/>
                <a:cs typeface="Times New Roman" panose="02020603050405020304" pitchFamily="18" charset="0"/>
              </a:rPr>
              <a:t>npm</a:t>
            </a:r>
            <a:r>
              <a:rPr lang="en-US" sz="1800" dirty="0">
                <a:latin typeface="Times New Roman" panose="02020603050405020304" pitchFamily="18" charset="0"/>
                <a:cs typeface="Times New Roman" panose="02020603050405020304" pitchFamily="18" charset="0"/>
              </a:rPr>
              <a:t> (Node Package Manager), and a preferred code editor installed. Next, we'll delve into component creation, defining reusable React components for the input field, response area, and other UI elements. We'll then integrate with a large language model API using suitable libraries to send user queries and retrieve responses. Finally, we'll focus on UI design, crafting an attractive and user-friendly interface using CSS.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43"/>
          <p:cNvSpPr txBox="1">
            <a:spLocks noGrp="1"/>
          </p:cNvSpPr>
          <p:nvPr>
            <p:ph type="body" idx="1"/>
          </p:nvPr>
        </p:nvSpPr>
        <p:spPr>
          <a:xfrm>
            <a:off x="1582615" y="2725353"/>
            <a:ext cx="5978769" cy="1407293"/>
          </a:xfrm>
          <a:prstGeom prst="rect">
            <a:avLst/>
          </a:prstGeom>
          <a:noFill/>
          <a:ln>
            <a:noFill/>
          </a:ln>
        </p:spPr>
        <p:txBody>
          <a:bodyPr spcFirstLastPara="1" wrap="square" lIns="0" tIns="0" rIns="0" bIns="0" anchor="t" anchorCtr="0">
            <a:noAutofit/>
          </a:bodyPr>
          <a:lstStyle/>
          <a:p>
            <a:pPr marL="114300" lvl="0" indent="0" algn="just" rtl="0">
              <a:lnSpc>
                <a:spcPct val="90000"/>
              </a:lnSpc>
              <a:spcBef>
                <a:spcPts val="1000"/>
              </a:spcBef>
              <a:spcAft>
                <a:spcPts val="0"/>
              </a:spcAft>
              <a:buSzPts val="1800"/>
              <a:buNone/>
            </a:pPr>
            <a:r>
              <a:rPr lang="en-US" sz="9600" dirty="0">
                <a:latin typeface="Times New Roman"/>
                <a:ea typeface="Times New Roman"/>
                <a:cs typeface="Times New Roman"/>
                <a:sym typeface="Times New Roman"/>
              </a:rPr>
              <a:t>Thank You</a:t>
            </a:r>
            <a:endParaRPr sz="96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507</Words>
  <Application>Microsoft Office PowerPoint</Application>
  <PresentationFormat>On-screen Show (4:3)</PresentationFormat>
  <Paragraphs>57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Arial</vt:lpstr>
      <vt:lpstr>Nunito</vt:lpstr>
      <vt:lpstr>Times New Roman</vt:lpstr>
      <vt:lpstr>Office Theme</vt:lpstr>
      <vt:lpstr>PowerPoint Presentation</vt:lpstr>
      <vt:lpstr>PowerPoint Presentation</vt:lpstr>
      <vt:lpstr> Key Functionalities</vt:lpstr>
      <vt:lpstr> API</vt:lpstr>
      <vt:lpstr> Approach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Devansh Mittal</cp:lastModifiedBy>
  <cp:revision>4</cp:revision>
  <dcterms:created xsi:type="dcterms:W3CDTF">2010-04-09T07:36:15Z</dcterms:created>
  <dcterms:modified xsi:type="dcterms:W3CDTF">2024-05-21T16:01:54Z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