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1" roundtripDataSignature="AMtx7mi4dcj736bWEk3CrJ8iXyxeu+bT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Raleway-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 name="Google Shape;4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4"/>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053166"/>
              </a:buClr>
              <a:buSzPts val="4400"/>
              <a:buFont typeface="Arial"/>
              <a:buNone/>
              <a:defRPr>
                <a:solidFill>
                  <a:srgbClr val="053166"/>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4"/>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latin typeface="Arial"/>
                <a:ea typeface="Arial"/>
                <a:cs typeface="Arial"/>
                <a:sym typeface="Aria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16" name="Shape 16"/>
        <p:cNvGrpSpPr/>
        <p:nvPr/>
      </p:nvGrpSpPr>
      <p:grpSpPr>
        <a:xfrm>
          <a:off x="0" y="0"/>
          <a:ext cx="0" cy="0"/>
          <a:chOff x="0" y="0"/>
          <a:chExt cx="0" cy="0"/>
        </a:xfrm>
      </p:grpSpPr>
      <p:sp>
        <p:nvSpPr>
          <p:cNvPr id="17" name="Google Shape;17;p25"/>
          <p:cNvSpPr txBox="1"/>
          <p:nvPr>
            <p:ph type="title"/>
          </p:nvPr>
        </p:nvSpPr>
        <p:spPr>
          <a:xfrm>
            <a:off x="457200" y="507517"/>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a:latin typeface="Arial"/>
                <a:ea typeface="Arial"/>
                <a:cs typeface="Arial"/>
                <a:sym typeface="Arial"/>
              </a:defRPr>
            </a:lvl1pPr>
            <a:lvl2pPr indent="-406400" lvl="1" marL="914400" algn="l">
              <a:lnSpc>
                <a:spcPct val="100000"/>
              </a:lnSpc>
              <a:spcBef>
                <a:spcPts val="560"/>
              </a:spcBef>
              <a:spcAft>
                <a:spcPts val="0"/>
              </a:spcAft>
              <a:buClr>
                <a:schemeClr val="dk1"/>
              </a:buClr>
              <a:buSzPts val="2800"/>
              <a:buChar char="–"/>
              <a:defRPr>
                <a:latin typeface="Arial"/>
                <a:ea typeface="Arial"/>
                <a:cs typeface="Arial"/>
                <a:sym typeface="Arial"/>
              </a:defRPr>
            </a:lvl2pPr>
            <a:lvl3pPr indent="-381000" lvl="2" marL="1371600" algn="l">
              <a:lnSpc>
                <a:spcPct val="100000"/>
              </a:lnSpc>
              <a:spcBef>
                <a:spcPts val="480"/>
              </a:spcBef>
              <a:spcAft>
                <a:spcPts val="0"/>
              </a:spcAft>
              <a:buClr>
                <a:schemeClr val="dk1"/>
              </a:buClr>
              <a:buSzPts val="2400"/>
              <a:buChar char="•"/>
              <a:defRPr>
                <a:latin typeface="Arial"/>
                <a:ea typeface="Arial"/>
                <a:cs typeface="Arial"/>
                <a:sym typeface="Arial"/>
              </a:defRPr>
            </a:lvl3pPr>
            <a:lvl4pPr indent="-355600" lvl="3" marL="1828800" algn="l">
              <a:lnSpc>
                <a:spcPct val="100000"/>
              </a:lnSpc>
              <a:spcBef>
                <a:spcPts val="400"/>
              </a:spcBef>
              <a:spcAft>
                <a:spcPts val="0"/>
              </a:spcAft>
              <a:buClr>
                <a:schemeClr val="dk1"/>
              </a:buClr>
              <a:buSzPts val="2000"/>
              <a:buChar char="–"/>
              <a:defRPr>
                <a:latin typeface="Arial"/>
                <a:ea typeface="Arial"/>
                <a:cs typeface="Arial"/>
                <a:sym typeface="Arial"/>
              </a:defRPr>
            </a:lvl4pPr>
            <a:lvl5pPr indent="-355600" lvl="4" marL="2286000" algn="l">
              <a:lnSpc>
                <a:spcPct val="100000"/>
              </a:lnSpc>
              <a:spcBef>
                <a:spcPts val="400"/>
              </a:spcBef>
              <a:spcAft>
                <a:spcPts val="0"/>
              </a:spcAft>
              <a:buClr>
                <a:schemeClr val="dk1"/>
              </a:buClr>
              <a:buSzPts val="2000"/>
              <a:buChar char="»"/>
              <a:defRPr>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 name="Google Shape;19;p2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1" name="Shape 21"/>
        <p:cNvGrpSpPr/>
        <p:nvPr/>
      </p:nvGrpSpPr>
      <p:grpSpPr>
        <a:xfrm>
          <a:off x="0" y="0"/>
          <a:ext cx="0" cy="0"/>
          <a:chOff x="0" y="0"/>
          <a:chExt cx="0" cy="0"/>
        </a:xfrm>
      </p:grpSpPr>
      <p:sp>
        <p:nvSpPr>
          <p:cNvPr id="22" name="Google Shape;22;p27"/>
          <p:cNvSpPr txBox="1"/>
          <p:nvPr>
            <p:ph type="title"/>
          </p:nvPr>
        </p:nvSpPr>
        <p:spPr>
          <a:xfrm>
            <a:off x="457200" y="393673"/>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7"/>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360"/>
              </a:spcBef>
              <a:spcAft>
                <a:spcPts val="0"/>
              </a:spcAft>
              <a:buClr>
                <a:schemeClr val="dk1"/>
              </a:buClr>
              <a:buSzPts val="1800"/>
              <a:buNone/>
              <a:defRPr b="1" sz="1800">
                <a:latin typeface="Arial"/>
                <a:ea typeface="Arial"/>
                <a:cs typeface="Arial"/>
                <a:sym typeface="Arial"/>
              </a:defRPr>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24" name="Google Shape;24;p27"/>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atin typeface="Arial"/>
                <a:ea typeface="Arial"/>
                <a:cs typeface="Arial"/>
                <a:sym typeface="Arial"/>
              </a:defRPr>
            </a:lvl1pPr>
            <a:lvl2pPr indent="-355600" lvl="1" marL="914400" algn="l">
              <a:lnSpc>
                <a:spcPct val="100000"/>
              </a:lnSpc>
              <a:spcBef>
                <a:spcPts val="400"/>
              </a:spcBef>
              <a:spcAft>
                <a:spcPts val="0"/>
              </a:spcAft>
              <a:buClr>
                <a:schemeClr val="dk1"/>
              </a:buClr>
              <a:buSzPts val="2000"/>
              <a:buChar char="–"/>
              <a:defRPr sz="2000">
                <a:latin typeface="Arial"/>
                <a:ea typeface="Arial"/>
                <a:cs typeface="Arial"/>
                <a:sym typeface="Arial"/>
              </a:defRPr>
            </a:lvl2pPr>
            <a:lvl3pPr indent="-342900" lvl="2" marL="1371600" algn="l">
              <a:lnSpc>
                <a:spcPct val="100000"/>
              </a:lnSpc>
              <a:spcBef>
                <a:spcPts val="360"/>
              </a:spcBef>
              <a:spcAft>
                <a:spcPts val="0"/>
              </a:spcAft>
              <a:buClr>
                <a:schemeClr val="dk1"/>
              </a:buClr>
              <a:buSzPts val="1800"/>
              <a:buChar char="•"/>
              <a:defRPr sz="1800">
                <a:latin typeface="Arial"/>
                <a:ea typeface="Arial"/>
                <a:cs typeface="Arial"/>
                <a:sym typeface="Arial"/>
              </a:defRPr>
            </a:lvl3pPr>
            <a:lvl4pPr indent="-330200" lvl="3" marL="1828800" algn="l">
              <a:lnSpc>
                <a:spcPct val="100000"/>
              </a:lnSpc>
              <a:spcBef>
                <a:spcPts val="320"/>
              </a:spcBef>
              <a:spcAft>
                <a:spcPts val="0"/>
              </a:spcAft>
              <a:buClr>
                <a:schemeClr val="dk1"/>
              </a:buClr>
              <a:buSzPts val="1600"/>
              <a:buChar char="–"/>
              <a:defRPr sz="1600">
                <a:latin typeface="Arial"/>
                <a:ea typeface="Arial"/>
                <a:cs typeface="Arial"/>
                <a:sym typeface="Arial"/>
              </a:defRPr>
            </a:lvl4pPr>
            <a:lvl5pPr indent="-330200" lvl="4" marL="2286000" algn="l">
              <a:lnSpc>
                <a:spcPct val="100000"/>
              </a:lnSpc>
              <a:spcBef>
                <a:spcPts val="320"/>
              </a:spcBef>
              <a:spcAft>
                <a:spcPts val="0"/>
              </a:spcAft>
              <a:buClr>
                <a:schemeClr val="dk1"/>
              </a:buClr>
              <a:buSzPts val="1600"/>
              <a:buChar char="»"/>
              <a:defRPr sz="1600">
                <a:latin typeface="Arial"/>
                <a:ea typeface="Arial"/>
                <a:cs typeface="Arial"/>
                <a:sym typeface="Arial"/>
              </a:defRPr>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25" name="Google Shape;25;p27"/>
          <p:cNvSpPr txBox="1"/>
          <p:nvPr>
            <p:ph idx="3" type="body"/>
          </p:nvPr>
        </p:nvSpPr>
        <p:spPr>
          <a:xfrm>
            <a:off x="4645025" y="1151335"/>
            <a:ext cx="4041900" cy="4797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chemeClr val="dk1"/>
              </a:buClr>
              <a:buSzPts val="2000"/>
              <a:buNone/>
              <a:defRPr b="1" sz="2000">
                <a:latin typeface="Arial"/>
                <a:ea typeface="Arial"/>
                <a:cs typeface="Arial"/>
                <a:sym typeface="Arial"/>
              </a:defRPr>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26" name="Google Shape;26;p27"/>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atin typeface="Arial"/>
                <a:ea typeface="Arial"/>
                <a:cs typeface="Arial"/>
                <a:sym typeface="Arial"/>
              </a:defRPr>
            </a:lvl1pPr>
            <a:lvl2pPr indent="-355600" lvl="1" marL="914400" algn="l">
              <a:lnSpc>
                <a:spcPct val="100000"/>
              </a:lnSpc>
              <a:spcBef>
                <a:spcPts val="400"/>
              </a:spcBef>
              <a:spcAft>
                <a:spcPts val="0"/>
              </a:spcAft>
              <a:buClr>
                <a:schemeClr val="dk1"/>
              </a:buClr>
              <a:buSzPts val="2000"/>
              <a:buChar char="–"/>
              <a:defRPr sz="2000">
                <a:latin typeface="Arial"/>
                <a:ea typeface="Arial"/>
                <a:cs typeface="Arial"/>
                <a:sym typeface="Arial"/>
              </a:defRPr>
            </a:lvl2pPr>
            <a:lvl3pPr indent="-342900" lvl="2" marL="1371600" algn="l">
              <a:lnSpc>
                <a:spcPct val="100000"/>
              </a:lnSpc>
              <a:spcBef>
                <a:spcPts val="360"/>
              </a:spcBef>
              <a:spcAft>
                <a:spcPts val="0"/>
              </a:spcAft>
              <a:buClr>
                <a:schemeClr val="dk1"/>
              </a:buClr>
              <a:buSzPts val="1800"/>
              <a:buChar char="•"/>
              <a:defRPr sz="1800">
                <a:latin typeface="Arial"/>
                <a:ea typeface="Arial"/>
                <a:cs typeface="Arial"/>
                <a:sym typeface="Arial"/>
              </a:defRPr>
            </a:lvl3pPr>
            <a:lvl4pPr indent="-330200" lvl="3" marL="1828800" algn="l">
              <a:lnSpc>
                <a:spcPct val="100000"/>
              </a:lnSpc>
              <a:spcBef>
                <a:spcPts val="320"/>
              </a:spcBef>
              <a:spcAft>
                <a:spcPts val="0"/>
              </a:spcAft>
              <a:buClr>
                <a:schemeClr val="dk1"/>
              </a:buClr>
              <a:buSzPts val="1600"/>
              <a:buChar char="–"/>
              <a:defRPr sz="1600">
                <a:latin typeface="Arial"/>
                <a:ea typeface="Arial"/>
                <a:cs typeface="Arial"/>
                <a:sym typeface="Arial"/>
              </a:defRPr>
            </a:lvl4pPr>
            <a:lvl5pPr indent="-330200" lvl="4" marL="2286000" algn="l">
              <a:lnSpc>
                <a:spcPct val="100000"/>
              </a:lnSpc>
              <a:spcBef>
                <a:spcPts val="320"/>
              </a:spcBef>
              <a:spcAft>
                <a:spcPts val="0"/>
              </a:spcAft>
              <a:buClr>
                <a:schemeClr val="dk1"/>
              </a:buClr>
              <a:buSzPts val="1600"/>
              <a:buChar char="»"/>
              <a:defRPr sz="1600">
                <a:latin typeface="Arial"/>
                <a:ea typeface="Arial"/>
                <a:cs typeface="Arial"/>
                <a:sym typeface="Arial"/>
              </a:defRPr>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type="twoObj">
  <p:cSld name="TWO_OBJECTS">
    <p:spTree>
      <p:nvGrpSpPr>
        <p:cNvPr id="27" name="Shape 27"/>
        <p:cNvGrpSpPr/>
        <p:nvPr/>
      </p:nvGrpSpPr>
      <p:grpSpPr>
        <a:xfrm>
          <a:off x="0" y="0"/>
          <a:ext cx="0" cy="0"/>
          <a:chOff x="0" y="0"/>
          <a:chExt cx="0" cy="0"/>
        </a:xfrm>
      </p:grpSpPr>
      <p:sp>
        <p:nvSpPr>
          <p:cNvPr id="28" name="Google Shape;28;p28"/>
          <p:cNvSpPr txBox="1"/>
          <p:nvPr>
            <p:ph type="title"/>
          </p:nvPr>
        </p:nvSpPr>
        <p:spPr>
          <a:xfrm>
            <a:off x="457200" y="402217"/>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8"/>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sz="2400">
                <a:latin typeface="Arial"/>
                <a:ea typeface="Arial"/>
                <a:cs typeface="Arial"/>
                <a:sym typeface="Arial"/>
              </a:defRPr>
            </a:lvl2pPr>
            <a:lvl3pPr indent="-355600" lvl="2" marL="1371600" algn="l">
              <a:lnSpc>
                <a:spcPct val="100000"/>
              </a:lnSpc>
              <a:spcBef>
                <a:spcPts val="400"/>
              </a:spcBef>
              <a:spcAft>
                <a:spcPts val="0"/>
              </a:spcAft>
              <a:buClr>
                <a:schemeClr val="dk1"/>
              </a:buClr>
              <a:buSzPts val="2000"/>
              <a:buChar char="•"/>
              <a:defRPr sz="2000">
                <a:latin typeface="Arial"/>
                <a:ea typeface="Arial"/>
                <a:cs typeface="Arial"/>
                <a:sym typeface="Arial"/>
              </a:defRPr>
            </a:lvl3pPr>
            <a:lvl4pPr indent="-342900" lvl="3" marL="1828800" algn="l">
              <a:lnSpc>
                <a:spcPct val="100000"/>
              </a:lnSpc>
              <a:spcBef>
                <a:spcPts val="360"/>
              </a:spcBef>
              <a:spcAft>
                <a:spcPts val="0"/>
              </a:spcAft>
              <a:buClr>
                <a:schemeClr val="dk1"/>
              </a:buClr>
              <a:buSzPts val="1800"/>
              <a:buChar char="–"/>
              <a:defRPr sz="1800">
                <a:latin typeface="Arial"/>
                <a:ea typeface="Arial"/>
                <a:cs typeface="Arial"/>
                <a:sym typeface="Arial"/>
              </a:defRPr>
            </a:lvl4pPr>
            <a:lvl5pPr indent="-342900" lvl="4" marL="2286000" algn="l">
              <a:lnSpc>
                <a:spcPct val="100000"/>
              </a:lnSpc>
              <a:spcBef>
                <a:spcPts val="360"/>
              </a:spcBef>
              <a:spcAft>
                <a:spcPts val="0"/>
              </a:spcAft>
              <a:buClr>
                <a:schemeClr val="dk1"/>
              </a:buClr>
              <a:buSzPts val="1800"/>
              <a:buChar char="»"/>
              <a:defRPr sz="1800">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0" name="Google Shape;30;p28"/>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atin typeface="Arial"/>
                <a:ea typeface="Arial"/>
                <a:cs typeface="Arial"/>
                <a:sym typeface="Arial"/>
              </a:defRPr>
            </a:lvl1pPr>
            <a:lvl2pPr indent="-381000" lvl="1" marL="914400" algn="l">
              <a:lnSpc>
                <a:spcPct val="100000"/>
              </a:lnSpc>
              <a:spcBef>
                <a:spcPts val="480"/>
              </a:spcBef>
              <a:spcAft>
                <a:spcPts val="0"/>
              </a:spcAft>
              <a:buClr>
                <a:schemeClr val="dk1"/>
              </a:buClr>
              <a:buSzPts val="2400"/>
              <a:buChar char="–"/>
              <a:defRPr sz="2400">
                <a:latin typeface="Arial"/>
                <a:ea typeface="Arial"/>
                <a:cs typeface="Arial"/>
                <a:sym typeface="Arial"/>
              </a:defRPr>
            </a:lvl2pPr>
            <a:lvl3pPr indent="-355600" lvl="2" marL="1371600" algn="l">
              <a:lnSpc>
                <a:spcPct val="100000"/>
              </a:lnSpc>
              <a:spcBef>
                <a:spcPts val="400"/>
              </a:spcBef>
              <a:spcAft>
                <a:spcPts val="0"/>
              </a:spcAft>
              <a:buClr>
                <a:schemeClr val="dk1"/>
              </a:buClr>
              <a:buSzPts val="2000"/>
              <a:buChar char="•"/>
              <a:defRPr sz="2000">
                <a:latin typeface="Arial"/>
                <a:ea typeface="Arial"/>
                <a:cs typeface="Arial"/>
                <a:sym typeface="Arial"/>
              </a:defRPr>
            </a:lvl3pPr>
            <a:lvl4pPr indent="-342900" lvl="3" marL="1828800" algn="l">
              <a:lnSpc>
                <a:spcPct val="100000"/>
              </a:lnSpc>
              <a:spcBef>
                <a:spcPts val="360"/>
              </a:spcBef>
              <a:spcAft>
                <a:spcPts val="0"/>
              </a:spcAft>
              <a:buClr>
                <a:schemeClr val="dk1"/>
              </a:buClr>
              <a:buSzPts val="1800"/>
              <a:buChar char="–"/>
              <a:defRPr sz="1800">
                <a:latin typeface="Arial"/>
                <a:ea typeface="Arial"/>
                <a:cs typeface="Arial"/>
                <a:sym typeface="Arial"/>
              </a:defRPr>
            </a:lvl4pPr>
            <a:lvl5pPr indent="-342900" lvl="4" marL="2286000" algn="l">
              <a:lnSpc>
                <a:spcPct val="100000"/>
              </a:lnSpc>
              <a:spcBef>
                <a:spcPts val="360"/>
              </a:spcBef>
              <a:spcAft>
                <a:spcPts val="0"/>
              </a:spcAft>
              <a:buClr>
                <a:schemeClr val="dk1"/>
              </a:buClr>
              <a:buSzPts val="1800"/>
              <a:buChar char="»"/>
              <a:defRPr sz="1800">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1" name="Shape 31"/>
        <p:cNvGrpSpPr/>
        <p:nvPr/>
      </p:nvGrpSpPr>
      <p:grpSpPr>
        <a:xfrm>
          <a:off x="0" y="0"/>
          <a:ext cx="0" cy="0"/>
          <a:chOff x="0" y="0"/>
          <a:chExt cx="0" cy="0"/>
        </a:xfrm>
      </p:grpSpPr>
      <p:sp>
        <p:nvSpPr>
          <p:cNvPr id="32" name="Google Shape;32;p29"/>
          <p:cNvSpPr txBox="1"/>
          <p:nvPr>
            <p:ph type="title"/>
          </p:nvPr>
        </p:nvSpPr>
        <p:spPr>
          <a:xfrm>
            <a:off x="457200" y="634603"/>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A50A1A"/>
              </a:buClr>
              <a:buSzPts val="4400"/>
              <a:buFont typeface="Calibri"/>
              <a:buNone/>
              <a:defRPr>
                <a:solidFill>
                  <a:srgbClr val="A50A1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9"/>
          <p:cNvSpPr txBox="1"/>
          <p:nvPr>
            <p:ph idx="1" type="body"/>
          </p:nvPr>
        </p:nvSpPr>
        <p:spPr>
          <a:xfrm>
            <a:off x="457200" y="1651594"/>
            <a:ext cx="8229600" cy="29430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rgbClr val="053166"/>
              </a:buClr>
              <a:buSzPts val="3200"/>
              <a:buChar char="•"/>
              <a:defRPr>
                <a:solidFill>
                  <a:srgbClr val="053166"/>
                </a:solidFill>
                <a:latin typeface="Arial"/>
                <a:ea typeface="Arial"/>
                <a:cs typeface="Arial"/>
                <a:sym typeface="Arial"/>
              </a:defRPr>
            </a:lvl1pPr>
            <a:lvl2pPr indent="-406400" lvl="1" marL="914400" algn="l">
              <a:lnSpc>
                <a:spcPct val="100000"/>
              </a:lnSpc>
              <a:spcBef>
                <a:spcPts val="560"/>
              </a:spcBef>
              <a:spcAft>
                <a:spcPts val="0"/>
              </a:spcAft>
              <a:buClr>
                <a:srgbClr val="053166"/>
              </a:buClr>
              <a:buSzPts val="2800"/>
              <a:buChar char="–"/>
              <a:defRPr>
                <a:solidFill>
                  <a:srgbClr val="053166"/>
                </a:solidFill>
                <a:latin typeface="Arial"/>
                <a:ea typeface="Arial"/>
                <a:cs typeface="Arial"/>
                <a:sym typeface="Arial"/>
              </a:defRPr>
            </a:lvl2pPr>
            <a:lvl3pPr indent="-381000" lvl="2" marL="1371600" algn="l">
              <a:lnSpc>
                <a:spcPct val="100000"/>
              </a:lnSpc>
              <a:spcBef>
                <a:spcPts val="480"/>
              </a:spcBef>
              <a:spcAft>
                <a:spcPts val="0"/>
              </a:spcAft>
              <a:buClr>
                <a:srgbClr val="053166"/>
              </a:buClr>
              <a:buSzPts val="2400"/>
              <a:buChar char="•"/>
              <a:defRPr>
                <a:solidFill>
                  <a:srgbClr val="053166"/>
                </a:solidFill>
                <a:latin typeface="Arial"/>
                <a:ea typeface="Arial"/>
                <a:cs typeface="Arial"/>
                <a:sym typeface="Arial"/>
              </a:defRPr>
            </a:lvl3pPr>
            <a:lvl4pPr indent="-355600" lvl="3" marL="1828800" algn="l">
              <a:lnSpc>
                <a:spcPct val="100000"/>
              </a:lnSpc>
              <a:spcBef>
                <a:spcPts val="400"/>
              </a:spcBef>
              <a:spcAft>
                <a:spcPts val="0"/>
              </a:spcAft>
              <a:buClr>
                <a:srgbClr val="053166"/>
              </a:buClr>
              <a:buSzPts val="2000"/>
              <a:buChar char="–"/>
              <a:defRPr>
                <a:solidFill>
                  <a:srgbClr val="053166"/>
                </a:solidFill>
                <a:latin typeface="Arial"/>
                <a:ea typeface="Arial"/>
                <a:cs typeface="Arial"/>
                <a:sym typeface="Arial"/>
              </a:defRPr>
            </a:lvl4pPr>
            <a:lvl5pPr indent="-355600" lvl="4" marL="2286000" algn="l">
              <a:lnSpc>
                <a:spcPct val="100000"/>
              </a:lnSpc>
              <a:spcBef>
                <a:spcPts val="400"/>
              </a:spcBef>
              <a:spcAft>
                <a:spcPts val="0"/>
              </a:spcAft>
              <a:buClr>
                <a:srgbClr val="053166"/>
              </a:buClr>
              <a:buSzPts val="2000"/>
              <a:buChar char="»"/>
              <a:defRPr>
                <a:solidFill>
                  <a:srgbClr val="053166"/>
                </a:solidFill>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30"/>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53166"/>
              </a:buClr>
              <a:buSzPts val="3200"/>
              <a:buFont typeface="Arial"/>
              <a:buNone/>
              <a:defRPr b="0" sz="3200" cap="none">
                <a:solidFill>
                  <a:srgbClr val="053166"/>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0"/>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latin typeface="Arial"/>
                <a:ea typeface="Arial"/>
                <a:cs typeface="Arial"/>
                <a:sym typeface="Aria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7" name="Shape 37"/>
        <p:cNvGrpSpPr/>
        <p:nvPr/>
      </p:nvGrpSpPr>
      <p:grpSpPr>
        <a:xfrm>
          <a:off x="0" y="0"/>
          <a:ext cx="0" cy="0"/>
          <a:chOff x="0" y="0"/>
          <a:chExt cx="0" cy="0"/>
        </a:xfrm>
      </p:grpSpPr>
      <p:sp>
        <p:nvSpPr>
          <p:cNvPr id="38" name="Google Shape;38;p31"/>
          <p:cNvSpPr txBox="1"/>
          <p:nvPr>
            <p:ph type="title"/>
          </p:nvPr>
        </p:nvSpPr>
        <p:spPr>
          <a:xfrm>
            <a:off x="457200" y="529028"/>
            <a:ext cx="3008400" cy="8715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Arial"/>
              <a:buNone/>
              <a:defRPr b="1" sz="20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1"/>
          <p:cNvSpPr txBox="1"/>
          <p:nvPr>
            <p:ph idx="1" type="body"/>
          </p:nvPr>
        </p:nvSpPr>
        <p:spPr>
          <a:xfrm>
            <a:off x="3642602" y="529028"/>
            <a:ext cx="5111700" cy="37317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atin typeface="Arial"/>
                <a:ea typeface="Arial"/>
                <a:cs typeface="Arial"/>
                <a:sym typeface="Arial"/>
              </a:defRPr>
            </a:lvl1pPr>
            <a:lvl2pPr indent="-406400" lvl="1" marL="914400" algn="l">
              <a:lnSpc>
                <a:spcPct val="100000"/>
              </a:lnSpc>
              <a:spcBef>
                <a:spcPts val="560"/>
              </a:spcBef>
              <a:spcAft>
                <a:spcPts val="0"/>
              </a:spcAft>
              <a:buClr>
                <a:schemeClr val="dk1"/>
              </a:buClr>
              <a:buSzPts val="2800"/>
              <a:buChar char="–"/>
              <a:defRPr sz="2800">
                <a:latin typeface="Arial"/>
                <a:ea typeface="Arial"/>
                <a:cs typeface="Arial"/>
                <a:sym typeface="Arial"/>
              </a:defRPr>
            </a:lvl2pPr>
            <a:lvl3pPr indent="-381000" lvl="2" marL="1371600" algn="l">
              <a:lnSpc>
                <a:spcPct val="100000"/>
              </a:lnSpc>
              <a:spcBef>
                <a:spcPts val="480"/>
              </a:spcBef>
              <a:spcAft>
                <a:spcPts val="0"/>
              </a:spcAft>
              <a:buClr>
                <a:schemeClr val="dk1"/>
              </a:buClr>
              <a:buSzPts val="2400"/>
              <a:buChar char="•"/>
              <a:defRPr sz="2400">
                <a:latin typeface="Arial"/>
                <a:ea typeface="Arial"/>
                <a:cs typeface="Arial"/>
                <a:sym typeface="Arial"/>
              </a:defRPr>
            </a:lvl3pPr>
            <a:lvl4pPr indent="-355600" lvl="3" marL="1828800" algn="l">
              <a:lnSpc>
                <a:spcPct val="100000"/>
              </a:lnSpc>
              <a:spcBef>
                <a:spcPts val="400"/>
              </a:spcBef>
              <a:spcAft>
                <a:spcPts val="0"/>
              </a:spcAft>
              <a:buClr>
                <a:schemeClr val="dk1"/>
              </a:buClr>
              <a:buSzPts val="2000"/>
              <a:buChar char="–"/>
              <a:defRPr sz="2000">
                <a:latin typeface="Arial"/>
                <a:ea typeface="Arial"/>
                <a:cs typeface="Arial"/>
                <a:sym typeface="Arial"/>
              </a:defRPr>
            </a:lvl4pPr>
            <a:lvl5pPr indent="-355600" lvl="4" marL="2286000" algn="l">
              <a:lnSpc>
                <a:spcPct val="100000"/>
              </a:lnSpc>
              <a:spcBef>
                <a:spcPts val="400"/>
              </a:spcBef>
              <a:spcAft>
                <a:spcPts val="0"/>
              </a:spcAft>
              <a:buClr>
                <a:schemeClr val="dk1"/>
              </a:buClr>
              <a:buSzPts val="2000"/>
              <a:buChar char="»"/>
              <a:defRPr sz="2000">
                <a:latin typeface="Arial"/>
                <a:ea typeface="Arial"/>
                <a:cs typeface="Arial"/>
                <a:sym typeface="Arial"/>
              </a:defRPr>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0" name="Google Shape;40;p31"/>
          <p:cNvSpPr txBox="1"/>
          <p:nvPr>
            <p:ph idx="2" type="body"/>
          </p:nvPr>
        </p:nvSpPr>
        <p:spPr>
          <a:xfrm>
            <a:off x="457200" y="1522810"/>
            <a:ext cx="3008400" cy="28140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atin typeface="Arial"/>
                <a:ea typeface="Arial"/>
                <a:cs typeface="Arial"/>
                <a:sym typeface="Arial"/>
              </a:defRPr>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1" name="Shape 41"/>
        <p:cNvGrpSpPr/>
        <p:nvPr/>
      </p:nvGrpSpPr>
      <p:grpSpPr>
        <a:xfrm>
          <a:off x="0" y="0"/>
          <a:ext cx="0" cy="0"/>
          <a:chOff x="0" y="0"/>
          <a:chExt cx="0" cy="0"/>
        </a:xfrm>
      </p:grpSpPr>
      <p:sp>
        <p:nvSpPr>
          <p:cNvPr id="42" name="Google Shape;42;p32"/>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Arial"/>
              <a:buNone/>
              <a:defRPr b="1" sz="20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2"/>
          <p:cNvSpPr/>
          <p:nvPr>
            <p:ph idx="2" type="pic"/>
          </p:nvPr>
        </p:nvSpPr>
        <p:spPr>
          <a:xfrm>
            <a:off x="1792288" y="612744"/>
            <a:ext cx="5486400" cy="3086100"/>
          </a:xfrm>
          <a:prstGeom prst="rect">
            <a:avLst/>
          </a:prstGeom>
          <a:noFill/>
          <a:ln>
            <a:noFill/>
          </a:ln>
        </p:spPr>
      </p:sp>
      <p:sp>
        <p:nvSpPr>
          <p:cNvPr id="44" name="Google Shape;44;p32"/>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atin typeface="Arial"/>
                <a:ea typeface="Arial"/>
                <a:cs typeface="Arial"/>
                <a:sym typeface="Arial"/>
              </a:defRPr>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descr="&quot;&quot;" id="11" name="Google Shape;11;p23"/>
          <p:cNvPicPr preferRelativeResize="0"/>
          <p:nvPr/>
        </p:nvPicPr>
        <p:blipFill rotWithShape="1">
          <a:blip r:embed="rId1">
            <a:alphaModFix/>
          </a:blip>
          <a:srcRect b="0" l="0" r="0" t="0"/>
          <a:stretch/>
        </p:blipFill>
        <p:spPr>
          <a:xfrm>
            <a:off x="0" y="0"/>
            <a:ext cx="6858000" cy="5143500"/>
          </a:xfrm>
          <a:prstGeom prst="rect">
            <a:avLst/>
          </a:prstGeom>
          <a:noFill/>
          <a:ln>
            <a:noFill/>
          </a:ln>
        </p:spPr>
      </p:pic>
      <p:sp>
        <p:nvSpPr>
          <p:cNvPr id="12" name="Google Shape;12;p23"/>
          <p:cNvSpPr txBox="1"/>
          <p:nvPr/>
        </p:nvSpPr>
        <p:spPr>
          <a:xfrm>
            <a:off x="406942" y="4881563"/>
            <a:ext cx="5361900" cy="20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To enter your presentation title here go to &gt; Themes &gt; edit slide master</a:t>
            </a:r>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hatespeechdata.com/" TargetMode="Externa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400"/>
              <a:buNone/>
            </a:pPr>
            <a:r>
              <a:rPr b="1" lang="en" sz="4000">
                <a:solidFill>
                  <a:schemeClr val="dk1"/>
                </a:solidFill>
              </a:rPr>
              <a:t>Masters Project</a:t>
            </a:r>
            <a:endParaRPr b="1" sz="4000">
              <a:solidFill>
                <a:schemeClr val="dk1"/>
              </a:solidFill>
            </a:endParaRPr>
          </a:p>
        </p:txBody>
      </p:sp>
      <p:sp>
        <p:nvSpPr>
          <p:cNvPr id="50" name="Google Shape;50;p1"/>
          <p:cNvSpPr txBox="1"/>
          <p:nvPr/>
        </p:nvSpPr>
        <p:spPr>
          <a:xfrm>
            <a:off x="1770925" y="3268400"/>
            <a:ext cx="5885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alibri"/>
                <a:ea typeface="Calibri"/>
                <a:cs typeface="Calibri"/>
                <a:sym typeface="Calibri"/>
              </a:rPr>
              <a:t>Professor: </a:t>
            </a:r>
            <a:r>
              <a:rPr b="0" i="0" lang="en" sz="1800" u="none" cap="none" strike="noStrike">
                <a:solidFill>
                  <a:schemeClr val="dk1"/>
                </a:solidFill>
                <a:latin typeface="Calibri"/>
                <a:ea typeface="Calibri"/>
                <a:cs typeface="Calibri"/>
                <a:sym typeface="Calibri"/>
              </a:rPr>
              <a:t>Dr. Thiago E. A. de Oliveira</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alibri"/>
                <a:ea typeface="Calibri"/>
                <a:cs typeface="Calibri"/>
                <a:sym typeface="Calibri"/>
              </a:rPr>
              <a:t>Student:    </a:t>
            </a:r>
            <a:r>
              <a:rPr b="0" i="0" lang="en" sz="1800" u="none" cap="none" strike="noStrike">
                <a:solidFill>
                  <a:schemeClr val="dk1"/>
                </a:solidFill>
                <a:latin typeface="Raleway"/>
                <a:ea typeface="Raleway"/>
                <a:cs typeface="Raleway"/>
                <a:sym typeface="Raleway"/>
              </a:rPr>
              <a:t>YiDong Huang, Devansh Mody</a:t>
            </a:r>
            <a:r>
              <a:rPr b="0" i="0" lang="en"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0"/>
          <p:cNvSpPr txBox="1"/>
          <p:nvPr>
            <p:ph type="title"/>
          </p:nvPr>
        </p:nvSpPr>
        <p:spPr>
          <a:xfrm>
            <a:off x="395400" y="569300"/>
            <a:ext cx="27402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400"/>
              <a:buNone/>
            </a:pPr>
            <a:r>
              <a:rPr b="1" lang="en" sz="1500"/>
              <a:t>Marcos Zampieri, et al. approach</a:t>
            </a:r>
            <a:endParaRPr b="1" sz="1500"/>
          </a:p>
        </p:txBody>
      </p:sp>
      <p:pic>
        <p:nvPicPr>
          <p:cNvPr id="108" name="Google Shape;108;p10"/>
          <p:cNvPicPr preferRelativeResize="0"/>
          <p:nvPr/>
        </p:nvPicPr>
        <p:blipFill rotWithShape="1">
          <a:blip r:embed="rId3">
            <a:alphaModFix/>
          </a:blip>
          <a:srcRect b="0" l="0" r="0" t="0"/>
          <a:stretch/>
        </p:blipFill>
        <p:spPr>
          <a:xfrm>
            <a:off x="3303375" y="698700"/>
            <a:ext cx="3693650" cy="4060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1"/>
          <p:cNvSpPr txBox="1"/>
          <p:nvPr>
            <p:ph type="title"/>
          </p:nvPr>
        </p:nvSpPr>
        <p:spPr>
          <a:xfrm>
            <a:off x="457200" y="507517"/>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400"/>
              <a:buNone/>
            </a:pPr>
            <a:r>
              <a:rPr b="1" lang="en" sz="2000"/>
              <a:t>Results achieved by researchers</a:t>
            </a:r>
            <a:endParaRPr b="1" sz="2000"/>
          </a:p>
        </p:txBody>
      </p:sp>
      <p:sp>
        <p:nvSpPr>
          <p:cNvPr id="114" name="Google Shape;114;p11"/>
          <p:cNvSpPr txBox="1"/>
          <p:nvPr/>
        </p:nvSpPr>
        <p:spPr>
          <a:xfrm>
            <a:off x="973100" y="1374700"/>
            <a:ext cx="6549000" cy="17856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rgbClr val="000000"/>
              </a:buClr>
              <a:buSzPts val="1500"/>
              <a:buFont typeface="Calibri"/>
              <a:buChar char="●"/>
            </a:pPr>
            <a:r>
              <a:rPr b="0" i="0" lang="en" sz="1500" u="none" cap="none" strike="noStrike">
                <a:solidFill>
                  <a:srgbClr val="000000"/>
                </a:solidFill>
                <a:latin typeface="Calibri"/>
                <a:ea typeface="Calibri"/>
                <a:cs typeface="Calibri"/>
                <a:sym typeface="Calibri"/>
              </a:rPr>
              <a:t>The best performing model has an overall precision 0.91, recall of 0.90, and F1 score of 0.90. (</a:t>
            </a:r>
            <a:r>
              <a:rPr b="1" i="0" lang="en" sz="1500" u="none" cap="none" strike="noStrike">
                <a:solidFill>
                  <a:schemeClr val="dk1"/>
                </a:solidFill>
                <a:latin typeface="Arial"/>
                <a:ea typeface="Arial"/>
                <a:cs typeface="Arial"/>
                <a:sym typeface="Arial"/>
              </a:rPr>
              <a:t>Thomas davidson, et al.)</a:t>
            </a:r>
            <a:endParaRPr b="1" i="0" sz="1500" u="none" cap="none" strike="noStrike">
              <a:solidFill>
                <a:schemeClr val="dk1"/>
              </a:solidFill>
              <a:latin typeface="Arial"/>
              <a:ea typeface="Arial"/>
              <a:cs typeface="Arial"/>
              <a:sym typeface="Arial"/>
            </a:endParaRPr>
          </a:p>
          <a:p>
            <a:pPr indent="-323850" lvl="0" marL="457200" marR="0" rtl="0" algn="l">
              <a:lnSpc>
                <a:spcPct val="100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Below screenshot is from the research done by (</a:t>
            </a:r>
            <a:r>
              <a:rPr b="1" i="0" lang="en" sz="1500" u="none" cap="none" strike="noStrike">
                <a:solidFill>
                  <a:schemeClr val="dk1"/>
                </a:solidFill>
                <a:latin typeface="Arial"/>
                <a:ea typeface="Arial"/>
                <a:cs typeface="Arial"/>
                <a:sym typeface="Arial"/>
              </a:rPr>
              <a:t>Mathew B, et al. )</a:t>
            </a:r>
            <a:endParaRPr b="0" i="0" sz="1500" u="none" cap="none" strike="noStrike">
              <a:solidFill>
                <a:schemeClr val="dk1"/>
              </a:solidFill>
              <a:latin typeface="Arial"/>
              <a:ea typeface="Arial"/>
              <a:cs typeface="Arial"/>
              <a:sym typeface="Arial"/>
            </a:endParaRPr>
          </a:p>
          <a:p>
            <a:pPr indent="-323850" lvl="0" marL="457200" marR="0" rtl="0" algn="l">
              <a:lnSpc>
                <a:spcPct val="100000"/>
              </a:lnSpc>
              <a:spcBef>
                <a:spcPts val="0"/>
              </a:spcBef>
              <a:spcAft>
                <a:spcPts val="0"/>
              </a:spcAft>
              <a:buClr>
                <a:schemeClr val="dk1"/>
              </a:buClr>
              <a:buSzPts val="1500"/>
              <a:buFont typeface="Arial"/>
              <a:buChar char="●"/>
            </a:pPr>
            <a:r>
              <a:t/>
            </a:r>
            <a:endParaRPr b="0" i="0" sz="1500" u="none" cap="none" strike="noStrike">
              <a:solidFill>
                <a:schemeClr val="dk1"/>
              </a:solidFill>
              <a:latin typeface="Calibri"/>
              <a:ea typeface="Calibri"/>
              <a:cs typeface="Calibri"/>
              <a:sym typeface="Calibri"/>
            </a:endParaRPr>
          </a:p>
          <a:p>
            <a:pPr indent="-323850" lvl="0" marL="457200" marR="0" rtl="0" algn="l">
              <a:lnSpc>
                <a:spcPct val="100000"/>
              </a:lnSpc>
              <a:spcBef>
                <a:spcPts val="0"/>
              </a:spcBef>
              <a:spcAft>
                <a:spcPts val="0"/>
              </a:spcAft>
              <a:buClr>
                <a:schemeClr val="dk1"/>
              </a:buClr>
              <a:buSzPts val="1500"/>
              <a:buFont typeface="Arial"/>
              <a:buChar char="●"/>
            </a:pPr>
            <a:r>
              <a:t/>
            </a:r>
            <a:endParaRPr b="0" i="0" sz="15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15" name="Google Shape;115;p11"/>
          <p:cNvPicPr preferRelativeResize="0"/>
          <p:nvPr/>
        </p:nvPicPr>
        <p:blipFill rotWithShape="1">
          <a:blip r:embed="rId3">
            <a:alphaModFix/>
          </a:blip>
          <a:srcRect b="0" l="0" r="0" t="0"/>
          <a:stretch/>
        </p:blipFill>
        <p:spPr>
          <a:xfrm>
            <a:off x="260525" y="2171925"/>
            <a:ext cx="8315325" cy="1990725"/>
          </a:xfrm>
          <a:prstGeom prst="rect">
            <a:avLst/>
          </a:prstGeom>
          <a:noFill/>
          <a:ln>
            <a:noFill/>
          </a:ln>
        </p:spPr>
      </p:pic>
      <p:sp>
        <p:nvSpPr>
          <p:cNvPr id="116" name="Google Shape;116;p11"/>
          <p:cNvSpPr txBox="1"/>
          <p:nvPr/>
        </p:nvSpPr>
        <p:spPr>
          <a:xfrm>
            <a:off x="2409575" y="4263075"/>
            <a:ext cx="29964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2"/>
          <p:cNvSpPr txBox="1"/>
          <p:nvPr>
            <p:ph type="title"/>
          </p:nvPr>
        </p:nvSpPr>
        <p:spPr>
          <a:xfrm>
            <a:off x="457200" y="507517"/>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100"/>
              <a:buFont typeface="Arial"/>
              <a:buNone/>
            </a:pPr>
            <a:r>
              <a:rPr b="1" lang="en" sz="2000"/>
              <a:t>Results achieved by researchers</a:t>
            </a:r>
            <a:endParaRPr b="1" sz="2000"/>
          </a:p>
          <a:p>
            <a:pPr indent="0" lvl="0" marL="0" rtl="0" algn="ctr">
              <a:lnSpc>
                <a:spcPct val="100000"/>
              </a:lnSpc>
              <a:spcBef>
                <a:spcPts val="0"/>
              </a:spcBef>
              <a:spcAft>
                <a:spcPts val="0"/>
              </a:spcAft>
              <a:buSzPts val="4400"/>
              <a:buNone/>
            </a:pPr>
            <a:r>
              <a:t/>
            </a:r>
            <a:endParaRPr sz="2200"/>
          </a:p>
        </p:txBody>
      </p:sp>
      <p:sp>
        <p:nvSpPr>
          <p:cNvPr id="122" name="Google Shape;122;p12"/>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323850" lvl="0" marL="457200" rtl="0" algn="l">
              <a:lnSpc>
                <a:spcPct val="100000"/>
              </a:lnSpc>
              <a:spcBef>
                <a:spcPts val="0"/>
              </a:spcBef>
              <a:spcAft>
                <a:spcPts val="0"/>
              </a:spcAft>
              <a:buSzPts val="1500"/>
              <a:buChar char="●"/>
            </a:pPr>
            <a:r>
              <a:rPr lang="en" sz="1500"/>
              <a:t>Below screenshot is from the research done by (</a:t>
            </a:r>
            <a:r>
              <a:rPr b="1" lang="en" sz="1500"/>
              <a:t>Marcos Zampieri, et al.)</a:t>
            </a:r>
            <a:endParaRPr sz="1500"/>
          </a:p>
          <a:p>
            <a:pPr indent="0" lvl="0" marL="457200" rtl="0" algn="l">
              <a:lnSpc>
                <a:spcPct val="100000"/>
              </a:lnSpc>
              <a:spcBef>
                <a:spcPts val="640"/>
              </a:spcBef>
              <a:spcAft>
                <a:spcPts val="0"/>
              </a:spcAft>
              <a:buSzPts val="3200"/>
              <a:buNone/>
            </a:pPr>
            <a:r>
              <a:t/>
            </a:r>
            <a:endParaRPr/>
          </a:p>
        </p:txBody>
      </p:sp>
      <p:pic>
        <p:nvPicPr>
          <p:cNvPr id="123" name="Google Shape;123;p12"/>
          <p:cNvPicPr preferRelativeResize="0"/>
          <p:nvPr/>
        </p:nvPicPr>
        <p:blipFill rotWithShape="1">
          <a:blip r:embed="rId3">
            <a:alphaModFix/>
          </a:blip>
          <a:srcRect b="0" l="0" r="0" t="0"/>
          <a:stretch/>
        </p:blipFill>
        <p:spPr>
          <a:xfrm>
            <a:off x="756500" y="1914375"/>
            <a:ext cx="7631000" cy="2147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457200" y="507517"/>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400"/>
              <a:buNone/>
            </a:pPr>
            <a:r>
              <a:rPr b="1" lang="en" sz="2000"/>
              <a:t>Common problems faced by researchers</a:t>
            </a:r>
            <a:endParaRPr b="1" sz="2000"/>
          </a:p>
        </p:txBody>
      </p:sp>
      <p:sp>
        <p:nvSpPr>
          <p:cNvPr id="129" name="Google Shape;129;p13"/>
          <p:cNvSpPr txBox="1"/>
          <p:nvPr>
            <p:ph idx="1" type="body"/>
          </p:nvPr>
        </p:nvSpPr>
        <p:spPr>
          <a:xfrm>
            <a:off x="457200" y="1451925"/>
            <a:ext cx="8229600" cy="3142800"/>
          </a:xfrm>
          <a:prstGeom prst="rect">
            <a:avLst/>
          </a:prstGeom>
          <a:noFill/>
          <a:ln>
            <a:noFill/>
          </a:ln>
        </p:spPr>
        <p:txBody>
          <a:bodyPr anchorCtr="0" anchor="t" bIns="45700" lIns="91425" spcFirstLastPara="1" rIns="91425" wrap="square" tIns="45700">
            <a:normAutofit/>
          </a:bodyPr>
          <a:lstStyle/>
          <a:p>
            <a:pPr indent="-323850" lvl="0" marL="457200" rtl="0" algn="l">
              <a:lnSpc>
                <a:spcPct val="100000"/>
              </a:lnSpc>
              <a:spcBef>
                <a:spcPts val="640"/>
              </a:spcBef>
              <a:spcAft>
                <a:spcPts val="0"/>
              </a:spcAft>
              <a:buSzPts val="1500"/>
              <a:buChar char="●"/>
            </a:pPr>
            <a:r>
              <a:rPr lang="en" sz="1500"/>
              <a:t>Lack of external context such as profile bio, user gender, history of posts etc., which might be helpful in the classification task.</a:t>
            </a:r>
            <a:endParaRPr sz="1500"/>
          </a:p>
          <a:p>
            <a:pPr indent="0" lvl="0" marL="457200" rtl="0" algn="l">
              <a:lnSpc>
                <a:spcPct val="100000"/>
              </a:lnSpc>
              <a:spcBef>
                <a:spcPts val="640"/>
              </a:spcBef>
              <a:spcAft>
                <a:spcPts val="0"/>
              </a:spcAft>
              <a:buSzPts val="3200"/>
              <a:buNone/>
            </a:pPr>
            <a:r>
              <a:t/>
            </a:r>
            <a:endParaRPr sz="1500"/>
          </a:p>
          <a:p>
            <a:pPr indent="-323850" lvl="0" marL="457200" rtl="0" algn="l">
              <a:lnSpc>
                <a:spcPct val="100000"/>
              </a:lnSpc>
              <a:spcBef>
                <a:spcPts val="640"/>
              </a:spcBef>
              <a:spcAft>
                <a:spcPts val="0"/>
              </a:spcAft>
              <a:buSzPts val="1500"/>
              <a:buChar char="●"/>
            </a:pPr>
            <a:r>
              <a:rPr lang="en" sz="1500"/>
              <a:t>Building a multi language model.</a:t>
            </a:r>
            <a:endParaRPr sz="1500"/>
          </a:p>
          <a:p>
            <a:pPr indent="0" lvl="0" marL="0" rtl="0" algn="l">
              <a:lnSpc>
                <a:spcPct val="100000"/>
              </a:lnSpc>
              <a:spcBef>
                <a:spcPts val="640"/>
              </a:spcBef>
              <a:spcAft>
                <a:spcPts val="0"/>
              </a:spcAft>
              <a:buSzPts val="3200"/>
              <a:buNone/>
            </a:pPr>
            <a:r>
              <a:t/>
            </a:r>
            <a:endParaRPr sz="1500"/>
          </a:p>
          <a:p>
            <a:pPr indent="-323850" lvl="0" marL="457200" rtl="0" algn="l">
              <a:lnSpc>
                <a:spcPct val="100000"/>
              </a:lnSpc>
              <a:spcBef>
                <a:spcPts val="640"/>
              </a:spcBef>
              <a:spcAft>
                <a:spcPts val="0"/>
              </a:spcAft>
              <a:buSzPts val="1500"/>
              <a:buChar char="●"/>
            </a:pPr>
            <a:r>
              <a:rPr lang="en" sz="1500"/>
              <a:t>Context analysis and subjective analysis .</a:t>
            </a:r>
            <a:endParaRPr sz="1500"/>
          </a:p>
          <a:p>
            <a:pPr indent="0" lvl="0" marL="457200" rtl="0" algn="l">
              <a:lnSpc>
                <a:spcPct val="100000"/>
              </a:lnSpc>
              <a:spcBef>
                <a:spcPts val="640"/>
              </a:spcBef>
              <a:spcAft>
                <a:spcPts val="0"/>
              </a:spcAft>
              <a:buSzPts val="3200"/>
              <a:buNone/>
            </a:pPr>
            <a:r>
              <a:t/>
            </a:r>
            <a:endParaRPr sz="1500"/>
          </a:p>
          <a:p>
            <a:pPr indent="-323850" lvl="0" marL="457200" rtl="0" algn="l">
              <a:lnSpc>
                <a:spcPct val="100000"/>
              </a:lnSpc>
              <a:spcBef>
                <a:spcPts val="640"/>
              </a:spcBef>
              <a:spcAft>
                <a:spcPts val="0"/>
              </a:spcAft>
              <a:buSzPts val="1500"/>
              <a:buChar char="●"/>
            </a:pPr>
            <a:r>
              <a:rPr lang="en" sz="1500"/>
              <a:t>These are few of the limitations or challenges faced by the authors during their research work.</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457200" y="572624"/>
            <a:ext cx="8229600" cy="469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400"/>
              <a:buNone/>
            </a:pPr>
            <a:r>
              <a:rPr b="1" lang="en" sz="2000"/>
              <a:t>Papers referred</a:t>
            </a:r>
            <a:endParaRPr b="1" sz="2000"/>
          </a:p>
        </p:txBody>
      </p:sp>
      <p:sp>
        <p:nvSpPr>
          <p:cNvPr id="135" name="Google Shape;135;p14"/>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lnSpcReduction="10000"/>
          </a:bodyPr>
          <a:lstStyle/>
          <a:p>
            <a:pPr indent="-304800" lvl="0" marL="457200" rtl="0" algn="l">
              <a:lnSpc>
                <a:spcPct val="100000"/>
              </a:lnSpc>
              <a:spcBef>
                <a:spcPts val="640"/>
              </a:spcBef>
              <a:spcAft>
                <a:spcPts val="0"/>
              </a:spcAft>
              <a:buSzPts val="1200"/>
              <a:buChar char="●"/>
            </a:pPr>
            <a:r>
              <a:rPr lang="en" sz="1200">
                <a:latin typeface="Calibri"/>
                <a:ea typeface="Calibri"/>
                <a:cs typeface="Calibri"/>
                <a:sym typeface="Calibri"/>
              </a:rPr>
              <a:t>Davidson, T., Warmsley, D., Macy, M. and Weber, I., 2017. Automated Hate Speech Detection and the Problem of Offensive Language</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Char char="○"/>
            </a:pPr>
            <a:r>
              <a:rPr lang="en" sz="1200">
                <a:latin typeface="Calibri"/>
                <a:ea typeface="Calibri"/>
                <a:cs typeface="Calibri"/>
                <a:sym typeface="Calibri"/>
              </a:rPr>
              <a:t>Size of dataset: 24,802</a:t>
            </a:r>
            <a:endParaRPr sz="1200">
              <a:latin typeface="Calibri"/>
              <a:ea typeface="Calibri"/>
              <a:cs typeface="Calibri"/>
              <a:sym typeface="Calibri"/>
            </a:endParaRPr>
          </a:p>
          <a:p>
            <a:pPr indent="-304800" lvl="0" marL="457200" rtl="0" algn="l">
              <a:lnSpc>
                <a:spcPct val="100000"/>
              </a:lnSpc>
              <a:spcBef>
                <a:spcPts val="0"/>
              </a:spcBef>
              <a:spcAft>
                <a:spcPts val="0"/>
              </a:spcAft>
              <a:buSzPts val="1200"/>
              <a:buFont typeface="Calibri"/>
              <a:buChar char="●"/>
            </a:pPr>
            <a:r>
              <a:rPr lang="en" sz="1200">
                <a:latin typeface="Calibri"/>
                <a:ea typeface="Calibri"/>
                <a:cs typeface="Calibri"/>
                <a:sym typeface="Calibri"/>
              </a:rPr>
              <a:t>Gao, L. and Huang, R., 2017. Detecting Online Hate Speech Using Context Aware Models</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Char char="○"/>
            </a:pPr>
            <a:r>
              <a:rPr lang="en" sz="1200">
                <a:latin typeface="Calibri"/>
                <a:ea typeface="Calibri"/>
                <a:cs typeface="Calibri"/>
                <a:sym typeface="Calibri"/>
              </a:rPr>
              <a:t>Size of dataset: 1528</a:t>
            </a:r>
            <a:endParaRPr sz="1200">
              <a:latin typeface="Calibri"/>
              <a:ea typeface="Calibri"/>
              <a:cs typeface="Calibri"/>
              <a:sym typeface="Calibri"/>
            </a:endParaRPr>
          </a:p>
          <a:p>
            <a:pPr indent="-304800" lvl="0" marL="457200" rtl="0" algn="l">
              <a:lnSpc>
                <a:spcPct val="100000"/>
              </a:lnSpc>
              <a:spcBef>
                <a:spcPts val="0"/>
              </a:spcBef>
              <a:spcAft>
                <a:spcPts val="0"/>
              </a:spcAft>
              <a:buSzPts val="1200"/>
              <a:buFont typeface="Calibri"/>
              <a:buChar char="●"/>
            </a:pPr>
            <a:r>
              <a:rPr lang="en" sz="1200">
                <a:latin typeface="Calibri"/>
                <a:ea typeface="Calibri"/>
                <a:cs typeface="Calibri"/>
                <a:sym typeface="Calibri"/>
              </a:rPr>
              <a:t>Zampieri, M., Malmasi, S., Nakov, P., Rosenthal, S., Farra, N. and Kumar, R., 2019. SemEval-2019 Task 6: Identifying and Categorizing Offensive Language in Social Media (OffensEval). </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Char char="○"/>
            </a:pPr>
            <a:r>
              <a:rPr lang="en" sz="1200">
                <a:latin typeface="Calibri"/>
                <a:ea typeface="Calibri"/>
                <a:cs typeface="Calibri"/>
                <a:sym typeface="Calibri"/>
              </a:rPr>
              <a:t>Size of dataset: 14,100</a:t>
            </a:r>
            <a:endParaRPr sz="1200">
              <a:latin typeface="Calibri"/>
              <a:ea typeface="Calibri"/>
              <a:cs typeface="Calibri"/>
              <a:sym typeface="Calibri"/>
            </a:endParaRPr>
          </a:p>
          <a:p>
            <a:pPr indent="-304800" lvl="0" marL="457200" rtl="0" algn="l">
              <a:lnSpc>
                <a:spcPct val="100000"/>
              </a:lnSpc>
              <a:spcBef>
                <a:spcPts val="0"/>
              </a:spcBef>
              <a:spcAft>
                <a:spcPts val="0"/>
              </a:spcAft>
              <a:buSzPts val="1200"/>
              <a:buFont typeface="Calibri"/>
              <a:buChar char="●"/>
            </a:pPr>
            <a:r>
              <a:rPr lang="en" sz="1200">
                <a:latin typeface="Calibri"/>
                <a:ea typeface="Calibri"/>
                <a:cs typeface="Calibri"/>
                <a:sym typeface="Calibri"/>
              </a:rPr>
              <a:t>Ousidhoum, N., Lin, Z., Zhang, H., Song, Y. and Yeung, D., 2019. Multilingual and Multi-Aspect Hate Speech Analysis. </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Char char="○"/>
            </a:pPr>
            <a:r>
              <a:rPr lang="en" sz="1200">
                <a:latin typeface="Calibri"/>
                <a:ea typeface="Calibri"/>
                <a:cs typeface="Calibri"/>
                <a:sym typeface="Calibri"/>
              </a:rPr>
              <a:t>Size of dataset: 4,014</a:t>
            </a:r>
            <a:endParaRPr sz="1200">
              <a:latin typeface="Calibri"/>
              <a:ea typeface="Calibri"/>
              <a:cs typeface="Calibri"/>
              <a:sym typeface="Calibri"/>
            </a:endParaRPr>
          </a:p>
          <a:p>
            <a:pPr indent="-304800" lvl="0" marL="457200" rtl="0" algn="l">
              <a:lnSpc>
                <a:spcPct val="100000"/>
              </a:lnSpc>
              <a:spcBef>
                <a:spcPts val="0"/>
              </a:spcBef>
              <a:spcAft>
                <a:spcPts val="0"/>
              </a:spcAft>
              <a:buSzPts val="1200"/>
              <a:buFont typeface="Calibri"/>
              <a:buChar char="●"/>
            </a:pPr>
            <a:r>
              <a:rPr lang="en" sz="1200">
                <a:latin typeface="Calibri"/>
                <a:ea typeface="Calibri"/>
                <a:cs typeface="Calibri"/>
                <a:sym typeface="Calibri"/>
              </a:rPr>
              <a:t>Qian, J., Bethke, A., Belding, E. and Yang Wang, W., 2019. A Benchmark Dataset for Learning to Intervene in Online Hate Speech.</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Char char="○"/>
            </a:pPr>
            <a:r>
              <a:rPr lang="en" sz="1200">
                <a:latin typeface="Calibri"/>
                <a:ea typeface="Calibri"/>
                <a:cs typeface="Calibri"/>
                <a:sym typeface="Calibri"/>
              </a:rPr>
              <a:t>Size of dataset: 33,776</a:t>
            </a:r>
            <a:endParaRPr sz="1200">
              <a:latin typeface="Calibri"/>
              <a:ea typeface="Calibri"/>
              <a:cs typeface="Calibri"/>
              <a:sym typeface="Calibri"/>
            </a:endParaRPr>
          </a:p>
          <a:p>
            <a:pPr indent="-304800" lvl="0" marL="457200" rtl="0" algn="l">
              <a:lnSpc>
                <a:spcPct val="100000"/>
              </a:lnSpc>
              <a:spcBef>
                <a:spcPts val="0"/>
              </a:spcBef>
              <a:spcAft>
                <a:spcPts val="0"/>
              </a:spcAft>
              <a:buSzPts val="1200"/>
              <a:buFont typeface="Calibri"/>
              <a:buChar char="●"/>
            </a:pPr>
            <a:r>
              <a:rPr lang="en" sz="1200">
                <a:latin typeface="Calibri"/>
                <a:ea typeface="Calibri"/>
                <a:cs typeface="Calibri"/>
                <a:sym typeface="Calibri"/>
              </a:rPr>
              <a:t>Gomez, R., Gibert, J., Gomez, L. and Karatzas, D., 2019. Exploring Hate Speech Detection in Multimodal Publications. </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Char char="○"/>
            </a:pPr>
            <a:r>
              <a:rPr lang="en" sz="1200">
                <a:latin typeface="Calibri"/>
                <a:ea typeface="Calibri"/>
                <a:cs typeface="Calibri"/>
                <a:sym typeface="Calibri"/>
              </a:rPr>
              <a:t>Size of dataset: 149,823</a:t>
            </a:r>
            <a:endParaRPr sz="1200">
              <a:latin typeface="Calibri"/>
              <a:ea typeface="Calibri"/>
              <a:cs typeface="Calibri"/>
              <a:sym typeface="Calibri"/>
            </a:endParaRPr>
          </a:p>
          <a:p>
            <a:pPr indent="-304800" lvl="0" marL="457200" rtl="0" algn="l">
              <a:lnSpc>
                <a:spcPct val="100000"/>
              </a:lnSpc>
              <a:spcBef>
                <a:spcPts val="0"/>
              </a:spcBef>
              <a:spcAft>
                <a:spcPts val="0"/>
              </a:spcAft>
              <a:buSzPts val="1200"/>
              <a:buFont typeface="Calibri"/>
              <a:buChar char="●"/>
            </a:pPr>
            <a:r>
              <a:rPr lang="en" sz="1200">
                <a:latin typeface="Calibri"/>
                <a:ea typeface="Calibri"/>
                <a:cs typeface="Calibri"/>
                <a:sym typeface="Calibri"/>
              </a:rPr>
              <a:t>Basile, V., Bosco, C., Fersini, E., Nozza, D., Patti, V., Pardo, F., Rosso, P. and Sanguinetti, M., 2019. SemEval-2019 Task 5: Multilingual Detection of Hate Speech Against Immigrants and Women in Twitter. </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Char char="○"/>
            </a:pPr>
            <a:r>
              <a:rPr lang="en" sz="1200">
                <a:latin typeface="Calibri"/>
                <a:ea typeface="Calibri"/>
                <a:cs typeface="Calibri"/>
                <a:sym typeface="Calibri"/>
              </a:rPr>
              <a:t>Size of dataset: 13,000</a:t>
            </a:r>
            <a:endParaRPr sz="12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457200" y="585975"/>
            <a:ext cx="8229600" cy="3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990"/>
              <a:buNone/>
            </a:pPr>
            <a:r>
              <a:rPr b="1" lang="en" sz="2000"/>
              <a:t>Papers referred</a:t>
            </a:r>
            <a:endParaRPr b="1" sz="2000"/>
          </a:p>
        </p:txBody>
      </p:sp>
      <p:sp>
        <p:nvSpPr>
          <p:cNvPr id="141" name="Google Shape;141;p15"/>
          <p:cNvSpPr txBox="1"/>
          <p:nvPr>
            <p:ph idx="1" type="body"/>
          </p:nvPr>
        </p:nvSpPr>
        <p:spPr>
          <a:xfrm>
            <a:off x="457200" y="1080750"/>
            <a:ext cx="8229600" cy="3618000"/>
          </a:xfrm>
          <a:prstGeom prst="rect">
            <a:avLst/>
          </a:prstGeom>
          <a:noFill/>
          <a:ln>
            <a:noFill/>
          </a:ln>
        </p:spPr>
        <p:txBody>
          <a:bodyPr anchorCtr="0" anchor="t" bIns="45700" lIns="91425" spcFirstLastPara="1" rIns="91425" wrap="square" tIns="45700">
            <a:normAutofit/>
          </a:bodyPr>
          <a:lstStyle/>
          <a:p>
            <a:pPr indent="-304800" lvl="0" marL="457200" rtl="0" algn="l">
              <a:lnSpc>
                <a:spcPct val="100000"/>
              </a:lnSpc>
              <a:spcBef>
                <a:spcPts val="640"/>
              </a:spcBef>
              <a:spcAft>
                <a:spcPts val="0"/>
              </a:spcAft>
              <a:buSzPts val="1200"/>
              <a:buChar char="●"/>
            </a:pPr>
            <a:r>
              <a:rPr lang="en" sz="1200">
                <a:latin typeface="Calibri"/>
                <a:ea typeface="Calibri"/>
                <a:cs typeface="Calibri"/>
                <a:sym typeface="Calibri"/>
              </a:rPr>
              <a:t>Mandl, T., Modha, S., Majumder, P., Patel, D., Dave, M., Mandlia, C. and Patel, A., 2019. Overview of the HASOC track at FIRE 2019. In: Proceedings of the 11th Forum for Information Retrieval Evaluation,.</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Char char="○"/>
            </a:pPr>
            <a:r>
              <a:rPr lang="en" sz="1200">
                <a:latin typeface="Calibri"/>
                <a:ea typeface="Calibri"/>
                <a:cs typeface="Calibri"/>
                <a:sym typeface="Calibri"/>
              </a:rPr>
              <a:t>Size of dataset: 7,005</a:t>
            </a:r>
            <a:endParaRPr sz="1200">
              <a:latin typeface="Calibri"/>
              <a:ea typeface="Calibri"/>
              <a:cs typeface="Calibri"/>
              <a:sym typeface="Calibri"/>
            </a:endParaRPr>
          </a:p>
          <a:p>
            <a:pPr indent="-304800" lvl="0" marL="457200" rtl="0" algn="l">
              <a:lnSpc>
                <a:spcPct val="100000"/>
              </a:lnSpc>
              <a:spcBef>
                <a:spcPts val="0"/>
              </a:spcBef>
              <a:spcAft>
                <a:spcPts val="0"/>
              </a:spcAft>
              <a:buSzPts val="1200"/>
              <a:buFont typeface="Calibri"/>
              <a:buChar char="●"/>
            </a:pPr>
            <a:r>
              <a:rPr lang="en" sz="1200">
                <a:latin typeface="Calibri"/>
                <a:ea typeface="Calibri"/>
                <a:cs typeface="Calibri"/>
                <a:sym typeface="Calibri"/>
              </a:rPr>
              <a:t>de Gibert, O., Perez, N., García-Pablos, A., and Cuadros, M., 2018. Hate Speech Dataset from a White Supremacy Forum. In: Proceedings of the 2nd Workshop on Abusive Language Online (ALW2).</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Char char="○"/>
            </a:pPr>
            <a:r>
              <a:rPr lang="en" sz="1200">
                <a:latin typeface="Calibri"/>
                <a:ea typeface="Calibri"/>
                <a:cs typeface="Calibri"/>
                <a:sym typeface="Calibri"/>
              </a:rPr>
              <a:t>Size of dataset: 9,916</a:t>
            </a:r>
            <a:endParaRPr sz="1200">
              <a:latin typeface="Calibri"/>
              <a:ea typeface="Calibri"/>
              <a:cs typeface="Calibri"/>
              <a:sym typeface="Calibri"/>
            </a:endParaRPr>
          </a:p>
          <a:p>
            <a:pPr indent="-304800" lvl="0" marL="457200" rtl="0" algn="l">
              <a:lnSpc>
                <a:spcPct val="100000"/>
              </a:lnSpc>
              <a:spcBef>
                <a:spcPts val="0"/>
              </a:spcBef>
              <a:spcAft>
                <a:spcPts val="0"/>
              </a:spcAft>
              <a:buSzPts val="1200"/>
              <a:buFont typeface="Calibri"/>
              <a:buChar char="●"/>
            </a:pPr>
            <a:r>
              <a:rPr lang="en" sz="1200">
                <a:latin typeface="Calibri"/>
                <a:ea typeface="Calibri"/>
                <a:cs typeface="Calibri"/>
                <a:sym typeface="Calibri"/>
              </a:rPr>
              <a:t> Waseem, Z. and Horvy, D., 2016. Hateful Symbols or Hateful People? Predictive Features for Hate Speech Detection on Twitter.</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Char char="○"/>
            </a:pPr>
            <a:r>
              <a:rPr lang="en" sz="1200">
                <a:latin typeface="Calibri"/>
                <a:ea typeface="Calibri"/>
                <a:cs typeface="Calibri"/>
                <a:sym typeface="Calibri"/>
              </a:rPr>
              <a:t>Size of dataset: 16,914</a:t>
            </a:r>
            <a:endParaRPr sz="1200">
              <a:latin typeface="Calibri"/>
              <a:ea typeface="Calibri"/>
              <a:cs typeface="Calibri"/>
              <a:sym typeface="Calibri"/>
            </a:endParaRPr>
          </a:p>
          <a:p>
            <a:pPr indent="-304800" lvl="0" marL="457200" rtl="0" algn="l">
              <a:lnSpc>
                <a:spcPct val="100000"/>
              </a:lnSpc>
              <a:spcBef>
                <a:spcPts val="0"/>
              </a:spcBef>
              <a:spcAft>
                <a:spcPts val="0"/>
              </a:spcAft>
              <a:buSzPts val="1200"/>
              <a:buFont typeface="Calibri"/>
              <a:buChar char="●"/>
            </a:pPr>
            <a:r>
              <a:rPr lang="en" sz="1200">
                <a:latin typeface="Calibri"/>
                <a:ea typeface="Calibri"/>
                <a:cs typeface="Calibri"/>
                <a:sym typeface="Calibri"/>
              </a:rPr>
              <a:t>Fersini, E., Rosso, P. and Anzovino, M., 2018. Overview of the Task on Automatic Misogyny Identification at IberEval 2018. </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Char char="○"/>
            </a:pPr>
            <a:r>
              <a:rPr lang="en" sz="1200">
                <a:latin typeface="Calibri"/>
                <a:ea typeface="Calibri"/>
                <a:cs typeface="Calibri"/>
                <a:sym typeface="Calibri"/>
              </a:rPr>
              <a:t>Size of dataset: 3,977</a:t>
            </a:r>
            <a:endParaRPr sz="1200">
              <a:latin typeface="Calibri"/>
              <a:ea typeface="Calibri"/>
              <a:cs typeface="Calibri"/>
              <a:sym typeface="Calibri"/>
            </a:endParaRPr>
          </a:p>
          <a:p>
            <a:pPr indent="-304800" lvl="0" marL="457200" rtl="0" algn="l">
              <a:lnSpc>
                <a:spcPct val="100000"/>
              </a:lnSpc>
              <a:spcBef>
                <a:spcPts val="0"/>
              </a:spcBef>
              <a:spcAft>
                <a:spcPts val="0"/>
              </a:spcAft>
              <a:buSzPts val="1200"/>
              <a:buFont typeface="Calibri"/>
              <a:buChar char="●"/>
            </a:pPr>
            <a:r>
              <a:rPr lang="en" sz="1200">
                <a:latin typeface="Calibri"/>
                <a:ea typeface="Calibri"/>
                <a:cs typeface="Calibri"/>
                <a:sym typeface="Calibri"/>
              </a:rPr>
              <a:t> ElSherief, M., Nilizadeh, S., Nguyen, D., Vigna, G. and Belding, E., 2018. Peer to Peer Hate: Hate Speech Instigators and Their Targets.</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Char char="○"/>
            </a:pPr>
            <a:r>
              <a:rPr lang="en" sz="1200">
                <a:latin typeface="Calibri"/>
                <a:ea typeface="Calibri"/>
                <a:cs typeface="Calibri"/>
                <a:sym typeface="Calibri"/>
              </a:rPr>
              <a:t>Size of dataset: 27,330</a:t>
            </a:r>
            <a:endParaRPr sz="1200">
              <a:latin typeface="Calibri"/>
              <a:ea typeface="Calibri"/>
              <a:cs typeface="Calibri"/>
              <a:sym typeface="Calibri"/>
            </a:endParaRPr>
          </a:p>
          <a:p>
            <a:pPr indent="0" lvl="0" marL="457200" rtl="0" algn="l">
              <a:lnSpc>
                <a:spcPct val="100000"/>
              </a:lnSpc>
              <a:spcBef>
                <a:spcPts val="2200"/>
              </a:spcBef>
              <a:spcAft>
                <a:spcPts val="0"/>
              </a:spcAft>
              <a:buSzPts val="3200"/>
              <a:buNone/>
            </a:pPr>
            <a:r>
              <a:t/>
            </a:r>
            <a:endParaRPr sz="1200">
              <a:solidFill>
                <a:srgbClr val="373737"/>
              </a:solidFill>
              <a:highlight>
                <a:srgbClr val="F2F2F2"/>
              </a:highlight>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457200" y="571500"/>
            <a:ext cx="8229600" cy="525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400"/>
              <a:buNone/>
            </a:pPr>
            <a:r>
              <a:rPr b="1" lang="en" sz="2000"/>
              <a:t>Methodology used by researchers in their work</a:t>
            </a:r>
            <a:endParaRPr b="1" sz="2000"/>
          </a:p>
        </p:txBody>
      </p:sp>
      <p:sp>
        <p:nvSpPr>
          <p:cNvPr id="147" name="Google Shape;147;p16"/>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304800" lvl="0" marL="457200" rtl="0" algn="l">
              <a:lnSpc>
                <a:spcPct val="100000"/>
              </a:lnSpc>
              <a:spcBef>
                <a:spcPts val="640"/>
              </a:spcBef>
              <a:spcAft>
                <a:spcPts val="0"/>
              </a:spcAft>
              <a:buSzPts val="1200"/>
              <a:buChar char="●"/>
            </a:pPr>
            <a:r>
              <a:rPr lang="en" sz="1200"/>
              <a:t>LSTM networks and BERT  is used for classification and Macro-F1 score is used as evaluation metric (HASOC)</a:t>
            </a:r>
            <a:endParaRPr sz="1200"/>
          </a:p>
          <a:p>
            <a:pPr indent="-304800" lvl="0" marL="457200" rtl="0" algn="l">
              <a:lnSpc>
                <a:spcPct val="100000"/>
              </a:lnSpc>
              <a:spcBef>
                <a:spcPts val="0"/>
              </a:spcBef>
              <a:spcAft>
                <a:spcPts val="0"/>
              </a:spcAft>
              <a:buSzPts val="1200"/>
              <a:buChar char="●"/>
            </a:pPr>
            <a:r>
              <a:rPr lang="en" sz="1200"/>
              <a:t>Extracted uni,bi and trigrams, Pos tagging, sentiment scores based on (Hutto)</a:t>
            </a:r>
            <a:endParaRPr sz="1200"/>
          </a:p>
          <a:p>
            <a:pPr indent="-304800" lvl="0" marL="457200" rtl="0" algn="l">
              <a:lnSpc>
                <a:spcPct val="100000"/>
              </a:lnSpc>
              <a:spcBef>
                <a:spcPts val="0"/>
              </a:spcBef>
              <a:spcAft>
                <a:spcPts val="0"/>
              </a:spcAft>
              <a:buSzPts val="1200"/>
              <a:buChar char="●"/>
            </a:pPr>
            <a:r>
              <a:rPr lang="en" sz="1200"/>
              <a:t>and Gilbert 2014), logistic regression with L1 to reduce dimensionality then classifiers like naive bayes, svm and others. (davidson)</a:t>
            </a:r>
            <a:endParaRPr sz="1200"/>
          </a:p>
          <a:p>
            <a:pPr indent="-304800" lvl="0" marL="457200" rtl="0" algn="l">
              <a:lnSpc>
                <a:spcPct val="100000"/>
              </a:lnSpc>
              <a:spcBef>
                <a:spcPts val="0"/>
              </a:spcBef>
              <a:spcAft>
                <a:spcPts val="0"/>
              </a:spcAft>
              <a:buSzPts val="1200"/>
              <a:buChar char="●"/>
            </a:pPr>
            <a:r>
              <a:rPr lang="en" sz="1200"/>
              <a:t>Word level, character level, Linguistic Inquiry and Word Count (LIWC) and NRC Emotion Lexicon features, then a neural network model using LSTM with Attention mechanism is used for classification. (Lei Gao)</a:t>
            </a:r>
            <a:endParaRPr sz="1200"/>
          </a:p>
          <a:p>
            <a:pPr indent="-304800" lvl="0" marL="457200" rtl="0" algn="l">
              <a:lnSpc>
                <a:spcPct val="100000"/>
              </a:lnSpc>
              <a:spcBef>
                <a:spcPts val="0"/>
              </a:spcBef>
              <a:spcAft>
                <a:spcPts val="0"/>
              </a:spcAft>
              <a:buSzPts val="1200"/>
              <a:buChar char="●"/>
            </a:pPr>
            <a:r>
              <a:rPr lang="en" sz="1200"/>
              <a:t>Applied BiLSTM, SVM and CNN on labeled data out of three CNN performed the best. (Marcos Zampieri)</a:t>
            </a:r>
            <a:endParaRPr sz="1200"/>
          </a:p>
          <a:p>
            <a:pPr indent="-304800" lvl="0" marL="457200" rtl="0" algn="l">
              <a:lnSpc>
                <a:spcPct val="100000"/>
              </a:lnSpc>
              <a:spcBef>
                <a:spcPts val="0"/>
              </a:spcBef>
              <a:spcAft>
                <a:spcPts val="0"/>
              </a:spcAft>
              <a:buSzPts val="1200"/>
              <a:buChar char="●"/>
            </a:pPr>
            <a:r>
              <a:rPr lang="en" sz="1200"/>
              <a:t>Babylon embeddings with one hidden layer BiLSTM model. (Nedjma Ousidhoum)</a:t>
            </a:r>
            <a:endParaRPr sz="1200"/>
          </a:p>
          <a:p>
            <a:pPr indent="-304800" lvl="0" marL="457200" rtl="0" algn="l">
              <a:lnSpc>
                <a:spcPct val="100000"/>
              </a:lnSpc>
              <a:spcBef>
                <a:spcPts val="0"/>
              </a:spcBef>
              <a:spcAft>
                <a:spcPts val="0"/>
              </a:spcAft>
              <a:buSzPts val="1200"/>
              <a:buChar char="●"/>
            </a:pPr>
            <a:r>
              <a:rPr lang="en" sz="1200"/>
              <a:t>CNN model is compared with RNN which uses generative hate speech intervention with seq2seq and variational autoencoder additionally reinforcement learning is applied on seq2seq model to generate backward probability and train the model. Evaluation metric used BLEU, ROUGE-L and METEOR score.(Jing Qian)</a:t>
            </a:r>
            <a:endParaRPr sz="1200"/>
          </a:p>
          <a:p>
            <a:pPr indent="-304800" lvl="0" marL="457200" rtl="0" algn="l">
              <a:lnSpc>
                <a:spcPct val="100000"/>
              </a:lnSpc>
              <a:spcBef>
                <a:spcPts val="0"/>
              </a:spcBef>
              <a:spcAft>
                <a:spcPts val="0"/>
              </a:spcAft>
              <a:buSzPts val="1200"/>
              <a:buChar char="●"/>
            </a:pPr>
            <a:r>
              <a:rPr lang="en" sz="1200"/>
              <a:t>Mixture of text based and image based model is used, Google Vision API Text Detection module is used to detect text in image then LSTM model is used for classification. (Raul Gomez)</a:t>
            </a:r>
            <a:endParaRPr sz="1200"/>
          </a:p>
          <a:p>
            <a:pPr indent="-304800" lvl="0" marL="457200" rtl="0" algn="l">
              <a:lnSpc>
                <a:spcPct val="100000"/>
              </a:lnSpc>
              <a:spcBef>
                <a:spcPts val="0"/>
              </a:spcBef>
              <a:spcAft>
                <a:spcPts val="0"/>
              </a:spcAft>
              <a:buSzPts val="1200"/>
              <a:buChar char="●"/>
            </a:pPr>
            <a:r>
              <a:rPr lang="en" sz="1200"/>
              <a:t>Hate speech detection was divided in two tasks in first task POS tagging, finding n-grams, removing stopwords was done then basic naive bayes models using TF IDF to generate vectors was used, for second task lexical and syntactic features were trained on a LSTM model for detecting hate speech.</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457200" y="507517"/>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400"/>
              <a:buNone/>
            </a:pPr>
            <a:r>
              <a:rPr b="1" lang="en" sz="2000"/>
              <a:t>Our Approach</a:t>
            </a:r>
            <a:endParaRPr b="1" sz="2000"/>
          </a:p>
        </p:txBody>
      </p:sp>
      <p:sp>
        <p:nvSpPr>
          <p:cNvPr id="153" name="Google Shape;153;p17"/>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304800" lvl="0" marL="457200" rtl="0" algn="l">
              <a:lnSpc>
                <a:spcPct val="100000"/>
              </a:lnSpc>
              <a:spcBef>
                <a:spcPts val="640"/>
              </a:spcBef>
              <a:spcAft>
                <a:spcPts val="0"/>
              </a:spcAft>
              <a:buSzPts val="1200"/>
              <a:buChar char="●"/>
            </a:pPr>
            <a:r>
              <a:rPr lang="en" sz="1200"/>
              <a:t>The approach to design the model and various steps which can be incorporated and new techniques and addition of modules to improve hate speech detection. </a:t>
            </a:r>
            <a:endParaRPr sz="1200"/>
          </a:p>
          <a:p>
            <a:pPr indent="-304800" lvl="1" marL="914400" rtl="0" algn="l">
              <a:lnSpc>
                <a:spcPct val="100000"/>
              </a:lnSpc>
              <a:spcBef>
                <a:spcPts val="0"/>
              </a:spcBef>
              <a:spcAft>
                <a:spcPts val="0"/>
              </a:spcAft>
              <a:buSzPts val="1200"/>
              <a:buChar char="○"/>
            </a:pPr>
            <a:r>
              <a:rPr lang="en" sz="1200"/>
              <a:t>Replacing short word with their longer forms also known as contractions e.g. I’ve replacing with I have.</a:t>
            </a:r>
            <a:endParaRPr sz="1200"/>
          </a:p>
          <a:p>
            <a:pPr indent="-304800" lvl="1" marL="914400" rtl="0" algn="l">
              <a:lnSpc>
                <a:spcPct val="100000"/>
              </a:lnSpc>
              <a:spcBef>
                <a:spcPts val="0"/>
              </a:spcBef>
              <a:spcAft>
                <a:spcPts val="0"/>
              </a:spcAft>
              <a:buSzPts val="1200"/>
              <a:buChar char="○"/>
            </a:pPr>
            <a:r>
              <a:rPr lang="en" sz="1200"/>
              <a:t>Removing stopwords, Normalizing text. </a:t>
            </a:r>
            <a:endParaRPr sz="1200"/>
          </a:p>
          <a:p>
            <a:pPr indent="-304800" lvl="1" marL="914400" rtl="0" algn="l">
              <a:lnSpc>
                <a:spcPct val="100000"/>
              </a:lnSpc>
              <a:spcBef>
                <a:spcPts val="0"/>
              </a:spcBef>
              <a:spcAft>
                <a:spcPts val="0"/>
              </a:spcAft>
              <a:buSzPts val="1200"/>
              <a:buChar char="○"/>
            </a:pPr>
            <a:r>
              <a:rPr lang="en" sz="1200"/>
              <a:t>Using Conceptual number batch word embeddings (One of the best embeddings this is new and we will use this embeddings), additionally we will use character based embeddings for single characters.</a:t>
            </a:r>
            <a:endParaRPr sz="1200"/>
          </a:p>
          <a:p>
            <a:pPr indent="-304800" lvl="1" marL="914400" rtl="0" algn="l">
              <a:lnSpc>
                <a:spcPct val="100000"/>
              </a:lnSpc>
              <a:spcBef>
                <a:spcPts val="0"/>
              </a:spcBef>
              <a:spcAft>
                <a:spcPts val="0"/>
              </a:spcAft>
              <a:buSzPts val="1200"/>
              <a:buChar char="○"/>
            </a:pPr>
            <a:r>
              <a:rPr lang="en" sz="1200"/>
              <a:t>Using attention mechanism transformer based approach for sentiment analysis and classification.</a:t>
            </a:r>
            <a:endParaRPr sz="1200"/>
          </a:p>
          <a:p>
            <a:pPr indent="-304800" lvl="1" marL="914400" rtl="0" algn="l">
              <a:lnSpc>
                <a:spcPct val="100000"/>
              </a:lnSpc>
              <a:spcBef>
                <a:spcPts val="0"/>
              </a:spcBef>
              <a:spcAft>
                <a:spcPts val="0"/>
              </a:spcAft>
              <a:buSzPts val="1200"/>
              <a:buChar char="○"/>
            </a:pPr>
            <a:r>
              <a:rPr lang="en" sz="1200"/>
              <a:t>Also a pretrained model like GPT-2 and Latest BERT model by google can be used and its embedding layer can be replaced with our conceptual net layer and training from scratch can be  carried out. </a:t>
            </a:r>
            <a:endParaRPr sz="1200"/>
          </a:p>
          <a:p>
            <a:pPr indent="-304800" lvl="1" marL="914400" rtl="0" algn="l">
              <a:lnSpc>
                <a:spcPct val="100000"/>
              </a:lnSpc>
              <a:spcBef>
                <a:spcPts val="0"/>
              </a:spcBef>
              <a:spcAft>
                <a:spcPts val="0"/>
              </a:spcAft>
              <a:buSzPts val="1200"/>
              <a:buChar char="○"/>
            </a:pPr>
            <a:r>
              <a:rPr lang="en" sz="1200"/>
              <a:t>For evaluating the performance Macro-F1 score, Rouge-L score and BLEAU score can be used.</a:t>
            </a:r>
            <a:endParaRPr sz="1200"/>
          </a:p>
          <a:p>
            <a:pPr indent="-304800" lvl="1" marL="914400" rtl="0" algn="l">
              <a:lnSpc>
                <a:spcPct val="100000"/>
              </a:lnSpc>
              <a:spcBef>
                <a:spcPts val="0"/>
              </a:spcBef>
              <a:spcAft>
                <a:spcPts val="0"/>
              </a:spcAft>
              <a:buSzPts val="1200"/>
              <a:buChar char="○"/>
            </a:pPr>
            <a:r>
              <a:rPr lang="en" sz="1200"/>
              <a:t>This is our future plan for hate speech detection project.</a:t>
            </a:r>
            <a:endParaRPr sz="1200"/>
          </a:p>
          <a:p>
            <a:pPr indent="-304800" lvl="1" marL="914400" rtl="0" algn="l">
              <a:lnSpc>
                <a:spcPct val="100000"/>
              </a:lnSpc>
              <a:spcBef>
                <a:spcPts val="0"/>
              </a:spcBef>
              <a:spcAft>
                <a:spcPts val="0"/>
              </a:spcAft>
              <a:buSzPts val="1200"/>
              <a:buChar char="○"/>
            </a:pPr>
            <a:r>
              <a:rPr lang="en" sz="1200"/>
              <a:t>Also sentence similarity matching will be used for our project.</a:t>
            </a:r>
            <a:endParaRPr sz="1200"/>
          </a:p>
          <a:p>
            <a:pPr indent="-304800" lvl="1" marL="914400" rtl="0" algn="l">
              <a:lnSpc>
                <a:spcPct val="100000"/>
              </a:lnSpc>
              <a:spcBef>
                <a:spcPts val="0"/>
              </a:spcBef>
              <a:spcAft>
                <a:spcPts val="0"/>
              </a:spcAft>
              <a:buSzPts val="1200"/>
              <a:buChar char="○"/>
            </a:pPr>
            <a:r>
              <a:rPr lang="en" sz="1200"/>
              <a:t>Different decoding strategies like temperature, topK and nucleus based methods hat can used to understand the output of model </a:t>
            </a:r>
            <a:endParaRPr sz="1200"/>
          </a:p>
          <a:p>
            <a:pPr indent="-304800" lvl="1" marL="914400" rtl="0" algn="l">
              <a:lnSpc>
                <a:spcPct val="100000"/>
              </a:lnSpc>
              <a:spcBef>
                <a:spcPts val="0"/>
              </a:spcBef>
              <a:spcAft>
                <a:spcPts val="0"/>
              </a:spcAft>
              <a:buSzPts val="1200"/>
              <a:buChar char="○"/>
            </a:pPr>
            <a:r>
              <a:rPr lang="en" sz="1200"/>
              <a:t>LIME library will be used for interpreting the output of the model.</a:t>
            </a:r>
            <a:endParaRPr sz="1200"/>
          </a:p>
          <a:p>
            <a:pPr indent="-304800" lvl="1" marL="914400" rtl="0" algn="l">
              <a:lnSpc>
                <a:spcPct val="100000"/>
              </a:lnSpc>
              <a:spcBef>
                <a:spcPts val="0"/>
              </a:spcBef>
              <a:spcAft>
                <a:spcPts val="0"/>
              </a:spcAft>
              <a:buSzPts val="1200"/>
              <a:buChar char="○"/>
            </a:pPr>
            <a:r>
              <a:rPr lang="en" sz="1200"/>
              <a:t>Additionally, we can build a voting model. </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nvSpPr>
        <p:spPr>
          <a:xfrm>
            <a:off x="4726450" y="1467375"/>
            <a:ext cx="3861600" cy="877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Calibri"/>
                <a:ea typeface="Calibri"/>
                <a:cs typeface="Calibri"/>
                <a:sym typeface="Calibri"/>
              </a:rPr>
              <a:t>Results: </a:t>
            </a:r>
            <a:r>
              <a:rPr b="0" i="0" lang="en" sz="1500" u="none" cap="none" strike="noStrike">
                <a:solidFill>
                  <a:srgbClr val="000000"/>
                </a:solidFill>
                <a:latin typeface="Calibri"/>
                <a:ea typeface="Calibri"/>
                <a:cs typeface="Calibri"/>
                <a:sym typeface="Calibri"/>
              </a:rPr>
              <a:t>Evaluating the performance using F1 score, Precision, Recall, Rouge-L, BLEAU and using LIME for interpreting the model output.</a:t>
            </a:r>
            <a:endParaRPr b="0" i="0" sz="1500" u="none" cap="none" strike="noStrike">
              <a:solidFill>
                <a:srgbClr val="000000"/>
              </a:solidFill>
              <a:latin typeface="Calibri"/>
              <a:ea typeface="Calibri"/>
              <a:cs typeface="Calibri"/>
              <a:sym typeface="Calibri"/>
            </a:endParaRPr>
          </a:p>
        </p:txBody>
      </p:sp>
      <p:sp>
        <p:nvSpPr>
          <p:cNvPr id="159" name="Google Shape;159;p18"/>
          <p:cNvSpPr txBox="1"/>
          <p:nvPr/>
        </p:nvSpPr>
        <p:spPr>
          <a:xfrm>
            <a:off x="3121288" y="4248950"/>
            <a:ext cx="342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Calibri"/>
                <a:ea typeface="Calibri"/>
                <a:cs typeface="Calibri"/>
                <a:sym typeface="Calibri"/>
              </a:rPr>
              <a:t>Figure:- Flow diagram of our approach</a:t>
            </a:r>
            <a:endParaRPr b="1" i="0" sz="1500" u="none" cap="none" strike="noStrike">
              <a:solidFill>
                <a:srgbClr val="000000"/>
              </a:solidFill>
              <a:latin typeface="Calibri"/>
              <a:ea typeface="Calibri"/>
              <a:cs typeface="Calibri"/>
              <a:sym typeface="Calibri"/>
            </a:endParaRPr>
          </a:p>
        </p:txBody>
      </p:sp>
      <p:pic>
        <p:nvPicPr>
          <p:cNvPr id="160" name="Google Shape;160;p18"/>
          <p:cNvPicPr preferRelativeResize="0"/>
          <p:nvPr/>
        </p:nvPicPr>
        <p:blipFill>
          <a:blip r:embed="rId3">
            <a:alphaModFix/>
          </a:blip>
          <a:stretch>
            <a:fillRect/>
          </a:stretch>
        </p:blipFill>
        <p:spPr>
          <a:xfrm>
            <a:off x="324875" y="82525"/>
            <a:ext cx="2724150" cy="4743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534450" y="540600"/>
            <a:ext cx="8229600" cy="551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400"/>
              <a:buNone/>
            </a:pPr>
            <a:r>
              <a:rPr b="1" lang="en" sz="2000"/>
              <a:t>Datasets</a:t>
            </a:r>
            <a:endParaRPr b="1" sz="2000"/>
          </a:p>
        </p:txBody>
      </p:sp>
      <p:sp>
        <p:nvSpPr>
          <p:cNvPr id="166" name="Google Shape;166;p19"/>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304800" lvl="0" marL="457200" rtl="0" algn="l">
              <a:lnSpc>
                <a:spcPct val="100000"/>
              </a:lnSpc>
              <a:spcBef>
                <a:spcPts val="640"/>
              </a:spcBef>
              <a:spcAft>
                <a:spcPts val="0"/>
              </a:spcAft>
              <a:buSzPts val="1200"/>
              <a:buChar char="●"/>
            </a:pPr>
            <a:r>
              <a:rPr lang="en" sz="1200"/>
              <a:t>Size of data set is approximately 300 MB with more than a  300 thousand samples.</a:t>
            </a:r>
            <a:endParaRPr sz="1200"/>
          </a:p>
          <a:p>
            <a:pPr indent="-304800" lvl="0" marL="457200" rtl="0" algn="l">
              <a:lnSpc>
                <a:spcPct val="100000"/>
              </a:lnSpc>
              <a:spcBef>
                <a:spcPts val="0"/>
              </a:spcBef>
              <a:spcAft>
                <a:spcPts val="0"/>
              </a:spcAft>
              <a:buSzPts val="1200"/>
              <a:buChar char="●"/>
            </a:pPr>
            <a:r>
              <a:rPr lang="en" sz="1200"/>
              <a:t>Additionally more data can be consolidated and size can be increased for detection of hate speech.</a:t>
            </a:r>
            <a:endParaRPr sz="1200"/>
          </a:p>
          <a:p>
            <a:pPr indent="-304800" lvl="0" marL="457200" rtl="0" algn="l">
              <a:lnSpc>
                <a:spcPct val="100000"/>
              </a:lnSpc>
              <a:spcBef>
                <a:spcPts val="0"/>
              </a:spcBef>
              <a:spcAft>
                <a:spcPts val="0"/>
              </a:spcAft>
              <a:buSzPts val="1200"/>
              <a:buChar char="●"/>
            </a:pPr>
            <a:r>
              <a:rPr lang="en" sz="1200"/>
              <a:t>This is a classification problem. </a:t>
            </a:r>
            <a:endParaRPr sz="1200"/>
          </a:p>
          <a:p>
            <a:pPr indent="-304800" lvl="0" marL="457200" rtl="0" algn="just">
              <a:lnSpc>
                <a:spcPct val="90000"/>
              </a:lnSpc>
              <a:spcBef>
                <a:spcPts val="0"/>
              </a:spcBef>
              <a:spcAft>
                <a:spcPts val="0"/>
              </a:spcAft>
              <a:buSzPts val="1200"/>
              <a:buChar char="●"/>
            </a:pPr>
            <a:r>
              <a:rPr lang="en" sz="1200">
                <a:highlight>
                  <a:schemeClr val="lt1"/>
                </a:highlight>
              </a:rPr>
              <a:t>This website </a:t>
            </a:r>
            <a:r>
              <a:rPr lang="en" sz="1200">
                <a:solidFill>
                  <a:schemeClr val="hlink"/>
                </a:solidFill>
                <a:uFill>
                  <a:noFill/>
                </a:uFill>
                <a:hlinkClick r:id="rId3"/>
              </a:rPr>
              <a:t>https://hatespeechdata.com/</a:t>
            </a:r>
            <a:r>
              <a:rPr lang="en" sz="1200"/>
              <a:t> contains huge amount of the data for the work also there is lot of labeled data available on kaggle for the research work.</a:t>
            </a:r>
            <a:endParaRPr sz="1200"/>
          </a:p>
          <a:p>
            <a:pPr indent="-304800" lvl="0" marL="457200" rtl="0" algn="l">
              <a:lnSpc>
                <a:spcPct val="100000"/>
              </a:lnSpc>
              <a:spcBef>
                <a:spcPts val="0"/>
              </a:spcBef>
              <a:spcAft>
                <a:spcPts val="0"/>
              </a:spcAft>
              <a:buSzPts val="1200"/>
              <a:buChar char="●"/>
            </a:pPr>
            <a:r>
              <a:rPr lang="en" sz="1200"/>
              <a:t>Below given is the snapshot of the dataset.</a:t>
            </a:r>
            <a:endParaRPr sz="1200"/>
          </a:p>
        </p:txBody>
      </p:sp>
      <p:pic>
        <p:nvPicPr>
          <p:cNvPr id="167" name="Google Shape;167;p19"/>
          <p:cNvPicPr preferRelativeResize="0"/>
          <p:nvPr/>
        </p:nvPicPr>
        <p:blipFill rotWithShape="1">
          <a:blip r:embed="rId4">
            <a:alphaModFix/>
          </a:blip>
          <a:srcRect b="0" l="0" r="0" t="0"/>
          <a:stretch/>
        </p:blipFill>
        <p:spPr>
          <a:xfrm>
            <a:off x="1045913" y="2499838"/>
            <a:ext cx="6905625" cy="1933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2"/>
          <p:cNvSpPr txBox="1"/>
          <p:nvPr>
            <p:ph type="ctrTitle"/>
          </p:nvPr>
        </p:nvSpPr>
        <p:spPr>
          <a:xfrm>
            <a:off x="685800" y="640169"/>
            <a:ext cx="7772400" cy="11025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400"/>
              <a:buNone/>
            </a:pPr>
            <a:r>
              <a:rPr b="1" lang="en" sz="4000">
                <a:solidFill>
                  <a:schemeClr val="dk1"/>
                </a:solidFill>
              </a:rPr>
              <a:t>Hate Speech Detection</a:t>
            </a:r>
            <a:endParaRPr b="1" sz="4000">
              <a:solidFill>
                <a:schemeClr val="dk1"/>
              </a:solidFill>
            </a:endParaRPr>
          </a:p>
        </p:txBody>
      </p:sp>
      <p:pic>
        <p:nvPicPr>
          <p:cNvPr id="56" name="Google Shape;56;p2"/>
          <p:cNvPicPr preferRelativeResize="0"/>
          <p:nvPr/>
        </p:nvPicPr>
        <p:blipFill rotWithShape="1">
          <a:blip r:embed="rId3">
            <a:alphaModFix/>
          </a:blip>
          <a:srcRect b="0" l="0" r="0" t="0"/>
          <a:stretch/>
        </p:blipFill>
        <p:spPr>
          <a:xfrm>
            <a:off x="2634739" y="1742677"/>
            <a:ext cx="3874525" cy="2578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457200" y="507522"/>
            <a:ext cx="8229600" cy="534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400"/>
              <a:buNone/>
            </a:pPr>
            <a:r>
              <a:rPr b="1" lang="en" sz="2000"/>
              <a:t>Conclusion</a:t>
            </a:r>
            <a:endParaRPr b="1" sz="2000"/>
          </a:p>
        </p:txBody>
      </p:sp>
      <p:sp>
        <p:nvSpPr>
          <p:cNvPr id="173" name="Google Shape;173;p20"/>
          <p:cNvSpPr txBox="1"/>
          <p:nvPr>
            <p:ph idx="1" type="body"/>
          </p:nvPr>
        </p:nvSpPr>
        <p:spPr>
          <a:xfrm>
            <a:off x="339800" y="1200150"/>
            <a:ext cx="8346900" cy="18273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640"/>
              </a:spcBef>
              <a:spcAft>
                <a:spcPts val="0"/>
              </a:spcAft>
              <a:buSzPts val="3200"/>
              <a:buNone/>
            </a:pPr>
            <a:r>
              <a:rPr lang="en" sz="1500"/>
              <a:t>Henceforth we would like to carry out an voluminous research analysis to detect hate speech in text by understanding the sentiment and the context of a text, tweet and other short sentences. Furthermore numerous patterns in text data needs to be explored to understand and decode hate speech. Additionally also our project can be used as a preprocessing step to remove biases like hate speech before developing other projects like text summarization,  text generation and other projects.</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640"/>
              </a:spcBef>
              <a:spcAft>
                <a:spcPts val="0"/>
              </a:spcAft>
              <a:buSzPts val="3200"/>
              <a:buNone/>
            </a:pPr>
            <a:r>
              <a:t/>
            </a:r>
            <a:endParaRPr/>
          </a:p>
          <a:p>
            <a:pPr indent="0" lvl="0" marL="0" rtl="0" algn="ctr">
              <a:lnSpc>
                <a:spcPct val="100000"/>
              </a:lnSpc>
              <a:spcBef>
                <a:spcPts val="640"/>
              </a:spcBef>
              <a:spcAft>
                <a:spcPts val="0"/>
              </a:spcAft>
              <a:buSzPts val="3200"/>
              <a:buNone/>
            </a:pPr>
            <a:r>
              <a:t/>
            </a:r>
            <a:endParaRPr/>
          </a:p>
          <a:p>
            <a:pPr indent="0" lvl="0" marL="0" rtl="0" algn="ctr">
              <a:lnSpc>
                <a:spcPct val="100000"/>
              </a:lnSpc>
              <a:spcBef>
                <a:spcPts val="640"/>
              </a:spcBef>
              <a:spcAft>
                <a:spcPts val="0"/>
              </a:spcAft>
              <a:buSzPts val="3200"/>
              <a:buNone/>
            </a:pPr>
            <a:r>
              <a:rPr b="1" lang="en" sz="4000"/>
              <a:t>Thank You</a:t>
            </a:r>
            <a:endParaRPr b="1"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3"/>
          <p:cNvSpPr txBox="1"/>
          <p:nvPr>
            <p:ph type="ctrTitle"/>
          </p:nvPr>
        </p:nvSpPr>
        <p:spPr>
          <a:xfrm>
            <a:off x="685800" y="701969"/>
            <a:ext cx="7772400" cy="11025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400"/>
              <a:buNone/>
            </a:pPr>
            <a:r>
              <a:rPr b="1" lang="en" sz="4000">
                <a:solidFill>
                  <a:schemeClr val="dk1"/>
                </a:solidFill>
              </a:rPr>
              <a:t>Agenda</a:t>
            </a:r>
            <a:endParaRPr b="1" sz="4000">
              <a:solidFill>
                <a:schemeClr val="dk1"/>
              </a:solidFill>
            </a:endParaRPr>
          </a:p>
        </p:txBody>
      </p:sp>
      <p:sp>
        <p:nvSpPr>
          <p:cNvPr id="62" name="Google Shape;62;p3"/>
          <p:cNvSpPr txBox="1"/>
          <p:nvPr>
            <p:ph idx="1" type="subTitle"/>
          </p:nvPr>
        </p:nvSpPr>
        <p:spPr>
          <a:xfrm>
            <a:off x="494275" y="1915300"/>
            <a:ext cx="8062800" cy="2610300"/>
          </a:xfrm>
          <a:prstGeom prst="rect">
            <a:avLst/>
          </a:prstGeom>
          <a:noFill/>
          <a:ln>
            <a:noFill/>
          </a:ln>
        </p:spPr>
        <p:txBody>
          <a:bodyPr anchorCtr="0" anchor="t" bIns="45700" lIns="91425" spcFirstLastPara="1" rIns="91425" wrap="square" tIns="45700">
            <a:normAutofit lnSpcReduction="10000"/>
          </a:bodyPr>
          <a:lstStyle/>
          <a:p>
            <a:pPr indent="-355600" lvl="0" marL="457200" rtl="0" algn="l">
              <a:lnSpc>
                <a:spcPct val="100000"/>
              </a:lnSpc>
              <a:spcBef>
                <a:spcPts val="640"/>
              </a:spcBef>
              <a:spcAft>
                <a:spcPts val="0"/>
              </a:spcAft>
              <a:buClr>
                <a:schemeClr val="dk1"/>
              </a:buClr>
              <a:buSzPts val="2000"/>
              <a:buChar char="●"/>
            </a:pPr>
            <a:r>
              <a:rPr lang="en" sz="2000">
                <a:solidFill>
                  <a:schemeClr val="dk1"/>
                </a:solidFill>
              </a:rPr>
              <a:t>Abstract </a:t>
            </a: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 sz="2000">
                <a:solidFill>
                  <a:schemeClr val="dk1"/>
                </a:solidFill>
              </a:rPr>
              <a:t>Introduction</a:t>
            </a: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 sz="2000">
                <a:solidFill>
                  <a:schemeClr val="dk1"/>
                </a:solidFill>
              </a:rPr>
              <a:t>Literature Review</a:t>
            </a:r>
            <a:endParaRPr sz="2000">
              <a:solidFill>
                <a:schemeClr val="dk1"/>
              </a:solidFill>
            </a:endParaRPr>
          </a:p>
          <a:p>
            <a:pPr indent="-355600" lvl="1" marL="914400" rtl="0" algn="l">
              <a:lnSpc>
                <a:spcPct val="100000"/>
              </a:lnSpc>
              <a:spcBef>
                <a:spcPts val="0"/>
              </a:spcBef>
              <a:spcAft>
                <a:spcPts val="0"/>
              </a:spcAft>
              <a:buClr>
                <a:schemeClr val="dk1"/>
              </a:buClr>
              <a:buSzPts val="2000"/>
              <a:buChar char="○"/>
            </a:pPr>
            <a:r>
              <a:rPr lang="en" sz="2000">
                <a:solidFill>
                  <a:schemeClr val="dk1"/>
                </a:solidFill>
              </a:rPr>
              <a:t>Researcher’s Approach</a:t>
            </a:r>
            <a:endParaRPr sz="2000">
              <a:solidFill>
                <a:schemeClr val="dk1"/>
              </a:solidFill>
            </a:endParaRPr>
          </a:p>
          <a:p>
            <a:pPr indent="-355600" lvl="1" marL="914400" rtl="0" algn="l">
              <a:lnSpc>
                <a:spcPct val="100000"/>
              </a:lnSpc>
              <a:spcBef>
                <a:spcPts val="0"/>
              </a:spcBef>
              <a:spcAft>
                <a:spcPts val="0"/>
              </a:spcAft>
              <a:buClr>
                <a:schemeClr val="dk1"/>
              </a:buClr>
              <a:buSzPts val="2000"/>
              <a:buChar char="○"/>
            </a:pPr>
            <a:r>
              <a:rPr lang="en" sz="2000">
                <a:solidFill>
                  <a:schemeClr val="dk1"/>
                </a:solidFill>
              </a:rPr>
              <a:t>Results</a:t>
            </a:r>
            <a:endParaRPr sz="2000">
              <a:solidFill>
                <a:schemeClr val="dk1"/>
              </a:solidFill>
            </a:endParaRPr>
          </a:p>
          <a:p>
            <a:pPr indent="-355600" lvl="1" marL="914400" rtl="0" algn="l">
              <a:lnSpc>
                <a:spcPct val="100000"/>
              </a:lnSpc>
              <a:spcBef>
                <a:spcPts val="0"/>
              </a:spcBef>
              <a:spcAft>
                <a:spcPts val="0"/>
              </a:spcAft>
              <a:buClr>
                <a:schemeClr val="dk1"/>
              </a:buClr>
              <a:buSzPts val="2000"/>
              <a:buChar char="○"/>
            </a:pPr>
            <a:r>
              <a:rPr lang="en" sz="2000">
                <a:solidFill>
                  <a:schemeClr val="dk1"/>
                </a:solidFill>
              </a:rPr>
              <a:t>Common Challenges/Limitations</a:t>
            </a: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 sz="2000">
                <a:solidFill>
                  <a:schemeClr val="dk1"/>
                </a:solidFill>
              </a:rPr>
              <a:t>Our Approach/Methodology</a:t>
            </a: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 sz="2000">
                <a:solidFill>
                  <a:schemeClr val="dk1"/>
                </a:solidFill>
              </a:rPr>
              <a:t>Discussion</a:t>
            </a: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 sz="2000">
                <a:solidFill>
                  <a:schemeClr val="dk1"/>
                </a:solidFill>
              </a:rPr>
              <a:t>Conclusion</a:t>
            </a:r>
            <a:endParaRPr sz="2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4"/>
          <p:cNvSpPr txBox="1"/>
          <p:nvPr>
            <p:ph type="ctrTitle"/>
          </p:nvPr>
        </p:nvSpPr>
        <p:spPr>
          <a:xfrm>
            <a:off x="685800" y="671073"/>
            <a:ext cx="7772400" cy="811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400"/>
              <a:buNone/>
            </a:pPr>
            <a:r>
              <a:rPr b="1" lang="en" sz="2000">
                <a:solidFill>
                  <a:schemeClr val="dk1"/>
                </a:solidFill>
              </a:rPr>
              <a:t>Abstract</a:t>
            </a:r>
            <a:endParaRPr b="1" sz="2000">
              <a:solidFill>
                <a:schemeClr val="dk1"/>
              </a:solidFill>
            </a:endParaRPr>
          </a:p>
        </p:txBody>
      </p:sp>
      <p:sp>
        <p:nvSpPr>
          <p:cNvPr id="68" name="Google Shape;68;p4"/>
          <p:cNvSpPr txBox="1"/>
          <p:nvPr>
            <p:ph idx="1" type="subTitle"/>
          </p:nvPr>
        </p:nvSpPr>
        <p:spPr>
          <a:xfrm>
            <a:off x="447925" y="1482800"/>
            <a:ext cx="8109000" cy="2981100"/>
          </a:xfrm>
          <a:prstGeom prst="rect">
            <a:avLst/>
          </a:prstGeom>
          <a:noFill/>
          <a:ln>
            <a:noFill/>
          </a:ln>
        </p:spPr>
        <p:txBody>
          <a:bodyPr anchorCtr="0" anchor="t" bIns="45700" lIns="91425" spcFirstLastPara="1" rIns="91425" wrap="square" tIns="45700">
            <a:normAutofit lnSpcReduction="10000"/>
          </a:bodyPr>
          <a:lstStyle/>
          <a:p>
            <a:pPr indent="-323850" lvl="0" marL="457200" rtl="0" algn="just">
              <a:lnSpc>
                <a:spcPct val="100000"/>
              </a:lnSpc>
              <a:spcBef>
                <a:spcPts val="640"/>
              </a:spcBef>
              <a:spcAft>
                <a:spcPts val="0"/>
              </a:spcAft>
              <a:buClr>
                <a:schemeClr val="dk1"/>
              </a:buClr>
              <a:buSzPts val="1500"/>
              <a:buChar char="●"/>
            </a:pPr>
            <a:r>
              <a:rPr lang="en" sz="1500">
                <a:solidFill>
                  <a:schemeClr val="dk1"/>
                </a:solidFill>
              </a:rPr>
              <a:t>Hate Speech in social media is a complex phenomenon.</a:t>
            </a:r>
            <a:endParaRPr sz="1500">
              <a:solidFill>
                <a:schemeClr val="dk1"/>
              </a:solidFill>
            </a:endParaRPr>
          </a:p>
          <a:p>
            <a:pPr indent="0" lvl="0" marL="457200" rtl="0" algn="just">
              <a:lnSpc>
                <a:spcPct val="100000"/>
              </a:lnSpc>
              <a:spcBef>
                <a:spcPts val="640"/>
              </a:spcBef>
              <a:spcAft>
                <a:spcPts val="0"/>
              </a:spcAft>
              <a:buSzPts val="3200"/>
              <a:buNone/>
            </a:pPr>
            <a:r>
              <a:t/>
            </a:r>
            <a:endParaRPr sz="1500">
              <a:solidFill>
                <a:schemeClr val="dk1"/>
              </a:solidFill>
            </a:endParaRPr>
          </a:p>
          <a:p>
            <a:pPr indent="-323850" lvl="0" marL="457200" rtl="0" algn="just">
              <a:lnSpc>
                <a:spcPct val="100000"/>
              </a:lnSpc>
              <a:spcBef>
                <a:spcPts val="640"/>
              </a:spcBef>
              <a:spcAft>
                <a:spcPts val="0"/>
              </a:spcAft>
              <a:buClr>
                <a:schemeClr val="dk1"/>
              </a:buClr>
              <a:buSzPts val="1500"/>
              <a:buChar char="●"/>
            </a:pPr>
            <a:r>
              <a:rPr lang="en" sz="1500">
                <a:solidFill>
                  <a:schemeClr val="dk1"/>
                </a:solidFill>
              </a:rPr>
              <a:t>Due to the massive rise of user generated web content on social media, the amount of hate speech is also steadily increasing.</a:t>
            </a:r>
            <a:endParaRPr sz="1500">
              <a:solidFill>
                <a:schemeClr val="dk1"/>
              </a:solidFill>
            </a:endParaRPr>
          </a:p>
          <a:p>
            <a:pPr indent="0" lvl="0" marL="457200" rtl="0" algn="just">
              <a:lnSpc>
                <a:spcPct val="100000"/>
              </a:lnSpc>
              <a:spcBef>
                <a:spcPts val="640"/>
              </a:spcBef>
              <a:spcAft>
                <a:spcPts val="0"/>
              </a:spcAft>
              <a:buSzPts val="3200"/>
              <a:buNone/>
            </a:pPr>
            <a:r>
              <a:t/>
            </a:r>
            <a:endParaRPr sz="1500">
              <a:solidFill>
                <a:schemeClr val="dk1"/>
              </a:solidFill>
            </a:endParaRPr>
          </a:p>
          <a:p>
            <a:pPr indent="-323850" lvl="0" marL="457200" rtl="0" algn="just">
              <a:lnSpc>
                <a:spcPct val="100000"/>
              </a:lnSpc>
              <a:spcBef>
                <a:spcPts val="640"/>
              </a:spcBef>
              <a:spcAft>
                <a:spcPts val="0"/>
              </a:spcAft>
              <a:buClr>
                <a:schemeClr val="dk1"/>
              </a:buClr>
              <a:buSzPts val="1500"/>
              <a:buChar char="●"/>
            </a:pPr>
            <a:r>
              <a:rPr lang="en" sz="1500">
                <a:solidFill>
                  <a:schemeClr val="dk1"/>
                </a:solidFill>
              </a:rPr>
              <a:t>Detecting hate speech has gained attention in the Natural Language Processing community.</a:t>
            </a:r>
            <a:endParaRPr sz="1500">
              <a:solidFill>
                <a:schemeClr val="dk1"/>
              </a:solidFill>
            </a:endParaRPr>
          </a:p>
          <a:p>
            <a:pPr indent="0" lvl="0" marL="0" rtl="0" algn="just">
              <a:lnSpc>
                <a:spcPct val="100000"/>
              </a:lnSpc>
              <a:spcBef>
                <a:spcPts val="640"/>
              </a:spcBef>
              <a:spcAft>
                <a:spcPts val="0"/>
              </a:spcAft>
              <a:buSzPts val="3200"/>
              <a:buNone/>
            </a:pPr>
            <a:r>
              <a:t/>
            </a:r>
            <a:endParaRPr sz="1500">
              <a:solidFill>
                <a:schemeClr val="dk1"/>
              </a:solidFill>
            </a:endParaRPr>
          </a:p>
          <a:p>
            <a:pPr indent="-323850" lvl="0" marL="457200" rtl="0" algn="just">
              <a:lnSpc>
                <a:spcPct val="100000"/>
              </a:lnSpc>
              <a:spcBef>
                <a:spcPts val="640"/>
              </a:spcBef>
              <a:spcAft>
                <a:spcPts val="0"/>
              </a:spcAft>
              <a:buClr>
                <a:schemeClr val="dk1"/>
              </a:buClr>
              <a:buSzPts val="1500"/>
              <a:buChar char="●"/>
            </a:pPr>
            <a:r>
              <a:rPr lang="en" sz="1500">
                <a:solidFill>
                  <a:schemeClr val="dk1"/>
                </a:solidFill>
              </a:rPr>
              <a:t>Our goal is to identify given a text weather it's an hate speech or not.</a:t>
            </a:r>
            <a:endParaRPr sz="1500">
              <a:solidFill>
                <a:schemeClr val="dk1"/>
              </a:solidFill>
            </a:endParaRPr>
          </a:p>
          <a:p>
            <a:pPr indent="0" lvl="0" marL="0" rtl="0" algn="just">
              <a:lnSpc>
                <a:spcPct val="100000"/>
              </a:lnSpc>
              <a:spcBef>
                <a:spcPts val="640"/>
              </a:spcBef>
              <a:spcAft>
                <a:spcPts val="0"/>
              </a:spcAft>
              <a:buSzPts val="3200"/>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5"/>
          <p:cNvSpPr txBox="1"/>
          <p:nvPr>
            <p:ph type="ctrTitle"/>
          </p:nvPr>
        </p:nvSpPr>
        <p:spPr>
          <a:xfrm>
            <a:off x="902050" y="763724"/>
            <a:ext cx="7772400" cy="8055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400"/>
              <a:buNone/>
            </a:pPr>
            <a:r>
              <a:rPr b="1" lang="en" sz="2000">
                <a:solidFill>
                  <a:schemeClr val="dk1"/>
                </a:solidFill>
              </a:rPr>
              <a:t>Introduction</a:t>
            </a:r>
            <a:endParaRPr b="1" sz="2000">
              <a:solidFill>
                <a:schemeClr val="dk1"/>
              </a:solidFill>
            </a:endParaRPr>
          </a:p>
        </p:txBody>
      </p:sp>
      <p:pic>
        <p:nvPicPr>
          <p:cNvPr id="74" name="Google Shape;74;p5"/>
          <p:cNvPicPr preferRelativeResize="0"/>
          <p:nvPr/>
        </p:nvPicPr>
        <p:blipFill rotWithShape="1">
          <a:blip r:embed="rId3">
            <a:alphaModFix/>
          </a:blip>
          <a:srcRect b="0" l="0" r="0" t="0"/>
          <a:stretch/>
        </p:blipFill>
        <p:spPr>
          <a:xfrm>
            <a:off x="523075" y="1789003"/>
            <a:ext cx="4218800" cy="2362525"/>
          </a:xfrm>
          <a:prstGeom prst="rect">
            <a:avLst/>
          </a:prstGeom>
          <a:noFill/>
          <a:ln>
            <a:noFill/>
          </a:ln>
        </p:spPr>
      </p:pic>
      <p:pic>
        <p:nvPicPr>
          <p:cNvPr id="75" name="Google Shape;75;p5"/>
          <p:cNvPicPr preferRelativeResize="0"/>
          <p:nvPr/>
        </p:nvPicPr>
        <p:blipFill rotWithShape="1">
          <a:blip r:embed="rId4">
            <a:alphaModFix/>
          </a:blip>
          <a:srcRect b="0" l="0" r="0" t="0"/>
          <a:stretch/>
        </p:blipFill>
        <p:spPr>
          <a:xfrm>
            <a:off x="5095075" y="1789003"/>
            <a:ext cx="3091275" cy="2444900"/>
          </a:xfrm>
          <a:prstGeom prst="rect">
            <a:avLst/>
          </a:prstGeom>
          <a:noFill/>
          <a:ln>
            <a:noFill/>
          </a:ln>
        </p:spPr>
      </p:pic>
      <p:sp>
        <p:nvSpPr>
          <p:cNvPr id="76" name="Google Shape;76;p5"/>
          <p:cNvSpPr txBox="1"/>
          <p:nvPr/>
        </p:nvSpPr>
        <p:spPr>
          <a:xfrm>
            <a:off x="849525" y="4371200"/>
            <a:ext cx="30912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chemeClr val="dk1"/>
                </a:solidFill>
                <a:latin typeface="Calibri"/>
                <a:ea typeface="Calibri"/>
                <a:cs typeface="Calibri"/>
                <a:sym typeface="Calibri"/>
              </a:rPr>
              <a:t>Social media </a:t>
            </a:r>
            <a:endParaRPr b="1" i="0" sz="1500" u="none" cap="none" strike="noStrike">
              <a:solidFill>
                <a:schemeClr val="dk1"/>
              </a:solidFill>
              <a:latin typeface="Calibri"/>
              <a:ea typeface="Calibri"/>
              <a:cs typeface="Calibri"/>
              <a:sym typeface="Calibri"/>
            </a:endParaRPr>
          </a:p>
        </p:txBody>
      </p:sp>
      <p:sp>
        <p:nvSpPr>
          <p:cNvPr id="77" name="Google Shape;77;p5"/>
          <p:cNvSpPr txBox="1"/>
          <p:nvPr/>
        </p:nvSpPr>
        <p:spPr>
          <a:xfrm>
            <a:off x="5095113" y="4371200"/>
            <a:ext cx="30912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Calibri"/>
                <a:ea typeface="Calibri"/>
                <a:cs typeface="Calibri"/>
                <a:sym typeface="Calibri"/>
              </a:rPr>
              <a:t>Print media</a:t>
            </a:r>
            <a:endParaRPr b="1" i="0" sz="15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6"/>
          <p:cNvSpPr txBox="1"/>
          <p:nvPr>
            <p:ph type="title"/>
          </p:nvPr>
        </p:nvSpPr>
        <p:spPr>
          <a:xfrm>
            <a:off x="444200" y="676979"/>
            <a:ext cx="8556600" cy="400200"/>
          </a:xfrm>
          <a:prstGeom prst="rect">
            <a:avLst/>
          </a:prstGeom>
          <a:noFill/>
          <a:ln>
            <a:noFill/>
          </a:ln>
        </p:spPr>
        <p:txBody>
          <a:bodyPr anchorCtr="0" anchor="ctr" bIns="45700" lIns="91425" spcFirstLastPara="1" rIns="91425" wrap="square" tIns="45700">
            <a:spAutoFit/>
          </a:bodyPr>
          <a:lstStyle/>
          <a:p>
            <a:pPr indent="0" lvl="0" marL="0" rtl="0" algn="ctr">
              <a:lnSpc>
                <a:spcPct val="100000"/>
              </a:lnSpc>
              <a:spcBef>
                <a:spcPts val="0"/>
              </a:spcBef>
              <a:spcAft>
                <a:spcPts val="0"/>
              </a:spcAft>
              <a:buSzPts val="4400"/>
              <a:buNone/>
            </a:pPr>
            <a:r>
              <a:rPr b="1" lang="en" sz="2000"/>
              <a:t>Introduction</a:t>
            </a:r>
            <a:endParaRPr b="1" sz="2000"/>
          </a:p>
        </p:txBody>
      </p:sp>
      <p:sp>
        <p:nvSpPr>
          <p:cNvPr id="83" name="Google Shape;83;p6"/>
          <p:cNvSpPr txBox="1"/>
          <p:nvPr>
            <p:ph idx="1" type="body"/>
          </p:nvPr>
        </p:nvSpPr>
        <p:spPr>
          <a:xfrm>
            <a:off x="271700" y="1173325"/>
            <a:ext cx="8320800" cy="3532800"/>
          </a:xfrm>
          <a:prstGeom prst="rect">
            <a:avLst/>
          </a:prstGeom>
          <a:noFill/>
          <a:ln>
            <a:noFill/>
          </a:ln>
        </p:spPr>
        <p:txBody>
          <a:bodyPr anchorCtr="0" anchor="t" bIns="45700" lIns="91425" spcFirstLastPara="1" rIns="91425" wrap="square" tIns="45700">
            <a:noAutofit/>
          </a:bodyPr>
          <a:lstStyle/>
          <a:p>
            <a:pPr indent="-323850" lvl="0" marL="457200" rtl="0" algn="just">
              <a:lnSpc>
                <a:spcPct val="90000"/>
              </a:lnSpc>
              <a:spcBef>
                <a:spcPts val="640"/>
              </a:spcBef>
              <a:spcAft>
                <a:spcPts val="0"/>
              </a:spcAft>
              <a:buSzPts val="1500"/>
              <a:buChar char="●"/>
            </a:pPr>
            <a:r>
              <a:rPr lang="en" sz="1500">
                <a:highlight>
                  <a:srgbClr val="FFFFFF"/>
                </a:highlight>
              </a:rPr>
              <a:t>Hate speech is one that is intended not just to insult or mock, but to harass and cause lasting pain by attacking something uniquely dear to the target.</a:t>
            </a:r>
            <a:endParaRPr sz="1500">
              <a:highlight>
                <a:srgbClr val="FFFFFF"/>
              </a:highlight>
            </a:endParaRPr>
          </a:p>
          <a:p>
            <a:pPr indent="0" lvl="0" marL="457200" rtl="0" algn="just">
              <a:lnSpc>
                <a:spcPct val="90000"/>
              </a:lnSpc>
              <a:spcBef>
                <a:spcPts val="640"/>
              </a:spcBef>
              <a:spcAft>
                <a:spcPts val="0"/>
              </a:spcAft>
              <a:buSzPts val="3200"/>
              <a:buNone/>
            </a:pPr>
            <a:r>
              <a:t/>
            </a:r>
            <a:endParaRPr sz="1500">
              <a:highlight>
                <a:srgbClr val="FFFFFF"/>
              </a:highlight>
            </a:endParaRPr>
          </a:p>
          <a:p>
            <a:pPr indent="-323850" lvl="0" marL="457200" rtl="0" algn="just">
              <a:lnSpc>
                <a:spcPct val="90000"/>
              </a:lnSpc>
              <a:spcBef>
                <a:spcPts val="640"/>
              </a:spcBef>
              <a:spcAft>
                <a:spcPts val="0"/>
              </a:spcAft>
              <a:buSzPts val="1500"/>
              <a:buChar char="●"/>
            </a:pPr>
            <a:r>
              <a:rPr lang="en" sz="1500">
                <a:highlight>
                  <a:srgbClr val="FFFFFF"/>
                </a:highlight>
              </a:rPr>
              <a:t>Over the past years, interest in online hate speech detection and, particularly, the automation of this task has continuously grown, along with the societal impact of the phenomenon.</a:t>
            </a:r>
            <a:endParaRPr sz="1500">
              <a:highlight>
                <a:srgbClr val="FFFFFF"/>
              </a:highlight>
            </a:endParaRPr>
          </a:p>
          <a:p>
            <a:pPr indent="0" lvl="0" marL="457200" rtl="0" algn="just">
              <a:lnSpc>
                <a:spcPct val="90000"/>
              </a:lnSpc>
              <a:spcBef>
                <a:spcPts val="640"/>
              </a:spcBef>
              <a:spcAft>
                <a:spcPts val="0"/>
              </a:spcAft>
              <a:buSzPts val="3200"/>
              <a:buNone/>
            </a:pPr>
            <a:r>
              <a:t/>
            </a:r>
            <a:endParaRPr sz="1500">
              <a:highlight>
                <a:srgbClr val="FFFFFF"/>
              </a:highlight>
            </a:endParaRPr>
          </a:p>
          <a:p>
            <a:pPr indent="-323850" lvl="0" marL="457200" rtl="0" algn="just">
              <a:lnSpc>
                <a:spcPct val="90000"/>
              </a:lnSpc>
              <a:spcBef>
                <a:spcPts val="640"/>
              </a:spcBef>
              <a:spcAft>
                <a:spcPts val="0"/>
              </a:spcAft>
              <a:buSzPts val="1500"/>
              <a:buChar char="●"/>
            </a:pPr>
            <a:r>
              <a:rPr lang="en" sz="1500">
                <a:highlight>
                  <a:srgbClr val="FFFFFF"/>
                </a:highlight>
              </a:rPr>
              <a:t>This hate speech introduces bias in dataset when performing analysis of reviews or summarizing news articles or reviews. </a:t>
            </a:r>
            <a:endParaRPr sz="1500">
              <a:highlight>
                <a:srgbClr val="FFFFFF"/>
              </a:highlight>
            </a:endParaRPr>
          </a:p>
          <a:p>
            <a:pPr indent="0" lvl="0" marL="457200" rtl="0" algn="just">
              <a:lnSpc>
                <a:spcPct val="90000"/>
              </a:lnSpc>
              <a:spcBef>
                <a:spcPts val="640"/>
              </a:spcBef>
              <a:spcAft>
                <a:spcPts val="0"/>
              </a:spcAft>
              <a:buSzPts val="3200"/>
              <a:buNone/>
            </a:pPr>
            <a:r>
              <a:t/>
            </a:r>
            <a:endParaRPr sz="1500">
              <a:highlight>
                <a:srgbClr val="FFFFFF"/>
              </a:highlight>
            </a:endParaRPr>
          </a:p>
          <a:p>
            <a:pPr indent="-323850" lvl="0" marL="457200" rtl="0" algn="just">
              <a:lnSpc>
                <a:spcPct val="90000"/>
              </a:lnSpc>
              <a:spcBef>
                <a:spcPts val="640"/>
              </a:spcBef>
              <a:spcAft>
                <a:spcPts val="0"/>
              </a:spcAft>
              <a:buSzPts val="1500"/>
              <a:buChar char="●"/>
            </a:pPr>
            <a:r>
              <a:rPr lang="en" sz="1500">
                <a:highlight>
                  <a:srgbClr val="FFFFFF"/>
                </a:highlight>
              </a:rPr>
              <a:t>Detecting hate speech is a classification problem.</a:t>
            </a:r>
            <a:endParaRPr sz="1500">
              <a:highlight>
                <a:srgbClr val="FFFFFF"/>
              </a:highlight>
            </a:endParaRPr>
          </a:p>
          <a:p>
            <a:pPr indent="0" lvl="0" marL="457200" rtl="0" algn="just">
              <a:lnSpc>
                <a:spcPct val="90000"/>
              </a:lnSpc>
              <a:spcBef>
                <a:spcPts val="640"/>
              </a:spcBef>
              <a:spcAft>
                <a:spcPts val="0"/>
              </a:spcAft>
              <a:buSzPts val="3200"/>
              <a:buNone/>
            </a:pPr>
            <a:r>
              <a:t/>
            </a:r>
            <a:endParaRPr sz="1500">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7"/>
          <p:cNvSpPr txBox="1"/>
          <p:nvPr>
            <p:ph type="title"/>
          </p:nvPr>
        </p:nvSpPr>
        <p:spPr>
          <a:xfrm>
            <a:off x="457200" y="617850"/>
            <a:ext cx="8229600" cy="540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400"/>
              <a:buNone/>
            </a:pPr>
            <a:r>
              <a:rPr b="1" lang="en" sz="2000"/>
              <a:t>Three of the most important papers out of all the papers referred</a:t>
            </a:r>
            <a:endParaRPr b="1" sz="2000"/>
          </a:p>
        </p:txBody>
      </p:sp>
      <p:sp>
        <p:nvSpPr>
          <p:cNvPr id="89" name="Google Shape;89;p7"/>
          <p:cNvSpPr txBox="1"/>
          <p:nvPr/>
        </p:nvSpPr>
        <p:spPr>
          <a:xfrm>
            <a:off x="556050" y="1297475"/>
            <a:ext cx="8031900" cy="31863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rgbClr val="000000"/>
              </a:buClr>
              <a:buSzPts val="1500"/>
              <a:buFont typeface="Calibri"/>
              <a:buChar char="●"/>
            </a:pPr>
            <a:r>
              <a:rPr b="0" i="0" lang="en" sz="1500" u="none" cap="none" strike="noStrike">
                <a:solidFill>
                  <a:srgbClr val="000000"/>
                </a:solidFill>
                <a:latin typeface="Calibri"/>
                <a:ea typeface="Calibri"/>
                <a:cs typeface="Calibri"/>
                <a:sym typeface="Calibri"/>
              </a:rPr>
              <a:t>Thomas Davidson, Dana Warmsley, Michael Macy and Ingmar Weber, "Automated Hate Speech Detection and the Problem of Offensive Language", arXiv:1703.04009v1 [cs.CL] 11 Mar 2017. (number of citations 610) </a:t>
            </a:r>
            <a:endParaRPr b="0" i="0" sz="1500" u="none" cap="none" strike="noStrike">
              <a:solidFill>
                <a:srgbClr val="000000"/>
              </a:solidFill>
              <a:latin typeface="Calibri"/>
              <a:ea typeface="Calibri"/>
              <a:cs typeface="Calibri"/>
              <a:sym typeface="Calibri"/>
            </a:endParaRPr>
          </a:p>
          <a:p>
            <a:pPr indent="-323850" lvl="1" marL="914400" marR="0" rtl="0" algn="l">
              <a:lnSpc>
                <a:spcPct val="100000"/>
              </a:lnSpc>
              <a:spcBef>
                <a:spcPts val="0"/>
              </a:spcBef>
              <a:spcAft>
                <a:spcPts val="0"/>
              </a:spcAft>
              <a:buClr>
                <a:srgbClr val="000000"/>
              </a:buClr>
              <a:buSzPts val="1500"/>
              <a:buFont typeface="Calibri"/>
              <a:buChar char="○"/>
            </a:pPr>
            <a:r>
              <a:rPr b="0" i="0" lang="en" sz="1500" u="none" cap="none" strike="noStrike">
                <a:solidFill>
                  <a:srgbClr val="000000"/>
                </a:solidFill>
                <a:latin typeface="Calibri"/>
                <a:ea typeface="Calibri"/>
                <a:cs typeface="Calibri"/>
                <a:sym typeface="Calibri"/>
              </a:rPr>
              <a:t>Size of the dataset consisted of 24,802 samples.</a:t>
            </a:r>
            <a:endParaRPr b="0" i="0" sz="1500" u="none" cap="none" strike="noStrike">
              <a:solidFill>
                <a:srgbClr val="000000"/>
              </a:solidFill>
              <a:latin typeface="Calibri"/>
              <a:ea typeface="Calibri"/>
              <a:cs typeface="Calibri"/>
              <a:sym typeface="Calibri"/>
            </a:endParaRPr>
          </a:p>
          <a:p>
            <a:pPr indent="-323850" lvl="0" marL="457200" marR="0" rtl="0" algn="l">
              <a:lnSpc>
                <a:spcPct val="100000"/>
              </a:lnSpc>
              <a:spcBef>
                <a:spcPts val="0"/>
              </a:spcBef>
              <a:spcAft>
                <a:spcPts val="0"/>
              </a:spcAft>
              <a:buClr>
                <a:srgbClr val="000000"/>
              </a:buClr>
              <a:buSzPts val="1500"/>
              <a:buFont typeface="Calibri"/>
              <a:buChar char="●"/>
            </a:pPr>
            <a:r>
              <a:rPr b="0" i="0" lang="en" sz="1500" u="none" cap="none" strike="noStrike">
                <a:solidFill>
                  <a:srgbClr val="000000"/>
                </a:solidFill>
                <a:latin typeface="Calibri"/>
                <a:ea typeface="Calibri"/>
                <a:cs typeface="Calibri"/>
                <a:sym typeface="Calibri"/>
              </a:rPr>
              <a:t>Mathew B, Saha P, Yimam S, Biemann C, Goyal P and Mukherjee A, "HateXplain: A Benchmark Dataset for Explainable Hate Speech Detection", ArXiv: 2012.10289 18 Dec 2020. (latest research work done in this area)</a:t>
            </a:r>
            <a:endParaRPr b="0" i="0" sz="1500" u="none" cap="none" strike="noStrike">
              <a:solidFill>
                <a:srgbClr val="000000"/>
              </a:solidFill>
              <a:latin typeface="Calibri"/>
              <a:ea typeface="Calibri"/>
              <a:cs typeface="Calibri"/>
              <a:sym typeface="Calibri"/>
            </a:endParaRPr>
          </a:p>
          <a:p>
            <a:pPr indent="-323850" lvl="1" marL="914400" marR="0" rtl="0" algn="l">
              <a:lnSpc>
                <a:spcPct val="100000"/>
              </a:lnSpc>
              <a:spcBef>
                <a:spcPts val="0"/>
              </a:spcBef>
              <a:spcAft>
                <a:spcPts val="0"/>
              </a:spcAft>
              <a:buClr>
                <a:srgbClr val="000000"/>
              </a:buClr>
              <a:buSzPts val="1500"/>
              <a:buFont typeface="Calibri"/>
              <a:buChar char="○"/>
            </a:pPr>
            <a:r>
              <a:rPr b="0" i="0" lang="en" sz="1500" u="none" cap="none" strike="noStrike">
                <a:solidFill>
                  <a:srgbClr val="000000"/>
                </a:solidFill>
                <a:latin typeface="Calibri"/>
                <a:ea typeface="Calibri"/>
                <a:cs typeface="Calibri"/>
                <a:sym typeface="Calibri"/>
              </a:rPr>
              <a:t>Size of the dataset consisted of  20 thousand samples</a:t>
            </a:r>
            <a:endParaRPr b="0" i="0" sz="1500" u="none" cap="none" strike="noStrike">
              <a:solidFill>
                <a:srgbClr val="000000"/>
              </a:solidFill>
              <a:latin typeface="Calibri"/>
              <a:ea typeface="Calibri"/>
              <a:cs typeface="Calibri"/>
              <a:sym typeface="Calibri"/>
            </a:endParaRPr>
          </a:p>
          <a:p>
            <a:pPr indent="-323850" lvl="0" marL="457200" marR="0" rtl="0" algn="l">
              <a:lnSpc>
                <a:spcPct val="100000"/>
              </a:lnSpc>
              <a:spcBef>
                <a:spcPts val="0"/>
              </a:spcBef>
              <a:spcAft>
                <a:spcPts val="0"/>
              </a:spcAft>
              <a:buClr>
                <a:srgbClr val="000000"/>
              </a:buClr>
              <a:buSzPts val="1500"/>
              <a:buFont typeface="Calibri"/>
              <a:buChar char="●"/>
            </a:pPr>
            <a:r>
              <a:rPr b="0" i="0" lang="en" sz="1500" u="none" cap="none" strike="noStrike">
                <a:solidFill>
                  <a:srgbClr val="000000"/>
                </a:solidFill>
                <a:latin typeface="Calibri"/>
                <a:ea typeface="Calibri"/>
                <a:cs typeface="Calibri"/>
                <a:sym typeface="Calibri"/>
              </a:rPr>
              <a:t>Marcos Zampieri, Shervin Malmasi, Preslav Nakov, Sara Rosenthal, Noura Farra and Ritesh Kumar, "Predicting the Type and Target of Offensive Posts in Social Media", Proceedings of NAACL-HLT 2019. (number of citations 127)</a:t>
            </a:r>
            <a:endParaRPr b="0" i="0" sz="1500" u="none" cap="none" strike="noStrike">
              <a:solidFill>
                <a:srgbClr val="000000"/>
              </a:solidFill>
              <a:latin typeface="Calibri"/>
              <a:ea typeface="Calibri"/>
              <a:cs typeface="Calibri"/>
              <a:sym typeface="Calibri"/>
            </a:endParaRPr>
          </a:p>
          <a:p>
            <a:pPr indent="-323850" lvl="1" marL="914400" marR="0" rtl="0" algn="l">
              <a:lnSpc>
                <a:spcPct val="100000"/>
              </a:lnSpc>
              <a:spcBef>
                <a:spcPts val="0"/>
              </a:spcBef>
              <a:spcAft>
                <a:spcPts val="0"/>
              </a:spcAft>
              <a:buClr>
                <a:srgbClr val="000000"/>
              </a:buClr>
              <a:buSzPts val="1500"/>
              <a:buFont typeface="Calibri"/>
              <a:buChar char="○"/>
            </a:pPr>
            <a:r>
              <a:rPr b="0" i="0" lang="en" sz="1500" u="none" cap="none" strike="noStrike">
                <a:solidFill>
                  <a:srgbClr val="000000"/>
                </a:solidFill>
                <a:latin typeface="Calibri"/>
                <a:ea typeface="Calibri"/>
                <a:cs typeface="Calibri"/>
                <a:sym typeface="Calibri"/>
              </a:rPr>
              <a:t>Offensive Language Identification Dataset (OLID) created from twitter tweets.Offensive Language Identification Dataset (OLID)</a:t>
            </a:r>
            <a:endParaRPr b="0" i="0" sz="15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8"/>
          <p:cNvSpPr txBox="1"/>
          <p:nvPr>
            <p:ph type="title"/>
          </p:nvPr>
        </p:nvSpPr>
        <p:spPr>
          <a:xfrm>
            <a:off x="166500" y="522975"/>
            <a:ext cx="2833500" cy="692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990"/>
              <a:buNone/>
            </a:pPr>
            <a:r>
              <a:rPr b="1" lang="en" sz="1500"/>
              <a:t>Thomas davidson, et al. approach</a:t>
            </a:r>
            <a:endParaRPr b="1" sz="1500"/>
          </a:p>
        </p:txBody>
      </p:sp>
      <p:pic>
        <p:nvPicPr>
          <p:cNvPr id="95" name="Google Shape;95;p8"/>
          <p:cNvPicPr preferRelativeResize="0"/>
          <p:nvPr/>
        </p:nvPicPr>
        <p:blipFill rotWithShape="1">
          <a:blip r:embed="rId3">
            <a:alphaModFix/>
          </a:blip>
          <a:srcRect b="0" l="0" r="0" t="0"/>
          <a:stretch/>
        </p:blipFill>
        <p:spPr>
          <a:xfrm>
            <a:off x="3000000" y="623875"/>
            <a:ext cx="5356250" cy="4062925"/>
          </a:xfrm>
          <a:prstGeom prst="rect">
            <a:avLst/>
          </a:prstGeom>
          <a:noFill/>
          <a:ln>
            <a:noFill/>
          </a:ln>
        </p:spPr>
      </p:pic>
      <p:sp>
        <p:nvSpPr>
          <p:cNvPr id="96" name="Google Shape;96;p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9"/>
          <p:cNvSpPr txBox="1"/>
          <p:nvPr>
            <p:ph type="title"/>
          </p:nvPr>
        </p:nvSpPr>
        <p:spPr>
          <a:xfrm>
            <a:off x="185350" y="507525"/>
            <a:ext cx="22551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4400"/>
              <a:buNone/>
            </a:pPr>
            <a:r>
              <a:rPr b="1" lang="en" sz="1500"/>
              <a:t>Mathew B, et al. approach</a:t>
            </a:r>
            <a:endParaRPr b="1" sz="1500"/>
          </a:p>
        </p:txBody>
      </p:sp>
      <p:pic>
        <p:nvPicPr>
          <p:cNvPr id="102" name="Google Shape;102;p9"/>
          <p:cNvPicPr preferRelativeResize="0"/>
          <p:nvPr/>
        </p:nvPicPr>
        <p:blipFill rotWithShape="1">
          <a:blip r:embed="rId3">
            <a:alphaModFix/>
          </a:blip>
          <a:srcRect b="0" l="0" r="0" t="0"/>
          <a:stretch/>
        </p:blipFill>
        <p:spPr>
          <a:xfrm>
            <a:off x="2700975" y="606000"/>
            <a:ext cx="5161000" cy="4083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