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355" r:id="rId2"/>
    <p:sldId id="356" r:id="rId3"/>
    <p:sldId id="373" r:id="rId4"/>
    <p:sldId id="357" r:id="rId5"/>
    <p:sldId id="382" r:id="rId6"/>
    <p:sldId id="359" r:id="rId7"/>
    <p:sldId id="360" r:id="rId8"/>
    <p:sldId id="397" r:id="rId9"/>
    <p:sldId id="398" r:id="rId10"/>
    <p:sldId id="403" r:id="rId11"/>
    <p:sldId id="404" r:id="rId12"/>
    <p:sldId id="405" r:id="rId13"/>
    <p:sldId id="391" r:id="rId14"/>
    <p:sldId id="401" r:id="rId15"/>
    <p:sldId id="394" r:id="rId16"/>
    <p:sldId id="395" r:id="rId17"/>
    <p:sldId id="402" r:id="rId18"/>
    <p:sldId id="396" r:id="rId19"/>
    <p:sldId id="393" r:id="rId20"/>
    <p:sldId id="406" r:id="rId21"/>
    <p:sldId id="407" r:id="rId22"/>
    <p:sldId id="408" r:id="rId23"/>
    <p:sldId id="378" r:id="rId24"/>
    <p:sldId id="358" r:id="rId25"/>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8" autoAdjust="0"/>
    <p:restoredTop sz="94660"/>
  </p:normalViewPr>
  <p:slideViewPr>
    <p:cSldViewPr snapToGrid="0" snapToObjects="1">
      <p:cViewPr varScale="1">
        <p:scale>
          <a:sx n="65" d="100"/>
          <a:sy n="65" d="100"/>
        </p:scale>
        <p:origin x="-716" y="-6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pPr/>
              <a:t>8/12/2021</a:t>
            </a:fld>
            <a:endParaRPr lang="en-US"/>
          </a:p>
        </p:txBody>
      </p:sp>
      <p:sp>
        <p:nvSpPr>
          <p:cNvPr id="4" name="Footer Placeholder 3">
            <a:extLst>
              <a:ext uri="{FF2B5EF4-FFF2-40B4-BE49-F238E27FC236}">
                <a16:creationId xmlns:a16="http://schemas.microsoft.com/office/drawing/2014/main" xmlns=""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pPr/>
              <a:t>‹#›</a:t>
            </a:fld>
            <a:endParaRPr lang="en-US"/>
          </a:p>
        </p:txBody>
      </p:sp>
    </p:spTree>
    <p:extLst>
      <p:ext uri="{BB962C8B-B14F-4D97-AF65-F5344CB8AC3E}">
        <p14:creationId xmlns:p14="http://schemas.microsoft.com/office/powerpoint/2010/main" xmlns=""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xmlns=""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B65080AC-C60D-4695-B305-1501005DDE0E}"/>
              </a:ext>
            </a:extLst>
          </p:cNvPr>
          <p:cNvSpPr>
            <a:spLocks noGrp="1"/>
          </p:cNvSpPr>
          <p:nvPr>
            <p:ph type="dt" sz="half" idx="10"/>
          </p:nvPr>
        </p:nvSpPr>
        <p:spPr/>
        <p:txBody>
          <a:bodyPr/>
          <a:lstStyle/>
          <a:p>
            <a:fld id="{AD5D2152-08A9-004F-BE32-52A9C6BDFCAD}" type="datetimeFigureOut">
              <a:rPr lang="en-US" smtClean="0"/>
              <a:pPr/>
              <a:t>8/12/2021</a:t>
            </a:fld>
            <a:endParaRPr lang="en-US"/>
          </a:p>
        </p:txBody>
      </p:sp>
      <p:sp>
        <p:nvSpPr>
          <p:cNvPr id="4" name="Footer Placeholder 3">
            <a:extLst>
              <a:ext uri="{FF2B5EF4-FFF2-40B4-BE49-F238E27FC236}">
                <a16:creationId xmlns:a16="http://schemas.microsoft.com/office/drawing/2014/main" xmlns=""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xmlns=""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D1E2440C-D902-48AF-BF36-C59A959297D9}"/>
              </a:ext>
            </a:extLst>
          </p:cNvPr>
          <p:cNvSpPr>
            <a:spLocks noGrp="1"/>
          </p:cNvSpPr>
          <p:nvPr>
            <p:ph type="dt" sz="half" idx="10"/>
          </p:nvPr>
        </p:nvSpPr>
        <p:spPr/>
        <p:txBody>
          <a:bodyPr/>
          <a:lstStyle/>
          <a:p>
            <a:fld id="{AD5D2152-08A9-004F-BE32-52A9C6BDFCAD}" type="datetimeFigureOut">
              <a:rPr lang="en-US" smtClean="0"/>
              <a:pPr/>
              <a:t>8/12/2021</a:t>
            </a:fld>
            <a:endParaRPr lang="en-US"/>
          </a:p>
        </p:txBody>
      </p:sp>
      <p:sp>
        <p:nvSpPr>
          <p:cNvPr id="4" name="Footer Placeholder 3">
            <a:extLst>
              <a:ext uri="{FF2B5EF4-FFF2-40B4-BE49-F238E27FC236}">
                <a16:creationId xmlns:a16="http://schemas.microsoft.com/office/drawing/2014/main" xmlns=""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xmlns=""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xmlns=""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xmlns=""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xmlns=""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xmlns=""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xmlns=""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xmlns="" id="{D1E2440C-D902-48AF-BF36-C59A959297D9}"/>
              </a:ext>
            </a:extLst>
          </p:cNvPr>
          <p:cNvSpPr>
            <a:spLocks noGrp="1"/>
          </p:cNvSpPr>
          <p:nvPr>
            <p:ph type="dt" sz="half" idx="10"/>
          </p:nvPr>
        </p:nvSpPr>
        <p:spPr/>
        <p:txBody>
          <a:bodyPr/>
          <a:lstStyle/>
          <a:p>
            <a:fld id="{AD5D2152-08A9-004F-BE32-52A9C6BDFCAD}" type="datetimeFigureOut">
              <a:rPr lang="en-US" smtClean="0"/>
              <a:pPr/>
              <a:t>8/12/2021</a:t>
            </a:fld>
            <a:endParaRPr lang="en-US"/>
          </a:p>
        </p:txBody>
      </p:sp>
      <p:sp>
        <p:nvSpPr>
          <p:cNvPr id="4" name="Footer Placeholder 3">
            <a:extLst>
              <a:ext uri="{FF2B5EF4-FFF2-40B4-BE49-F238E27FC236}">
                <a16:creationId xmlns:a16="http://schemas.microsoft.com/office/drawing/2014/main" xmlns=""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xmlns=""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xmlns="" val="128118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54D5-11C3-465F-90D9-7CFB030549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C11594A-4BE1-4E1F-8277-4343DC6746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A4735A5-19EE-466F-9B41-A1B265D31A97}"/>
              </a:ext>
            </a:extLst>
          </p:cNvPr>
          <p:cNvSpPr>
            <a:spLocks noGrp="1"/>
          </p:cNvSpPr>
          <p:nvPr>
            <p:ph type="dt" sz="half" idx="10"/>
          </p:nvPr>
        </p:nvSpPr>
        <p:spPr/>
        <p:txBody>
          <a:bodyPr/>
          <a:lstStyle/>
          <a:p>
            <a:fld id="{2B08C328-E259-4B0C-82FB-6BFA31B395A3}" type="datetimeFigureOut">
              <a:rPr lang="en-US" smtClean="0"/>
              <a:pPr/>
              <a:t>8/12/2021</a:t>
            </a:fld>
            <a:endParaRPr lang="en-US"/>
          </a:p>
        </p:txBody>
      </p:sp>
      <p:sp>
        <p:nvSpPr>
          <p:cNvPr id="5" name="Footer Placeholder 4">
            <a:extLst>
              <a:ext uri="{FF2B5EF4-FFF2-40B4-BE49-F238E27FC236}">
                <a16:creationId xmlns:a16="http://schemas.microsoft.com/office/drawing/2014/main" xmlns="" id="{2B80D7CF-B355-4152-B707-BF50569E4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0B578A8-2E01-42E0-BC89-14EE51EAFDEC}"/>
              </a:ext>
            </a:extLst>
          </p:cNvPr>
          <p:cNvSpPr>
            <a:spLocks noGrp="1"/>
          </p:cNvSpPr>
          <p:nvPr>
            <p:ph type="sldNum" sz="quarter" idx="12"/>
          </p:nvPr>
        </p:nvSpPr>
        <p:spPr/>
        <p:txBody>
          <a:bodyPr/>
          <a:lstStyle/>
          <a:p>
            <a:fld id="{5AD2A988-9CC6-40F1-8AB9-4E9FE4433862}" type="slidenum">
              <a:rPr lang="en-US" smtClean="0"/>
              <a:pPr/>
              <a:t>‹#›</a:t>
            </a:fld>
            <a:endParaRPr lang="en-US"/>
          </a:p>
        </p:txBody>
      </p:sp>
    </p:spTree>
    <p:extLst>
      <p:ext uri="{BB962C8B-B14F-4D97-AF65-F5344CB8AC3E}">
        <p14:creationId xmlns:p14="http://schemas.microsoft.com/office/powerpoint/2010/main" xmlns="" val="170572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34153DC-B9B1-40C8-AFE4-F7879DC92E34}"/>
              </a:ext>
            </a:extLst>
          </p:cNvPr>
          <p:cNvSpPr>
            <a:spLocks noGrp="1"/>
          </p:cNvSpPr>
          <p:nvPr>
            <p:ph type="dt" sz="half" idx="10"/>
          </p:nvPr>
        </p:nvSpPr>
        <p:spPr/>
        <p:txBody>
          <a:bodyPr/>
          <a:lstStyle/>
          <a:p>
            <a:fld id="{502DD45C-4137-4956-8BFC-A242772B9A67}" type="datetimeFigureOut">
              <a:rPr lang="en-US" smtClean="0"/>
              <a:pPr/>
              <a:t>8/12/2021</a:t>
            </a:fld>
            <a:endParaRPr lang="en-US"/>
          </a:p>
        </p:txBody>
      </p:sp>
      <p:sp>
        <p:nvSpPr>
          <p:cNvPr id="3" name="Footer Placeholder 2">
            <a:extLst>
              <a:ext uri="{FF2B5EF4-FFF2-40B4-BE49-F238E27FC236}">
                <a16:creationId xmlns:a16="http://schemas.microsoft.com/office/drawing/2014/main" xmlns="" id="{17302B7E-6F33-478E-8689-F863679F3A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5091201-ADE8-4E85-BE18-0FED3A0032C1}"/>
              </a:ext>
            </a:extLst>
          </p:cNvPr>
          <p:cNvSpPr>
            <a:spLocks noGrp="1"/>
          </p:cNvSpPr>
          <p:nvPr>
            <p:ph type="sldNum" sz="quarter" idx="12"/>
          </p:nvPr>
        </p:nvSpPr>
        <p:spPr/>
        <p:txBody>
          <a:bodyPr/>
          <a:lstStyle/>
          <a:p>
            <a:fld id="{8D7EDB43-667F-4BAE-AFA0-477D2070942A}" type="slidenum">
              <a:rPr lang="en-US" smtClean="0"/>
              <a:pPr/>
              <a:t>‹#›</a:t>
            </a:fld>
            <a:endParaRPr lang="en-US"/>
          </a:p>
        </p:txBody>
      </p:sp>
    </p:spTree>
    <p:extLst>
      <p:ext uri="{BB962C8B-B14F-4D97-AF65-F5344CB8AC3E}">
        <p14:creationId xmlns:p14="http://schemas.microsoft.com/office/powerpoint/2010/main" xmlns="" val="3785268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83E94-0B7C-445D-BB84-86D05B7CC2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4D3073F-3C20-42F8-8062-86F3BA6AE940}"/>
              </a:ext>
            </a:extLst>
          </p:cNvPr>
          <p:cNvSpPr>
            <a:spLocks noGrp="1"/>
          </p:cNvSpPr>
          <p:nvPr>
            <p:ph type="dt" sz="half" idx="10"/>
          </p:nvPr>
        </p:nvSpPr>
        <p:spPr/>
        <p:txBody>
          <a:bodyPr/>
          <a:lstStyle/>
          <a:p>
            <a:fld id="{33027E73-151F-4FEC-927A-39BD992BBEB0}" type="datetimeFigureOut">
              <a:rPr lang="en-US" smtClean="0"/>
              <a:pPr/>
              <a:t>8/12/2021</a:t>
            </a:fld>
            <a:endParaRPr lang="en-US"/>
          </a:p>
        </p:txBody>
      </p:sp>
      <p:sp>
        <p:nvSpPr>
          <p:cNvPr id="4" name="Footer Placeholder 3">
            <a:extLst>
              <a:ext uri="{FF2B5EF4-FFF2-40B4-BE49-F238E27FC236}">
                <a16:creationId xmlns:a16="http://schemas.microsoft.com/office/drawing/2014/main" xmlns="" id="{A1D59183-DCEE-4FA7-970C-39922EFA0A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7652694-DC94-4B05-B39D-4F2AABC395FF}"/>
              </a:ext>
            </a:extLst>
          </p:cNvPr>
          <p:cNvSpPr>
            <a:spLocks noGrp="1"/>
          </p:cNvSpPr>
          <p:nvPr>
            <p:ph type="sldNum" sz="quarter" idx="12"/>
          </p:nvPr>
        </p:nvSpPr>
        <p:spPr/>
        <p:txBody>
          <a:bodyPr/>
          <a:lstStyle/>
          <a:p>
            <a:fld id="{BA79E5A0-4969-47BF-8E8C-FB2FCF00E9FB}" type="slidenum">
              <a:rPr lang="en-US" smtClean="0"/>
              <a:pPr/>
              <a:t>‹#›</a:t>
            </a:fld>
            <a:endParaRPr lang="en-US"/>
          </a:p>
        </p:txBody>
      </p:sp>
    </p:spTree>
    <p:extLst>
      <p:ext uri="{BB962C8B-B14F-4D97-AF65-F5344CB8AC3E}">
        <p14:creationId xmlns:p14="http://schemas.microsoft.com/office/powerpoint/2010/main" xmlns="" val="194224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34059D-EA0F-47D7-8674-799D00E949B7}"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53440-FE53-490C-81AA-96CAE3A7BECE}" type="slidenum">
              <a:rPr lang="en-US" smtClean="0"/>
              <a:pPr/>
              <a:t>‹#›</a:t>
            </a:fld>
            <a:endParaRPr lang="en-US"/>
          </a:p>
        </p:txBody>
      </p:sp>
    </p:spTree>
    <p:extLst>
      <p:ext uri="{BB962C8B-B14F-4D97-AF65-F5344CB8AC3E}">
        <p14:creationId xmlns:p14="http://schemas.microsoft.com/office/powerpoint/2010/main" xmlns="" val="267638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8/12/2021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xmlns=""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 id="2147483664" r:id="rId6"/>
    <p:sldLayoutId id="2147483665" r:id="rId7"/>
    <p:sldLayoutId id="2147483666" r:id="rId8"/>
    <p:sldLayoutId id="2147483667" r:id="rId9"/>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E0799-A27B-4E86-8495-A22EBA233F15}"/>
              </a:ext>
            </a:extLst>
          </p:cNvPr>
          <p:cNvSpPr>
            <a:spLocks noGrp="1"/>
          </p:cNvSpPr>
          <p:nvPr>
            <p:ph type="title"/>
          </p:nvPr>
        </p:nvSpPr>
        <p:spPr/>
        <p:txBody>
          <a:bodyPr/>
          <a:lstStyle/>
          <a:p>
            <a:r>
              <a:rPr lang="en-US" dirty="0"/>
              <a:t>ALGORITHM</a:t>
            </a:r>
          </a:p>
        </p:txBody>
      </p:sp>
      <p:sp>
        <p:nvSpPr>
          <p:cNvPr id="3" name="Content Placeholder 2"/>
          <p:cNvSpPr>
            <a:spLocks noGrp="1"/>
          </p:cNvSpPr>
          <p:nvPr>
            <p:ph idx="4294967295"/>
          </p:nvPr>
        </p:nvSpPr>
        <p:spPr>
          <a:xfrm>
            <a:off x="102637" y="569913"/>
            <a:ext cx="12089363" cy="5560299"/>
          </a:xfrm>
        </p:spPr>
        <p:txBody>
          <a:bodyPr>
            <a:normAutofit/>
          </a:bodyPr>
          <a:lstStyle/>
          <a:p>
            <a:pPr marL="0" indent="0" algn="just">
              <a:buNone/>
            </a:pPr>
            <a:endParaRPr lang="en-GB" sz="2400" dirty="0">
              <a:cs typeface="Times New Roman" panose="02020603050405020304" pitchFamily="18" charset="0"/>
            </a:endParaRPr>
          </a:p>
          <a:p>
            <a:pPr marL="0" indent="0" algn="just">
              <a:buNone/>
            </a:pPr>
            <a:r>
              <a:rPr lang="en-GB" b="1" u="sng" dirty="0">
                <a:cs typeface="Times New Roman" panose="02020603050405020304" pitchFamily="18" charset="0"/>
              </a:rPr>
              <a:t>Rail Fence cipher</a:t>
            </a:r>
          </a:p>
          <a:p>
            <a:pPr marL="0" indent="0" algn="just">
              <a:buNone/>
            </a:pPr>
            <a:endParaRPr lang="en-GB" sz="2000" b="1" u="sng" dirty="0">
              <a:cs typeface="Times New Roman" panose="02020603050405020304" pitchFamily="18" charset="0"/>
            </a:endParaRPr>
          </a:p>
          <a:p>
            <a:pPr marL="0" indent="0" algn="just">
              <a:buNone/>
            </a:pPr>
            <a:r>
              <a:rPr lang="en-US" sz="2400" dirty="0">
                <a:solidFill>
                  <a:srgbClr val="333333"/>
                </a:solidFill>
                <a:effectLst/>
                <a:ea typeface="Times New Roman" panose="02020603050405020304" pitchFamily="18" charset="0"/>
              </a:rPr>
              <a:t>The rail fence cipher is also known as zig-zag. It is a transposition cipher that follows a simple rule for mixing up the characters in the plaintext to form the ciphertext. The rail fence cipher offers essentially no communication security. Although it is weak on its own, but it can be combined with other ciphers, such as a substitution cipher, the combination of which is more difficult to break than either cipher on it's own.</a:t>
            </a:r>
          </a:p>
          <a:p>
            <a:pPr marL="0" indent="0" algn="just">
              <a:buNone/>
            </a:pPr>
            <a:r>
              <a:rPr lang="en-US" sz="2400" dirty="0">
                <a:effectLst/>
                <a:ea typeface="Calibri" panose="020F0502020204030204" pitchFamily="34" charset="0"/>
                <a:cs typeface="Times New Roman" panose="02020603050405020304" pitchFamily="18" charset="0"/>
              </a:rPr>
              <a:t>To encrypt a message using the Rail Fence Cipher, we have to write the message in zigzag lines across the page, and then read off each row. </a:t>
            </a:r>
            <a:endParaRPr lang="en-US" sz="2400" dirty="0">
              <a:solidFill>
                <a:srgbClr val="333333"/>
              </a:solidFill>
              <a:ea typeface="Calibri" panose="020F0502020204030204" pitchFamily="34" charset="0"/>
              <a:cs typeface="Times New Roman" panose="02020603050405020304" pitchFamily="18" charset="0"/>
            </a:endParaRPr>
          </a:p>
          <a:p>
            <a:pPr marL="0" indent="0" algn="just">
              <a:buNone/>
            </a:pPr>
            <a:r>
              <a:rPr lang="en-US" sz="2400" dirty="0">
                <a:effectLst/>
                <a:ea typeface="Calibri" panose="020F0502020204030204" pitchFamily="34" charset="0"/>
                <a:cs typeface="Times New Roman" panose="02020603050405020304" pitchFamily="18" charset="0"/>
              </a:rPr>
              <a:t>The decryption process for the Rail Fence Cipher involves reconstructing the diagonal grid used to encrypt the message</a:t>
            </a:r>
            <a:endParaRPr lang="en-US" sz="2400" dirty="0">
              <a:solidFill>
                <a:srgbClr val="333333"/>
              </a:solidFill>
              <a:effectLst/>
              <a:ea typeface="Times New Roman" panose="02020603050405020304" pitchFamily="18" charset="0"/>
            </a:endParaRPr>
          </a:p>
          <a:p>
            <a:pPr marL="0" indent="0" algn="just">
              <a:buNone/>
            </a:pPr>
            <a:endParaRPr lang="en-US" sz="2400" dirty="0">
              <a:effectLst/>
              <a:ea typeface="Times New Roman" panose="02020603050405020304" pitchFamily="18" charset="0"/>
            </a:endParaRPr>
          </a:p>
          <a:p>
            <a:pPr algn="just"/>
            <a:endParaRPr lang="en-GB" sz="2400" dirty="0">
              <a:cs typeface="Times New Roman" panose="02020603050405020304" pitchFamily="18" charset="0"/>
            </a:endParaRPr>
          </a:p>
        </p:txBody>
      </p:sp>
    </p:spTree>
    <p:extLst>
      <p:ext uri="{BB962C8B-B14F-4D97-AF65-F5344CB8AC3E}">
        <p14:creationId xmlns:p14="http://schemas.microsoft.com/office/powerpoint/2010/main" xmlns="" val="54266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9A2FEC6-F4B5-46F5-B0D8-1B5E7CE143D6}"/>
              </a:ext>
            </a:extLst>
          </p:cNvPr>
          <p:cNvSpPr>
            <a:spLocks noGrp="1"/>
          </p:cNvSpPr>
          <p:nvPr>
            <p:ph idx="1"/>
          </p:nvPr>
        </p:nvSpPr>
        <p:spPr>
          <a:xfrm>
            <a:off x="609600" y="709127"/>
            <a:ext cx="10972800" cy="5691673"/>
          </a:xfrm>
        </p:spPr>
        <p:txBody>
          <a:bodyPr/>
          <a:lstStyle/>
          <a:p>
            <a:pPr marL="0" indent="0">
              <a:buNone/>
            </a:pPr>
            <a:r>
              <a:rPr lang="en-US" dirty="0"/>
              <a:t> </a:t>
            </a:r>
          </a:p>
        </p:txBody>
      </p:sp>
      <p:graphicFrame>
        <p:nvGraphicFramePr>
          <p:cNvPr id="4" name="Table 3">
            <a:extLst>
              <a:ext uri="{FF2B5EF4-FFF2-40B4-BE49-F238E27FC236}">
                <a16:creationId xmlns:a16="http://schemas.microsoft.com/office/drawing/2014/main" xmlns="" id="{6701F056-D570-4173-979D-E25F46E4B750}"/>
              </a:ext>
            </a:extLst>
          </p:cNvPr>
          <p:cNvGraphicFramePr>
            <a:graphicFrameLocks noGrp="1"/>
          </p:cNvGraphicFramePr>
          <p:nvPr>
            <p:extLst>
              <p:ext uri="{D42A27DB-BD31-4B8C-83A1-F6EECF244321}">
                <p14:modId xmlns:p14="http://schemas.microsoft.com/office/powerpoint/2010/main" xmlns="" val="758689374"/>
              </p:ext>
            </p:extLst>
          </p:nvPr>
        </p:nvGraphicFramePr>
        <p:xfrm>
          <a:off x="1607089" y="2044842"/>
          <a:ext cx="6802173" cy="1604666"/>
        </p:xfrm>
        <a:graphic>
          <a:graphicData uri="http://schemas.openxmlformats.org/drawingml/2006/table">
            <a:tbl>
              <a:tblPr firstRow="1" firstCol="1" bandRow="1">
                <a:tableStyleId>{0505E3EF-67EA-436B-97B2-0124C06EBD24}</a:tableStyleId>
              </a:tblPr>
              <a:tblGrid>
                <a:gridCol w="971739">
                  <a:extLst>
                    <a:ext uri="{9D8B030D-6E8A-4147-A177-3AD203B41FA5}">
                      <a16:colId xmlns:a16="http://schemas.microsoft.com/office/drawing/2014/main" xmlns="" val="3199022349"/>
                    </a:ext>
                  </a:extLst>
                </a:gridCol>
                <a:gridCol w="971739">
                  <a:extLst>
                    <a:ext uri="{9D8B030D-6E8A-4147-A177-3AD203B41FA5}">
                      <a16:colId xmlns:a16="http://schemas.microsoft.com/office/drawing/2014/main" xmlns="" val="3311270375"/>
                    </a:ext>
                  </a:extLst>
                </a:gridCol>
                <a:gridCol w="971739">
                  <a:extLst>
                    <a:ext uri="{9D8B030D-6E8A-4147-A177-3AD203B41FA5}">
                      <a16:colId xmlns:a16="http://schemas.microsoft.com/office/drawing/2014/main" xmlns="" val="3715121563"/>
                    </a:ext>
                  </a:extLst>
                </a:gridCol>
                <a:gridCol w="971739">
                  <a:extLst>
                    <a:ext uri="{9D8B030D-6E8A-4147-A177-3AD203B41FA5}">
                      <a16:colId xmlns:a16="http://schemas.microsoft.com/office/drawing/2014/main" xmlns="" val="442368023"/>
                    </a:ext>
                  </a:extLst>
                </a:gridCol>
                <a:gridCol w="971739">
                  <a:extLst>
                    <a:ext uri="{9D8B030D-6E8A-4147-A177-3AD203B41FA5}">
                      <a16:colId xmlns:a16="http://schemas.microsoft.com/office/drawing/2014/main" xmlns="" val="1568647619"/>
                    </a:ext>
                  </a:extLst>
                </a:gridCol>
                <a:gridCol w="971739">
                  <a:extLst>
                    <a:ext uri="{9D8B030D-6E8A-4147-A177-3AD203B41FA5}">
                      <a16:colId xmlns:a16="http://schemas.microsoft.com/office/drawing/2014/main" xmlns="" val="66623296"/>
                    </a:ext>
                  </a:extLst>
                </a:gridCol>
                <a:gridCol w="971739">
                  <a:extLst>
                    <a:ext uri="{9D8B030D-6E8A-4147-A177-3AD203B41FA5}">
                      <a16:colId xmlns:a16="http://schemas.microsoft.com/office/drawing/2014/main" xmlns="" val="998961103"/>
                    </a:ext>
                  </a:extLst>
                </a:gridCol>
              </a:tblGrid>
              <a:tr h="504678">
                <a:tc>
                  <a:txBody>
                    <a:bodyPr/>
                    <a:lstStyle/>
                    <a:p>
                      <a:pPr marL="0" marR="0">
                        <a:lnSpc>
                          <a:spcPct val="107000"/>
                        </a:lnSpc>
                        <a:spcBef>
                          <a:spcPts val="0"/>
                        </a:spcBef>
                        <a:spcAft>
                          <a:spcPts val="0"/>
                        </a:spcAft>
                      </a:pPr>
                      <a:r>
                        <a:rPr lang="en-US" sz="1600" dirty="0">
                          <a:effectLst/>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29094009"/>
                  </a:ext>
                </a:extLst>
              </a:tr>
              <a:tr h="534253">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79021788"/>
                  </a:ext>
                </a:extLst>
              </a:tr>
              <a:tr h="565735">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J</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83815028"/>
                  </a:ext>
                </a:extLst>
              </a:tr>
            </a:tbl>
          </a:graphicData>
        </a:graphic>
      </p:graphicFrame>
      <p:cxnSp>
        <p:nvCxnSpPr>
          <p:cNvPr id="5" name="Straight Arrow Connector 4">
            <a:extLst>
              <a:ext uri="{FF2B5EF4-FFF2-40B4-BE49-F238E27FC236}">
                <a16:creationId xmlns:a16="http://schemas.microsoft.com/office/drawing/2014/main" xmlns="" id="{5233F529-FEEF-4969-8F2E-1A2C57601F6A}"/>
              </a:ext>
            </a:extLst>
          </p:cNvPr>
          <p:cNvCxnSpPr>
            <a:cxnSpLocks/>
          </p:cNvCxnSpPr>
          <p:nvPr/>
        </p:nvCxnSpPr>
        <p:spPr>
          <a:xfrm>
            <a:off x="2479472" y="2890384"/>
            <a:ext cx="1485900" cy="66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xmlns="" id="{F2876372-4E54-4573-A8AF-9F0DC5C90081}"/>
              </a:ext>
            </a:extLst>
          </p:cNvPr>
          <p:cNvCxnSpPr/>
          <p:nvPr/>
        </p:nvCxnSpPr>
        <p:spPr>
          <a:xfrm flipV="1">
            <a:off x="4179651" y="2919412"/>
            <a:ext cx="1447800" cy="509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xmlns="" id="{68CAAD33-37A4-42C9-AE28-A6F2C24243B8}"/>
              </a:ext>
            </a:extLst>
          </p:cNvPr>
          <p:cNvCxnSpPr>
            <a:cxnSpLocks/>
          </p:cNvCxnSpPr>
          <p:nvPr/>
        </p:nvCxnSpPr>
        <p:spPr>
          <a:xfrm>
            <a:off x="6141692" y="2847175"/>
            <a:ext cx="1638300" cy="707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4">
            <a:extLst>
              <a:ext uri="{FF2B5EF4-FFF2-40B4-BE49-F238E27FC236}">
                <a16:creationId xmlns:a16="http://schemas.microsoft.com/office/drawing/2014/main" xmlns="" id="{391424E9-5AA1-4B6F-BF16-B80417F5649E}"/>
              </a:ext>
            </a:extLst>
          </p:cNvPr>
          <p:cNvSpPr>
            <a:spLocks noChangeArrowheads="1"/>
          </p:cNvSpPr>
          <p:nvPr/>
        </p:nvSpPr>
        <p:spPr bwMode="auto">
          <a:xfrm>
            <a:off x="1475579" y="1090154"/>
            <a:ext cx="981520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Encryption Read row wise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decryption Read column wise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xmlns="" id="{BA7F2B39-8050-46F0-B4BE-C06E487CD032}"/>
              </a:ext>
            </a:extLst>
          </p:cNvPr>
          <p:cNvSpPr txBox="1"/>
          <p:nvPr/>
        </p:nvSpPr>
        <p:spPr>
          <a:xfrm>
            <a:off x="1607089" y="3859619"/>
            <a:ext cx="6097554" cy="1270861"/>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PLAIN TEXT= DHEERAJ</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KEY=3</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CIPHER TEXT=DRHEAEJ</a:t>
            </a:r>
          </a:p>
        </p:txBody>
      </p:sp>
    </p:spTree>
    <p:extLst>
      <p:ext uri="{BB962C8B-B14F-4D97-AF65-F5344CB8AC3E}">
        <p14:creationId xmlns:p14="http://schemas.microsoft.com/office/powerpoint/2010/main" xmlns="" val="313719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
            <a:extLst>
              <a:ext uri="{FF2B5EF4-FFF2-40B4-BE49-F238E27FC236}">
                <a16:creationId xmlns:a16="http://schemas.microsoft.com/office/drawing/2014/main" xmlns="" id="{34F7FA9C-E6A5-4810-AC5C-90E03284697C}"/>
              </a:ext>
            </a:extLst>
          </p:cNvPr>
          <p:cNvSpPr>
            <a:spLocks noChangeArrowheads="1"/>
          </p:cNvSpPr>
          <p:nvPr/>
        </p:nvSpPr>
        <p:spPr bwMode="auto">
          <a:xfrm>
            <a:off x="1674335" y="466791"/>
            <a:ext cx="784225" cy="511175"/>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START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5" name="Straight Arrow Connector 4">
            <a:extLst>
              <a:ext uri="{FF2B5EF4-FFF2-40B4-BE49-F238E27FC236}">
                <a16:creationId xmlns:a16="http://schemas.microsoft.com/office/drawing/2014/main" xmlns="" id="{F403D2E1-2CEF-46E0-8323-13DE86598D02}"/>
              </a:ext>
            </a:extLst>
          </p:cNvPr>
          <p:cNvCxnSpPr>
            <a:cxnSpLocks/>
            <a:endCxn id="6" idx="0"/>
          </p:cNvCxnSpPr>
          <p:nvPr/>
        </p:nvCxnSpPr>
        <p:spPr>
          <a:xfrm>
            <a:off x="2066448" y="982848"/>
            <a:ext cx="7621" cy="297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Parallelogram 3">
            <a:extLst>
              <a:ext uri="{FF2B5EF4-FFF2-40B4-BE49-F238E27FC236}">
                <a16:creationId xmlns:a16="http://schemas.microsoft.com/office/drawing/2014/main" xmlns="" id="{256FD479-F1DE-430F-B696-10175DDAEFB3}"/>
              </a:ext>
            </a:extLst>
          </p:cNvPr>
          <p:cNvSpPr>
            <a:spLocks noChangeArrowheads="1"/>
          </p:cNvSpPr>
          <p:nvPr/>
        </p:nvSpPr>
        <p:spPr bwMode="auto">
          <a:xfrm>
            <a:off x="1018381" y="1280136"/>
            <a:ext cx="2111375" cy="464800"/>
          </a:xfrm>
          <a:prstGeom prst="parallelogram">
            <a:avLst>
              <a:gd name="adj" fmla="val 25014"/>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ENTER THE PLAINTEXT</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a:extLst>
              <a:ext uri="{FF2B5EF4-FFF2-40B4-BE49-F238E27FC236}">
                <a16:creationId xmlns:a16="http://schemas.microsoft.com/office/drawing/2014/main" xmlns="" id="{2DCE503F-7E6B-4038-853D-DB14E8C002B6}"/>
              </a:ext>
            </a:extLst>
          </p:cNvPr>
          <p:cNvCxnSpPr/>
          <p:nvPr/>
        </p:nvCxnSpPr>
        <p:spPr>
          <a:xfrm>
            <a:off x="2148685" y="1768156"/>
            <a:ext cx="0" cy="327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Rounded Corners 5">
            <a:extLst>
              <a:ext uri="{FF2B5EF4-FFF2-40B4-BE49-F238E27FC236}">
                <a16:creationId xmlns:a16="http://schemas.microsoft.com/office/drawing/2014/main" xmlns="" id="{13869374-8C0B-4C12-B41E-2528980CC7CF}"/>
              </a:ext>
            </a:extLst>
          </p:cNvPr>
          <p:cNvSpPr>
            <a:spLocks noChangeArrowheads="1"/>
          </p:cNvSpPr>
          <p:nvPr/>
        </p:nvSpPr>
        <p:spPr bwMode="auto">
          <a:xfrm>
            <a:off x="1346298" y="2095816"/>
            <a:ext cx="1600200" cy="511175"/>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Plaintext=Replace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(plaintext,” “,””)</a:t>
            </a:r>
          </a:p>
        </p:txBody>
      </p:sp>
      <p:cxnSp>
        <p:nvCxnSpPr>
          <p:cNvPr id="9" name="Straight Arrow Connector 8">
            <a:extLst>
              <a:ext uri="{FF2B5EF4-FFF2-40B4-BE49-F238E27FC236}">
                <a16:creationId xmlns:a16="http://schemas.microsoft.com/office/drawing/2014/main" xmlns="" id="{926924E7-3578-4834-9895-B6D8D35FEDFB}"/>
              </a:ext>
            </a:extLst>
          </p:cNvPr>
          <p:cNvCxnSpPr/>
          <p:nvPr/>
        </p:nvCxnSpPr>
        <p:spPr>
          <a:xfrm>
            <a:off x="2121534" y="2609802"/>
            <a:ext cx="15240" cy="289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7">
            <a:extLst>
              <a:ext uri="{FF2B5EF4-FFF2-40B4-BE49-F238E27FC236}">
                <a16:creationId xmlns:a16="http://schemas.microsoft.com/office/drawing/2014/main" xmlns="" id="{05E4D502-AB28-460D-B37A-A5F3653B9C6A}"/>
              </a:ext>
            </a:extLst>
          </p:cNvPr>
          <p:cNvSpPr>
            <a:spLocks noChangeArrowheads="1"/>
          </p:cNvSpPr>
          <p:nvPr/>
        </p:nvSpPr>
        <p:spPr bwMode="auto">
          <a:xfrm>
            <a:off x="1506477" y="2872169"/>
            <a:ext cx="1287462" cy="511175"/>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Cipher text=””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xmlns="" id="{A4756140-011E-47BB-B7BA-BD68EB528CC5}"/>
              </a:ext>
            </a:extLst>
          </p:cNvPr>
          <p:cNvCxnSpPr>
            <a:cxnSpLocks/>
            <a:endCxn id="12" idx="0"/>
          </p:cNvCxnSpPr>
          <p:nvPr/>
        </p:nvCxnSpPr>
        <p:spPr>
          <a:xfrm flipH="1">
            <a:off x="2136775" y="3392935"/>
            <a:ext cx="5814" cy="401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Flowchart: Decision 9">
            <a:extLst>
              <a:ext uri="{FF2B5EF4-FFF2-40B4-BE49-F238E27FC236}">
                <a16:creationId xmlns:a16="http://schemas.microsoft.com/office/drawing/2014/main" xmlns="" id="{438AA8D2-B0B6-47F7-A5FC-25422B59BD6B}"/>
              </a:ext>
            </a:extLst>
          </p:cNvPr>
          <p:cNvSpPr>
            <a:spLocks noChangeArrowheads="1"/>
          </p:cNvSpPr>
          <p:nvPr/>
        </p:nvSpPr>
        <p:spPr bwMode="auto">
          <a:xfrm>
            <a:off x="1018381" y="3794760"/>
            <a:ext cx="2236787" cy="1641475"/>
          </a:xfrm>
          <a:prstGeom prst="flowChartDecision">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LOOP from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 to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len</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(plaintext)-1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3" name="Straight Arrow Connector 12">
            <a:extLst>
              <a:ext uri="{FF2B5EF4-FFF2-40B4-BE49-F238E27FC236}">
                <a16:creationId xmlns:a16="http://schemas.microsoft.com/office/drawing/2014/main" xmlns="" id="{B90D1F2E-1E8C-4E7D-9B0E-8876ECDB7047}"/>
              </a:ext>
            </a:extLst>
          </p:cNvPr>
          <p:cNvCxnSpPr/>
          <p:nvPr/>
        </p:nvCxnSpPr>
        <p:spPr>
          <a:xfrm>
            <a:off x="2150208" y="5455417"/>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Rounded Corners 11">
            <a:extLst>
              <a:ext uri="{FF2B5EF4-FFF2-40B4-BE49-F238E27FC236}">
                <a16:creationId xmlns:a16="http://schemas.microsoft.com/office/drawing/2014/main" xmlns="" id="{CB62F38E-43D1-494F-85E6-B49D77507C08}"/>
              </a:ext>
            </a:extLst>
          </p:cNvPr>
          <p:cNvSpPr>
            <a:spLocks noChangeArrowheads="1"/>
          </p:cNvSpPr>
          <p:nvPr/>
        </p:nvSpPr>
        <p:spPr bwMode="auto">
          <a:xfrm>
            <a:off x="1062990" y="5760217"/>
            <a:ext cx="2293938" cy="525462"/>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Ciphertext=ciphertext + plaintext[i]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5" name="Straight Arrow Connector 14">
            <a:extLst>
              <a:ext uri="{FF2B5EF4-FFF2-40B4-BE49-F238E27FC236}">
                <a16:creationId xmlns:a16="http://schemas.microsoft.com/office/drawing/2014/main" xmlns="" id="{6BD4A3F1-4829-4BF4-BC96-C1AB916286A7}"/>
              </a:ext>
            </a:extLst>
          </p:cNvPr>
          <p:cNvCxnSpPr>
            <a:cxnSpLocks/>
          </p:cNvCxnSpPr>
          <p:nvPr/>
        </p:nvCxnSpPr>
        <p:spPr>
          <a:xfrm>
            <a:off x="2191860" y="6557727"/>
            <a:ext cx="14135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xmlns="" id="{D90F2B4A-B143-43C6-BA8D-D1001B3398FF}"/>
              </a:ext>
            </a:extLst>
          </p:cNvPr>
          <p:cNvCxnSpPr>
            <a:cxnSpLocks/>
          </p:cNvCxnSpPr>
          <p:nvPr/>
        </p:nvCxnSpPr>
        <p:spPr>
          <a:xfrm flipV="1">
            <a:off x="3559945" y="4615497"/>
            <a:ext cx="0" cy="1949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6444AAC9-0B0E-4B06-ACDB-781AEBCE8B79}"/>
              </a:ext>
            </a:extLst>
          </p:cNvPr>
          <p:cNvCxnSpPr>
            <a:cxnSpLocks/>
          </p:cNvCxnSpPr>
          <p:nvPr/>
        </p:nvCxnSpPr>
        <p:spPr>
          <a:xfrm flipH="1">
            <a:off x="3255168" y="4615497"/>
            <a:ext cx="3047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5">
            <a:extLst>
              <a:ext uri="{FF2B5EF4-FFF2-40B4-BE49-F238E27FC236}">
                <a16:creationId xmlns:a16="http://schemas.microsoft.com/office/drawing/2014/main" xmlns="" id="{85C07588-F643-4DDB-8C2F-D78F1535213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8" name="Straight Arrow Connector 27">
            <a:extLst>
              <a:ext uri="{FF2B5EF4-FFF2-40B4-BE49-F238E27FC236}">
                <a16:creationId xmlns:a16="http://schemas.microsoft.com/office/drawing/2014/main" xmlns="" id="{DF9A8EF3-4515-4A0B-91E1-13DEB27489C3}"/>
              </a:ext>
            </a:extLst>
          </p:cNvPr>
          <p:cNvCxnSpPr>
            <a:cxnSpLocks/>
            <a:stCxn id="14" idx="2"/>
          </p:cNvCxnSpPr>
          <p:nvPr/>
        </p:nvCxnSpPr>
        <p:spPr>
          <a:xfrm>
            <a:off x="2209959" y="6285679"/>
            <a:ext cx="0" cy="461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C048C5C9-A8B3-42CE-AE09-B5AE6CAACA09}"/>
              </a:ext>
            </a:extLst>
          </p:cNvPr>
          <p:cNvCxnSpPr/>
          <p:nvPr/>
        </p:nvCxnSpPr>
        <p:spPr>
          <a:xfrm>
            <a:off x="2209959" y="6747029"/>
            <a:ext cx="3240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xmlns="" id="{96404F8D-A41C-4473-BAC9-DBE460979A35}"/>
              </a:ext>
            </a:extLst>
          </p:cNvPr>
          <p:cNvCxnSpPr/>
          <p:nvPr/>
        </p:nvCxnSpPr>
        <p:spPr>
          <a:xfrm flipV="1">
            <a:off x="5450889" y="6098959"/>
            <a:ext cx="0" cy="648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Diamond 34">
            <a:extLst>
              <a:ext uri="{FF2B5EF4-FFF2-40B4-BE49-F238E27FC236}">
                <a16:creationId xmlns:a16="http://schemas.microsoft.com/office/drawing/2014/main" xmlns="" id="{E3938679-35BC-4AFE-B33C-AA27A104C9C2}"/>
              </a:ext>
            </a:extLst>
          </p:cNvPr>
          <p:cNvSpPr/>
          <p:nvPr/>
        </p:nvSpPr>
        <p:spPr>
          <a:xfrm>
            <a:off x="4342386" y="4082842"/>
            <a:ext cx="2203138" cy="2016117"/>
          </a:xfrm>
          <a:prstGeom prst="diamond">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LOOP from </a:t>
            </a:r>
            <a:r>
              <a:rPr lang="en-US" sz="1200" dirty="0" err="1"/>
              <a:t>i</a:t>
            </a:r>
            <a:r>
              <a:rPr lang="en-US" sz="1200" dirty="0"/>
              <a:t>=1 to </a:t>
            </a:r>
            <a:r>
              <a:rPr lang="en-US" sz="1200" dirty="0" err="1"/>
              <a:t>len</a:t>
            </a:r>
            <a:r>
              <a:rPr lang="en-US" sz="1200" dirty="0"/>
              <a:t>(plaintext)-1</a:t>
            </a:r>
          </a:p>
        </p:txBody>
      </p:sp>
      <p:cxnSp>
        <p:nvCxnSpPr>
          <p:cNvPr id="37" name="Straight Arrow Connector 36">
            <a:extLst>
              <a:ext uri="{FF2B5EF4-FFF2-40B4-BE49-F238E27FC236}">
                <a16:creationId xmlns:a16="http://schemas.microsoft.com/office/drawing/2014/main" xmlns="" id="{191BCAAF-1BD5-4657-9B0E-EFA3D77245FF}"/>
              </a:ext>
            </a:extLst>
          </p:cNvPr>
          <p:cNvCxnSpPr>
            <a:cxnSpLocks/>
            <a:stCxn id="35" idx="0"/>
            <a:endCxn id="38" idx="2"/>
          </p:cNvCxnSpPr>
          <p:nvPr/>
        </p:nvCxnSpPr>
        <p:spPr>
          <a:xfrm flipH="1" flipV="1">
            <a:off x="5429805" y="3476275"/>
            <a:ext cx="14150" cy="606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xmlns="" id="{723FF6A7-BB78-4407-BCBB-23D02A15C399}"/>
              </a:ext>
            </a:extLst>
          </p:cNvPr>
          <p:cNvSpPr/>
          <p:nvPr/>
        </p:nvSpPr>
        <p:spPr>
          <a:xfrm>
            <a:off x="4110361" y="2965142"/>
            <a:ext cx="2638888" cy="511133"/>
          </a:xfrm>
          <a:prstGeom prst="round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Ciphertext=ciphertext + plaintext[</a:t>
            </a:r>
            <a:r>
              <a:rPr lang="en-US" sz="1200" dirty="0" err="1"/>
              <a:t>i</a:t>
            </a:r>
            <a:r>
              <a:rPr lang="en-US" sz="1200" dirty="0"/>
              <a:t>]</a:t>
            </a:r>
          </a:p>
        </p:txBody>
      </p:sp>
      <p:sp>
        <p:nvSpPr>
          <p:cNvPr id="41" name="Oval 40">
            <a:extLst>
              <a:ext uri="{FF2B5EF4-FFF2-40B4-BE49-F238E27FC236}">
                <a16:creationId xmlns:a16="http://schemas.microsoft.com/office/drawing/2014/main" xmlns="" id="{35F7FE68-865A-4296-BD5C-AB74AA85ED1D}"/>
              </a:ext>
            </a:extLst>
          </p:cNvPr>
          <p:cNvSpPr/>
          <p:nvPr/>
        </p:nvSpPr>
        <p:spPr>
          <a:xfrm>
            <a:off x="4880869" y="994285"/>
            <a:ext cx="1097872" cy="648069"/>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STOP</a:t>
            </a:r>
          </a:p>
        </p:txBody>
      </p:sp>
      <p:cxnSp>
        <p:nvCxnSpPr>
          <p:cNvPr id="45" name="Straight Arrow Connector 44">
            <a:extLst>
              <a:ext uri="{FF2B5EF4-FFF2-40B4-BE49-F238E27FC236}">
                <a16:creationId xmlns:a16="http://schemas.microsoft.com/office/drawing/2014/main" xmlns="" id="{3A29AE84-CF3B-4F84-A187-810A73602BEF}"/>
              </a:ext>
            </a:extLst>
          </p:cNvPr>
          <p:cNvCxnSpPr/>
          <p:nvPr/>
        </p:nvCxnSpPr>
        <p:spPr>
          <a:xfrm>
            <a:off x="5424255" y="2745441"/>
            <a:ext cx="15924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xmlns="" id="{ED0A42CC-3389-4022-8FE5-A538C3AF6DF5}"/>
              </a:ext>
            </a:extLst>
          </p:cNvPr>
          <p:cNvSpPr/>
          <p:nvPr/>
        </p:nvSpPr>
        <p:spPr>
          <a:xfrm>
            <a:off x="4527612" y="2015231"/>
            <a:ext cx="1793286" cy="457200"/>
          </a:xfrm>
          <a:prstGeom prst="round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Output ciphertext</a:t>
            </a:r>
          </a:p>
        </p:txBody>
      </p:sp>
      <p:cxnSp>
        <p:nvCxnSpPr>
          <p:cNvPr id="50" name="Straight Arrow Connector 49">
            <a:extLst>
              <a:ext uri="{FF2B5EF4-FFF2-40B4-BE49-F238E27FC236}">
                <a16:creationId xmlns:a16="http://schemas.microsoft.com/office/drawing/2014/main" xmlns="" id="{AE7FD520-3F93-4332-A5B3-3FC03A6DE9E5}"/>
              </a:ext>
            </a:extLst>
          </p:cNvPr>
          <p:cNvCxnSpPr>
            <a:stCxn id="38" idx="0"/>
            <a:endCxn id="48" idx="2"/>
          </p:cNvCxnSpPr>
          <p:nvPr/>
        </p:nvCxnSpPr>
        <p:spPr>
          <a:xfrm flipH="1" flipV="1">
            <a:off x="5424255" y="2472431"/>
            <a:ext cx="5550" cy="492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xmlns="" id="{18468C9D-579F-42FB-80AC-470DBE7E2A2A}"/>
              </a:ext>
            </a:extLst>
          </p:cNvPr>
          <p:cNvCxnSpPr>
            <a:stCxn id="48" idx="0"/>
            <a:endCxn id="41" idx="4"/>
          </p:cNvCxnSpPr>
          <p:nvPr/>
        </p:nvCxnSpPr>
        <p:spPr>
          <a:xfrm flipV="1">
            <a:off x="5424255" y="1642354"/>
            <a:ext cx="5550" cy="372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xmlns="" id="{59D2767C-AB6E-44E7-AED1-CA3DEB0FD5B2}"/>
              </a:ext>
            </a:extLst>
          </p:cNvPr>
          <p:cNvCxnSpPr/>
          <p:nvPr/>
        </p:nvCxnSpPr>
        <p:spPr>
          <a:xfrm>
            <a:off x="7016687" y="2745441"/>
            <a:ext cx="0" cy="2323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xmlns="" id="{5088C2BC-EBB5-49A0-B44F-CC951FD01D0D}"/>
              </a:ext>
            </a:extLst>
          </p:cNvPr>
          <p:cNvCxnSpPr>
            <a:endCxn id="35" idx="3"/>
          </p:cNvCxnSpPr>
          <p:nvPr/>
        </p:nvCxnSpPr>
        <p:spPr>
          <a:xfrm flipH="1">
            <a:off x="6545524" y="5069150"/>
            <a:ext cx="471163" cy="21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Title 59">
            <a:extLst>
              <a:ext uri="{FF2B5EF4-FFF2-40B4-BE49-F238E27FC236}">
                <a16:creationId xmlns:a16="http://schemas.microsoft.com/office/drawing/2014/main" xmlns="" id="{EE13F868-88A6-49DF-BEB7-36982F732053}"/>
              </a:ext>
            </a:extLst>
          </p:cNvPr>
          <p:cNvSpPr>
            <a:spLocks noGrp="1"/>
          </p:cNvSpPr>
          <p:nvPr>
            <p:ph type="title"/>
          </p:nvPr>
        </p:nvSpPr>
        <p:spPr>
          <a:xfrm>
            <a:off x="6844683" y="634763"/>
            <a:ext cx="5069145" cy="372316"/>
          </a:xfrm>
        </p:spPr>
        <p:txBody>
          <a:bodyPr>
            <a:normAutofit fontScale="90000"/>
          </a:bodyPr>
          <a:lstStyle/>
          <a:p>
            <a:r>
              <a:rPr lang="en-US" dirty="0"/>
              <a:t>Flowchart of Rail fence</a:t>
            </a:r>
          </a:p>
        </p:txBody>
      </p:sp>
      <p:sp>
        <p:nvSpPr>
          <p:cNvPr id="2" name="TextBox 1">
            <a:extLst>
              <a:ext uri="{FF2B5EF4-FFF2-40B4-BE49-F238E27FC236}">
                <a16:creationId xmlns:a16="http://schemas.microsoft.com/office/drawing/2014/main" xmlns="" id="{09C62A98-293E-480D-BAD2-CA619447DCC5}"/>
              </a:ext>
            </a:extLst>
          </p:cNvPr>
          <p:cNvSpPr txBox="1"/>
          <p:nvPr/>
        </p:nvSpPr>
        <p:spPr>
          <a:xfrm>
            <a:off x="8518849" y="977966"/>
            <a:ext cx="1399870" cy="384721"/>
          </a:xfrm>
          <a:prstGeom prst="rect">
            <a:avLst/>
          </a:prstGeom>
          <a:noFill/>
        </p:spPr>
        <p:txBody>
          <a:bodyPr wrap="none" rtlCol="0">
            <a:spAutoFit/>
          </a:bodyPr>
          <a:lstStyle/>
          <a:p>
            <a:r>
              <a:rPr lang="en-US" dirty="0"/>
              <a:t>(Encryption)</a:t>
            </a:r>
          </a:p>
        </p:txBody>
      </p:sp>
    </p:spTree>
    <p:extLst>
      <p:ext uri="{BB962C8B-B14F-4D97-AF65-F5344CB8AC3E}">
        <p14:creationId xmlns:p14="http://schemas.microsoft.com/office/powerpoint/2010/main" xmlns="" val="100423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56243D-F349-421A-BFB8-56AE223DD60E}"/>
              </a:ext>
            </a:extLst>
          </p:cNvPr>
          <p:cNvSpPr>
            <a:spLocks noGrp="1"/>
          </p:cNvSpPr>
          <p:nvPr>
            <p:ph type="title"/>
          </p:nvPr>
        </p:nvSpPr>
        <p:spPr/>
        <p:txBody>
          <a:bodyPr/>
          <a:lstStyle/>
          <a:p>
            <a:r>
              <a:rPr lang="en-US" dirty="0"/>
              <a:t>ALGORITHM</a:t>
            </a:r>
          </a:p>
        </p:txBody>
      </p:sp>
      <p:sp>
        <p:nvSpPr>
          <p:cNvPr id="3" name="Content Placeholder 2"/>
          <p:cNvSpPr>
            <a:spLocks noGrp="1"/>
          </p:cNvSpPr>
          <p:nvPr>
            <p:ph idx="4294967295"/>
          </p:nvPr>
        </p:nvSpPr>
        <p:spPr>
          <a:xfrm>
            <a:off x="0" y="1352550"/>
            <a:ext cx="12192000" cy="5664200"/>
          </a:xfrm>
        </p:spPr>
        <p:txBody>
          <a:bodyPr/>
          <a:lstStyle/>
          <a:p>
            <a:pPr algn="just">
              <a:buNone/>
            </a:pPr>
            <a:r>
              <a:rPr lang="en-GB" sz="4000" dirty="0">
                <a:latin typeface="Times New Roman" panose="02020603050405020304" pitchFamily="18" charset="0"/>
                <a:cs typeface="Times New Roman" panose="02020603050405020304" pitchFamily="18" charset="0"/>
              </a:rPr>
              <a:t>   </a:t>
            </a:r>
            <a:r>
              <a:rPr lang="en-GB" sz="4000" b="1" u="sng" dirty="0">
                <a:latin typeface="Times New Roman" panose="02020603050405020304" pitchFamily="18" charset="0"/>
                <a:cs typeface="Times New Roman" panose="02020603050405020304" pitchFamily="18" charset="0"/>
              </a:rPr>
              <a:t>Play fair cipher</a:t>
            </a:r>
          </a:p>
          <a:p>
            <a:pPr algn="jus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The Playfair cipher is a symmetric  encryption and decryption technique . This technique works upon the pairs of characters instead of single character.  It contains base structure of  5 × 5 matrix which consists of 25 cells,  with which its uniqueness should be maintained . Although alphabets consists of 26 letters but one of the letters from alphabets (i.e.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2400" dirty="0">
                <a:effectLst/>
                <a:latin typeface="Calibri" panose="020F0502020204030204" pitchFamily="34" charset="0"/>
                <a:ea typeface="Calibri" panose="020F0502020204030204" pitchFamily="34" charset="0"/>
                <a:cs typeface="Times New Roman" panose="02020603050405020304" pitchFamily="18" charset="0"/>
              </a:rPr>
              <a:t>/j) will be adjusted in one cell so that all letters in alphabets will cover the cells.  4 rules are used to encrypt the data . And to decrypt the data we use 3 rules to implement this technique which are reverse of encryption. It is used to pass the secret information. Hence with pairing of the words we can convert plain text to cipher text. </a:t>
            </a:r>
          </a:p>
          <a:p>
            <a:pPr algn="just">
              <a:buNone/>
            </a:pPr>
            <a:endParaRPr lang="en-GB" sz="28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xmlns="" val="132369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1971160A-2684-4340-9A0E-0AA116EC76BE}"/>
              </a:ext>
            </a:extLst>
          </p:cNvPr>
          <p:cNvGraphicFramePr>
            <a:graphicFrameLocks noGrp="1"/>
          </p:cNvGraphicFramePr>
          <p:nvPr>
            <p:extLst>
              <p:ext uri="{D42A27DB-BD31-4B8C-83A1-F6EECF244321}">
                <p14:modId xmlns:p14="http://schemas.microsoft.com/office/powerpoint/2010/main" xmlns="" val="1667697655"/>
              </p:ext>
            </p:extLst>
          </p:nvPr>
        </p:nvGraphicFramePr>
        <p:xfrm>
          <a:off x="554479" y="496111"/>
          <a:ext cx="4601182" cy="2587557"/>
        </p:xfrm>
        <a:graphic>
          <a:graphicData uri="http://schemas.openxmlformats.org/drawingml/2006/table">
            <a:tbl>
              <a:tblPr firstRow="1" firstCol="1" bandRow="1">
                <a:tableStyleId>{0505E3EF-67EA-436B-97B2-0124C06EBD24}</a:tableStyleId>
              </a:tblPr>
              <a:tblGrid>
                <a:gridCol w="789324">
                  <a:extLst>
                    <a:ext uri="{9D8B030D-6E8A-4147-A177-3AD203B41FA5}">
                      <a16:colId xmlns:a16="http://schemas.microsoft.com/office/drawing/2014/main" xmlns="" val="1653019165"/>
                    </a:ext>
                  </a:extLst>
                </a:gridCol>
                <a:gridCol w="940590">
                  <a:extLst>
                    <a:ext uri="{9D8B030D-6E8A-4147-A177-3AD203B41FA5}">
                      <a16:colId xmlns:a16="http://schemas.microsoft.com/office/drawing/2014/main" xmlns="" val="2890335148"/>
                    </a:ext>
                  </a:extLst>
                </a:gridCol>
                <a:gridCol w="1138606">
                  <a:extLst>
                    <a:ext uri="{9D8B030D-6E8A-4147-A177-3AD203B41FA5}">
                      <a16:colId xmlns:a16="http://schemas.microsoft.com/office/drawing/2014/main" xmlns="" val="304545836"/>
                    </a:ext>
                  </a:extLst>
                </a:gridCol>
                <a:gridCol w="742569">
                  <a:extLst>
                    <a:ext uri="{9D8B030D-6E8A-4147-A177-3AD203B41FA5}">
                      <a16:colId xmlns:a16="http://schemas.microsoft.com/office/drawing/2014/main" xmlns="" val="2155041681"/>
                    </a:ext>
                  </a:extLst>
                </a:gridCol>
                <a:gridCol w="990093">
                  <a:extLst>
                    <a:ext uri="{9D8B030D-6E8A-4147-A177-3AD203B41FA5}">
                      <a16:colId xmlns:a16="http://schemas.microsoft.com/office/drawing/2014/main" xmlns="" val="1760385640"/>
                    </a:ext>
                  </a:extLst>
                </a:gridCol>
              </a:tblGrid>
              <a:tr h="568693">
                <a:tc>
                  <a:txBody>
                    <a:bodyPr/>
                    <a:lstStyle/>
                    <a:p>
                      <a:pPr marL="0" marR="0">
                        <a:lnSpc>
                          <a:spcPct val="107000"/>
                        </a:lnSpc>
                        <a:spcBef>
                          <a:spcPts val="0"/>
                        </a:spcBef>
                        <a:spcAft>
                          <a:spcPts val="0"/>
                        </a:spcAft>
                      </a:pPr>
                      <a:r>
                        <a:rPr lang="en-US" sz="1100" dirty="0">
                          <a:effectLst/>
                        </a:rPr>
                        <a:t> </a:t>
                      </a:r>
                    </a:p>
                    <a:p>
                      <a:pPr marL="0" marR="0">
                        <a:lnSpc>
                          <a:spcPct val="107000"/>
                        </a:lnSpc>
                        <a:spcBef>
                          <a:spcPts val="0"/>
                        </a:spcBef>
                        <a:spcAft>
                          <a:spcPts val="0"/>
                        </a:spcAft>
                      </a:pPr>
                      <a:r>
                        <a:rPr lang="en-US" sz="1100" dirty="0">
                          <a:effectLst/>
                        </a:rPr>
                        <a:t>     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p>
                    <a:p>
                      <a:pPr marL="0" marR="0">
                        <a:lnSpc>
                          <a:spcPct val="107000"/>
                        </a:lnSpc>
                        <a:spcBef>
                          <a:spcPts val="0"/>
                        </a:spcBef>
                        <a:spcAft>
                          <a:spcPts val="0"/>
                        </a:spcAft>
                      </a:pPr>
                      <a:r>
                        <a:rPr lang="en-US" sz="1100" dirty="0">
                          <a:effectLst/>
                        </a:rPr>
                        <a:t>          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10976277"/>
                  </a:ext>
                </a:extLst>
              </a:tr>
              <a:tr h="498319">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07882366"/>
                  </a:ext>
                </a:extLst>
              </a:tr>
              <a:tr h="511113">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24151061"/>
                  </a:ext>
                </a:extLst>
              </a:tr>
              <a:tr h="434340">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22700133"/>
                  </a:ext>
                </a:extLst>
              </a:tr>
              <a:tr h="575092">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      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p>
                    <a:p>
                      <a:pPr marL="0" marR="0">
                        <a:lnSpc>
                          <a:spcPct val="107000"/>
                        </a:lnSpc>
                        <a:spcBef>
                          <a:spcPts val="0"/>
                        </a:spcBef>
                        <a:spcAft>
                          <a:spcPts val="0"/>
                        </a:spcAft>
                      </a:pPr>
                      <a:r>
                        <a:rPr lang="en-US" sz="1100" dirty="0">
                          <a:effectLst/>
                        </a:rPr>
                        <a:t>          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23347633"/>
                  </a:ext>
                </a:extLst>
              </a:tr>
            </a:tbl>
          </a:graphicData>
        </a:graphic>
      </p:graphicFrame>
      <p:sp>
        <p:nvSpPr>
          <p:cNvPr id="5" name="Rectangle 1">
            <a:extLst>
              <a:ext uri="{FF2B5EF4-FFF2-40B4-BE49-F238E27FC236}">
                <a16:creationId xmlns:a16="http://schemas.microsoft.com/office/drawing/2014/main" xmlns="" id="{6066AE58-9984-47AD-A36F-2AA505DA1C31}"/>
              </a:ext>
            </a:extLst>
          </p:cNvPr>
          <p:cNvSpPr>
            <a:spLocks noChangeArrowheads="1"/>
          </p:cNvSpPr>
          <p:nvPr/>
        </p:nvSpPr>
        <p:spPr bwMode="auto">
          <a:xfrm>
            <a:off x="-1179043" y="2935824"/>
            <a:ext cx="10080075" cy="595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xmlns="" id="{AAA4186A-7124-481D-90CF-69FD88FF6A4A}"/>
              </a:ext>
            </a:extLst>
          </p:cNvPr>
          <p:cNvSpPr txBox="1"/>
          <p:nvPr/>
        </p:nvSpPr>
        <p:spPr>
          <a:xfrm>
            <a:off x="5087566" y="672939"/>
            <a:ext cx="3039893" cy="1270861"/>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KEY</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ROMAN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PLAINTEXT: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INSTRUMENT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Matrix,</a:t>
            </a:r>
          </a:p>
        </p:txBody>
      </p:sp>
      <p:sp>
        <p:nvSpPr>
          <p:cNvPr id="9" name="TextBox 8">
            <a:extLst>
              <a:ext uri="{FF2B5EF4-FFF2-40B4-BE49-F238E27FC236}">
                <a16:creationId xmlns:a16="http://schemas.microsoft.com/office/drawing/2014/main" xmlns="" id="{085B90B4-F21A-4012-ABCC-64A6012546F7}"/>
              </a:ext>
            </a:extLst>
          </p:cNvPr>
          <p:cNvSpPr txBox="1"/>
          <p:nvPr/>
        </p:nvSpPr>
        <p:spPr>
          <a:xfrm>
            <a:off x="5087566" y="1943800"/>
            <a:ext cx="4168301" cy="4213205"/>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PLAINTEXT: INSTRUMENT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 SPLIT: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“IN” “ST” “RU” “ME” “NT”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 REPLACING,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IN=LM   ST=TU   RU=NP    ME=AD     NT=AU</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ENCRYPTED MESSAGE: </a:t>
            </a:r>
            <a:r>
              <a:rPr lang="en-US" sz="2000" b="1" u="sng" dirty="0">
                <a:latin typeface="Calibri" panose="020F0502020204030204" pitchFamily="34" charset="0"/>
                <a:ea typeface="Calibri" panose="020F0502020204030204" pitchFamily="34" charset="0"/>
                <a:cs typeface="Times New Roman" panose="02020603050405020304" pitchFamily="18" charset="0"/>
              </a:rPr>
              <a:t>LMTUNPADAU</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DECRYPTING</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latin typeface="Calibri" panose="020F0502020204030204" pitchFamily="34" charset="0"/>
                <a:ea typeface="Calibri" panose="020F0502020204030204" pitchFamily="34" charset="0"/>
                <a:cs typeface="Times New Roman" panose="02020603050405020304" pitchFamily="18" charset="0"/>
              </a:rPr>
              <a:t>LM</a:t>
            </a:r>
            <a:r>
              <a:rPr lang="en-US" sz="2000" b="1" dirty="0">
                <a:effectLst/>
                <a:latin typeface="Calibri" panose="020F0502020204030204" pitchFamily="34" charset="0"/>
                <a:ea typeface="Calibri" panose="020F0502020204030204" pitchFamily="34" charset="0"/>
                <a:cs typeface="Times New Roman" panose="02020603050405020304" pitchFamily="18" charset="0"/>
              </a:rPr>
              <a:t>=IN    TU=ST   </a:t>
            </a:r>
            <a:r>
              <a:rPr lang="en-US" sz="2000" b="1" dirty="0">
                <a:latin typeface="Calibri" panose="020F0502020204030204" pitchFamily="34" charset="0"/>
                <a:ea typeface="Calibri" panose="020F0502020204030204" pitchFamily="34" charset="0"/>
                <a:cs typeface="Times New Roman" panose="02020603050405020304" pitchFamily="18" charset="0"/>
              </a:rPr>
              <a:t>NP</a:t>
            </a:r>
            <a:r>
              <a:rPr lang="en-US" sz="2000" b="1" dirty="0">
                <a:effectLst/>
                <a:latin typeface="Calibri" panose="020F0502020204030204" pitchFamily="34" charset="0"/>
                <a:ea typeface="Calibri" panose="020F0502020204030204" pitchFamily="34" charset="0"/>
                <a:cs typeface="Times New Roman" panose="02020603050405020304" pitchFamily="18" charset="0"/>
              </a:rPr>
              <a:t>=RU    AD=ME     AU=NT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DECRYPTED MESSAGE: </a:t>
            </a: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INSTRUMENT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701497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61">
            <a:extLst>
              <a:ext uri="{FF2B5EF4-FFF2-40B4-BE49-F238E27FC236}">
                <a16:creationId xmlns:a16="http://schemas.microsoft.com/office/drawing/2014/main" xmlns="" id="{AD779376-88E9-4CA4-B843-A4D732CEDAE0}"/>
              </a:ext>
            </a:extLst>
          </p:cNvPr>
          <p:cNvSpPr>
            <a:spLocks noChangeArrowheads="1"/>
          </p:cNvSpPr>
          <p:nvPr/>
        </p:nvSpPr>
        <p:spPr bwMode="auto">
          <a:xfrm>
            <a:off x="3574256" y="497364"/>
            <a:ext cx="1108075" cy="337661"/>
          </a:xfrm>
          <a:prstGeom prst="ellipse">
            <a:avLst/>
          </a:prstGeom>
          <a:solidFill>
            <a:srgbClr val="FFFFFF"/>
          </a:solidFill>
          <a:ln w="9525">
            <a:solidFill>
              <a:srgbClr val="F79646"/>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START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7" name="AutoShape 60">
            <a:extLst>
              <a:ext uri="{FF2B5EF4-FFF2-40B4-BE49-F238E27FC236}">
                <a16:creationId xmlns:a16="http://schemas.microsoft.com/office/drawing/2014/main" xmlns="" id="{C51122E9-6EF8-4686-A2A7-107426A1F149}"/>
              </a:ext>
            </a:extLst>
          </p:cNvPr>
          <p:cNvSpPr>
            <a:spLocks noChangeShapeType="1"/>
          </p:cNvSpPr>
          <p:nvPr/>
        </p:nvSpPr>
        <p:spPr bwMode="auto">
          <a:xfrm>
            <a:off x="4106863" y="835025"/>
            <a:ext cx="14288" cy="330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Rectangle 59">
            <a:extLst>
              <a:ext uri="{FF2B5EF4-FFF2-40B4-BE49-F238E27FC236}">
                <a16:creationId xmlns:a16="http://schemas.microsoft.com/office/drawing/2014/main" xmlns="" id="{DBEDE864-F9CD-4F1E-A476-6B48FFD15288}"/>
              </a:ext>
            </a:extLst>
          </p:cNvPr>
          <p:cNvSpPr>
            <a:spLocks noChangeArrowheads="1"/>
          </p:cNvSpPr>
          <p:nvPr/>
        </p:nvSpPr>
        <p:spPr bwMode="auto">
          <a:xfrm>
            <a:off x="2763838" y="1164431"/>
            <a:ext cx="2700338" cy="760412"/>
          </a:xfrm>
          <a:prstGeom prst="rect">
            <a:avLst/>
          </a:prstGeom>
          <a:solidFill>
            <a:srgbClr val="FFFFFF"/>
          </a:solidFill>
          <a:ln w="9525">
            <a:solidFill>
              <a:srgbClr val="F79646"/>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Generate the key Square(5×5) matrix=25 cells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AutoShape 58">
            <a:extLst>
              <a:ext uri="{FF2B5EF4-FFF2-40B4-BE49-F238E27FC236}">
                <a16:creationId xmlns:a16="http://schemas.microsoft.com/office/drawing/2014/main" xmlns="" id="{E28ECDA5-EE32-4764-926F-C4BCE60E7B2D}"/>
              </a:ext>
            </a:extLst>
          </p:cNvPr>
          <p:cNvSpPr>
            <a:spLocks noChangeShapeType="1"/>
          </p:cNvSpPr>
          <p:nvPr/>
        </p:nvSpPr>
        <p:spPr bwMode="auto">
          <a:xfrm flipH="1">
            <a:off x="4082574" y="1924843"/>
            <a:ext cx="45719" cy="4270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Rectangle 41">
            <a:extLst>
              <a:ext uri="{FF2B5EF4-FFF2-40B4-BE49-F238E27FC236}">
                <a16:creationId xmlns:a16="http://schemas.microsoft.com/office/drawing/2014/main" xmlns="" id="{59CD0C4F-52EB-4D64-9045-90B9878B809D}"/>
              </a:ext>
            </a:extLst>
          </p:cNvPr>
          <p:cNvSpPr>
            <a:spLocks noChangeArrowheads="1"/>
          </p:cNvSpPr>
          <p:nvPr/>
        </p:nvSpPr>
        <p:spPr bwMode="auto">
          <a:xfrm>
            <a:off x="2857501" y="2332830"/>
            <a:ext cx="2573338" cy="703262"/>
          </a:xfrm>
          <a:prstGeom prst="rect">
            <a:avLst/>
          </a:prstGeom>
          <a:solidFill>
            <a:srgbClr val="FFFFFF"/>
          </a:solidFill>
          <a:ln w="9525">
            <a:solidFill>
              <a:srgbClr val="F79646"/>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 key in it and fill remaining cells by remaining Alphabhabetic letters.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AutoShape 40">
            <a:extLst>
              <a:ext uri="{FF2B5EF4-FFF2-40B4-BE49-F238E27FC236}">
                <a16:creationId xmlns:a16="http://schemas.microsoft.com/office/drawing/2014/main" xmlns="" id="{C8FA830C-5521-4E8C-8D7B-DA80B3D5F49E}"/>
              </a:ext>
            </a:extLst>
          </p:cNvPr>
          <p:cNvSpPr>
            <a:spLocks noChangeShapeType="1"/>
          </p:cNvSpPr>
          <p:nvPr/>
        </p:nvSpPr>
        <p:spPr bwMode="auto">
          <a:xfrm>
            <a:off x="4082573" y="3036092"/>
            <a:ext cx="45719" cy="3222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AutoShape 39">
            <a:extLst>
              <a:ext uri="{FF2B5EF4-FFF2-40B4-BE49-F238E27FC236}">
                <a16:creationId xmlns:a16="http://schemas.microsoft.com/office/drawing/2014/main" xmlns="" id="{A8B5FE73-0CF5-45A5-ACC0-134B455D3130}"/>
              </a:ext>
            </a:extLst>
          </p:cNvPr>
          <p:cNvSpPr>
            <a:spLocks noChangeArrowheads="1"/>
          </p:cNvSpPr>
          <p:nvPr/>
        </p:nvSpPr>
        <p:spPr bwMode="auto">
          <a:xfrm>
            <a:off x="3076098" y="3366292"/>
            <a:ext cx="2012950" cy="419100"/>
          </a:xfrm>
          <a:prstGeom prst="flowChartInputOutput">
            <a:avLst/>
          </a:prstGeom>
          <a:solidFill>
            <a:srgbClr val="FFFFFF"/>
          </a:solidFill>
          <a:ln w="9525">
            <a:solidFill>
              <a:srgbClr val="F79646"/>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Input the plain text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AutoShape 57">
            <a:extLst>
              <a:ext uri="{FF2B5EF4-FFF2-40B4-BE49-F238E27FC236}">
                <a16:creationId xmlns:a16="http://schemas.microsoft.com/office/drawing/2014/main" xmlns="" id="{26E065F7-E81F-48B4-9BB2-04D5CF5E6B80}"/>
              </a:ext>
            </a:extLst>
          </p:cNvPr>
          <p:cNvSpPr>
            <a:spLocks noChangeShapeType="1"/>
          </p:cNvSpPr>
          <p:nvPr/>
        </p:nvSpPr>
        <p:spPr bwMode="auto">
          <a:xfrm>
            <a:off x="1712593" y="5665789"/>
            <a:ext cx="106681" cy="3079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Rectangle 56">
            <a:extLst>
              <a:ext uri="{FF2B5EF4-FFF2-40B4-BE49-F238E27FC236}">
                <a16:creationId xmlns:a16="http://schemas.microsoft.com/office/drawing/2014/main" xmlns="" id="{ADF66E76-0731-4657-A0BD-A131D3B3E4BD}"/>
              </a:ext>
            </a:extLst>
          </p:cNvPr>
          <p:cNvSpPr>
            <a:spLocks noChangeArrowheads="1"/>
          </p:cNvSpPr>
          <p:nvPr/>
        </p:nvSpPr>
        <p:spPr bwMode="auto">
          <a:xfrm>
            <a:off x="2670970" y="5372892"/>
            <a:ext cx="2946400" cy="541338"/>
          </a:xfrm>
          <a:prstGeom prst="rect">
            <a:avLst/>
          </a:prstGeom>
          <a:solidFill>
            <a:srgbClr val="FFFFFF"/>
          </a:solidFill>
          <a:ln w="9525">
            <a:solidFill>
              <a:srgbClr val="F79646"/>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 the rules of algorithm to encrypt the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AutoShape 55">
            <a:extLst>
              <a:ext uri="{FF2B5EF4-FFF2-40B4-BE49-F238E27FC236}">
                <a16:creationId xmlns:a16="http://schemas.microsoft.com/office/drawing/2014/main" xmlns="" id="{43605B46-2A88-4020-854A-7D611CBB08FE}"/>
              </a:ext>
            </a:extLst>
          </p:cNvPr>
          <p:cNvSpPr>
            <a:spLocks noChangeArrowheads="1"/>
          </p:cNvSpPr>
          <p:nvPr/>
        </p:nvSpPr>
        <p:spPr bwMode="auto">
          <a:xfrm>
            <a:off x="3098957" y="4126704"/>
            <a:ext cx="2012950" cy="1019175"/>
          </a:xfrm>
          <a:prstGeom prst="diamond">
            <a:avLst/>
          </a:prstGeom>
          <a:solidFill>
            <a:srgbClr val="FFFFFF"/>
          </a:solidFill>
          <a:ln w="9525">
            <a:solidFill>
              <a:srgbClr val="F79646"/>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characters of text is </a:t>
            </a:r>
            <a:r>
              <a:rPr kumimoji="0" lang="en-US" altLang="en-US"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even</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then make pairs of two.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6" name="AutoShape 38">
            <a:extLst>
              <a:ext uri="{FF2B5EF4-FFF2-40B4-BE49-F238E27FC236}">
                <a16:creationId xmlns:a16="http://schemas.microsoft.com/office/drawing/2014/main" xmlns="" id="{55405A8F-710E-4C6A-BE9D-A6D2A854C524}"/>
              </a:ext>
            </a:extLst>
          </p:cNvPr>
          <p:cNvSpPr>
            <a:spLocks noChangeShapeType="1"/>
          </p:cNvSpPr>
          <p:nvPr/>
        </p:nvSpPr>
        <p:spPr bwMode="auto">
          <a:xfrm>
            <a:off x="4114007" y="3785392"/>
            <a:ext cx="0" cy="317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Rectangle 54">
            <a:extLst>
              <a:ext uri="{FF2B5EF4-FFF2-40B4-BE49-F238E27FC236}">
                <a16:creationId xmlns:a16="http://schemas.microsoft.com/office/drawing/2014/main" xmlns="" id="{303DAE0A-4F6D-48CD-AAD8-B66D9DAF6BF8}"/>
              </a:ext>
            </a:extLst>
          </p:cNvPr>
          <p:cNvSpPr>
            <a:spLocks noChangeArrowheads="1"/>
          </p:cNvSpPr>
          <p:nvPr/>
        </p:nvSpPr>
        <p:spPr bwMode="auto">
          <a:xfrm>
            <a:off x="2620169" y="6127745"/>
            <a:ext cx="3001963" cy="492125"/>
          </a:xfrm>
          <a:prstGeom prst="rect">
            <a:avLst/>
          </a:prstGeom>
          <a:solidFill>
            <a:srgbClr val="FFFFFF"/>
          </a:solidFill>
          <a:ln w="9525">
            <a:solidFill>
              <a:srgbClr val="F79646"/>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Text is converted to cipher text.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AutoShape 53">
            <a:extLst>
              <a:ext uri="{FF2B5EF4-FFF2-40B4-BE49-F238E27FC236}">
                <a16:creationId xmlns:a16="http://schemas.microsoft.com/office/drawing/2014/main" xmlns="" id="{089B9EC6-1459-430A-AF0C-066311312A7D}"/>
              </a:ext>
            </a:extLst>
          </p:cNvPr>
          <p:cNvSpPr>
            <a:spLocks noChangeShapeType="1"/>
          </p:cNvSpPr>
          <p:nvPr/>
        </p:nvSpPr>
        <p:spPr bwMode="auto">
          <a:xfrm>
            <a:off x="4074319" y="5914230"/>
            <a:ext cx="45719" cy="2270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Oval 51">
            <a:extLst>
              <a:ext uri="{FF2B5EF4-FFF2-40B4-BE49-F238E27FC236}">
                <a16:creationId xmlns:a16="http://schemas.microsoft.com/office/drawing/2014/main" xmlns="" id="{1BBEEA43-4D30-48A9-A6E1-A3ADA5DD3F14}"/>
              </a:ext>
            </a:extLst>
          </p:cNvPr>
          <p:cNvSpPr>
            <a:spLocks noChangeArrowheads="1"/>
          </p:cNvSpPr>
          <p:nvPr/>
        </p:nvSpPr>
        <p:spPr bwMode="auto">
          <a:xfrm>
            <a:off x="6323410" y="6201563"/>
            <a:ext cx="621349" cy="344488"/>
          </a:xfrm>
          <a:prstGeom prst="ellipse">
            <a:avLst/>
          </a:prstGeom>
          <a:solidFill>
            <a:srgbClr val="FFFFFF"/>
          </a:solidFill>
          <a:ln w="9525">
            <a:solidFill>
              <a:srgbClr val="F79646"/>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Rectangle 50">
            <a:extLst>
              <a:ext uri="{FF2B5EF4-FFF2-40B4-BE49-F238E27FC236}">
                <a16:creationId xmlns:a16="http://schemas.microsoft.com/office/drawing/2014/main" xmlns="" id="{8910968C-F919-44F2-B6DD-1BC57BD553FB}"/>
              </a:ext>
            </a:extLst>
          </p:cNvPr>
          <p:cNvSpPr>
            <a:spLocks noChangeArrowheads="1"/>
          </p:cNvSpPr>
          <p:nvPr/>
        </p:nvSpPr>
        <p:spPr bwMode="auto">
          <a:xfrm>
            <a:off x="5407027" y="4351334"/>
            <a:ext cx="1836738" cy="569913"/>
          </a:xfrm>
          <a:prstGeom prst="rect">
            <a:avLst/>
          </a:prstGeom>
          <a:solidFill>
            <a:srgbClr val="FFFFFF"/>
          </a:solidFill>
          <a:ln w="9525">
            <a:solidFill>
              <a:srgbClr val="F79646"/>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yes then,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AutoShape 49">
            <a:extLst>
              <a:ext uri="{FF2B5EF4-FFF2-40B4-BE49-F238E27FC236}">
                <a16:creationId xmlns:a16="http://schemas.microsoft.com/office/drawing/2014/main" xmlns="" id="{7AB00754-BFA6-4CBB-A0E4-FC10E7AD0151}"/>
              </a:ext>
            </a:extLst>
          </p:cNvPr>
          <p:cNvSpPr>
            <a:spLocks noChangeShapeType="1"/>
          </p:cNvSpPr>
          <p:nvPr/>
        </p:nvSpPr>
        <p:spPr bwMode="auto">
          <a:xfrm>
            <a:off x="6279677" y="4930772"/>
            <a:ext cx="87466" cy="50038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AutoShape 48">
            <a:extLst>
              <a:ext uri="{FF2B5EF4-FFF2-40B4-BE49-F238E27FC236}">
                <a16:creationId xmlns:a16="http://schemas.microsoft.com/office/drawing/2014/main" xmlns="" id="{77DD0DD0-DC99-4A36-8BBE-456C8352545F}"/>
              </a:ext>
            </a:extLst>
          </p:cNvPr>
          <p:cNvSpPr>
            <a:spLocks noChangeShapeType="1"/>
          </p:cNvSpPr>
          <p:nvPr/>
        </p:nvSpPr>
        <p:spPr bwMode="auto">
          <a:xfrm flipH="1">
            <a:off x="5617370" y="5431156"/>
            <a:ext cx="749773" cy="457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AutoShape 47">
            <a:extLst>
              <a:ext uri="{FF2B5EF4-FFF2-40B4-BE49-F238E27FC236}">
                <a16:creationId xmlns:a16="http://schemas.microsoft.com/office/drawing/2014/main" xmlns="" id="{74807486-E87D-4A28-92ED-25CE6AE9A865}"/>
              </a:ext>
            </a:extLst>
          </p:cNvPr>
          <p:cNvSpPr>
            <a:spLocks noChangeShapeType="1"/>
          </p:cNvSpPr>
          <p:nvPr/>
        </p:nvSpPr>
        <p:spPr bwMode="auto">
          <a:xfrm flipV="1">
            <a:off x="5102226" y="4590572"/>
            <a:ext cx="328613" cy="457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AutoShape 46">
            <a:extLst>
              <a:ext uri="{FF2B5EF4-FFF2-40B4-BE49-F238E27FC236}">
                <a16:creationId xmlns:a16="http://schemas.microsoft.com/office/drawing/2014/main" xmlns="" id="{E33B2E6F-3673-4108-845B-383BA07A0943}"/>
              </a:ext>
            </a:extLst>
          </p:cNvPr>
          <p:cNvSpPr>
            <a:spLocks noChangeShapeType="1"/>
          </p:cNvSpPr>
          <p:nvPr/>
        </p:nvSpPr>
        <p:spPr bwMode="auto">
          <a:xfrm flipH="1">
            <a:off x="2332195" y="4636290"/>
            <a:ext cx="76676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Rectangle 45">
            <a:extLst>
              <a:ext uri="{FF2B5EF4-FFF2-40B4-BE49-F238E27FC236}">
                <a16:creationId xmlns:a16="http://schemas.microsoft.com/office/drawing/2014/main" xmlns="" id="{39B0DD17-8994-4D44-B7F6-E693F38B49FC}"/>
              </a:ext>
            </a:extLst>
          </p:cNvPr>
          <p:cNvSpPr>
            <a:spLocks noChangeArrowheads="1"/>
          </p:cNvSpPr>
          <p:nvPr/>
        </p:nvSpPr>
        <p:spPr bwMode="auto">
          <a:xfrm>
            <a:off x="1184433" y="4473572"/>
            <a:ext cx="1139825" cy="457200"/>
          </a:xfrm>
          <a:prstGeom prst="rect">
            <a:avLst/>
          </a:prstGeom>
          <a:solidFill>
            <a:srgbClr val="FFFFFF"/>
          </a:solidFill>
          <a:ln w="9525">
            <a:solidFill>
              <a:srgbClr val="F79646"/>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no then,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AutoShape 44">
            <a:extLst>
              <a:ext uri="{FF2B5EF4-FFF2-40B4-BE49-F238E27FC236}">
                <a16:creationId xmlns:a16="http://schemas.microsoft.com/office/drawing/2014/main" xmlns="" id="{F6F2DF8C-2A48-421D-950E-83E87B25B124}"/>
              </a:ext>
            </a:extLst>
          </p:cNvPr>
          <p:cNvSpPr>
            <a:spLocks noChangeShapeType="1"/>
          </p:cNvSpPr>
          <p:nvPr/>
        </p:nvSpPr>
        <p:spPr bwMode="auto">
          <a:xfrm>
            <a:off x="1658937" y="4930773"/>
            <a:ext cx="45719" cy="3079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Rectangle 43">
            <a:extLst>
              <a:ext uri="{FF2B5EF4-FFF2-40B4-BE49-F238E27FC236}">
                <a16:creationId xmlns:a16="http://schemas.microsoft.com/office/drawing/2014/main" xmlns="" id="{4BF5C177-38B8-4BB4-BD51-A4785A75B63C}"/>
              </a:ext>
            </a:extLst>
          </p:cNvPr>
          <p:cNvSpPr>
            <a:spLocks noChangeArrowheads="1"/>
          </p:cNvSpPr>
          <p:nvPr/>
        </p:nvSpPr>
        <p:spPr bwMode="auto">
          <a:xfrm>
            <a:off x="1037432" y="5238751"/>
            <a:ext cx="1386052" cy="427037"/>
          </a:xfrm>
          <a:prstGeom prst="rect">
            <a:avLst/>
          </a:prstGeom>
          <a:solidFill>
            <a:srgbClr val="FFFFFF"/>
          </a:solidFill>
          <a:ln w="9525">
            <a:solidFill>
              <a:srgbClr val="F79646"/>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Else add a character ‘X’ with the remaing odd.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9" name="AutoShape 42">
            <a:extLst>
              <a:ext uri="{FF2B5EF4-FFF2-40B4-BE49-F238E27FC236}">
                <a16:creationId xmlns:a16="http://schemas.microsoft.com/office/drawing/2014/main" xmlns="" id="{91CA85DE-3451-4F2E-99A9-EA4E3E3F3A88}"/>
              </a:ext>
            </a:extLst>
          </p:cNvPr>
          <p:cNvSpPr>
            <a:spLocks noChangeShapeType="1"/>
          </p:cNvSpPr>
          <p:nvPr/>
        </p:nvSpPr>
        <p:spPr bwMode="auto">
          <a:xfrm flipV="1">
            <a:off x="1819274" y="5781670"/>
            <a:ext cx="851691" cy="1762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Rectangle 62">
            <a:extLst>
              <a:ext uri="{FF2B5EF4-FFF2-40B4-BE49-F238E27FC236}">
                <a16:creationId xmlns:a16="http://schemas.microsoft.com/office/drawing/2014/main" xmlns="" id="{074A4DAF-CB3C-4F24-82D5-09A6588A3EC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1" name="Rectangle 74">
            <a:extLst>
              <a:ext uri="{FF2B5EF4-FFF2-40B4-BE49-F238E27FC236}">
                <a16:creationId xmlns:a16="http://schemas.microsoft.com/office/drawing/2014/main" xmlns="" id="{9343F4C6-816E-4144-8F67-C63E8E317042}"/>
              </a:ext>
            </a:extLst>
          </p:cNvPr>
          <p:cNvSpPr>
            <a:spLocks noChangeArrowheads="1"/>
          </p:cNvSpPr>
          <p:nvPr/>
        </p:nvSpPr>
        <p:spPr bwMode="auto">
          <a:xfrm>
            <a:off x="0" y="-49212"/>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113" name="Straight Arrow Connector 112">
            <a:extLst>
              <a:ext uri="{FF2B5EF4-FFF2-40B4-BE49-F238E27FC236}">
                <a16:creationId xmlns:a16="http://schemas.microsoft.com/office/drawing/2014/main" xmlns="" id="{B4B8DD67-92AF-4C6A-85A1-327912241267}"/>
              </a:ext>
            </a:extLst>
          </p:cNvPr>
          <p:cNvCxnSpPr>
            <a:stCxn id="97" idx="3"/>
            <a:endCxn id="100" idx="2"/>
          </p:cNvCxnSpPr>
          <p:nvPr/>
        </p:nvCxnSpPr>
        <p:spPr>
          <a:xfrm flipV="1">
            <a:off x="5622132" y="6373807"/>
            <a:ext cx="70127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xmlns="" id="{4D09CC2A-2359-4228-B606-899233401B34}"/>
              </a:ext>
            </a:extLst>
          </p:cNvPr>
          <p:cNvSpPr txBox="1"/>
          <p:nvPr/>
        </p:nvSpPr>
        <p:spPr>
          <a:xfrm>
            <a:off x="7702712" y="1054359"/>
            <a:ext cx="4423334" cy="1200329"/>
          </a:xfrm>
          <a:prstGeom prst="rect">
            <a:avLst/>
          </a:prstGeom>
          <a:noFill/>
        </p:spPr>
        <p:txBody>
          <a:bodyPr wrap="square" rtlCol="0">
            <a:spAutoFit/>
          </a:bodyPr>
          <a:lstStyle/>
          <a:p>
            <a:r>
              <a:rPr lang="en-US" sz="3600" dirty="0"/>
              <a:t>Flowchart of Playfair cipher</a:t>
            </a:r>
          </a:p>
        </p:txBody>
      </p:sp>
    </p:spTree>
    <p:extLst>
      <p:ext uri="{BB962C8B-B14F-4D97-AF65-F5344CB8AC3E}">
        <p14:creationId xmlns:p14="http://schemas.microsoft.com/office/powerpoint/2010/main" xmlns="" val="346862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8CA870-E035-44C8-A8E6-4889A5D2569C}"/>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xmlns="" id="{77D9B03D-8498-425D-AF44-8D1D444022A9}"/>
              </a:ext>
            </a:extLst>
          </p:cNvPr>
          <p:cNvSpPr>
            <a:spLocks noGrp="1"/>
          </p:cNvSpPr>
          <p:nvPr>
            <p:ph idx="4294967295"/>
          </p:nvPr>
        </p:nvSpPr>
        <p:spPr>
          <a:xfrm>
            <a:off x="-1" y="858838"/>
            <a:ext cx="12027159" cy="5267325"/>
          </a:xfrm>
        </p:spPr>
        <p:txBody>
          <a:bodyPr/>
          <a:lstStyle/>
          <a:p>
            <a:pPr marL="0" indent="0" algn="just">
              <a:buNone/>
            </a:pPr>
            <a:r>
              <a:rPr lang="en-US" b="1" u="sng" dirty="0"/>
              <a:t> </a:t>
            </a:r>
          </a:p>
          <a:p>
            <a:pPr marL="0" indent="0" algn="just">
              <a:buNone/>
            </a:pPr>
            <a:r>
              <a:rPr lang="en-US" b="1" u="sng" dirty="0"/>
              <a:t>Caesar Cipher</a:t>
            </a:r>
          </a:p>
          <a:p>
            <a:pPr marL="0" indent="0" algn="just">
              <a:buNone/>
            </a:pPr>
            <a:r>
              <a:rPr lang="en-US" dirty="0">
                <a:effectLst/>
                <a:latin typeface="Calibri" panose="020F0502020204030204" pitchFamily="34" charset="0"/>
                <a:ea typeface="Calibri" panose="020F0502020204030204" pitchFamily="34" charset="0"/>
                <a:cs typeface="Times New Roman" panose="02020603050405020304" pitchFamily="18" charset="0"/>
              </a:rPr>
              <a:t>The Caesar Cipher strategy is one of the oldest and least    complex strategy for encryption method. It's essentially a sort of replacement figure, i.e., each letter of a given book is supplanted by a letter some fixed number of positions down the letters in order. For instance with a move of 1, A would be supplanted by B, B would become C, etc. The technique is obviously named after Julius Caesar, who clearly utilized it to speak with his authorities. </a:t>
            </a:r>
          </a:p>
          <a:p>
            <a:pPr marL="0" indent="0">
              <a:buNone/>
            </a:pPr>
            <a:endParaRPr lang="en-US" dirty="0"/>
          </a:p>
        </p:txBody>
      </p:sp>
    </p:spTree>
    <p:extLst>
      <p:ext uri="{BB962C8B-B14F-4D97-AF65-F5344CB8AC3E}">
        <p14:creationId xmlns:p14="http://schemas.microsoft.com/office/powerpoint/2010/main" xmlns="" val="187929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C669BD6-448F-4BEB-91C4-343950776E1B}"/>
              </a:ext>
            </a:extLst>
          </p:cNvPr>
          <p:cNvPicPr>
            <a:picLocks noChangeAspect="1"/>
          </p:cNvPicPr>
          <p:nvPr/>
        </p:nvPicPr>
        <p:blipFill>
          <a:blip r:embed="rId2"/>
          <a:stretch>
            <a:fillRect/>
          </a:stretch>
        </p:blipFill>
        <p:spPr>
          <a:xfrm>
            <a:off x="1547177" y="871180"/>
            <a:ext cx="9097645" cy="5115639"/>
          </a:xfrm>
          <a:prstGeom prst="rect">
            <a:avLst/>
          </a:prstGeom>
        </p:spPr>
      </p:pic>
    </p:spTree>
    <p:extLst>
      <p:ext uri="{BB962C8B-B14F-4D97-AF65-F5344CB8AC3E}">
        <p14:creationId xmlns:p14="http://schemas.microsoft.com/office/powerpoint/2010/main" xmlns="" val="227784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MP-data\Pictures\Screenshots\Screenshot (163).png"/>
          <p:cNvPicPr>
            <a:picLocks noChangeAspect="1" noChangeArrowheads="1"/>
          </p:cNvPicPr>
          <p:nvPr/>
        </p:nvPicPr>
        <p:blipFill>
          <a:blip r:embed="rId2"/>
          <a:srcRect/>
          <a:stretch>
            <a:fillRect/>
          </a:stretch>
        </p:blipFill>
        <p:spPr bwMode="auto">
          <a:xfrm>
            <a:off x="2590800" y="457200"/>
            <a:ext cx="7239000" cy="5960834"/>
          </a:xfrm>
          <a:prstGeom prst="rect">
            <a:avLst/>
          </a:prstGeom>
          <a:noFill/>
        </p:spPr>
      </p:pic>
      <p:sp>
        <p:nvSpPr>
          <p:cNvPr id="3" name="TextBox 2">
            <a:extLst>
              <a:ext uri="{FF2B5EF4-FFF2-40B4-BE49-F238E27FC236}">
                <a16:creationId xmlns:a16="http://schemas.microsoft.com/office/drawing/2014/main" xmlns="" id="{F08208CC-AA6A-41CF-B632-F783DF005DB1}"/>
              </a:ext>
            </a:extLst>
          </p:cNvPr>
          <p:cNvSpPr txBox="1"/>
          <p:nvPr/>
        </p:nvSpPr>
        <p:spPr>
          <a:xfrm>
            <a:off x="8192277" y="802433"/>
            <a:ext cx="3685591" cy="1077218"/>
          </a:xfrm>
          <a:prstGeom prst="rect">
            <a:avLst/>
          </a:prstGeom>
          <a:noFill/>
        </p:spPr>
        <p:txBody>
          <a:bodyPr wrap="square" rtlCol="0">
            <a:spAutoFit/>
          </a:bodyPr>
          <a:lstStyle/>
          <a:p>
            <a:r>
              <a:rPr lang="en-US" sz="3200" dirty="0"/>
              <a:t>Flowchart of Caesar cipher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
            </a:r>
            <a:br>
              <a:rPr lang="en-GB" b="1" dirty="0"/>
            </a:br>
            <a:r>
              <a:rPr lang="en-GB" b="1" dirty="0"/>
              <a:t>FUTURE ENHANCEMENTS</a:t>
            </a:r>
            <a:r>
              <a:rPr lang="en-GB" dirty="0"/>
              <a:t/>
            </a:r>
            <a:br>
              <a:rPr lang="en-GB" dirty="0"/>
            </a:br>
            <a:endParaRPr lang="en-GB" dirty="0"/>
          </a:p>
        </p:txBody>
      </p:sp>
      <p:sp>
        <p:nvSpPr>
          <p:cNvPr id="3" name="Content Placeholder 2"/>
          <p:cNvSpPr>
            <a:spLocks noGrp="1"/>
          </p:cNvSpPr>
          <p:nvPr>
            <p:ph idx="1"/>
          </p:nvPr>
        </p:nvSpPr>
        <p:spPr/>
        <p:txBody>
          <a:bodyPr/>
          <a:lstStyle/>
          <a:p>
            <a:pPr marL="571500" indent="-571500">
              <a:buAutoNum type="romanLcPeriod"/>
            </a:pPr>
            <a:r>
              <a:rPr lang="en-GB" dirty="0"/>
              <a:t>Other algorithms can be taken </a:t>
            </a:r>
            <a:r>
              <a:rPr lang="en-GB" dirty="0" smtClean="0"/>
              <a:t>for encryption </a:t>
            </a:r>
            <a:r>
              <a:rPr lang="en-GB" dirty="0"/>
              <a:t>and decryption purpose instead of </a:t>
            </a:r>
            <a:r>
              <a:rPr lang="en-GB" dirty="0" smtClean="0"/>
              <a:t>, </a:t>
            </a:r>
            <a:r>
              <a:rPr lang="en-GB" dirty="0"/>
              <a:t>play fair, rail fence, Caesar cipher.</a:t>
            </a:r>
          </a:p>
          <a:p>
            <a:pPr marL="571500" indent="-571500">
              <a:buAutoNum type="romanLcPeriod"/>
            </a:pPr>
            <a:r>
              <a:rPr lang="en-GB" dirty="0"/>
              <a:t>Different algorithms combinedly used to make a more secured setup.</a:t>
            </a:r>
          </a:p>
          <a:p>
            <a:pPr marL="571500" indent="-571500">
              <a:buAutoNum type="romanLcPeriod" startAt="3"/>
            </a:pPr>
            <a:r>
              <a:rPr lang="en-GB" dirty="0"/>
              <a:t>Different types of keys can be generated to provide more    security of data.</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F7A0E-301F-433F-A66A-D8416CCD3AAF}"/>
              </a:ext>
            </a:extLst>
          </p:cNvPr>
          <p:cNvSpPr>
            <a:spLocks noGrp="1"/>
          </p:cNvSpPr>
          <p:nvPr>
            <p:ph type="title"/>
          </p:nvPr>
        </p:nvSpPr>
        <p:spPr>
          <a:xfrm>
            <a:off x="-74645" y="541606"/>
            <a:ext cx="12192000" cy="1420837"/>
          </a:xfrm>
        </p:spPr>
        <p:txBody>
          <a:bodyPr>
            <a:noAutofit/>
          </a:bodyPr>
          <a:lstStyle/>
          <a:p>
            <a:r>
              <a:rPr lang="en-US" sz="3200" b="1" u="sng" dirty="0" smtClean="0">
                <a:latin typeface="Times New Roman" pitchFamily="18" charset="0"/>
                <a:cs typeface="Times New Roman" pitchFamily="18" charset="0"/>
              </a:rPr>
              <a:t>Alphabet Encoding</a:t>
            </a:r>
            <a:endParaRPr lang="en-US" sz="3200" b="1" u="sng" dirty="0">
              <a:latin typeface="Times New Roman" pitchFamily="18" charset="0"/>
              <a:cs typeface="Times New Roman" pitchFamily="18" charset="0"/>
            </a:endParaRPr>
          </a:p>
        </p:txBody>
      </p:sp>
      <p:sp>
        <p:nvSpPr>
          <p:cNvPr id="5" name="TextBox 4"/>
          <p:cNvSpPr txBox="1"/>
          <p:nvPr/>
        </p:nvSpPr>
        <p:spPr>
          <a:xfrm>
            <a:off x="817647" y="951722"/>
            <a:ext cx="11299708" cy="6740307"/>
          </a:xfrm>
          <a:prstGeom prst="rect">
            <a:avLst/>
          </a:prstGeom>
          <a:noFill/>
        </p:spPr>
        <p:txBody>
          <a:bodyPr wrap="square" rtlCol="0">
            <a:spAutoFit/>
          </a:bodyPr>
          <a:lstStyle/>
          <a:p>
            <a:endParaRPr lang="en-IN" sz="2400" b="1" dirty="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a:p>
            <a:r>
              <a:rPr lang="en-IN" sz="2400" b="1" dirty="0">
                <a:latin typeface="Times New Roman" pitchFamily="18" charset="0"/>
                <a:cs typeface="Times New Roman" pitchFamily="18" charset="0"/>
              </a:rPr>
              <a:t>         </a:t>
            </a:r>
          </a:p>
          <a:p>
            <a:r>
              <a:rPr lang="en-IN" sz="2400" b="1" dirty="0">
                <a:latin typeface="Times New Roman" pitchFamily="18" charset="0"/>
                <a:cs typeface="Times New Roman" pitchFamily="18" charset="0"/>
              </a:rPr>
              <a:t>         MENTOR </a:t>
            </a:r>
            <a:r>
              <a:rPr lang="en-IN" sz="2400" b="1" dirty="0" smtClean="0">
                <a:latin typeface="Times New Roman" pitchFamily="18" charset="0"/>
                <a:cs typeface="Times New Roman" pitchFamily="18" charset="0"/>
              </a:rPr>
              <a:t>: Mrs. </a:t>
            </a:r>
            <a:r>
              <a:rPr lang="en-IN" sz="2400" b="1" dirty="0" err="1" smtClean="0">
                <a:latin typeface="Times New Roman" pitchFamily="18" charset="0"/>
                <a:cs typeface="Times New Roman" pitchFamily="18" charset="0"/>
              </a:rPr>
              <a:t>Anushree</a:t>
            </a:r>
            <a:r>
              <a:rPr lang="en-IN" sz="2400" b="1" dirty="0" smtClean="0">
                <a:latin typeface="Times New Roman" pitchFamily="18" charset="0"/>
                <a:cs typeface="Times New Roman" pitchFamily="18" charset="0"/>
              </a:rPr>
              <a:t> </a:t>
            </a:r>
            <a:r>
              <a:rPr lang="en-IN" sz="2400" b="1" smtClean="0">
                <a:latin typeface="Times New Roman" pitchFamily="18" charset="0"/>
                <a:cs typeface="Times New Roman" pitchFamily="18" charset="0"/>
              </a:rPr>
              <a:t>Sah</a:t>
            </a:r>
            <a:endParaRPr lang="en-IN" sz="2400" b="1" dirty="0">
              <a:latin typeface="Times New Roman" pitchFamily="18" charset="0"/>
              <a:cs typeface="Times New Roman" pitchFamily="18" charset="0"/>
            </a:endParaRPr>
          </a:p>
          <a:p>
            <a:r>
              <a:rPr lang="en-IN" sz="2400" b="1" dirty="0">
                <a:latin typeface="Times New Roman" pitchFamily="18" charset="0"/>
                <a:cs typeface="Times New Roman" pitchFamily="18" charset="0"/>
              </a:rPr>
              <a:t>                      </a:t>
            </a:r>
            <a:endParaRPr lang="en-IN" sz="1600" b="1" dirty="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a:p>
            <a:r>
              <a:rPr lang="en-IN" sz="2400" b="1" dirty="0">
                <a:latin typeface="Times New Roman" pitchFamily="18" charset="0"/>
                <a:cs typeface="Times New Roman" pitchFamily="18" charset="0"/>
              </a:rPr>
              <a:t>                                                                </a:t>
            </a:r>
          </a:p>
          <a:p>
            <a:pPr algn="just"/>
            <a:r>
              <a:rPr lang="en-IN" sz="2400" b="1" dirty="0">
                <a:latin typeface="Times New Roman" pitchFamily="18" charset="0"/>
                <a:cs typeface="Times New Roman" pitchFamily="18" charset="0"/>
              </a:rPr>
              <a:t>                                                                    NAME</a:t>
            </a: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ENROLL. NO.</a:t>
            </a:r>
          </a:p>
          <a:p>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ABHISHEK Joshi             	  R610218003</a:t>
            </a: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Devansh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Raghuvanshi</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R610218013</a:t>
            </a:r>
          </a:p>
          <a:p>
            <a:r>
              <a:rPr lang="en-IN" sz="2400" dirty="0">
                <a:latin typeface="Times New Roman" pitchFamily="18" charset="0"/>
                <a:cs typeface="Times New Roman" pitchFamily="18" charset="0"/>
              </a:rPr>
              <a:t>                                                                    GARVIT                            </a:t>
            </a:r>
            <a:r>
              <a:rPr lang="en-IN" sz="2400" dirty="0" smtClean="0">
                <a:latin typeface="Times New Roman" pitchFamily="18" charset="0"/>
                <a:cs typeface="Times New Roman" pitchFamily="18" charset="0"/>
              </a:rPr>
              <a:t>	  R610218015</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Vaibhav</a:t>
            </a:r>
            <a:r>
              <a:rPr lang="en-IN" sz="2400" dirty="0" smtClean="0">
                <a:latin typeface="Times New Roman" pitchFamily="18" charset="0"/>
                <a:cs typeface="Times New Roman" pitchFamily="18" charset="0"/>
              </a:rPr>
              <a:t> Gandhi        			  R610218027</a:t>
            </a:r>
            <a:endParaRPr lang="en-IN" sz="2400" dirty="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a:p>
            <a:r>
              <a:rPr lang="en-IN" sz="2400" b="1" dirty="0">
                <a:latin typeface="Times New Roman" pitchFamily="18" charset="0"/>
                <a:cs typeface="Times New Roman" pitchFamily="18" charset="0"/>
              </a:rPr>
              <a:t> </a:t>
            </a:r>
          </a:p>
        </p:txBody>
      </p:sp>
    </p:spTree>
    <p:extLst>
      <p:ext uri="{BB962C8B-B14F-4D97-AF65-F5344CB8AC3E}">
        <p14:creationId xmlns:p14="http://schemas.microsoft.com/office/powerpoint/2010/main" xmlns="" val="3860673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Output</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693244" y="1417639"/>
            <a:ext cx="8126005" cy="456961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45920" y="774947"/>
            <a:ext cx="8225695" cy="521789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a:t>
            </a:r>
            <a:endParaRPr lang="en-US" dirty="0"/>
          </a:p>
        </p:txBody>
      </p:sp>
      <p:sp>
        <p:nvSpPr>
          <p:cNvPr id="3" name="Content Placeholder 2"/>
          <p:cNvSpPr>
            <a:spLocks noGrp="1"/>
          </p:cNvSpPr>
          <p:nvPr>
            <p:ph idx="1"/>
          </p:nvPr>
        </p:nvSpPr>
        <p:spPr/>
        <p:txBody>
          <a:bodyPr/>
          <a:lstStyle/>
          <a:p>
            <a:r>
              <a:rPr lang="en-US" sz="2800" b="1" dirty="0" smtClean="0"/>
              <a:t>PERFORMACE OR EXECUTION TIME OF ALGORITHMS </a:t>
            </a:r>
          </a:p>
          <a:p>
            <a:endParaRPr lang="en-US" b="1" dirty="0" smtClean="0"/>
          </a:p>
          <a:p>
            <a:r>
              <a:rPr lang="en-US" sz="2800" u="sng" dirty="0" smtClean="0"/>
              <a:t>CAESAR CIPHER &lt; RAIL FENCE CIPHER &lt; PLAY FAIR CIPHER </a:t>
            </a:r>
          </a:p>
          <a:p>
            <a:endParaRPr lang="en-US" b="1" dirty="0" smtClean="0"/>
          </a:p>
          <a:p>
            <a:endParaRPr lang="en-US" b="1" dirty="0" smtClean="0"/>
          </a:p>
          <a:p>
            <a:r>
              <a:rPr lang="en-US" dirty="0" smtClean="0"/>
              <a:t>Execution Time of Play fair is more .Hence it is harder to break.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p:txBody>
          <a:bodyPr>
            <a:normAutofit/>
          </a:bodyPr>
          <a:lstStyle/>
          <a:p>
            <a:pPr algn="just">
              <a:buNone/>
            </a:pPr>
            <a:endParaRPr lang="en-GB" dirty="0"/>
          </a:p>
          <a:p>
            <a:pPr algn="just">
              <a:buNone/>
            </a:pPr>
            <a:r>
              <a:rPr lang="en-US" sz="3600" dirty="0" smtClean="0"/>
              <a:t>1. Head First Java 2nd Edition by Kathy Sierra &amp; Bert Bates </a:t>
            </a:r>
            <a:endParaRPr lang="en-US" sz="3600" dirty="0">
              <a:effectLst/>
              <a:latin typeface="Bahnschrift SemiBold" panose="020B0502040204020203"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GB" sz="3600" dirty="0">
              <a:latin typeface="Bahnschrift SemiBold" panose="020B0502040204020203" pitchFamily="34" charset="0"/>
              <a:cs typeface="Times New Roman" panose="02020603050405020304" pitchFamily="18" charset="0"/>
            </a:endParaRPr>
          </a:p>
          <a:p>
            <a:pPr marL="0" marR="0" indent="0">
              <a:spcBef>
                <a:spcPts val="0"/>
              </a:spcBef>
              <a:spcAft>
                <a:spcPts val="0"/>
              </a:spcAft>
              <a:buNone/>
            </a:pPr>
            <a:r>
              <a:rPr lang="en-US" sz="3600" dirty="0" smtClean="0"/>
              <a:t>2. Cryptography and </a:t>
            </a:r>
            <a:r>
              <a:rPr lang="en-US" sz="3600" dirty="0" err="1" smtClean="0"/>
              <a:t>Nеtwork</a:t>
            </a:r>
            <a:r>
              <a:rPr lang="en-US" sz="3600" dirty="0" smtClean="0"/>
              <a:t> </a:t>
            </a:r>
            <a:r>
              <a:rPr lang="en-US" sz="3600" dirty="0" err="1" smtClean="0"/>
              <a:t>Sеcurity</a:t>
            </a:r>
            <a:r>
              <a:rPr lang="en-US" sz="3600" dirty="0" smtClean="0"/>
              <a:t>: </a:t>
            </a:r>
            <a:r>
              <a:rPr lang="en-US" sz="3600" dirty="0" err="1" smtClean="0"/>
              <a:t>Principlеs</a:t>
            </a:r>
            <a:r>
              <a:rPr lang="en-US" sz="3600" dirty="0" smtClean="0"/>
              <a:t> and </a:t>
            </a:r>
            <a:r>
              <a:rPr lang="en-US" sz="3600" dirty="0" err="1" smtClean="0"/>
              <a:t>Practicе</a:t>
            </a:r>
            <a:r>
              <a:rPr lang="en-US" sz="3600" dirty="0" smtClean="0"/>
              <a:t> Book by William Stallings </a:t>
            </a:r>
            <a:endParaRPr lang="en-US" sz="3600" dirty="0">
              <a:effectLst/>
              <a:latin typeface="Bahnschrift SemiBold" panose="020B0502040204020203" pitchFamily="34" charset="0"/>
              <a:ea typeface="Times New Roman" panose="02020603050405020304" pitchFamily="18" charset="0"/>
            </a:endParaRPr>
          </a:p>
          <a:p>
            <a:pPr marL="0" marR="0" indent="0">
              <a:lnSpc>
                <a:spcPct val="107000"/>
              </a:lnSpc>
              <a:spcBef>
                <a:spcPts val="0"/>
              </a:spcBef>
              <a:spcAft>
                <a:spcPts val="800"/>
              </a:spcAft>
              <a:buNone/>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GB" dirty="0">
              <a:latin typeface="Times New Roman" panose="02020603050405020304" pitchFamily="18" charset="0"/>
              <a:cs typeface="Times New Roman" panose="02020603050405020304" pitchFamily="18" charset="0"/>
            </a:endParaRPr>
          </a:p>
          <a:p>
            <a:pPr>
              <a:buNone/>
            </a:pP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4312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9686" y="871805"/>
            <a:ext cx="11183815" cy="646331"/>
          </a:xfrm>
          <a:prstGeom prst="rect">
            <a:avLst/>
          </a:prstGeom>
          <a:noFill/>
        </p:spPr>
        <p:txBody>
          <a:bodyPr wrap="square" rtlCol="0">
            <a:spAutoFit/>
          </a:bodyPr>
          <a:lstStyle/>
          <a:p>
            <a:pPr algn="ctr"/>
            <a:r>
              <a:rPr lang="en-IN" sz="3600" b="1" dirty="0">
                <a:latin typeface="Times New Roman" pitchFamily="18" charset="0"/>
                <a:cs typeface="Times New Roman" pitchFamily="18" charset="0"/>
              </a:rPr>
              <a:t>ABSTRACT</a:t>
            </a:r>
          </a:p>
        </p:txBody>
      </p:sp>
      <p:sp>
        <p:nvSpPr>
          <p:cNvPr id="7" name="Rectangle 6"/>
          <p:cNvSpPr/>
          <p:nvPr/>
        </p:nvSpPr>
        <p:spPr>
          <a:xfrm>
            <a:off x="419686" y="1999249"/>
            <a:ext cx="11411243" cy="3349956"/>
          </a:xfrm>
          <a:prstGeom prst="rect">
            <a:avLst/>
          </a:prstGeom>
        </p:spPr>
        <p:txBody>
          <a:bodyPr wrap="square">
            <a:spAutoFit/>
          </a:bodyPr>
          <a:lstStyle/>
          <a:p>
            <a:pPr marL="0" marR="0" algn="just">
              <a:lnSpc>
                <a:spcPct val="150000"/>
              </a:lnSpc>
              <a:spcBef>
                <a:spcPts val="0"/>
              </a:spcBef>
              <a:spcAft>
                <a:spcPts val="0"/>
              </a:spcAft>
            </a:pPr>
            <a:r>
              <a:rPr lang="en-US" sz="2400" dirty="0" smtClean="0">
                <a:effectLst/>
                <a:latin typeface="Times New Roman" panose="02020603050405020304" pitchFamily="18" charset="0"/>
                <a:ea typeface="Times New Roman" panose="02020603050405020304" pitchFamily="18" charset="0"/>
              </a:rPr>
              <a:t>Currently, data security and privacy policy has been regarded as one of the biggest concerns in the era computing. In our project user will securely input data followed by the symmetric-key for the encryption and decryption of data. Cryptography enables the user to encrypt or decrypt the plaintext in a cipher text(or vice versa) to maintain the confidentiality of the data so that the data(plaintext) cannot be compromise. So, this scheme can make users assure about the security of data stored.</a:t>
            </a:r>
            <a:endParaRPr lang="en-US"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DD60C-B61A-458F-B172-6B2A2FA12F3A}"/>
              </a:ext>
            </a:extLst>
          </p:cNvPr>
          <p:cNvSpPr>
            <a:spLocks noGrp="1"/>
          </p:cNvSpPr>
          <p:nvPr>
            <p:ph type="title"/>
          </p:nvPr>
        </p:nvSpPr>
        <p:spPr/>
        <p:txBody>
          <a:bodyPr/>
          <a:lstStyle/>
          <a:p>
            <a:r>
              <a:rPr lang="en-US" b="1" dirty="0">
                <a:latin typeface="Times New Roman" pitchFamily="18" charset="0"/>
                <a:cs typeface="Times New Roman" pitchFamily="18" charset="0"/>
              </a:rPr>
              <a:t>INTRODUCTION</a:t>
            </a:r>
          </a:p>
        </p:txBody>
      </p:sp>
      <p:sp>
        <p:nvSpPr>
          <p:cNvPr id="4" name="Rectangle 3"/>
          <p:cNvSpPr/>
          <p:nvPr/>
        </p:nvSpPr>
        <p:spPr>
          <a:xfrm>
            <a:off x="323557" y="1570039"/>
            <a:ext cx="11619914" cy="3354765"/>
          </a:xfrm>
          <a:prstGeom prst="rect">
            <a:avLst/>
          </a:prstGeom>
        </p:spPr>
        <p:txBody>
          <a:bodyPr wrap="square">
            <a:spAutoFit/>
          </a:bodyPr>
          <a:lstStyle/>
          <a:p>
            <a:pPr algn="just"/>
            <a:r>
              <a:rPr lang="en-GB" sz="2400" dirty="0">
                <a:latin typeface="Times New Roman" pitchFamily="18" charset="0"/>
                <a:cs typeface="Times New Roman" pitchFamily="18" charset="0"/>
              </a:rPr>
              <a:t>To secure the data most of the systems use the combination of techniques, including:</a:t>
            </a:r>
          </a:p>
          <a:p>
            <a:pPr algn="just"/>
            <a:r>
              <a:rPr lang="en-GB" sz="2400" dirty="0">
                <a:latin typeface="Times New Roman" pitchFamily="18" charset="0"/>
                <a:cs typeface="Times New Roman" pitchFamily="18" charset="0"/>
              </a:rPr>
              <a:t>•</a:t>
            </a:r>
            <a:r>
              <a:rPr lang="en-GB" sz="2400" b="1" dirty="0">
                <a:latin typeface="Times New Roman" pitchFamily="18" charset="0"/>
                <a:cs typeface="Times New Roman" pitchFamily="18" charset="0"/>
              </a:rPr>
              <a:t> Encryption- </a:t>
            </a:r>
            <a:r>
              <a:rPr lang="en-GB" sz="2400" dirty="0">
                <a:latin typeface="Times New Roman" pitchFamily="18" charset="0"/>
                <a:cs typeface="Times New Roman" pitchFamily="18" charset="0"/>
              </a:rPr>
              <a:t>It is used to encode the data in such a way that third party will not be able to </a:t>
            </a:r>
          </a:p>
          <a:p>
            <a:pPr algn="just"/>
            <a:r>
              <a:rPr lang="en-GB" sz="2400" dirty="0">
                <a:latin typeface="Times New Roman" pitchFamily="18" charset="0"/>
                <a:cs typeface="Times New Roman" pitchFamily="18" charset="0"/>
              </a:rPr>
              <a:t>   hack that data. </a:t>
            </a:r>
          </a:p>
          <a:p>
            <a:pPr algn="just"/>
            <a:r>
              <a:rPr lang="en-GB" sz="2400" b="1" dirty="0">
                <a:latin typeface="Times New Roman" pitchFamily="18" charset="0"/>
                <a:cs typeface="Times New Roman" pitchFamily="18" charset="0"/>
              </a:rPr>
              <a:t>• Decryption- </a:t>
            </a:r>
            <a:r>
              <a:rPr lang="en-US" sz="2000" b="0" i="0" dirty="0">
                <a:solidFill>
                  <a:srgbClr val="333333"/>
                </a:solidFill>
                <a:effectLst/>
                <a:latin typeface="Open-sans"/>
              </a:rPr>
              <a:t>Decryption is the process of transforming data that has been rendered unreadable through encryption back to its unencrypted form. </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we are implementing using </a:t>
            </a:r>
            <a:r>
              <a:rPr lang="en-US" sz="2400" dirty="0" smtClean="0">
                <a:latin typeface="Times New Roman" pitchFamily="18" charset="0"/>
                <a:cs typeface="Times New Roman" pitchFamily="18" charset="0"/>
              </a:rPr>
              <a:t>three algorithms</a:t>
            </a:r>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a:latin typeface="Times New Roman" pitchFamily="18" charset="0"/>
                <a:cs typeface="Times New Roman" pitchFamily="18" charset="0"/>
              </a:rPr>
              <a:t>Play fair cipher</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Rail fence cipher</a:t>
            </a:r>
          </a:p>
          <a:p>
            <a:pPr marL="342900" indent="-342900" algn="just">
              <a:buFont typeface="Arial" panose="020B0604020202020204" pitchFamily="34" charset="0"/>
              <a:buChar char="•"/>
            </a:pPr>
            <a:r>
              <a:rPr lang="en-GB" sz="2400" dirty="0">
                <a:latin typeface="Times New Roman" pitchFamily="18" charset="0"/>
                <a:cs typeface="Times New Roman" pitchFamily="18" charset="0"/>
              </a:rPr>
              <a:t>Caesar cipher</a:t>
            </a:r>
          </a:p>
        </p:txBody>
      </p:sp>
    </p:spTree>
    <p:extLst>
      <p:ext uri="{BB962C8B-B14F-4D97-AF65-F5344CB8AC3E}">
        <p14:creationId xmlns:p14="http://schemas.microsoft.com/office/powerpoint/2010/main" xmlns="" val="8724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endParaRPr lang="en-GB" b="1" dirty="0"/>
          </a:p>
        </p:txBody>
      </p:sp>
      <p:sp>
        <p:nvSpPr>
          <p:cNvPr id="3" name="Content Placeholder 2"/>
          <p:cNvSpPr>
            <a:spLocks noGrp="1"/>
          </p:cNvSpPr>
          <p:nvPr>
            <p:ph idx="1"/>
          </p:nvPr>
        </p:nvSpPr>
        <p:spPr/>
        <p:txBody>
          <a:bodyPr>
            <a:normAutofit/>
          </a:bodyPr>
          <a:lstStyle/>
          <a:p>
            <a:pPr algn="just">
              <a:buNone/>
            </a:pPr>
            <a:r>
              <a:rPr lang="en-GB" dirty="0"/>
              <a:t>    </a:t>
            </a:r>
            <a:r>
              <a:rPr lang="en-GB" dirty="0">
                <a:latin typeface="Times New Roman" panose="02020603050405020304" pitchFamily="18" charset="0"/>
                <a:cs typeface="Times New Roman" panose="02020603050405020304" pitchFamily="18" charset="0"/>
              </a:rPr>
              <a:t>Currently, data security and privacy policy has been regarded as one of the biggest concerns. The plain text can be easily compromise and it is easily readable. So the confidentiality of data cannot be maintain. Moreover, authentication of users is also an important concern to think about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9489" y="1594152"/>
            <a:ext cx="11451101" cy="3539430"/>
          </a:xfrm>
          <a:prstGeom prst="rect">
            <a:avLst/>
          </a:prstGeom>
        </p:spPr>
        <p:txBody>
          <a:bodyPr wrap="square">
            <a:spAutoFit/>
          </a:bodyPr>
          <a:lstStyle/>
          <a:p>
            <a:pPr lvl="0"/>
            <a:r>
              <a:rPr lang="en-GB" sz="3200" dirty="0">
                <a:latin typeface="Times New Roman" pitchFamily="18" charset="0"/>
                <a:cs typeface="Times New Roman" pitchFamily="18" charset="0"/>
              </a:rPr>
              <a:t>The primary goal of this project is to provide and simulate an effective solution to face the challenges and solve security issues.</a:t>
            </a:r>
          </a:p>
          <a:p>
            <a:pPr lvl="0"/>
            <a:endParaRPr lang="en-GB" sz="3200" dirty="0">
              <a:latin typeface="Times New Roman" pitchFamily="18" charset="0"/>
              <a:cs typeface="Times New Roman" pitchFamily="18" charset="0"/>
            </a:endParaRPr>
          </a:p>
          <a:p>
            <a:pPr lvl="0" algn="just"/>
            <a:r>
              <a:rPr lang="en-GB" sz="3200" dirty="0">
                <a:latin typeface="Times New Roman" pitchFamily="18" charset="0"/>
                <a:cs typeface="Times New Roman" pitchFamily="18" charset="0"/>
              </a:rPr>
              <a:t>To Design and Implement Symmetric encryption and decryption with four </a:t>
            </a:r>
            <a:r>
              <a:rPr lang="en-GB" sz="3200" dirty="0" smtClean="0">
                <a:latin typeface="Times New Roman" pitchFamily="18" charset="0"/>
                <a:cs typeface="Times New Roman" pitchFamily="18" charset="0"/>
              </a:rPr>
              <a:t>algorithms(Play-Fair </a:t>
            </a:r>
            <a:r>
              <a:rPr lang="en-GB" sz="3200" dirty="0">
                <a:latin typeface="Times New Roman" pitchFamily="18" charset="0"/>
                <a:cs typeface="Times New Roman" pitchFamily="18" charset="0"/>
              </a:rPr>
              <a:t>cipher, Rail fence cipher, Caesar cipher) </a:t>
            </a:r>
            <a:r>
              <a:rPr lang="en-GB" sz="3200">
                <a:latin typeface="Times New Roman" pitchFamily="18" charset="0"/>
                <a:cs typeface="Times New Roman" pitchFamily="18" charset="0"/>
              </a:rPr>
              <a:t>through </a:t>
            </a:r>
            <a:r>
              <a:rPr lang="en-GB" sz="3200" smtClean="0">
                <a:latin typeface="Times New Roman" pitchFamily="18" charset="0"/>
                <a:cs typeface="Times New Roman" pitchFamily="18" charset="0"/>
              </a:rPr>
              <a:t> Java language</a:t>
            </a:r>
            <a:r>
              <a:rPr lang="en-GB" sz="3200" dirty="0">
                <a:latin typeface="Times New Roman" pitchFamily="18" charset="0"/>
                <a:cs typeface="Times New Roman" pitchFamily="18" charset="0"/>
              </a:rPr>
              <a:t>.</a:t>
            </a:r>
          </a:p>
          <a:p>
            <a:pPr lvl="0" algn="just"/>
            <a:endParaRPr lang="en-US" sz="3200" dirty="0">
              <a:latin typeface="Times New Roman" pitchFamily="18" charset="0"/>
              <a:cs typeface="Times New Roman" pitchFamily="18" charset="0"/>
            </a:endParaRPr>
          </a:p>
        </p:txBody>
      </p:sp>
      <p:sp>
        <p:nvSpPr>
          <p:cNvPr id="4" name="Rectangle 3"/>
          <p:cNvSpPr/>
          <p:nvPr/>
        </p:nvSpPr>
        <p:spPr>
          <a:xfrm>
            <a:off x="590843" y="886266"/>
            <a:ext cx="10185009" cy="707886"/>
          </a:xfrm>
          <a:prstGeom prst="rect">
            <a:avLst/>
          </a:prstGeom>
        </p:spPr>
        <p:txBody>
          <a:bodyPr wrap="square">
            <a:spAutoFit/>
          </a:bodyPr>
          <a:lstStyle/>
          <a:p>
            <a:pPr algn="ctr"/>
            <a:r>
              <a:rPr lang="en-US" sz="4000" b="1" dirty="0">
                <a:latin typeface="Times New Roman" pitchFamily="18" charset="0"/>
                <a:cs typeface="Times New Roman" pitchFamily="18" charset="0"/>
              </a:rPr>
              <a:t>OBJECTIVE</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9144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0865" y="1814732"/>
            <a:ext cx="11479237" cy="1169551"/>
          </a:xfrm>
          <a:prstGeom prst="rect">
            <a:avLst/>
          </a:prstGeom>
        </p:spPr>
        <p:txBody>
          <a:bodyPr wrap="square">
            <a:spAutoFit/>
          </a:bodyPr>
          <a:lstStyle/>
          <a:p>
            <a:r>
              <a:rPr lang="en-US" dirty="0"/>
              <a:t/>
            </a:r>
            <a:br>
              <a:rPr lang="en-US" dirty="0"/>
            </a:br>
            <a:endParaRPr lang="en-US" dirty="0"/>
          </a:p>
          <a:p>
            <a:pPr algn="just">
              <a:buFont typeface="Arial" pitchFamily="34" charset="0"/>
              <a:buChar char="•"/>
            </a:pPr>
            <a:endParaRPr lang="en-US" sz="3200" dirty="0">
              <a:latin typeface="Times New Roman" pitchFamily="18" charset="0"/>
              <a:cs typeface="Times New Roman" pitchFamily="18" charset="0"/>
            </a:endParaRPr>
          </a:p>
        </p:txBody>
      </p:sp>
      <p:sp>
        <p:nvSpPr>
          <p:cNvPr id="26" name="Title 25"/>
          <p:cNvSpPr>
            <a:spLocks noGrp="1"/>
          </p:cNvSpPr>
          <p:nvPr>
            <p:ph type="title"/>
          </p:nvPr>
        </p:nvSpPr>
        <p:spPr>
          <a:xfrm>
            <a:off x="762000" y="427039"/>
            <a:ext cx="9287069" cy="457200"/>
          </a:xfrm>
        </p:spPr>
        <p:txBody>
          <a:bodyPr>
            <a:normAutofit fontScale="90000"/>
          </a:bodyPr>
          <a:lstStyle/>
          <a:p>
            <a:r>
              <a:rPr lang="en-US" b="1" dirty="0"/>
              <a:t>Methodology</a:t>
            </a:r>
            <a:endParaRPr lang="en-GB" b="1" dirty="0"/>
          </a:p>
        </p:txBody>
      </p:sp>
      <p:sp>
        <p:nvSpPr>
          <p:cNvPr id="2" name="Rectangle: Rounded Corners 1">
            <a:extLst>
              <a:ext uri="{FF2B5EF4-FFF2-40B4-BE49-F238E27FC236}">
                <a16:creationId xmlns:a16="http://schemas.microsoft.com/office/drawing/2014/main" xmlns="" id="{AF1EE0E0-8814-42BC-8BF2-4B998F65DB67}"/>
              </a:ext>
            </a:extLst>
          </p:cNvPr>
          <p:cNvSpPr>
            <a:spLocks noChangeArrowheads="1"/>
          </p:cNvSpPr>
          <p:nvPr/>
        </p:nvSpPr>
        <p:spPr bwMode="auto">
          <a:xfrm>
            <a:off x="4924267" y="1013727"/>
            <a:ext cx="892466" cy="449261"/>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START</a:t>
            </a:r>
          </a:p>
        </p:txBody>
      </p:sp>
      <p:sp>
        <p:nvSpPr>
          <p:cNvPr id="4" name="Rectangle: Rounded Corners 2">
            <a:extLst>
              <a:ext uri="{FF2B5EF4-FFF2-40B4-BE49-F238E27FC236}">
                <a16:creationId xmlns:a16="http://schemas.microsoft.com/office/drawing/2014/main" xmlns="" id="{369A70A1-D464-42C7-A597-7FE5C73F5ADA}"/>
              </a:ext>
            </a:extLst>
          </p:cNvPr>
          <p:cNvSpPr>
            <a:spLocks noChangeArrowheads="1"/>
          </p:cNvSpPr>
          <p:nvPr/>
        </p:nvSpPr>
        <p:spPr bwMode="auto">
          <a:xfrm>
            <a:off x="4357289" y="1682580"/>
            <a:ext cx="2132965" cy="670877"/>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UNDERSTANDING </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ENCRYPTION AND DECRYPTION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Rounded Corners 4">
            <a:extLst>
              <a:ext uri="{FF2B5EF4-FFF2-40B4-BE49-F238E27FC236}">
                <a16:creationId xmlns:a16="http://schemas.microsoft.com/office/drawing/2014/main" xmlns="" id="{A593E7C2-B631-4FF8-9567-903895AD6B4F}"/>
              </a:ext>
            </a:extLst>
          </p:cNvPr>
          <p:cNvSpPr>
            <a:spLocks noChangeArrowheads="1"/>
          </p:cNvSpPr>
          <p:nvPr/>
        </p:nvSpPr>
        <p:spPr bwMode="auto">
          <a:xfrm>
            <a:off x="4152476" y="2602404"/>
            <a:ext cx="2542592" cy="1169551"/>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UNDERSTANDING THE FOLLOWING ALGORITHM</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PLAY-FAIR CIPHER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RAIL FENCE CIPHER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CEASAR CIPHER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xmlns="" id="{50D27BB4-402A-431E-B5D7-1148C5DA8DBF}"/>
              </a:ext>
            </a:extLst>
          </p:cNvPr>
          <p:cNvSpPr>
            <a:spLocks noChangeArrowheads="1"/>
          </p:cNvSpPr>
          <p:nvPr/>
        </p:nvSpPr>
        <p:spPr bwMode="auto">
          <a:xfrm>
            <a:off x="4718533" y="4050387"/>
            <a:ext cx="1410478" cy="769938"/>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IMPLEMENT ENCRYPTION TECHNIQUE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xmlns="" id="{92CFB8AC-0774-4219-9EC5-C5A950E6EA6D}"/>
              </a:ext>
            </a:extLst>
          </p:cNvPr>
          <p:cNvSpPr>
            <a:spLocks noChangeArrowheads="1"/>
          </p:cNvSpPr>
          <p:nvPr/>
        </p:nvSpPr>
        <p:spPr bwMode="auto">
          <a:xfrm>
            <a:off x="4718532" y="5107996"/>
            <a:ext cx="1410478" cy="784225"/>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IMPLEMENT DECRYPTION TECHNIQUE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xmlns="" id="{B888F988-9D6D-45EC-A514-21D2ABED4C17}"/>
              </a:ext>
            </a:extLst>
          </p:cNvPr>
          <p:cNvSpPr>
            <a:spLocks noChangeArrowheads="1"/>
          </p:cNvSpPr>
          <p:nvPr/>
        </p:nvSpPr>
        <p:spPr bwMode="auto">
          <a:xfrm>
            <a:off x="4833132" y="6207642"/>
            <a:ext cx="1074737" cy="375090"/>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xmlns="" id="{DDEA11FF-2BB8-40CF-8C7D-DD7A2D3FBDD8}"/>
              </a:ext>
            </a:extLst>
          </p:cNvPr>
          <p:cNvCxnSpPr>
            <a:cxnSpLocks/>
          </p:cNvCxnSpPr>
          <p:nvPr/>
        </p:nvCxnSpPr>
        <p:spPr>
          <a:xfrm flipH="1">
            <a:off x="5404021" y="5892221"/>
            <a:ext cx="594" cy="316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2098E3E7-6E9D-473D-B33B-2B6A2BD18A7A}"/>
              </a:ext>
            </a:extLst>
          </p:cNvPr>
          <p:cNvCxnSpPr>
            <a:cxnSpLocks/>
          </p:cNvCxnSpPr>
          <p:nvPr/>
        </p:nvCxnSpPr>
        <p:spPr>
          <a:xfrm>
            <a:off x="5379831" y="2353457"/>
            <a:ext cx="0" cy="248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9891AD21-00B1-499B-877D-0FCC37EE75F6}"/>
              </a:ext>
            </a:extLst>
          </p:cNvPr>
          <p:cNvCxnSpPr>
            <a:cxnSpLocks/>
          </p:cNvCxnSpPr>
          <p:nvPr/>
        </p:nvCxnSpPr>
        <p:spPr>
          <a:xfrm>
            <a:off x="5370501" y="4824659"/>
            <a:ext cx="0" cy="283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23E354E0-2510-4640-A672-6754D34311CC}"/>
              </a:ext>
            </a:extLst>
          </p:cNvPr>
          <p:cNvCxnSpPr>
            <a:cxnSpLocks/>
          </p:cNvCxnSpPr>
          <p:nvPr/>
        </p:nvCxnSpPr>
        <p:spPr>
          <a:xfrm flipH="1">
            <a:off x="5398622" y="3775752"/>
            <a:ext cx="5399" cy="275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xmlns="" id="{6A899A26-8F07-49C4-B21C-3AD99A2C609D}"/>
              </a:ext>
            </a:extLst>
          </p:cNvPr>
          <p:cNvCxnSpPr>
            <a:cxnSpLocks/>
          </p:cNvCxnSpPr>
          <p:nvPr/>
        </p:nvCxnSpPr>
        <p:spPr>
          <a:xfrm>
            <a:off x="5373669" y="1454178"/>
            <a:ext cx="10094" cy="243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12">
            <a:extLst>
              <a:ext uri="{FF2B5EF4-FFF2-40B4-BE49-F238E27FC236}">
                <a16:creationId xmlns:a16="http://schemas.microsoft.com/office/drawing/2014/main" xmlns="" id="{4683A95F-9C6A-4C26-A72E-D636EAA5DFD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F522D-20C2-440C-8FD1-37BA4342F41C}"/>
              </a:ext>
            </a:extLst>
          </p:cNvPr>
          <p:cNvSpPr>
            <a:spLocks noGrp="1"/>
          </p:cNvSpPr>
          <p:nvPr>
            <p:ph type="title"/>
          </p:nvPr>
        </p:nvSpPr>
        <p:spPr/>
        <p:txBody>
          <a:bodyPr/>
          <a:lstStyle/>
          <a:p>
            <a:r>
              <a:rPr lang="en-US" dirty="0"/>
              <a:t>DFD(LEVEL-0)</a:t>
            </a:r>
          </a:p>
        </p:txBody>
      </p:sp>
      <p:sp>
        <p:nvSpPr>
          <p:cNvPr id="12" name="Oval 11">
            <a:extLst>
              <a:ext uri="{FF2B5EF4-FFF2-40B4-BE49-F238E27FC236}">
                <a16:creationId xmlns:a16="http://schemas.microsoft.com/office/drawing/2014/main" xmlns="" id="{79987CD8-F3B1-455B-84EF-6BB71DE18A1F}"/>
              </a:ext>
            </a:extLst>
          </p:cNvPr>
          <p:cNvSpPr/>
          <p:nvPr/>
        </p:nvSpPr>
        <p:spPr>
          <a:xfrm>
            <a:off x="2062317" y="2677886"/>
            <a:ext cx="2099388" cy="147423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a:p>
            <a:pPr algn="ctr"/>
            <a:r>
              <a:rPr lang="en-US" dirty="0" smtClean="0"/>
              <a:t>Encryption</a:t>
            </a:r>
            <a:endParaRPr lang="en-US" dirty="0"/>
          </a:p>
          <a:p>
            <a:pPr algn="ctr"/>
            <a:endParaRPr lang="en-US" dirty="0"/>
          </a:p>
        </p:txBody>
      </p:sp>
      <p:cxnSp>
        <p:nvCxnSpPr>
          <p:cNvPr id="14" name="Straight Arrow Connector 13">
            <a:extLst>
              <a:ext uri="{FF2B5EF4-FFF2-40B4-BE49-F238E27FC236}">
                <a16:creationId xmlns:a16="http://schemas.microsoft.com/office/drawing/2014/main" xmlns="" id="{4522C532-EFF5-4A28-BA4D-2BCD4815DFB3}"/>
              </a:ext>
            </a:extLst>
          </p:cNvPr>
          <p:cNvCxnSpPr/>
          <p:nvPr/>
        </p:nvCxnSpPr>
        <p:spPr>
          <a:xfrm>
            <a:off x="1111591" y="2751401"/>
            <a:ext cx="1129004" cy="27058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TextBox 14">
            <a:extLst>
              <a:ext uri="{FF2B5EF4-FFF2-40B4-BE49-F238E27FC236}">
                <a16:creationId xmlns:a16="http://schemas.microsoft.com/office/drawing/2014/main" xmlns="" id="{CA362927-5123-4F7A-B932-358AE62A9AA1}"/>
              </a:ext>
            </a:extLst>
          </p:cNvPr>
          <p:cNvSpPr txBox="1"/>
          <p:nvPr/>
        </p:nvSpPr>
        <p:spPr>
          <a:xfrm>
            <a:off x="1046277" y="2933963"/>
            <a:ext cx="1054359" cy="384721"/>
          </a:xfrm>
          <a:prstGeom prst="rect">
            <a:avLst/>
          </a:prstGeom>
          <a:noFill/>
        </p:spPr>
        <p:txBody>
          <a:bodyPr wrap="square" rtlCol="0">
            <a:spAutoFit/>
          </a:bodyPr>
          <a:lstStyle/>
          <a:p>
            <a:r>
              <a:rPr lang="en-US" dirty="0"/>
              <a:t>Plaintext</a:t>
            </a:r>
          </a:p>
        </p:txBody>
      </p:sp>
      <p:cxnSp>
        <p:nvCxnSpPr>
          <p:cNvPr id="17" name="Straight Arrow Connector 16">
            <a:extLst>
              <a:ext uri="{FF2B5EF4-FFF2-40B4-BE49-F238E27FC236}">
                <a16:creationId xmlns:a16="http://schemas.microsoft.com/office/drawing/2014/main" xmlns="" id="{5B2DAC5F-2B32-49B9-B384-4D795552F3D4}"/>
              </a:ext>
            </a:extLst>
          </p:cNvPr>
          <p:cNvCxnSpPr>
            <a:cxnSpLocks/>
          </p:cNvCxnSpPr>
          <p:nvPr/>
        </p:nvCxnSpPr>
        <p:spPr>
          <a:xfrm flipV="1">
            <a:off x="1315616" y="3937660"/>
            <a:ext cx="1027364" cy="37308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8" name="TextBox 17">
            <a:extLst>
              <a:ext uri="{FF2B5EF4-FFF2-40B4-BE49-F238E27FC236}">
                <a16:creationId xmlns:a16="http://schemas.microsoft.com/office/drawing/2014/main" xmlns="" id="{637EF335-BA4C-4A8D-8A46-8AD4820CBAAB}"/>
              </a:ext>
            </a:extLst>
          </p:cNvPr>
          <p:cNvSpPr txBox="1"/>
          <p:nvPr/>
        </p:nvSpPr>
        <p:spPr>
          <a:xfrm>
            <a:off x="1508732" y="3774871"/>
            <a:ext cx="760943" cy="384721"/>
          </a:xfrm>
          <a:prstGeom prst="rect">
            <a:avLst/>
          </a:prstGeom>
          <a:noFill/>
        </p:spPr>
        <p:txBody>
          <a:bodyPr wrap="square" rtlCol="0">
            <a:spAutoFit/>
          </a:bodyPr>
          <a:lstStyle/>
          <a:p>
            <a:r>
              <a:rPr lang="en-US" dirty="0"/>
              <a:t>key</a:t>
            </a:r>
          </a:p>
        </p:txBody>
      </p:sp>
      <p:sp>
        <p:nvSpPr>
          <p:cNvPr id="21" name="TextBox 20">
            <a:extLst>
              <a:ext uri="{FF2B5EF4-FFF2-40B4-BE49-F238E27FC236}">
                <a16:creationId xmlns:a16="http://schemas.microsoft.com/office/drawing/2014/main" xmlns="" id="{DAA912C7-3407-483F-8AAD-F66E76B1C7DE}"/>
              </a:ext>
            </a:extLst>
          </p:cNvPr>
          <p:cNvSpPr txBox="1"/>
          <p:nvPr/>
        </p:nvSpPr>
        <p:spPr>
          <a:xfrm>
            <a:off x="4189445" y="3097763"/>
            <a:ext cx="1273875" cy="677108"/>
          </a:xfrm>
          <a:prstGeom prst="rect">
            <a:avLst/>
          </a:prstGeom>
          <a:noFill/>
        </p:spPr>
        <p:txBody>
          <a:bodyPr wrap="none" rtlCol="0">
            <a:spAutoFit/>
          </a:bodyPr>
          <a:lstStyle/>
          <a:p>
            <a:r>
              <a:rPr lang="en-US" dirty="0"/>
              <a:t>Cipher text</a:t>
            </a:r>
          </a:p>
          <a:p>
            <a:endParaRPr lang="en-US" dirty="0"/>
          </a:p>
        </p:txBody>
      </p:sp>
      <p:cxnSp>
        <p:nvCxnSpPr>
          <p:cNvPr id="23" name="Straight Arrow Connector 22">
            <a:extLst>
              <a:ext uri="{FF2B5EF4-FFF2-40B4-BE49-F238E27FC236}">
                <a16:creationId xmlns:a16="http://schemas.microsoft.com/office/drawing/2014/main" xmlns="" id="{D0BF7C1D-98EA-4BFC-A616-C56A82B19FC4}"/>
              </a:ext>
            </a:extLst>
          </p:cNvPr>
          <p:cNvCxnSpPr>
            <a:cxnSpLocks/>
            <a:stCxn id="21" idx="1"/>
          </p:cNvCxnSpPr>
          <p:nvPr/>
        </p:nvCxnSpPr>
        <p:spPr>
          <a:xfrm flipV="1">
            <a:off x="4189445" y="3415005"/>
            <a:ext cx="1213231" cy="2131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4" name="Oval 23">
            <a:extLst>
              <a:ext uri="{FF2B5EF4-FFF2-40B4-BE49-F238E27FC236}">
                <a16:creationId xmlns:a16="http://schemas.microsoft.com/office/drawing/2014/main" xmlns="" id="{E5BF82EC-7A95-4B36-8D18-F101BAD64990}"/>
              </a:ext>
            </a:extLst>
          </p:cNvPr>
          <p:cNvSpPr/>
          <p:nvPr/>
        </p:nvSpPr>
        <p:spPr>
          <a:xfrm>
            <a:off x="7511143" y="2565918"/>
            <a:ext cx="2099388" cy="145057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Decryption</a:t>
            </a:r>
            <a:endParaRPr lang="en-US" dirty="0"/>
          </a:p>
        </p:txBody>
      </p:sp>
      <p:cxnSp>
        <p:nvCxnSpPr>
          <p:cNvPr id="26" name="Straight Arrow Connector 25">
            <a:extLst>
              <a:ext uri="{FF2B5EF4-FFF2-40B4-BE49-F238E27FC236}">
                <a16:creationId xmlns:a16="http://schemas.microsoft.com/office/drawing/2014/main" xmlns="" id="{5F42DE67-5003-407F-94AB-5A1D5CE72781}"/>
              </a:ext>
            </a:extLst>
          </p:cNvPr>
          <p:cNvCxnSpPr/>
          <p:nvPr/>
        </p:nvCxnSpPr>
        <p:spPr>
          <a:xfrm>
            <a:off x="6615404" y="2565918"/>
            <a:ext cx="1021204" cy="53184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xmlns="" id="{615DAEA7-B796-462E-8881-8F030E357346}"/>
              </a:ext>
            </a:extLst>
          </p:cNvPr>
          <p:cNvCxnSpPr>
            <a:cxnSpLocks/>
          </p:cNvCxnSpPr>
          <p:nvPr/>
        </p:nvCxnSpPr>
        <p:spPr>
          <a:xfrm flipV="1">
            <a:off x="6875665" y="3657600"/>
            <a:ext cx="760943" cy="54145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a:extLst>
              <a:ext uri="{FF2B5EF4-FFF2-40B4-BE49-F238E27FC236}">
                <a16:creationId xmlns:a16="http://schemas.microsoft.com/office/drawing/2014/main" xmlns="" id="{FDA68BE6-EA30-443E-808C-24F0B9911A7F}"/>
              </a:ext>
            </a:extLst>
          </p:cNvPr>
          <p:cNvSpPr txBox="1"/>
          <p:nvPr/>
        </p:nvSpPr>
        <p:spPr>
          <a:xfrm>
            <a:off x="6568752" y="2366680"/>
            <a:ext cx="1250301" cy="677108"/>
          </a:xfrm>
          <a:prstGeom prst="rect">
            <a:avLst/>
          </a:prstGeom>
          <a:noFill/>
        </p:spPr>
        <p:txBody>
          <a:bodyPr wrap="square" rtlCol="0">
            <a:spAutoFit/>
          </a:bodyPr>
          <a:lstStyle/>
          <a:p>
            <a:r>
              <a:rPr lang="en-US" dirty="0"/>
              <a:t>Cipher text</a:t>
            </a:r>
          </a:p>
        </p:txBody>
      </p:sp>
      <p:sp>
        <p:nvSpPr>
          <p:cNvPr id="33" name="TextBox 32">
            <a:extLst>
              <a:ext uri="{FF2B5EF4-FFF2-40B4-BE49-F238E27FC236}">
                <a16:creationId xmlns:a16="http://schemas.microsoft.com/office/drawing/2014/main" xmlns="" id="{6115E718-270C-4DB0-80D4-538B0FC44986}"/>
              </a:ext>
            </a:extLst>
          </p:cNvPr>
          <p:cNvSpPr txBox="1"/>
          <p:nvPr/>
        </p:nvSpPr>
        <p:spPr>
          <a:xfrm>
            <a:off x="7203233" y="4124131"/>
            <a:ext cx="518347" cy="384721"/>
          </a:xfrm>
          <a:prstGeom prst="rect">
            <a:avLst/>
          </a:prstGeom>
          <a:noFill/>
        </p:spPr>
        <p:txBody>
          <a:bodyPr wrap="none" rtlCol="0">
            <a:spAutoFit/>
          </a:bodyPr>
          <a:lstStyle/>
          <a:p>
            <a:r>
              <a:rPr lang="en-US" dirty="0"/>
              <a:t>key</a:t>
            </a:r>
          </a:p>
        </p:txBody>
      </p:sp>
      <p:cxnSp>
        <p:nvCxnSpPr>
          <p:cNvPr id="35" name="Straight Arrow Connector 34">
            <a:extLst>
              <a:ext uri="{FF2B5EF4-FFF2-40B4-BE49-F238E27FC236}">
                <a16:creationId xmlns:a16="http://schemas.microsoft.com/office/drawing/2014/main" xmlns="" id="{75518034-1C3B-42E5-A651-A2A4B3B3ADF8}"/>
              </a:ext>
            </a:extLst>
          </p:cNvPr>
          <p:cNvCxnSpPr>
            <a:stCxn id="24" idx="6"/>
          </p:cNvCxnSpPr>
          <p:nvPr/>
        </p:nvCxnSpPr>
        <p:spPr>
          <a:xfrm flipV="1">
            <a:off x="9610531" y="3291206"/>
            <a:ext cx="895738"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TextBox 35">
            <a:extLst>
              <a:ext uri="{FF2B5EF4-FFF2-40B4-BE49-F238E27FC236}">
                <a16:creationId xmlns:a16="http://schemas.microsoft.com/office/drawing/2014/main" xmlns="" id="{0C6F3393-6F4B-47FA-AED4-D9CE20FCA3C5}"/>
              </a:ext>
            </a:extLst>
          </p:cNvPr>
          <p:cNvSpPr txBox="1"/>
          <p:nvPr/>
        </p:nvSpPr>
        <p:spPr>
          <a:xfrm>
            <a:off x="9890449" y="3097763"/>
            <a:ext cx="1108765" cy="384721"/>
          </a:xfrm>
          <a:prstGeom prst="rect">
            <a:avLst/>
          </a:prstGeom>
          <a:noFill/>
        </p:spPr>
        <p:txBody>
          <a:bodyPr wrap="none" rtlCol="0">
            <a:spAutoFit/>
          </a:bodyPr>
          <a:lstStyle/>
          <a:p>
            <a:r>
              <a:rPr lang="en-US" dirty="0"/>
              <a:t>Plain text</a:t>
            </a:r>
          </a:p>
        </p:txBody>
      </p:sp>
    </p:spTree>
    <p:extLst>
      <p:ext uri="{BB962C8B-B14F-4D97-AF65-F5344CB8AC3E}">
        <p14:creationId xmlns:p14="http://schemas.microsoft.com/office/powerpoint/2010/main" xmlns="" val="372745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1F98D-C33F-4DD5-B722-800E59207436}"/>
              </a:ext>
            </a:extLst>
          </p:cNvPr>
          <p:cNvSpPr>
            <a:spLocks noGrp="1"/>
          </p:cNvSpPr>
          <p:nvPr>
            <p:ph type="title"/>
          </p:nvPr>
        </p:nvSpPr>
        <p:spPr/>
        <p:txBody>
          <a:bodyPr/>
          <a:lstStyle/>
          <a:p>
            <a:r>
              <a:rPr lang="en-US" dirty="0"/>
              <a:t>DFD (level-1)</a:t>
            </a:r>
          </a:p>
        </p:txBody>
      </p:sp>
      <p:pic>
        <p:nvPicPr>
          <p:cNvPr id="5" name="Picture 4">
            <a:extLst>
              <a:ext uri="{FF2B5EF4-FFF2-40B4-BE49-F238E27FC236}">
                <a16:creationId xmlns:a16="http://schemas.microsoft.com/office/drawing/2014/main" xmlns="" id="{6B70627F-C403-4C39-95B2-FF52D2374B25}"/>
              </a:ext>
            </a:extLst>
          </p:cNvPr>
          <p:cNvPicPr>
            <a:picLocks noChangeAspect="1"/>
          </p:cNvPicPr>
          <p:nvPr/>
        </p:nvPicPr>
        <p:blipFill>
          <a:blip r:embed="rId2"/>
          <a:stretch>
            <a:fillRect/>
          </a:stretch>
        </p:blipFill>
        <p:spPr>
          <a:xfrm>
            <a:off x="2892490" y="1427584"/>
            <a:ext cx="6288832" cy="5430416"/>
          </a:xfrm>
          <a:prstGeom prst="rect">
            <a:avLst/>
          </a:prstGeom>
        </p:spPr>
      </p:pic>
    </p:spTree>
    <p:extLst>
      <p:ext uri="{BB962C8B-B14F-4D97-AF65-F5344CB8AC3E}">
        <p14:creationId xmlns:p14="http://schemas.microsoft.com/office/powerpoint/2010/main" xmlns="" val="16596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11655</TotalTime>
  <Words>1014</Words>
  <Application>Microsoft Office PowerPoint</Application>
  <PresentationFormat>Custom</PresentationFormat>
  <Paragraphs>203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Alphabet Encoding</vt:lpstr>
      <vt:lpstr>Slide 3</vt:lpstr>
      <vt:lpstr>INTRODUCTION</vt:lpstr>
      <vt:lpstr>PROBLEM STATEMENT</vt:lpstr>
      <vt:lpstr>Slide 6</vt:lpstr>
      <vt:lpstr>Methodology</vt:lpstr>
      <vt:lpstr>DFD(LEVEL-0)</vt:lpstr>
      <vt:lpstr>DFD (level-1)</vt:lpstr>
      <vt:lpstr>ALGORITHM</vt:lpstr>
      <vt:lpstr>Slide 11</vt:lpstr>
      <vt:lpstr>Flowchart of Rail fence</vt:lpstr>
      <vt:lpstr>ALGORITHM</vt:lpstr>
      <vt:lpstr>Slide 14</vt:lpstr>
      <vt:lpstr>Slide 15</vt:lpstr>
      <vt:lpstr>ALGORITHM</vt:lpstr>
      <vt:lpstr>Slide 17</vt:lpstr>
      <vt:lpstr>Slide 18</vt:lpstr>
      <vt:lpstr> FUTURE ENHANCEMENTS </vt:lpstr>
      <vt:lpstr>Output</vt:lpstr>
      <vt:lpstr>Slide 21</vt:lpstr>
      <vt:lpstr>Conclusion</vt:lpstr>
      <vt:lpstr>References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DIVYA</dc:creator>
  <cp:lastModifiedBy>Garvit Bhatia</cp:lastModifiedBy>
  <cp:revision>768</cp:revision>
  <cp:lastPrinted>2017-08-16T11:40:20Z</cp:lastPrinted>
  <dcterms:created xsi:type="dcterms:W3CDTF">2017-08-14T08:34:40Z</dcterms:created>
  <dcterms:modified xsi:type="dcterms:W3CDTF">2021-08-12T09:16:31Z</dcterms:modified>
</cp:coreProperties>
</file>