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9" r:id="rId6"/>
    <p:sldId id="384" r:id="rId7"/>
    <p:sldId id="317" r:id="rId8"/>
    <p:sldId id="279" r:id="rId9"/>
    <p:sldId id="392" r:id="rId10"/>
    <p:sldId id="321"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5/26/2022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Web Development</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745163"/>
            <a:ext cx="3565524" cy="1731963"/>
          </a:xfrm>
        </p:spPr>
        <p:txBody>
          <a:bodyPr>
            <a:noAutofit/>
          </a:bodyPr>
          <a:lstStyle/>
          <a:p>
            <a:r>
              <a:rPr lang="en-US" sz="1800" dirty="0"/>
              <a:t>Devansh Rautela</a:t>
            </a:r>
          </a:p>
          <a:p>
            <a:r>
              <a:rPr lang="en-US" sz="1800" dirty="0"/>
              <a:t>Univ. Roll no. 2018314</a:t>
            </a:r>
          </a:p>
          <a:p>
            <a:r>
              <a:rPr lang="en-US" sz="1800" dirty="0"/>
              <a:t>Roll no. 20</a:t>
            </a:r>
          </a:p>
          <a:p>
            <a:r>
              <a:rPr lang="en-US" sz="1800" dirty="0"/>
              <a:t>Section – C</a:t>
            </a:r>
          </a:p>
          <a:p>
            <a:r>
              <a:rPr lang="en-US" sz="1800" dirty="0"/>
              <a:t>Course – B-Tech CSE</a:t>
            </a:r>
          </a:p>
        </p:txBody>
      </p:sp>
      <p:pic>
        <p:nvPicPr>
          <p:cNvPr id="7" name="Picture Placeholder 6" descr="Graphical user interface&#10;&#10;Description automatically generated">
            <a:extLst>
              <a:ext uri="{FF2B5EF4-FFF2-40B4-BE49-F238E27FC236}">
                <a16:creationId xmlns:a16="http://schemas.microsoft.com/office/drawing/2014/main" id="{B9004144-8B1B-7AB4-7076-AF77B6E10A28}"/>
              </a:ext>
            </a:extLst>
          </p:cNvPr>
          <p:cNvPicPr>
            <a:picLocks noGrp="1" noChangeAspect="1"/>
          </p:cNvPicPr>
          <p:nvPr>
            <p:ph type="pic" sz="quarter" idx="13"/>
          </p:nvPr>
        </p:nvPicPr>
        <p:blipFill>
          <a:blip r:embed="rId3"/>
          <a:srcRect l="25099" r="25099"/>
          <a:stretch>
            <a:fillRect/>
          </a:stretch>
        </p:blipFill>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Web Development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3168637"/>
            <a:ext cx="3565525" cy="2638605"/>
          </a:xfrm>
        </p:spPr>
        <p:txBody>
          <a:bodyPr/>
          <a:lstStyle/>
          <a:p>
            <a:r>
              <a:rPr lang="en-US" dirty="0"/>
              <a:t>Web development</a:t>
            </a:r>
          </a:p>
          <a:p>
            <a:r>
              <a:rPr lang="en-US" dirty="0"/>
              <a:t>Basic HTML</a:t>
            </a:r>
          </a:p>
          <a:p>
            <a:r>
              <a:rPr lang="en-US" dirty="0"/>
              <a:t>HTML Structures</a:t>
            </a:r>
          </a:p>
          <a:p>
            <a:r>
              <a:rPr lang="en-US" dirty="0"/>
              <a:t>Some terms in HTML</a:t>
            </a:r>
          </a:p>
          <a:p>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7" name="Picture Placeholder 16" descr="A picture containing website&#10;&#10;Description automatically generated">
            <a:extLst>
              <a:ext uri="{FF2B5EF4-FFF2-40B4-BE49-F238E27FC236}">
                <a16:creationId xmlns:a16="http://schemas.microsoft.com/office/drawing/2014/main" id="{D01165E4-044D-8A9F-6CB6-378DA4AF0DCC}"/>
              </a:ext>
            </a:extLst>
          </p:cNvPr>
          <p:cNvPicPr>
            <a:picLocks noGrp="1" noChangeAspect="1"/>
          </p:cNvPicPr>
          <p:nvPr>
            <p:ph type="pic" sz="quarter" idx="13"/>
          </p:nvPr>
        </p:nvPicPr>
        <p:blipFill>
          <a:blip r:embed="rId2"/>
          <a:srcRect l="19986" r="19986"/>
          <a:stretch>
            <a:fillRect/>
          </a:stretch>
        </p:blipFill>
        <p:spPr/>
      </p:pic>
      <p:pic>
        <p:nvPicPr>
          <p:cNvPr id="23" name="Picture Placeholder 22" descr="Text&#10;&#10;Description automatically generated with low confidence">
            <a:extLst>
              <a:ext uri="{FF2B5EF4-FFF2-40B4-BE49-F238E27FC236}">
                <a16:creationId xmlns:a16="http://schemas.microsoft.com/office/drawing/2014/main" id="{BCAE215E-F962-E746-EDBE-4259E1734D3E}"/>
              </a:ext>
            </a:extLst>
          </p:cNvPr>
          <p:cNvPicPr>
            <a:picLocks noGrp="1" noChangeAspect="1"/>
          </p:cNvPicPr>
          <p:nvPr>
            <p:ph type="pic" sz="quarter" idx="14"/>
          </p:nvPr>
        </p:nvPicPr>
        <p:blipFill rotWithShape="1">
          <a:blip r:embed="rId3"/>
          <a:srcRect l="25000" r="25000" b="17028"/>
          <a:stretch/>
        </p:blipFill>
        <p:spPr>
          <a:xfrm>
            <a:off x="8918575" y="596392"/>
            <a:ext cx="2263776" cy="2263776"/>
          </a:xfrm>
        </p:spPr>
      </p:pic>
      <p:pic>
        <p:nvPicPr>
          <p:cNvPr id="25" name="Picture Placeholder 24" descr="A person working on a computer&#10;&#10;Description automatically generated with low confidence">
            <a:extLst>
              <a:ext uri="{FF2B5EF4-FFF2-40B4-BE49-F238E27FC236}">
                <a16:creationId xmlns:a16="http://schemas.microsoft.com/office/drawing/2014/main" id="{BD454668-8937-C717-6EAF-8E0AC37518C1}"/>
              </a:ext>
            </a:extLst>
          </p:cNvPr>
          <p:cNvPicPr>
            <a:picLocks noGrp="1" noChangeAspect="1"/>
          </p:cNvPicPr>
          <p:nvPr>
            <p:ph type="pic" sz="quarter" idx="15"/>
          </p:nvPr>
        </p:nvPicPr>
        <p:blipFill rotWithShape="1">
          <a:blip r:embed="rId4"/>
          <a:srcRect l="17318" t="7713" r="26334" b="7122"/>
          <a:stretch/>
        </p:blipFill>
        <p:spPr>
          <a:xfrm>
            <a:off x="9091612" y="3324733"/>
            <a:ext cx="2936876" cy="2936876"/>
          </a:xfr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Web Development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10000"/>
          </a:bodyPr>
          <a:lstStyle/>
          <a:p>
            <a:pPr marL="0" indent="0" algn="just">
              <a:buNone/>
            </a:pPr>
            <a:r>
              <a:rPr lang="en-US" b="1" i="0" dirty="0">
                <a:solidFill>
                  <a:schemeClr val="tx1"/>
                </a:solidFill>
                <a:effectLst/>
                <a:latin typeface="urw-din"/>
              </a:rPr>
              <a:t>Web development</a:t>
            </a:r>
            <a:r>
              <a:rPr lang="en-US" b="0" i="0" dirty="0">
                <a:solidFill>
                  <a:schemeClr val="tx1"/>
                </a:solidFill>
                <a:effectLst/>
                <a:latin typeface="urw-din"/>
              </a:rPr>
              <a:t> refers to the building, creating, and maintaining of websites. It includes aspects such as web design, web publishing, web programming, and database management. It is the creation of an application that works over the internet i.e. websites.</a:t>
            </a:r>
          </a:p>
          <a:p>
            <a:endParaRPr lang="en-US" dirty="0"/>
          </a:p>
        </p:txBody>
      </p:sp>
      <p:pic>
        <p:nvPicPr>
          <p:cNvPr id="16" name="Picture Placeholder 15" descr="Text, icon&#10;&#10;Description automatically generated with medium confidence">
            <a:extLst>
              <a:ext uri="{FF2B5EF4-FFF2-40B4-BE49-F238E27FC236}">
                <a16:creationId xmlns:a16="http://schemas.microsoft.com/office/drawing/2014/main" id="{05081538-BF13-5255-FC01-5A38EDCB753E}"/>
              </a:ext>
            </a:extLst>
          </p:cNvPr>
          <p:cNvPicPr>
            <a:picLocks noGrp="1" noChangeAspect="1"/>
          </p:cNvPicPr>
          <p:nvPr>
            <p:ph type="pic" sz="quarter" idx="13"/>
          </p:nvPr>
        </p:nvPicPr>
        <p:blipFill>
          <a:blip r:embed="rId3"/>
          <a:srcRect l="9563" r="9563"/>
          <a:stretch>
            <a:fillRect/>
          </a:stretch>
        </p:blipFill>
        <p:spPr>
          <a:xfrm>
            <a:off x="-1" y="0"/>
            <a:ext cx="4012396" cy="3776472"/>
          </a:xfrm>
        </p:spPr>
      </p:pic>
      <p:pic>
        <p:nvPicPr>
          <p:cNvPr id="19" name="Picture Placeholder 18" descr="Icon&#10;&#10;Description automatically generated">
            <a:extLst>
              <a:ext uri="{FF2B5EF4-FFF2-40B4-BE49-F238E27FC236}">
                <a16:creationId xmlns:a16="http://schemas.microsoft.com/office/drawing/2014/main" id="{AA8B7419-84A9-867D-F3E3-5AA435AFE18C}"/>
              </a:ext>
            </a:extLst>
          </p:cNvPr>
          <p:cNvPicPr>
            <a:picLocks noGrp="1" noChangeAspect="1"/>
          </p:cNvPicPr>
          <p:nvPr>
            <p:ph type="pic" sz="quarter" idx="14"/>
          </p:nvPr>
        </p:nvPicPr>
        <p:blipFill>
          <a:blip r:embed="rId4"/>
          <a:srcRect l="9563" r="9563"/>
          <a:stretch>
            <a:fillRect/>
          </a:stretch>
        </p:blipFill>
        <p:spPr>
          <a:xfrm>
            <a:off x="4049510" y="0"/>
            <a:ext cx="4012396" cy="3776472"/>
          </a:xfrm>
        </p:spPr>
      </p:pic>
      <p:pic>
        <p:nvPicPr>
          <p:cNvPr id="22" name="Picture Placeholder 21" descr="Logo&#10;&#10;Description automatically generated">
            <a:extLst>
              <a:ext uri="{FF2B5EF4-FFF2-40B4-BE49-F238E27FC236}">
                <a16:creationId xmlns:a16="http://schemas.microsoft.com/office/drawing/2014/main" id="{F3CF4493-9967-ADD1-C343-CD62EFB9C039}"/>
              </a:ext>
            </a:extLst>
          </p:cNvPr>
          <p:cNvPicPr>
            <a:picLocks noGrp="1" noChangeAspect="1"/>
          </p:cNvPicPr>
          <p:nvPr>
            <p:ph type="pic" sz="quarter" idx="15"/>
          </p:nvPr>
        </p:nvPicPr>
        <p:blipFill>
          <a:blip r:embed="rId5"/>
          <a:srcRect l="9563" r="9563"/>
          <a:stretch>
            <a:fillRect/>
          </a:stretch>
        </p:blipFill>
        <p:spPr>
          <a:xfrm>
            <a:off x="8142491" y="0"/>
            <a:ext cx="4073893"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11317049" cy="1145514"/>
          </a:xfrm>
        </p:spPr>
        <p:txBody>
          <a:bodyPr vert="horz" wrap="square" lIns="0" tIns="0" rIns="0" bIns="0" rtlCol="0" anchor="b" anchorCtr="0">
            <a:normAutofit/>
          </a:bodyPr>
          <a:lstStyle/>
          <a:p>
            <a:pPr algn="ctr">
              <a:lnSpc>
                <a:spcPct val="100000"/>
              </a:lnSpc>
            </a:pPr>
            <a:r>
              <a:rPr lang="en-US" dirty="0"/>
              <a:t>WEB DEVELOPMENT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1F38A935-6002-7D44-750D-C9B145BEA1B4}"/>
              </a:ext>
            </a:extLst>
          </p:cNvPr>
          <p:cNvSpPr txBox="1"/>
          <p:nvPr/>
        </p:nvSpPr>
        <p:spPr>
          <a:xfrm>
            <a:off x="550861" y="1941720"/>
            <a:ext cx="11090275" cy="3785652"/>
          </a:xfrm>
          <a:prstGeom prst="rect">
            <a:avLst/>
          </a:prstGeom>
          <a:noFill/>
        </p:spPr>
        <p:txBody>
          <a:bodyPr wrap="square" rtlCol="0">
            <a:spAutoFit/>
          </a:bodyPr>
          <a:lstStyle/>
          <a:p>
            <a:pPr algn="just"/>
            <a:r>
              <a:rPr lang="en-US" sz="2400" b="1" i="0" dirty="0">
                <a:effectLst/>
                <a:latin typeface="urw-din"/>
              </a:rPr>
              <a:t>Web development</a:t>
            </a:r>
            <a:r>
              <a:rPr lang="en-US" sz="2400" b="0" i="0" dirty="0">
                <a:effectLst/>
                <a:latin typeface="urw-din"/>
              </a:rPr>
              <a:t> refers to the building, creating, and maintaining of websites. It includes aspects such as web design, web publishing, web programming, and database management. It is the creation of an application that works over the internet i.e. websites.</a:t>
            </a:r>
          </a:p>
          <a:p>
            <a:pPr algn="just"/>
            <a:r>
              <a:rPr lang="en-US" sz="2400" dirty="0">
                <a:latin typeface="urw-din"/>
              </a:rPr>
              <a:t>It is the work involved in developing a website for the internet (world wide web) or an intranet(a private network).</a:t>
            </a:r>
          </a:p>
          <a:p>
            <a:pPr algn="just"/>
            <a:r>
              <a:rPr lang="en-US" sz="2400" dirty="0">
                <a:latin typeface="urw-din"/>
              </a:rPr>
              <a:t>Web development can range from developing a simple page of plain text to complex web applications, electronic businesses , and network social network services.</a:t>
            </a:r>
          </a:p>
          <a:p>
            <a:pPr algn="just"/>
            <a:r>
              <a:rPr lang="en-US" sz="2400" dirty="0">
                <a:latin typeface="urw-din"/>
              </a:rPr>
              <a:t>A more comprehensive list of tasks to which web development commonly refers, may include web engineering, web design, web content development.</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861530" y="656632"/>
            <a:ext cx="4674279" cy="592495"/>
          </a:xfrm>
        </p:spPr>
        <p:txBody>
          <a:bodyPr>
            <a:normAutofit/>
          </a:bodyPr>
          <a:lstStyle/>
          <a:p>
            <a:r>
              <a:rPr lang="en-US" dirty="0"/>
              <a:t>WHAT IS HTML?</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9" name="Picture Placeholder 8" descr="Text, icon&#10;&#10;Description automatically generated with medium confidence">
            <a:extLst>
              <a:ext uri="{FF2B5EF4-FFF2-40B4-BE49-F238E27FC236}">
                <a16:creationId xmlns:a16="http://schemas.microsoft.com/office/drawing/2014/main" id="{E5C434A8-7C7F-EA3D-6CAA-BB345C28481E}"/>
              </a:ext>
            </a:extLst>
          </p:cNvPr>
          <p:cNvPicPr>
            <a:picLocks noGrp="1" noChangeAspect="1"/>
          </p:cNvPicPr>
          <p:nvPr>
            <p:ph type="pic" sz="quarter" idx="13"/>
          </p:nvPr>
        </p:nvPicPr>
        <p:blipFill>
          <a:blip r:embed="rId2"/>
          <a:srcRect/>
          <a:stretch>
            <a:fillRect/>
          </a:stretch>
        </p:blipFill>
        <p:spPr>
          <a:xfrm>
            <a:off x="6198082" y="656632"/>
            <a:ext cx="5132388" cy="5132388"/>
          </a:xfrm>
        </p:spPr>
      </p:pic>
      <p:sp>
        <p:nvSpPr>
          <p:cNvPr id="11" name="Content Placeholder 10">
            <a:extLst>
              <a:ext uri="{FF2B5EF4-FFF2-40B4-BE49-F238E27FC236}">
                <a16:creationId xmlns:a16="http://schemas.microsoft.com/office/drawing/2014/main" id="{46275194-E37E-8B65-CC91-C3AB838C2E83}"/>
              </a:ext>
            </a:extLst>
          </p:cNvPr>
          <p:cNvSpPr>
            <a:spLocks noGrp="1"/>
          </p:cNvSpPr>
          <p:nvPr>
            <p:ph sz="quarter" idx="15"/>
          </p:nvPr>
        </p:nvSpPr>
        <p:spPr>
          <a:xfrm>
            <a:off x="307909" y="1404485"/>
            <a:ext cx="5355771" cy="5780087"/>
          </a:xfrm>
        </p:spPr>
        <p:txBody>
          <a:bodyPr/>
          <a:lstStyle/>
          <a:p>
            <a:pPr marL="342900" indent="-342900" algn="just">
              <a:buFont typeface="Arial" panose="020B0604020202020204" pitchFamily="34" charset="0"/>
              <a:buChar char="•"/>
            </a:pPr>
            <a:r>
              <a:rPr lang="en-US" sz="1600" dirty="0">
                <a:solidFill>
                  <a:schemeClr val="tx1"/>
                </a:solidFill>
              </a:rPr>
              <a:t>The </a:t>
            </a:r>
            <a:r>
              <a:rPr lang="en-US" sz="1600" b="1" dirty="0" err="1">
                <a:solidFill>
                  <a:schemeClr val="tx1"/>
                </a:solidFill>
              </a:rPr>
              <a:t>HyperText</a:t>
            </a:r>
            <a:r>
              <a:rPr lang="en-US" sz="1600" b="1" dirty="0">
                <a:solidFill>
                  <a:schemeClr val="tx1"/>
                </a:solidFill>
              </a:rPr>
              <a:t> Markup Language</a:t>
            </a:r>
            <a:r>
              <a:rPr lang="en-US" sz="1600" dirty="0">
                <a:solidFill>
                  <a:schemeClr val="tx1"/>
                </a:solidFill>
              </a:rPr>
              <a:t> or </a:t>
            </a:r>
            <a:r>
              <a:rPr lang="en-US" sz="1600" b="1" dirty="0">
                <a:solidFill>
                  <a:schemeClr val="tx1"/>
                </a:solidFill>
              </a:rPr>
              <a:t>HTML</a:t>
            </a:r>
            <a:r>
              <a:rPr lang="en-US" sz="1600" dirty="0">
                <a:solidFill>
                  <a:schemeClr val="tx1"/>
                </a:solidFill>
              </a:rPr>
              <a:t> is the standard markup language for documents designed to be displayed in a web browser. It can be assisted by technologies such as Cascading Style Sheets (CSS) and scripting languages such as </a:t>
            </a:r>
            <a:r>
              <a:rPr lang="en-US" sz="1600" dirty="0" err="1">
                <a:solidFill>
                  <a:schemeClr val="tx1"/>
                </a:solidFill>
              </a:rPr>
              <a:t>Javascript</a:t>
            </a:r>
            <a:r>
              <a:rPr lang="en-US" sz="1600" dirty="0">
                <a:solidFill>
                  <a:schemeClr val="tx1"/>
                </a:solidFill>
              </a:rPr>
              <a:t>.</a:t>
            </a:r>
          </a:p>
          <a:p>
            <a:pPr marL="342900" indent="-342900" algn="just">
              <a:buFont typeface="Arial" panose="020B0604020202020204" pitchFamily="34" charset="0"/>
              <a:buChar char="•"/>
            </a:pPr>
            <a:r>
              <a:rPr lang="en-US" sz="1600" dirty="0">
                <a:solidFill>
                  <a:schemeClr val="tx1"/>
                </a:solidFill>
              </a:rPr>
              <a:t>Web browsers receive HTML documents from a web server or from local storage and render the documents into multimedia web pages. HTML describes the structure of a web page semantically and originally included cues for the appearance of the document.</a:t>
            </a:r>
          </a:p>
          <a:p>
            <a:pPr marL="342900" indent="-342900" algn="just">
              <a:buFont typeface="Arial" panose="020B0604020202020204" pitchFamily="34" charset="0"/>
              <a:buChar char="•"/>
            </a:pPr>
            <a:r>
              <a:rPr lang="en-US" sz="1600" dirty="0">
                <a:solidFill>
                  <a:schemeClr val="tx1"/>
                </a:solidFill>
              </a:rPr>
              <a:t>HTML elements are the building blocks of HTML pages. With HTML constructs, images and other objects such as interactive forms may be embedded into the rendered page. HTML provides a means to create structured documents by denoting structural semantics for text such as headings, paragraphs, lists, links, quotes and other items</a:t>
            </a:r>
            <a:endParaRPr lang="en-US" sz="1600" b="0" i="0" dirty="0">
              <a:solidFill>
                <a:schemeClr val="tx1"/>
              </a:solidFill>
              <a:effectLst/>
              <a:latin typeface="Bahnschrift SemiBold SemiConden" panose="020B0502040204020203" pitchFamily="34" charset="0"/>
              <a:ea typeface="Yu Gothic Medium" panose="020B0500000000000000" pitchFamily="34" charset="-128"/>
              <a:cs typeface="Adobe Hebrew" panose="02040503050201020203" pitchFamily="18" charset="-79"/>
            </a:endParaRPr>
          </a:p>
          <a:p>
            <a:pPr algn="just"/>
            <a:endParaRPr lang="en-IN" sz="1600" dirty="0">
              <a:solidFill>
                <a:schemeClr val="tx1"/>
              </a:solidFill>
            </a:endParaRPr>
          </a:p>
        </p:txBody>
      </p:sp>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ABB9E1-4734-6897-353E-F87E2EC64BD1}"/>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12" name="Picture Placeholder 3">
            <a:extLst>
              <a:ext uri="{FF2B5EF4-FFF2-40B4-BE49-F238E27FC236}">
                <a16:creationId xmlns:a16="http://schemas.microsoft.com/office/drawing/2014/main" id="{10CB9D1D-0995-FBFC-0A08-EE27FF3B8447}"/>
              </a:ext>
            </a:extLst>
          </p:cNvPr>
          <p:cNvSpPr txBox="1">
            <a:spLocks/>
          </p:cNvSpPr>
          <p:nvPr/>
        </p:nvSpPr>
        <p:spPr>
          <a:xfrm>
            <a:off x="8219677" y="2681648"/>
            <a:ext cx="2290180" cy="2259650"/>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vert="horz" wrap="square" lIns="0" tIns="0" rIns="0" bIns="0" rtlCol="0">
            <a:noAutofit/>
          </a:bodyPr>
          <a:lstStyle/>
          <a:p>
            <a:endParaRPr lang="en-IN" dirty="0"/>
          </a:p>
        </p:txBody>
      </p:sp>
      <p:sp>
        <p:nvSpPr>
          <p:cNvPr id="13" name="Picture Placeholder 3">
            <a:extLst>
              <a:ext uri="{FF2B5EF4-FFF2-40B4-BE49-F238E27FC236}">
                <a16:creationId xmlns:a16="http://schemas.microsoft.com/office/drawing/2014/main" id="{30ABEF61-9605-264F-40F3-A278CB91E3E2}"/>
              </a:ext>
            </a:extLst>
          </p:cNvPr>
          <p:cNvSpPr txBox="1">
            <a:spLocks/>
          </p:cNvSpPr>
          <p:nvPr/>
        </p:nvSpPr>
        <p:spPr>
          <a:xfrm>
            <a:off x="4950910" y="4283341"/>
            <a:ext cx="2290180" cy="2259650"/>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sp>
      <p:sp>
        <p:nvSpPr>
          <p:cNvPr id="15" name="Picture Placeholder 3">
            <a:extLst>
              <a:ext uri="{FF2B5EF4-FFF2-40B4-BE49-F238E27FC236}">
                <a16:creationId xmlns:a16="http://schemas.microsoft.com/office/drawing/2014/main" id="{DCADB934-B3E3-7CE4-45AD-9B7C7DB07B64}"/>
              </a:ext>
            </a:extLst>
          </p:cNvPr>
          <p:cNvSpPr txBox="1">
            <a:spLocks/>
          </p:cNvSpPr>
          <p:nvPr/>
        </p:nvSpPr>
        <p:spPr>
          <a:xfrm>
            <a:off x="4950910" y="1551112"/>
            <a:ext cx="2290180" cy="2259650"/>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vert="horz" wrap="square" lIns="0" tIns="0" rIns="0" bIns="0" rtlCol="0">
            <a:noAutofit/>
          </a:bodyPr>
          <a:lstStyle/>
          <a:p>
            <a:endParaRPr lang="en-US" dirty="0"/>
          </a:p>
          <a:p>
            <a:endParaRPr lang="en-US" dirty="0"/>
          </a:p>
          <a:p>
            <a:endParaRPr lang="en-US" dirty="0"/>
          </a:p>
          <a:p>
            <a:endParaRPr lang="en-US" dirty="0"/>
          </a:p>
          <a:p>
            <a:pPr algn="ctr"/>
            <a:r>
              <a:rPr lang="en-US" dirty="0"/>
              <a:t>HTML ELEMENTS</a:t>
            </a:r>
            <a:endParaRPr lang="en-IN" dirty="0"/>
          </a:p>
        </p:txBody>
      </p:sp>
      <p:sp>
        <p:nvSpPr>
          <p:cNvPr id="31" name="Picture Placeholder 3">
            <a:extLst>
              <a:ext uri="{FF2B5EF4-FFF2-40B4-BE49-F238E27FC236}">
                <a16:creationId xmlns:a16="http://schemas.microsoft.com/office/drawing/2014/main" id="{A87B84E8-76F5-E6B5-E726-01F527DC6900}"/>
              </a:ext>
            </a:extLst>
          </p:cNvPr>
          <p:cNvSpPr txBox="1">
            <a:spLocks/>
          </p:cNvSpPr>
          <p:nvPr/>
        </p:nvSpPr>
        <p:spPr>
          <a:xfrm>
            <a:off x="1598311" y="2681648"/>
            <a:ext cx="2290180" cy="2259650"/>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vert="horz" wrap="square" lIns="0" tIns="0" rIns="0" bIns="0" rtlCol="0">
            <a:noAutofit/>
          </a:bodyPr>
          <a:lstStyle/>
          <a:p>
            <a:endParaRPr lang="en-IN" dirty="0"/>
          </a:p>
        </p:txBody>
      </p:sp>
      <p:sp>
        <p:nvSpPr>
          <p:cNvPr id="32" name="TextBox 31">
            <a:extLst>
              <a:ext uri="{FF2B5EF4-FFF2-40B4-BE49-F238E27FC236}">
                <a16:creationId xmlns:a16="http://schemas.microsoft.com/office/drawing/2014/main" id="{16ACC216-10F2-0810-FE62-6D711E2875D1}"/>
              </a:ext>
            </a:extLst>
          </p:cNvPr>
          <p:cNvSpPr txBox="1"/>
          <p:nvPr/>
        </p:nvSpPr>
        <p:spPr>
          <a:xfrm>
            <a:off x="1514478" y="3626807"/>
            <a:ext cx="2260362" cy="369332"/>
          </a:xfrm>
          <a:prstGeom prst="rect">
            <a:avLst/>
          </a:prstGeom>
          <a:noFill/>
        </p:spPr>
        <p:txBody>
          <a:bodyPr wrap="square" rtlCol="0">
            <a:spAutoFit/>
          </a:bodyPr>
          <a:lstStyle/>
          <a:p>
            <a:pPr algn="ctr"/>
            <a:r>
              <a:rPr lang="en-US" dirty="0"/>
              <a:t>HTML ATTRIBUTES</a:t>
            </a:r>
            <a:endParaRPr lang="en-IN" dirty="0"/>
          </a:p>
        </p:txBody>
      </p:sp>
      <p:sp>
        <p:nvSpPr>
          <p:cNvPr id="35" name="TextBox 34">
            <a:extLst>
              <a:ext uri="{FF2B5EF4-FFF2-40B4-BE49-F238E27FC236}">
                <a16:creationId xmlns:a16="http://schemas.microsoft.com/office/drawing/2014/main" id="{AD810722-6502-B0B0-A91E-530F575D73DF}"/>
              </a:ext>
            </a:extLst>
          </p:cNvPr>
          <p:cNvSpPr txBox="1"/>
          <p:nvPr/>
        </p:nvSpPr>
        <p:spPr>
          <a:xfrm>
            <a:off x="8333328" y="3626807"/>
            <a:ext cx="2260361" cy="369332"/>
          </a:xfrm>
          <a:prstGeom prst="rect">
            <a:avLst/>
          </a:prstGeom>
          <a:noFill/>
        </p:spPr>
        <p:txBody>
          <a:bodyPr wrap="square" rtlCol="0">
            <a:spAutoFit/>
          </a:bodyPr>
          <a:lstStyle/>
          <a:p>
            <a:pPr algn="ctr"/>
            <a:r>
              <a:rPr lang="en-US" dirty="0"/>
              <a:t>HTML DOCUMENTS</a:t>
            </a:r>
            <a:endParaRPr lang="en-IN" dirty="0"/>
          </a:p>
        </p:txBody>
      </p:sp>
      <p:sp>
        <p:nvSpPr>
          <p:cNvPr id="36" name="TextBox 35">
            <a:extLst>
              <a:ext uri="{FF2B5EF4-FFF2-40B4-BE49-F238E27FC236}">
                <a16:creationId xmlns:a16="http://schemas.microsoft.com/office/drawing/2014/main" id="{105AEACB-8AFA-A08C-5BE9-F111B6C2E7DC}"/>
              </a:ext>
            </a:extLst>
          </p:cNvPr>
          <p:cNvSpPr txBox="1"/>
          <p:nvPr/>
        </p:nvSpPr>
        <p:spPr>
          <a:xfrm>
            <a:off x="4950910" y="5228500"/>
            <a:ext cx="2290180" cy="369332"/>
          </a:xfrm>
          <a:prstGeom prst="rect">
            <a:avLst/>
          </a:prstGeom>
          <a:noFill/>
        </p:spPr>
        <p:txBody>
          <a:bodyPr wrap="square" rtlCol="0">
            <a:spAutoFit/>
          </a:bodyPr>
          <a:lstStyle/>
          <a:p>
            <a:pPr algn="ctr"/>
            <a:r>
              <a:rPr lang="en-US" dirty="0"/>
              <a:t>HTML HEADING</a:t>
            </a:r>
            <a:endParaRPr lang="en-IN" dirty="0"/>
          </a:p>
        </p:txBody>
      </p:sp>
      <p:sp>
        <p:nvSpPr>
          <p:cNvPr id="38" name="TextBox 37">
            <a:extLst>
              <a:ext uri="{FF2B5EF4-FFF2-40B4-BE49-F238E27FC236}">
                <a16:creationId xmlns:a16="http://schemas.microsoft.com/office/drawing/2014/main" id="{B7918EED-48B9-F939-AC85-BB7EB2D44F8F}"/>
              </a:ext>
            </a:extLst>
          </p:cNvPr>
          <p:cNvSpPr txBox="1"/>
          <p:nvPr/>
        </p:nvSpPr>
        <p:spPr>
          <a:xfrm>
            <a:off x="2036329" y="156625"/>
            <a:ext cx="8100680" cy="923330"/>
          </a:xfrm>
          <a:prstGeom prst="rect">
            <a:avLst/>
          </a:prstGeom>
          <a:noFill/>
        </p:spPr>
        <p:txBody>
          <a:bodyPr wrap="none" rtlCol="0">
            <a:spAutoFit/>
          </a:bodyPr>
          <a:lstStyle/>
          <a:p>
            <a:pPr algn="ctr"/>
            <a:r>
              <a:rPr lang="en-US" sz="5400" b="1" dirty="0"/>
              <a:t>SOME TERMS IN HTML</a:t>
            </a:r>
            <a:endParaRPr lang="en-IN" sz="5400" b="1" dirty="0"/>
          </a:p>
        </p:txBody>
      </p:sp>
    </p:spTree>
    <p:extLst>
      <p:ext uri="{BB962C8B-B14F-4D97-AF65-F5344CB8AC3E}">
        <p14:creationId xmlns:p14="http://schemas.microsoft.com/office/powerpoint/2010/main" val="206441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pPr algn="ctr"/>
            <a:r>
              <a:rPr lang="en-US" dirty="0"/>
              <a:t>PROJECT</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This is a trial project to show what I am learn till now from this web development course. I will further improve this project with the progress in my web development course.</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5" name="Picture Placeholder 4">
            <a:extLst>
              <a:ext uri="{FF2B5EF4-FFF2-40B4-BE49-F238E27FC236}">
                <a16:creationId xmlns:a16="http://schemas.microsoft.com/office/drawing/2014/main" id="{D6816CF2-4483-990D-5911-B5D289F136F7}"/>
              </a:ext>
            </a:extLst>
          </p:cNvPr>
          <p:cNvPicPr>
            <a:picLocks noGrp="1" noChangeAspect="1"/>
          </p:cNvPicPr>
          <p:nvPr>
            <p:ph type="pic" sz="quarter" idx="13"/>
          </p:nvPr>
        </p:nvPicPr>
        <p:blipFill rotWithShape="1">
          <a:blip r:embed="rId3"/>
          <a:srcRect t="-1249" b="18874"/>
          <a:stretch/>
        </p:blipFill>
        <p:spPr>
          <a:xfrm>
            <a:off x="0" y="0"/>
            <a:ext cx="12192000" cy="3776472"/>
          </a:xfrm>
        </p:spPr>
      </p:pic>
    </p:spTree>
    <p:extLst>
      <p:ext uri="{BB962C8B-B14F-4D97-AF65-F5344CB8AC3E}">
        <p14:creationId xmlns:p14="http://schemas.microsoft.com/office/powerpoint/2010/main" val="352156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31322"/>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298220"/>
            <a:ext cx="5437187" cy="2265216"/>
          </a:xfrm>
        </p:spPr>
        <p:txBody>
          <a:bodyPr/>
          <a:lstStyle/>
          <a:p>
            <a:r>
              <a:rPr lang="en-US" dirty="0"/>
              <a:t>DEVANSH RAUTELA</a:t>
            </a:r>
          </a:p>
          <a:p>
            <a:r>
              <a:rPr lang="en-US" dirty="0"/>
              <a:t>SECTION – C</a:t>
            </a:r>
          </a:p>
          <a:p>
            <a:r>
              <a:rPr lang="en-US" dirty="0"/>
              <a:t>ROLL NO. – 20</a:t>
            </a:r>
          </a:p>
          <a:p>
            <a:r>
              <a:rPr lang="en-US" dirty="0"/>
              <a:t>UNIV. ROLLNO. – 2018314</a:t>
            </a:r>
          </a:p>
          <a:p>
            <a:r>
              <a:rPr lang="en-US" dirty="0"/>
              <a:t>STUDENT ID - 200111158</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{FECB09E7-2FE5-4859-A232-65F17363F215}tf33713516_win32</Template>
  <TotalTime>261</TotalTime>
  <Words>440</Words>
  <Application>Microsoft Office PowerPoint</Application>
  <PresentationFormat>Widescreen</PresentationFormat>
  <Paragraphs>50</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SemiBold SemiConden</vt:lpstr>
      <vt:lpstr>Calibri</vt:lpstr>
      <vt:lpstr>Gill Sans MT</vt:lpstr>
      <vt:lpstr>urw-din</vt:lpstr>
      <vt:lpstr>Walbaum Display</vt:lpstr>
      <vt:lpstr>3DFloatVTI</vt:lpstr>
      <vt:lpstr>Web Development</vt:lpstr>
      <vt:lpstr>Web Development</vt:lpstr>
      <vt:lpstr>Web Development</vt:lpstr>
      <vt:lpstr>WEB DEVELOPMENT</vt:lpstr>
      <vt:lpstr>WHAT IS HTML?</vt:lpstr>
      <vt:lpstr>PowerPoint Presentation</vt:lpstr>
      <vt:lpstr>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Devansh Rautela</dc:creator>
  <cp:lastModifiedBy>Devansh Rautela</cp:lastModifiedBy>
  <cp:revision>5</cp:revision>
  <dcterms:created xsi:type="dcterms:W3CDTF">2022-05-19T14:14:07Z</dcterms:created>
  <dcterms:modified xsi:type="dcterms:W3CDTF">2022-05-26T16:12:05Z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