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3"/>
  </p:notesMasterIdLst>
  <p:handoutMasterIdLst>
    <p:handoutMasterId r:id="rId14"/>
  </p:handoutMasterIdLst>
  <p:sldIdLst>
    <p:sldId id="257" r:id="rId5"/>
    <p:sldId id="384" r:id="rId6"/>
    <p:sldId id="321" r:id="rId7"/>
    <p:sldId id="279" r:id="rId8"/>
    <p:sldId id="393" r:id="rId9"/>
    <p:sldId id="392" r:id="rId10"/>
    <p:sldId id="394" r:id="rId11"/>
    <p:sldId id="39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6/25/2022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s://developer.mozilla.org/en-US/docs/Glossary/XHTML" TargetMode="External"/><Relationship Id="rId3" Type="http://schemas.openxmlformats.org/officeDocument/2006/relationships/hyperlink" Target="https://developer.mozilla.org/en-US/docs/Web/API/StyleSheet" TargetMode="External"/><Relationship Id="rId7" Type="http://schemas.openxmlformats.org/officeDocument/2006/relationships/hyperlink" Target="https://developer.mozilla.org/en-US/docs/Web/MathML" TargetMode="External"/><Relationship Id="rId2" Type="http://schemas.openxmlformats.org/officeDocument/2006/relationships/image" Target="../media/image6.jfif"/><Relationship Id="rId1" Type="http://schemas.openxmlformats.org/officeDocument/2006/relationships/slideLayout" Target="../slideLayouts/slideLayout7.xml"/><Relationship Id="rId6" Type="http://schemas.openxmlformats.org/officeDocument/2006/relationships/hyperlink" Target="https://developer.mozilla.org/en-US/docs/Web/SVG" TargetMode="External"/><Relationship Id="rId5" Type="http://schemas.openxmlformats.org/officeDocument/2006/relationships/hyperlink" Target="https://developer.mozilla.org/en-US/docs/Web/XML/XML_introduction" TargetMode="External"/><Relationship Id="rId4" Type="http://schemas.openxmlformats.org/officeDocument/2006/relationships/hyperlink" Target="https://developer.mozilla.org/en-US/docs/Web/HTML" TargetMode="External"/><Relationship Id="rId9" Type="http://schemas.openxmlformats.org/officeDocument/2006/relationships/hyperlink" Target="https://www.w3.org/Style/CSS/#spec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Web Development</a:t>
            </a: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4" y="3745163"/>
            <a:ext cx="3565524" cy="1731963"/>
          </a:xfrm>
        </p:spPr>
        <p:txBody>
          <a:bodyPr>
            <a:noAutofit/>
          </a:bodyPr>
          <a:lstStyle/>
          <a:p>
            <a:r>
              <a:rPr lang="en-US" sz="1800" dirty="0"/>
              <a:t>Devansh Rautela</a:t>
            </a:r>
          </a:p>
          <a:p>
            <a:r>
              <a:rPr lang="en-US" sz="1800" dirty="0"/>
              <a:t>Univ. Roll no. 2018314</a:t>
            </a:r>
          </a:p>
          <a:p>
            <a:r>
              <a:rPr lang="en-US" sz="1800" dirty="0"/>
              <a:t>Roll no. 20</a:t>
            </a:r>
          </a:p>
          <a:p>
            <a:r>
              <a:rPr lang="en-US" sz="1800" dirty="0"/>
              <a:t>Section – C</a:t>
            </a:r>
          </a:p>
          <a:p>
            <a:r>
              <a:rPr lang="en-US" sz="1800" dirty="0"/>
              <a:t>Course – B-Tech CSE</a:t>
            </a:r>
          </a:p>
        </p:txBody>
      </p:sp>
      <p:pic>
        <p:nvPicPr>
          <p:cNvPr id="7" name="Picture Placeholder 6" descr="Graphical user interface&#10;&#10;Description automatically generated">
            <a:extLst>
              <a:ext uri="{FF2B5EF4-FFF2-40B4-BE49-F238E27FC236}">
                <a16:creationId xmlns:a16="http://schemas.microsoft.com/office/drawing/2014/main" id="{B9004144-8B1B-7AB4-7076-AF77B6E10A28}"/>
              </a:ext>
            </a:extLst>
          </p:cNvPr>
          <p:cNvPicPr>
            <a:picLocks noGrp="1" noChangeAspect="1"/>
          </p:cNvPicPr>
          <p:nvPr>
            <p:ph type="pic" sz="quarter" idx="13"/>
          </p:nvPr>
        </p:nvPicPr>
        <p:blipFill>
          <a:blip r:embed="rId3"/>
          <a:srcRect l="25099" r="25099"/>
          <a:stretch>
            <a:fillRect/>
          </a:stretch>
        </p:blipFill>
        <p:spPr/>
      </p:pic>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Web Development</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92500" lnSpcReduction="10000"/>
          </a:bodyPr>
          <a:lstStyle/>
          <a:p>
            <a:pPr marL="0" indent="0" algn="just">
              <a:buNone/>
            </a:pPr>
            <a:r>
              <a:rPr lang="en-US" b="1" i="0" dirty="0">
                <a:solidFill>
                  <a:schemeClr val="tx1"/>
                </a:solidFill>
                <a:effectLst/>
                <a:latin typeface="urw-din"/>
              </a:rPr>
              <a:t>Web development</a:t>
            </a:r>
            <a:r>
              <a:rPr lang="en-US" b="0" i="0" dirty="0">
                <a:solidFill>
                  <a:schemeClr val="tx1"/>
                </a:solidFill>
                <a:effectLst/>
                <a:latin typeface="urw-din"/>
              </a:rPr>
              <a:t> refers to the building, creating, and maintaining of websites. It includes aspects such as web design, web publishing, web programming, and database management. It is the creation of an application that works over the internet i.e. websites.</a:t>
            </a:r>
          </a:p>
          <a:p>
            <a:endParaRPr lang="en-US" dirty="0"/>
          </a:p>
        </p:txBody>
      </p:sp>
      <p:pic>
        <p:nvPicPr>
          <p:cNvPr id="16" name="Picture Placeholder 15" descr="Text, icon&#10;&#10;Description automatically generated with medium confidence">
            <a:extLst>
              <a:ext uri="{FF2B5EF4-FFF2-40B4-BE49-F238E27FC236}">
                <a16:creationId xmlns:a16="http://schemas.microsoft.com/office/drawing/2014/main" id="{05081538-BF13-5255-FC01-5A38EDCB753E}"/>
              </a:ext>
            </a:extLst>
          </p:cNvPr>
          <p:cNvPicPr>
            <a:picLocks noGrp="1" noChangeAspect="1"/>
          </p:cNvPicPr>
          <p:nvPr>
            <p:ph type="pic" sz="quarter" idx="13"/>
          </p:nvPr>
        </p:nvPicPr>
        <p:blipFill>
          <a:blip r:embed="rId3"/>
          <a:srcRect l="9563" r="9563"/>
          <a:stretch>
            <a:fillRect/>
          </a:stretch>
        </p:blipFill>
        <p:spPr>
          <a:xfrm>
            <a:off x="-1" y="0"/>
            <a:ext cx="4012396" cy="3776472"/>
          </a:xfrm>
        </p:spPr>
      </p:pic>
      <p:pic>
        <p:nvPicPr>
          <p:cNvPr id="19" name="Picture Placeholder 18" descr="Icon&#10;&#10;Description automatically generated">
            <a:extLst>
              <a:ext uri="{FF2B5EF4-FFF2-40B4-BE49-F238E27FC236}">
                <a16:creationId xmlns:a16="http://schemas.microsoft.com/office/drawing/2014/main" id="{AA8B7419-84A9-867D-F3E3-5AA435AFE18C}"/>
              </a:ext>
            </a:extLst>
          </p:cNvPr>
          <p:cNvPicPr>
            <a:picLocks noGrp="1" noChangeAspect="1"/>
          </p:cNvPicPr>
          <p:nvPr>
            <p:ph type="pic" sz="quarter" idx="14"/>
          </p:nvPr>
        </p:nvPicPr>
        <p:blipFill>
          <a:blip r:embed="rId4"/>
          <a:srcRect l="9563" r="9563"/>
          <a:stretch>
            <a:fillRect/>
          </a:stretch>
        </p:blipFill>
        <p:spPr>
          <a:xfrm>
            <a:off x="4049510" y="0"/>
            <a:ext cx="4012396" cy="3776472"/>
          </a:xfrm>
        </p:spPr>
      </p:pic>
      <p:pic>
        <p:nvPicPr>
          <p:cNvPr id="22" name="Picture Placeholder 21" descr="Logo&#10;&#10;Description automatically generated">
            <a:extLst>
              <a:ext uri="{FF2B5EF4-FFF2-40B4-BE49-F238E27FC236}">
                <a16:creationId xmlns:a16="http://schemas.microsoft.com/office/drawing/2014/main" id="{F3CF4493-9967-ADD1-C343-CD62EFB9C039}"/>
              </a:ext>
            </a:extLst>
          </p:cNvPr>
          <p:cNvPicPr>
            <a:picLocks noGrp="1" noChangeAspect="1"/>
          </p:cNvPicPr>
          <p:nvPr>
            <p:ph type="pic" sz="quarter" idx="15"/>
          </p:nvPr>
        </p:nvPicPr>
        <p:blipFill>
          <a:blip r:embed="rId5"/>
          <a:srcRect l="9563" r="9563"/>
          <a:stretch>
            <a:fillRect/>
          </a:stretch>
        </p:blipFill>
        <p:spPr>
          <a:xfrm>
            <a:off x="8142491" y="0"/>
            <a:ext cx="4073893" cy="3776472"/>
          </a:xfrm>
        </p:spPr>
      </p:pic>
    </p:spTree>
    <p:extLst>
      <p:ext uri="{BB962C8B-B14F-4D97-AF65-F5344CB8AC3E}">
        <p14:creationId xmlns:p14="http://schemas.microsoft.com/office/powerpoint/2010/main" val="21588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pPr algn="ctr"/>
            <a:r>
              <a:rPr lang="en-US" dirty="0"/>
              <a:t>PROJECT</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This is a trial project to show what I am learn till now from this web development course. I will further improve this project with the progress in my web development course.</a:t>
            </a:r>
          </a:p>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5" name="Picture Placeholder 4">
            <a:extLst>
              <a:ext uri="{FF2B5EF4-FFF2-40B4-BE49-F238E27FC236}">
                <a16:creationId xmlns:a16="http://schemas.microsoft.com/office/drawing/2014/main" id="{D6816CF2-4483-990D-5911-B5D289F136F7}"/>
              </a:ext>
            </a:extLst>
          </p:cNvPr>
          <p:cNvPicPr>
            <a:picLocks noGrp="1" noChangeAspect="1"/>
          </p:cNvPicPr>
          <p:nvPr>
            <p:ph type="pic" sz="quarter" idx="13"/>
          </p:nvPr>
        </p:nvPicPr>
        <p:blipFill rotWithShape="1">
          <a:blip r:embed="rId3"/>
          <a:srcRect t="-1249" b="18874"/>
          <a:stretch/>
        </p:blipFill>
        <p:spPr>
          <a:xfrm>
            <a:off x="0" y="0"/>
            <a:ext cx="12192000" cy="3776472"/>
          </a:xfrm>
        </p:spPr>
      </p:pic>
    </p:spTree>
    <p:extLst>
      <p:ext uri="{BB962C8B-B14F-4D97-AF65-F5344CB8AC3E}">
        <p14:creationId xmlns:p14="http://schemas.microsoft.com/office/powerpoint/2010/main" val="352156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861530" y="656632"/>
            <a:ext cx="4674279" cy="592495"/>
          </a:xfrm>
        </p:spPr>
        <p:txBody>
          <a:bodyPr>
            <a:normAutofit/>
          </a:bodyPr>
          <a:lstStyle/>
          <a:p>
            <a:r>
              <a:rPr lang="en-US" dirty="0"/>
              <a:t>WHAT IS HTML?</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pic>
        <p:nvPicPr>
          <p:cNvPr id="9" name="Picture Placeholder 8" descr="Text, icon&#10;&#10;Description automatically generated with medium confidence">
            <a:extLst>
              <a:ext uri="{FF2B5EF4-FFF2-40B4-BE49-F238E27FC236}">
                <a16:creationId xmlns:a16="http://schemas.microsoft.com/office/drawing/2014/main" id="{E5C434A8-7C7F-EA3D-6CAA-BB345C28481E}"/>
              </a:ext>
            </a:extLst>
          </p:cNvPr>
          <p:cNvPicPr>
            <a:picLocks noGrp="1" noChangeAspect="1"/>
          </p:cNvPicPr>
          <p:nvPr>
            <p:ph type="pic" sz="quarter" idx="13"/>
          </p:nvPr>
        </p:nvPicPr>
        <p:blipFill>
          <a:blip r:embed="rId2"/>
          <a:srcRect/>
          <a:stretch>
            <a:fillRect/>
          </a:stretch>
        </p:blipFill>
        <p:spPr>
          <a:xfrm>
            <a:off x="6198082" y="656632"/>
            <a:ext cx="5132388" cy="5132388"/>
          </a:xfrm>
        </p:spPr>
      </p:pic>
      <p:sp>
        <p:nvSpPr>
          <p:cNvPr id="11" name="Content Placeholder 10">
            <a:extLst>
              <a:ext uri="{FF2B5EF4-FFF2-40B4-BE49-F238E27FC236}">
                <a16:creationId xmlns:a16="http://schemas.microsoft.com/office/drawing/2014/main" id="{46275194-E37E-8B65-CC91-C3AB838C2E83}"/>
              </a:ext>
            </a:extLst>
          </p:cNvPr>
          <p:cNvSpPr>
            <a:spLocks noGrp="1"/>
          </p:cNvSpPr>
          <p:nvPr>
            <p:ph sz="quarter" idx="15"/>
          </p:nvPr>
        </p:nvSpPr>
        <p:spPr>
          <a:xfrm>
            <a:off x="307909" y="1404485"/>
            <a:ext cx="5355771" cy="5780087"/>
          </a:xfrm>
        </p:spPr>
        <p:txBody>
          <a:bodyPr/>
          <a:lstStyle/>
          <a:p>
            <a:pPr marL="342900" indent="-342900" algn="just">
              <a:buFont typeface="Arial" panose="020B0604020202020204" pitchFamily="34" charset="0"/>
              <a:buChar char="•"/>
            </a:pPr>
            <a:r>
              <a:rPr lang="en-US" sz="1600" dirty="0">
                <a:solidFill>
                  <a:schemeClr val="tx1"/>
                </a:solidFill>
              </a:rPr>
              <a:t>The </a:t>
            </a:r>
            <a:r>
              <a:rPr lang="en-US" sz="1600" b="1" dirty="0" err="1">
                <a:solidFill>
                  <a:schemeClr val="tx1"/>
                </a:solidFill>
              </a:rPr>
              <a:t>HyperText</a:t>
            </a:r>
            <a:r>
              <a:rPr lang="en-US" sz="1600" b="1" dirty="0">
                <a:solidFill>
                  <a:schemeClr val="tx1"/>
                </a:solidFill>
              </a:rPr>
              <a:t> Markup Language</a:t>
            </a:r>
            <a:r>
              <a:rPr lang="en-US" sz="1600" dirty="0">
                <a:solidFill>
                  <a:schemeClr val="tx1"/>
                </a:solidFill>
              </a:rPr>
              <a:t> or </a:t>
            </a:r>
            <a:r>
              <a:rPr lang="en-US" sz="1600" b="1" dirty="0">
                <a:solidFill>
                  <a:schemeClr val="tx1"/>
                </a:solidFill>
              </a:rPr>
              <a:t>HTML</a:t>
            </a:r>
            <a:r>
              <a:rPr lang="en-US" sz="1600" dirty="0">
                <a:solidFill>
                  <a:schemeClr val="tx1"/>
                </a:solidFill>
              </a:rPr>
              <a:t> is the standard markup language for documents designed to be displayed in a web browser. It can be assisted by technologies such as Cascading Style Sheets (CSS) and scripting languages such as </a:t>
            </a:r>
            <a:r>
              <a:rPr lang="en-US" sz="1600" dirty="0" err="1">
                <a:solidFill>
                  <a:schemeClr val="tx1"/>
                </a:solidFill>
              </a:rPr>
              <a:t>Javascript</a:t>
            </a:r>
            <a:r>
              <a:rPr lang="en-US" sz="1600" dirty="0">
                <a:solidFill>
                  <a:schemeClr val="tx1"/>
                </a:solidFill>
              </a:rPr>
              <a:t>.</a:t>
            </a:r>
          </a:p>
          <a:p>
            <a:pPr marL="342900" indent="-342900" algn="just">
              <a:buFont typeface="Arial" panose="020B0604020202020204" pitchFamily="34" charset="0"/>
              <a:buChar char="•"/>
            </a:pPr>
            <a:r>
              <a:rPr lang="en-US" sz="1600" dirty="0">
                <a:solidFill>
                  <a:schemeClr val="tx1"/>
                </a:solidFill>
              </a:rPr>
              <a:t>Web browsers receive HTML documents from a web server or from local storage and render the documents into multimedia web pages. HTML describes the structure of a web page semantically and originally included cues for the appearance of the document.</a:t>
            </a:r>
          </a:p>
          <a:p>
            <a:pPr marL="342900" indent="-342900" algn="just">
              <a:buFont typeface="Arial" panose="020B0604020202020204" pitchFamily="34" charset="0"/>
              <a:buChar char="•"/>
            </a:pPr>
            <a:r>
              <a:rPr lang="en-US" sz="1600" dirty="0">
                <a:solidFill>
                  <a:schemeClr val="tx1"/>
                </a:solidFill>
              </a:rPr>
              <a:t>HTML elements are the building blocks of HTML pages. With HTML constructs, images and other objects such as interactive forms may be embedded into the rendered page. HTML provides a means to create structured documents by denoting structural semantics for text such as headings, paragraphs, lists, links, quotes and other items</a:t>
            </a:r>
            <a:endParaRPr lang="en-US" sz="1600" b="0" i="0" dirty="0">
              <a:solidFill>
                <a:schemeClr val="tx1"/>
              </a:solidFill>
              <a:effectLst/>
              <a:latin typeface="Bahnschrift SemiBold SemiConden" panose="020B0502040204020203" pitchFamily="34" charset="0"/>
              <a:ea typeface="Yu Gothic Medium" panose="020B0500000000000000" pitchFamily="34" charset="-128"/>
              <a:cs typeface="Adobe Hebrew" panose="02040503050201020203" pitchFamily="18" charset="-79"/>
            </a:endParaRPr>
          </a:p>
          <a:p>
            <a:pPr algn="just"/>
            <a:endParaRPr lang="en-IN" sz="1600" dirty="0">
              <a:solidFill>
                <a:schemeClr val="tx1"/>
              </a:solidFill>
            </a:endParaRPr>
          </a:p>
        </p:txBody>
      </p:sp>
    </p:spTree>
    <p:extLst>
      <p:ext uri="{BB962C8B-B14F-4D97-AF65-F5344CB8AC3E}">
        <p14:creationId xmlns:p14="http://schemas.microsoft.com/office/powerpoint/2010/main" val="39551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1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2" name="Freeform: Shape 1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1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1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Shape 1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6" name="Rectangle 2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5A0AB-0273-FCE4-8F1B-EEABEB6AA473}"/>
              </a:ext>
            </a:extLst>
          </p:cNvPr>
          <p:cNvSpPr>
            <a:spLocks noGrp="1"/>
          </p:cNvSpPr>
          <p:nvPr>
            <p:ph type="title"/>
          </p:nvPr>
        </p:nvSpPr>
        <p:spPr>
          <a:xfrm>
            <a:off x="5615953" y="934314"/>
            <a:ext cx="6379210" cy="1333057"/>
          </a:xfrm>
        </p:spPr>
        <p:txBody>
          <a:bodyPr vert="horz" wrap="square" lIns="0" tIns="0" rIns="0" bIns="0" rtlCol="0" anchor="t" anchorCtr="0">
            <a:normAutofit/>
          </a:bodyPr>
          <a:lstStyle/>
          <a:p>
            <a:pPr algn="ctr">
              <a:lnSpc>
                <a:spcPct val="100000"/>
              </a:lnSpc>
            </a:pPr>
            <a:r>
              <a:rPr lang="en-US" sz="4800" dirty="0"/>
              <a:t>CSS</a:t>
            </a:r>
          </a:p>
        </p:txBody>
      </p:sp>
      <p:pic>
        <p:nvPicPr>
          <p:cNvPr id="11" name="Picture Placeholder 10" descr="A picture containing text, first-aid kit, sign&#10;&#10;Description automatically generated">
            <a:extLst>
              <a:ext uri="{FF2B5EF4-FFF2-40B4-BE49-F238E27FC236}">
                <a16:creationId xmlns:a16="http://schemas.microsoft.com/office/drawing/2014/main" id="{A71EA530-40C7-E7EE-D91C-96E28D06435D}"/>
              </a:ext>
            </a:extLst>
          </p:cNvPr>
          <p:cNvPicPr>
            <a:picLocks noGrp="1" noChangeAspect="1"/>
          </p:cNvPicPr>
          <p:nvPr>
            <p:ph type="pic" sz="quarter" idx="13"/>
          </p:nvPr>
        </p:nvPicPr>
        <p:blipFill>
          <a:blip r:embed="rId2"/>
          <a:srcRect l="22000" r="22000"/>
          <a:stretch>
            <a:fillRect/>
          </a:stretch>
        </p:blipFill>
        <p:spPr>
          <a:xfrm>
            <a:off x="1540646" y="1539081"/>
            <a:ext cx="3779838" cy="3779838"/>
          </a:xfrm>
          <a:custGeom>
            <a:avLst/>
            <a:gdLst/>
            <a:ahLst/>
            <a:cxnLst/>
            <a:rect l="l" t="t" r="r" b="b"/>
            <a:pathLst>
              <a:path w="5773738" h="3779838">
                <a:moveTo>
                  <a:pt x="0" y="0"/>
                </a:moveTo>
                <a:lnTo>
                  <a:pt x="5773738" y="0"/>
                </a:lnTo>
                <a:lnTo>
                  <a:pt x="5773738" y="3779838"/>
                </a:lnTo>
                <a:lnTo>
                  <a:pt x="0" y="3779838"/>
                </a:lnTo>
                <a:close/>
              </a:path>
            </a:pathLst>
          </a:custGeom>
        </p:spPr>
      </p:pic>
      <p:grpSp>
        <p:nvGrpSpPr>
          <p:cNvPr id="37" name="Group 23">
            <a:extLst>
              <a:ext uri="{FF2B5EF4-FFF2-40B4-BE49-F238E27FC236}">
                <a16:creationId xmlns:a16="http://schemas.microsoft.com/office/drawing/2014/main" id="{5A492954-D4E6-4FAF-94AC-292DFFFDC5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202" y="2017837"/>
            <a:ext cx="671610" cy="631474"/>
            <a:chOff x="8371777" y="4172213"/>
            <a:chExt cx="671610" cy="631474"/>
          </a:xfrm>
        </p:grpSpPr>
        <p:sp>
          <p:nvSpPr>
            <p:cNvPr id="38" name="Freeform: Shape 24">
              <a:extLst>
                <a:ext uri="{FF2B5EF4-FFF2-40B4-BE49-F238E27FC236}">
                  <a16:creationId xmlns:a16="http://schemas.microsoft.com/office/drawing/2014/main" id="{E2CFA88C-A736-419D-B7B6-6B912BB454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371777" y="4172213"/>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gs>
                <a:gs pos="30000">
                  <a:schemeClr val="bg2"/>
                </a:gs>
                <a:gs pos="40000">
                  <a:schemeClr val="bg2">
                    <a:lumMod val="90000"/>
                    <a:lumOff val="10000"/>
                  </a:schemeClr>
                </a:gs>
                <a:gs pos="100000">
                  <a:schemeClr val="bg2"/>
                </a:gs>
              </a:gsLst>
              <a:lin ang="10200000" scaled="0"/>
            </a:gradFill>
            <a:ln>
              <a:noFill/>
            </a:ln>
            <a:effectLst>
              <a:innerShdw blurRad="127000" dist="50800" dir="42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25">
              <a:extLst>
                <a:ext uri="{FF2B5EF4-FFF2-40B4-BE49-F238E27FC236}">
                  <a16:creationId xmlns:a16="http://schemas.microsoft.com/office/drawing/2014/main" id="{55E877B2-A66B-45DC-892C-B19FB8171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638387" y="4349560"/>
              <a:ext cx="270000" cy="540000"/>
            </a:xfrm>
            <a:prstGeom prst="ellipse">
              <a:avLst/>
            </a:prstGeom>
            <a:gradFill>
              <a:gsLst>
                <a:gs pos="100000">
                  <a:schemeClr val="bg2"/>
                </a:gs>
                <a:gs pos="0">
                  <a:schemeClr val="bg2">
                    <a:lumMod val="75000"/>
                    <a:lumOff val="25000"/>
                  </a:schemeClr>
                </a:gs>
              </a:gsLst>
              <a:lin ang="16200000" scaled="0"/>
            </a:gradFill>
            <a:ln>
              <a:noFill/>
            </a:ln>
            <a:effectLst>
              <a:innerShdw blurRad="1270000" dist="2540000">
                <a:schemeClr val="bg2">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3EDF2134-3314-7263-831F-D527F92F0C66}"/>
              </a:ext>
            </a:extLst>
          </p:cNvPr>
          <p:cNvSpPr>
            <a:spLocks noGrp="1"/>
          </p:cNvSpPr>
          <p:nvPr>
            <p:ph sz="quarter" idx="15"/>
          </p:nvPr>
        </p:nvSpPr>
        <p:spPr>
          <a:xfrm>
            <a:off x="6096000" y="2178805"/>
            <a:ext cx="5800531" cy="2808288"/>
          </a:xfrm>
        </p:spPr>
        <p:txBody>
          <a:bodyPr vert="horz" wrap="square" lIns="0" tIns="0" rIns="0" bIns="0" rtlCol="0" anchor="t">
            <a:noAutofit/>
          </a:bodyPr>
          <a:lstStyle/>
          <a:p>
            <a:pPr>
              <a:lnSpc>
                <a:spcPct val="100000"/>
              </a:lnSpc>
              <a:buFont typeface="Arial" panose="020B0604020202020204" pitchFamily="34" charset="0"/>
              <a:buChar char="•"/>
            </a:pPr>
            <a:r>
              <a:rPr lang="en-US" sz="1600" b="1" i="0" dirty="0">
                <a:effectLst/>
              </a:rPr>
              <a:t>Cascading Style Sheets</a:t>
            </a:r>
            <a:r>
              <a:rPr lang="en-US" sz="1600" b="0" i="0" dirty="0">
                <a:effectLst/>
              </a:rPr>
              <a:t> (</a:t>
            </a:r>
            <a:r>
              <a:rPr lang="en-US" sz="1600" b="1" i="0" dirty="0">
                <a:effectLst/>
              </a:rPr>
              <a:t>CSS</a:t>
            </a:r>
            <a:r>
              <a:rPr lang="en-US" sz="1600" b="0" i="0" dirty="0">
                <a:effectLst/>
              </a:rPr>
              <a:t>) is a </a:t>
            </a:r>
            <a:r>
              <a:rPr lang="en-US" sz="1600" b="0" i="0" u="sng" dirty="0">
                <a:effectLst/>
                <a:hlinkClick r:id="rId3">
                  <a:extLst>
                    <a:ext uri="{A12FA001-AC4F-418D-AE19-62706E023703}">
                      <ahyp:hlinkClr xmlns:ahyp="http://schemas.microsoft.com/office/drawing/2018/hyperlinkcolor" val="tx"/>
                    </a:ext>
                  </a:extLst>
                </a:hlinkClick>
              </a:rPr>
              <a:t>stylesheet</a:t>
            </a:r>
            <a:r>
              <a:rPr lang="en-US" sz="1600" b="0" i="0" dirty="0">
                <a:effectLst/>
              </a:rPr>
              <a:t> language used to describe the presentation of a document written in </a:t>
            </a:r>
            <a:r>
              <a:rPr lang="en-US" sz="1600" b="0" i="0" u="sng" dirty="0">
                <a:effectLst/>
                <a:hlinkClick r:id="rId4">
                  <a:extLst>
                    <a:ext uri="{A12FA001-AC4F-418D-AE19-62706E023703}">
                      <ahyp:hlinkClr xmlns:ahyp="http://schemas.microsoft.com/office/drawing/2018/hyperlinkcolor" val="tx"/>
                    </a:ext>
                  </a:extLst>
                </a:hlinkClick>
              </a:rPr>
              <a:t>HTML</a:t>
            </a:r>
            <a:r>
              <a:rPr lang="en-US" sz="1600" b="0" i="0" dirty="0">
                <a:effectLst/>
              </a:rPr>
              <a:t> or </a:t>
            </a:r>
            <a:r>
              <a:rPr lang="en-US" sz="1600" b="0" i="0" u="sng" dirty="0">
                <a:effectLst/>
                <a:hlinkClick r:id="rId5">
                  <a:extLst>
                    <a:ext uri="{A12FA001-AC4F-418D-AE19-62706E023703}">
                      <ahyp:hlinkClr xmlns:ahyp="http://schemas.microsoft.com/office/drawing/2018/hyperlinkcolor" val="tx"/>
                    </a:ext>
                  </a:extLst>
                </a:hlinkClick>
              </a:rPr>
              <a:t>XML</a:t>
            </a:r>
            <a:r>
              <a:rPr lang="en-US" sz="1600" b="0" i="0" dirty="0">
                <a:effectLst/>
              </a:rPr>
              <a:t> (including XML dialects such as </a:t>
            </a:r>
            <a:r>
              <a:rPr lang="en-US" sz="1600" b="0" i="0" u="sng" dirty="0">
                <a:effectLst/>
                <a:hlinkClick r:id="rId6">
                  <a:extLst>
                    <a:ext uri="{A12FA001-AC4F-418D-AE19-62706E023703}">
                      <ahyp:hlinkClr xmlns:ahyp="http://schemas.microsoft.com/office/drawing/2018/hyperlinkcolor" val="tx"/>
                    </a:ext>
                  </a:extLst>
                </a:hlinkClick>
              </a:rPr>
              <a:t>SVG</a:t>
            </a:r>
            <a:r>
              <a:rPr lang="en-US" sz="1600" b="0" i="0" dirty="0">
                <a:effectLst/>
              </a:rPr>
              <a:t>, </a:t>
            </a:r>
            <a:r>
              <a:rPr lang="en-US" sz="1600" b="0" i="0" u="sng" dirty="0">
                <a:effectLst/>
                <a:hlinkClick r:id="rId7">
                  <a:extLst>
                    <a:ext uri="{A12FA001-AC4F-418D-AE19-62706E023703}">
                      <ahyp:hlinkClr xmlns:ahyp="http://schemas.microsoft.com/office/drawing/2018/hyperlinkcolor" val="tx"/>
                    </a:ext>
                  </a:extLst>
                </a:hlinkClick>
              </a:rPr>
              <a:t>MathML</a:t>
            </a:r>
            <a:r>
              <a:rPr lang="en-US" sz="1600" b="0" i="0" dirty="0">
                <a:effectLst/>
              </a:rPr>
              <a:t> or </a:t>
            </a:r>
            <a:r>
              <a:rPr lang="en-US" sz="1600" b="0" i="0" u="sng" dirty="0">
                <a:effectLst/>
                <a:hlinkClick r:id="rId8">
                  <a:extLst>
                    <a:ext uri="{A12FA001-AC4F-418D-AE19-62706E023703}">
                      <ahyp:hlinkClr xmlns:ahyp="http://schemas.microsoft.com/office/drawing/2018/hyperlinkcolor" val="tx"/>
                    </a:ext>
                  </a:extLst>
                </a:hlinkClick>
              </a:rPr>
              <a:t>XHTML</a:t>
            </a:r>
            <a:r>
              <a:rPr lang="en-US" sz="1600" b="0" i="0" dirty="0">
                <a:effectLst/>
              </a:rPr>
              <a:t>). CSS describes how elements should be rendered on screen, on paper, in speech, or on other media.</a:t>
            </a:r>
          </a:p>
          <a:p>
            <a:pPr>
              <a:lnSpc>
                <a:spcPct val="100000"/>
              </a:lnSpc>
              <a:buFont typeface="Arial" panose="020B0604020202020204" pitchFamily="34" charset="0"/>
              <a:buChar char="•"/>
            </a:pPr>
            <a:r>
              <a:rPr lang="en-US" sz="1600" b="0" i="0" dirty="0">
                <a:effectLst/>
              </a:rPr>
              <a:t>CSS is among the core languages of the </a:t>
            </a:r>
            <a:r>
              <a:rPr lang="en-US" sz="1600" b="1" i="0" dirty="0">
                <a:effectLst/>
              </a:rPr>
              <a:t>open web</a:t>
            </a:r>
            <a:r>
              <a:rPr lang="en-US" sz="1600" b="0" i="0" dirty="0">
                <a:effectLst/>
              </a:rPr>
              <a:t> and is standardized across Web browsers according to </a:t>
            </a:r>
            <a:r>
              <a:rPr lang="en-US" sz="1600" b="0" i="0" u="sng" dirty="0">
                <a:effectLst/>
                <a:hlinkClick r:id="rId9">
                  <a:extLst>
                    <a:ext uri="{A12FA001-AC4F-418D-AE19-62706E023703}">
                      <ahyp:hlinkClr xmlns:ahyp="http://schemas.microsoft.com/office/drawing/2018/hyperlinkcolor" val="tx"/>
                    </a:ext>
                  </a:extLst>
                </a:hlinkClick>
              </a:rPr>
              <a:t>W3C specifications</a:t>
            </a:r>
            <a:r>
              <a:rPr lang="en-US" sz="1600" b="0" i="0" dirty="0">
                <a:effectLst/>
              </a:rPr>
              <a:t>. Previously, development of various parts of CSS specification was done synchronously, which allowed versioning of the latest recommendations. You might have heard about CSS1, CSS2.1, CSS3. However, CSS4 has never become an official version.</a:t>
            </a:r>
          </a:p>
          <a:p>
            <a:pPr>
              <a:lnSpc>
                <a:spcPct val="100000"/>
              </a:lnSpc>
              <a:buFont typeface="Arial" panose="020B0604020202020204" pitchFamily="34" charset="0"/>
              <a:buChar char="•"/>
            </a:pPr>
            <a:endParaRPr lang="en-US" sz="1600" dirty="0"/>
          </a:p>
        </p:txBody>
      </p:sp>
      <p:sp>
        <p:nvSpPr>
          <p:cNvPr id="28" name="Freeform: Shape 27">
            <a:extLst>
              <a:ext uri="{FF2B5EF4-FFF2-40B4-BE49-F238E27FC236}">
                <a16:creationId xmlns:a16="http://schemas.microsoft.com/office/drawing/2014/main" id="{20373973-4586-48A3-ADF2-95A571530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7376" y="5520977"/>
            <a:ext cx="1972470" cy="1337023"/>
          </a:xfrm>
          <a:custGeom>
            <a:avLst/>
            <a:gdLst>
              <a:gd name="connsiteX0" fmla="*/ 986235 w 1972470"/>
              <a:gd name="connsiteY0" fmla="*/ 0 h 1337023"/>
              <a:gd name="connsiteX1" fmla="*/ 1972470 w 1972470"/>
              <a:gd name="connsiteY1" fmla="*/ 986235 h 1337023"/>
              <a:gd name="connsiteX2" fmla="*/ 1928131 w 1972470"/>
              <a:gd name="connsiteY2" fmla="*/ 1279512 h 1337023"/>
              <a:gd name="connsiteX3" fmla="*/ 1907081 w 1972470"/>
              <a:gd name="connsiteY3" fmla="*/ 1337023 h 1337023"/>
              <a:gd name="connsiteX4" fmla="*/ 65389 w 1972470"/>
              <a:gd name="connsiteY4" fmla="*/ 1337023 h 1337023"/>
              <a:gd name="connsiteX5" fmla="*/ 44339 w 1972470"/>
              <a:gd name="connsiteY5" fmla="*/ 1279512 h 1337023"/>
              <a:gd name="connsiteX6" fmla="*/ 0 w 1972470"/>
              <a:gd name="connsiteY6" fmla="*/ 986235 h 1337023"/>
              <a:gd name="connsiteX7" fmla="*/ 986235 w 1972470"/>
              <a:gd name="connsiteY7" fmla="*/ 0 h 133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337023">
                <a:moveTo>
                  <a:pt x="986235" y="0"/>
                </a:moveTo>
                <a:cubicBezTo>
                  <a:pt x="1530918" y="0"/>
                  <a:pt x="1972470" y="441552"/>
                  <a:pt x="1972470" y="986235"/>
                </a:cubicBezTo>
                <a:cubicBezTo>
                  <a:pt x="1972470" y="1088363"/>
                  <a:pt x="1956947" y="1186866"/>
                  <a:pt x="1928131" y="1279512"/>
                </a:cubicBezTo>
                <a:lnTo>
                  <a:pt x="1907081" y="1337023"/>
                </a:lnTo>
                <a:lnTo>
                  <a:pt x="65389" y="1337023"/>
                </a:lnTo>
                <a:lnTo>
                  <a:pt x="44339" y="1279512"/>
                </a:lnTo>
                <a:cubicBezTo>
                  <a:pt x="15523" y="1186866"/>
                  <a:pt x="0" y="1088363"/>
                  <a:pt x="0" y="986235"/>
                </a:cubicBezTo>
                <a:cubicBezTo>
                  <a:pt x="0" y="441552"/>
                  <a:pt x="441552" y="0"/>
                  <a:pt x="986235" y="0"/>
                </a:cubicBezTo>
                <a:close/>
              </a:path>
            </a:pathLst>
          </a:custGeom>
          <a:gradFill flip="none" rotWithShape="1">
            <a:gsLst>
              <a:gs pos="100000">
                <a:schemeClr val="bg2">
                  <a:lumMod val="75000"/>
                  <a:lumOff val="25000"/>
                </a:schemeClr>
              </a:gs>
              <a:gs pos="71000">
                <a:schemeClr val="bg2">
                  <a:lumMod val="100000"/>
                </a:schemeClr>
              </a:gs>
            </a:gsLst>
            <a:path path="circle">
              <a:fillToRect l="100000" b="100000"/>
            </a:path>
            <a:tileRect t="-100000" r="-100000"/>
          </a:gradFill>
          <a:ln>
            <a:noFill/>
          </a:ln>
          <a:effectLst>
            <a:innerShdw blurRad="381000" dist="177800" dir="189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Slide Number Placeholder 6">
            <a:extLst>
              <a:ext uri="{FF2B5EF4-FFF2-40B4-BE49-F238E27FC236}">
                <a16:creationId xmlns:a16="http://schemas.microsoft.com/office/drawing/2014/main" id="{14E50616-8950-B9D8-C280-0144A2797B92}"/>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207773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2" name="Group 4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3" name="Freeform: Shape 4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Oval 4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8" name="Rectangle 4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30DE0-9ED8-AC63-060D-C820356A11ED}"/>
              </a:ext>
            </a:extLst>
          </p:cNvPr>
          <p:cNvSpPr>
            <a:spLocks noGrp="1"/>
          </p:cNvSpPr>
          <p:nvPr>
            <p:ph type="ctrTitle"/>
          </p:nvPr>
        </p:nvSpPr>
        <p:spPr>
          <a:xfrm>
            <a:off x="522128" y="1180539"/>
            <a:ext cx="3565524" cy="1102487"/>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JAVASCRIT</a:t>
            </a:r>
          </a:p>
        </p:txBody>
      </p:sp>
      <p:sp>
        <p:nvSpPr>
          <p:cNvPr id="3" name="Subtitle 2">
            <a:extLst>
              <a:ext uri="{FF2B5EF4-FFF2-40B4-BE49-F238E27FC236}">
                <a16:creationId xmlns:a16="http://schemas.microsoft.com/office/drawing/2014/main" id="{AF054D6E-A522-7014-C7DE-6E02BEBCA9CF}"/>
              </a:ext>
            </a:extLst>
          </p:cNvPr>
          <p:cNvSpPr>
            <a:spLocks noGrp="1"/>
          </p:cNvSpPr>
          <p:nvPr>
            <p:ph type="subTitle" idx="1"/>
          </p:nvPr>
        </p:nvSpPr>
        <p:spPr>
          <a:xfrm>
            <a:off x="457998" y="2510855"/>
            <a:ext cx="3851394" cy="3035530"/>
          </a:xfrm>
        </p:spPr>
        <p:txBody>
          <a:bodyPr vert="horz" wrap="square" lIns="0" tIns="0" rIns="0" bIns="0" rtlCol="0">
            <a:noAutofit/>
          </a:bodyPr>
          <a:lstStyle/>
          <a:p>
            <a:pPr marL="0" indent="0" algn="just">
              <a:lnSpc>
                <a:spcPct val="90000"/>
              </a:lnSpc>
            </a:pPr>
            <a:r>
              <a:rPr lang="en-US" sz="1600" b="0" i="0" kern="1200" dirty="0">
                <a:effectLst/>
                <a:latin typeface="+mn-lt"/>
                <a:ea typeface="+mn-ea"/>
                <a:cs typeface="+mn-cs"/>
              </a:rPr>
              <a:t>JavaScript is a text-based programming language used both on the client-side and server-side that allows you to make web pages interactive. Where HTML and CSS are languages that give structure and style to web pages, JavaScript gives web pages interactive elements that engage a user. Common examples of JavaScript that you might use every day include the search box on Amazon, a news recap video embedded on The New York Times, or refreshing your Twitter feed.  </a:t>
            </a:r>
            <a:endParaRPr lang="en-US" sz="1600" kern="1200" dirty="0">
              <a:latin typeface="+mn-lt"/>
              <a:ea typeface="+mn-ea"/>
              <a:cs typeface="+mn-cs"/>
            </a:endParaRPr>
          </a:p>
        </p:txBody>
      </p:sp>
      <p:sp>
        <p:nvSpPr>
          <p:cNvPr id="50" name="Oval 49">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3" y="54927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Rectangle 51">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9845873E-9C86-4496-87B7-3A6141D7D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69384" y="4508500"/>
            <a:ext cx="1468514" cy="1521012"/>
            <a:chOff x="5236793" y="2432482"/>
            <a:chExt cx="1468514" cy="1521012"/>
          </a:xfrm>
        </p:grpSpPr>
        <p:sp>
          <p:nvSpPr>
            <p:cNvPr id="55" name="Freeform 5">
              <a:extLst>
                <a:ext uri="{FF2B5EF4-FFF2-40B4-BE49-F238E27FC236}">
                  <a16:creationId xmlns:a16="http://schemas.microsoft.com/office/drawing/2014/main" id="{67B3FE92-6018-4D9B-9B3E-264810BCB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Freeform 6">
              <a:extLst>
                <a:ext uri="{FF2B5EF4-FFF2-40B4-BE49-F238E27FC236}">
                  <a16:creationId xmlns:a16="http://schemas.microsoft.com/office/drawing/2014/main" id="{6ADEA1A7-349B-4EC9-9458-EBB1E9BFDA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Freeform 8">
              <a:extLst>
                <a:ext uri="{FF2B5EF4-FFF2-40B4-BE49-F238E27FC236}">
                  <a16:creationId xmlns:a16="http://schemas.microsoft.com/office/drawing/2014/main" id="{83BB3CBA-4085-4566-9B1D-656DA46E3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2" name="Picture Placeholder 11" descr="Logo&#10;&#10;Description automatically generated">
            <a:extLst>
              <a:ext uri="{FF2B5EF4-FFF2-40B4-BE49-F238E27FC236}">
                <a16:creationId xmlns:a16="http://schemas.microsoft.com/office/drawing/2014/main" id="{2DF1861E-86CA-E8E0-D34A-6A766FAC1C25}"/>
              </a:ext>
            </a:extLst>
          </p:cNvPr>
          <p:cNvPicPr>
            <a:picLocks noGrp="1" noChangeAspect="1"/>
          </p:cNvPicPr>
          <p:nvPr>
            <p:ph type="pic" sz="quarter" idx="16"/>
          </p:nvPr>
        </p:nvPicPr>
        <p:blipFill rotWithShape="1">
          <a:blip r:embed="rId2"/>
          <a:srcRect t="16502" r="-1" b="-1"/>
          <a:stretch/>
        </p:blipFill>
        <p:spPr>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p:spPr>
      </p:pic>
      <p:sp>
        <p:nvSpPr>
          <p:cNvPr id="6" name="Date Placeholder 5">
            <a:extLst>
              <a:ext uri="{FF2B5EF4-FFF2-40B4-BE49-F238E27FC236}">
                <a16:creationId xmlns:a16="http://schemas.microsoft.com/office/drawing/2014/main" id="{9A07685C-B29C-17FF-E76A-EFC8A5998B7D}"/>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7" name="Footer Placeholder 6">
            <a:extLst>
              <a:ext uri="{FF2B5EF4-FFF2-40B4-BE49-F238E27FC236}">
                <a16:creationId xmlns:a16="http://schemas.microsoft.com/office/drawing/2014/main" id="{D98404F2-7AED-4867-1EE4-982FC33ABED4}"/>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8" name="Slide Number Placeholder 7">
            <a:extLst>
              <a:ext uri="{FF2B5EF4-FFF2-40B4-BE49-F238E27FC236}">
                <a16:creationId xmlns:a16="http://schemas.microsoft.com/office/drawing/2014/main" id="{3227BD3A-86ED-0ADA-6498-1DE4C857218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3470323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Freeform: Shape 1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1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1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3" name="Group 2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4" name="Freeform: Shape 2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2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Oval 2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2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8" name="Rectangle 2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Graphical user interface&#10;&#10;Description automatically generated with low confidence">
            <a:extLst>
              <a:ext uri="{FF2B5EF4-FFF2-40B4-BE49-F238E27FC236}">
                <a16:creationId xmlns:a16="http://schemas.microsoft.com/office/drawing/2014/main" id="{89F98E77-7E20-8244-6BC4-A30A71141A3C}"/>
              </a:ext>
            </a:extLst>
          </p:cNvPr>
          <p:cNvPicPr>
            <a:picLocks noGrp="1" noChangeAspect="1"/>
          </p:cNvPicPr>
          <p:nvPr>
            <p:ph type="pic" sz="quarter" idx="16"/>
          </p:nvPr>
        </p:nvPicPr>
        <p:blipFill rotWithShape="1">
          <a:blip r:embed="rId2"/>
          <a:srcRect l="8385" r="8505" b="1"/>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9" name="Rectangle 2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E8F4AE-BABE-55CA-55A9-2C6737D1CA74}"/>
              </a:ext>
            </a:extLst>
          </p:cNvPr>
          <p:cNvSpPr>
            <a:spLocks noGrp="1"/>
          </p:cNvSpPr>
          <p:nvPr>
            <p:ph type="ctrTitle"/>
          </p:nvPr>
        </p:nvSpPr>
        <p:spPr>
          <a:xfrm>
            <a:off x="550864" y="549275"/>
            <a:ext cx="3565524" cy="2887174"/>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Random Password Generator</a:t>
            </a:r>
          </a:p>
        </p:txBody>
      </p:sp>
      <p:sp>
        <p:nvSpPr>
          <p:cNvPr id="50" name="Rectangle 3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76160DB-7643-CFBD-7B00-CA4C5852BDA3}"/>
              </a:ext>
            </a:extLst>
          </p:cNvPr>
          <p:cNvSpPr>
            <a:spLocks noGrp="1"/>
          </p:cNvSpPr>
          <p:nvPr>
            <p:ph type="subTitle" idx="1"/>
          </p:nvPr>
        </p:nvSpPr>
        <p:spPr>
          <a:xfrm>
            <a:off x="550863" y="3569007"/>
            <a:ext cx="3565525" cy="2523817"/>
          </a:xfrm>
        </p:spPr>
        <p:txBody>
          <a:bodyPr vert="horz" wrap="square" lIns="0" tIns="0" rIns="0" bIns="0" rtlCol="0">
            <a:normAutofit/>
          </a:bodyPr>
          <a:lstStyle/>
          <a:p>
            <a:pPr marL="0" indent="0">
              <a:lnSpc>
                <a:spcPct val="90000"/>
              </a:lnSpc>
            </a:pPr>
            <a:r>
              <a:rPr lang="en-US" sz="1700" kern="1200" dirty="0">
                <a:latin typeface="+mn-lt"/>
                <a:ea typeface="+mn-ea"/>
                <a:cs typeface="+mn-cs"/>
              </a:rPr>
              <a:t>This is a basic </a:t>
            </a:r>
            <a:r>
              <a:rPr lang="en-US" sz="1700" dirty="0"/>
              <a:t>MOOC</a:t>
            </a:r>
            <a:r>
              <a:rPr lang="en-US" sz="1700" kern="1200" dirty="0">
                <a:latin typeface="+mn-lt"/>
                <a:ea typeface="+mn-ea"/>
                <a:cs typeface="+mn-cs"/>
              </a:rPr>
              <a:t> seminar project which is a random password generator which use HTML, CSS and JavaScript.</a:t>
            </a:r>
          </a:p>
          <a:p>
            <a:pPr marL="0" indent="0">
              <a:lnSpc>
                <a:spcPct val="90000"/>
              </a:lnSpc>
            </a:pPr>
            <a:r>
              <a:rPr lang="en-US" sz="1700" kern="1200" dirty="0">
                <a:latin typeface="+mn-lt"/>
                <a:ea typeface="+mn-ea"/>
                <a:cs typeface="+mn-cs"/>
              </a:rPr>
              <a:t>And </a:t>
            </a:r>
            <a:r>
              <a:rPr lang="en-US" sz="1700" kern="1200" dirty="0" err="1">
                <a:latin typeface="+mn-lt"/>
                <a:ea typeface="+mn-ea"/>
                <a:cs typeface="+mn-cs"/>
              </a:rPr>
              <a:t>Math.random</a:t>
            </a:r>
            <a:r>
              <a:rPr lang="en-US" sz="1700" dirty="0"/>
              <a:t>() libraries </a:t>
            </a:r>
            <a:r>
              <a:rPr lang="en-US" sz="1700" kern="1200" dirty="0">
                <a:latin typeface="+mn-lt"/>
                <a:ea typeface="+mn-ea"/>
                <a:cs typeface="+mn-cs"/>
              </a:rPr>
              <a:t>for the algo of generating randomize characters</a:t>
            </a:r>
            <a:r>
              <a:rPr lang="en-US" sz="1700" dirty="0"/>
              <a:t>.</a:t>
            </a:r>
            <a:endParaRPr lang="en-US" sz="1700" kern="1200" dirty="0">
              <a:latin typeface="+mn-lt"/>
              <a:ea typeface="+mn-ea"/>
              <a:cs typeface="+mn-cs"/>
            </a:endParaRPr>
          </a:p>
          <a:p>
            <a:pPr marL="0" indent="0">
              <a:lnSpc>
                <a:spcPct val="90000"/>
              </a:lnSpc>
            </a:pPr>
            <a:r>
              <a:rPr lang="en-US" sz="1700" kern="1200" dirty="0">
                <a:latin typeface="+mn-lt"/>
                <a:ea typeface="+mn-ea"/>
                <a:cs typeface="+mn-cs"/>
              </a:rPr>
              <a:t>And other CSS function to make it more interactive and functionable.</a:t>
            </a:r>
          </a:p>
        </p:txBody>
      </p:sp>
      <p:sp>
        <p:nvSpPr>
          <p:cNvPr id="8" name="Slide Number Placeholder 7">
            <a:extLst>
              <a:ext uri="{FF2B5EF4-FFF2-40B4-BE49-F238E27FC236}">
                <a16:creationId xmlns:a16="http://schemas.microsoft.com/office/drawing/2014/main" id="{0EB175C0-E761-276B-394E-BDB5D28761CE}"/>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205060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31322"/>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298220"/>
            <a:ext cx="5437187" cy="2265216"/>
          </a:xfrm>
        </p:spPr>
        <p:txBody>
          <a:bodyPr/>
          <a:lstStyle/>
          <a:p>
            <a:r>
              <a:rPr lang="en-US" dirty="0"/>
              <a:t>DEVANSH RAUTELA</a:t>
            </a:r>
          </a:p>
          <a:p>
            <a:r>
              <a:rPr lang="en-US" dirty="0"/>
              <a:t>SECTION – C</a:t>
            </a:r>
          </a:p>
          <a:p>
            <a:r>
              <a:rPr lang="en-US" dirty="0"/>
              <a:t>ROLL NO. – 20</a:t>
            </a:r>
          </a:p>
          <a:p>
            <a:r>
              <a:rPr lang="en-US" dirty="0"/>
              <a:t>UNIV. ROLLNO. – 2018314</a:t>
            </a:r>
          </a:p>
          <a:p>
            <a:r>
              <a:rPr lang="en-US" dirty="0"/>
              <a:t>STUDENT ID - 200111158</a:t>
            </a:r>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{FECB09E7-2FE5-4859-A232-65F17363F215}tf33713516_win32</Template>
  <TotalTime>270</TotalTime>
  <Words>549</Words>
  <Application>Microsoft Office PowerPoint</Application>
  <PresentationFormat>Widescreen</PresentationFormat>
  <Paragraphs>41</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Bahnschrift SemiBold SemiConden</vt:lpstr>
      <vt:lpstr>Calibri</vt:lpstr>
      <vt:lpstr>Gill Sans MT</vt:lpstr>
      <vt:lpstr>urw-din</vt:lpstr>
      <vt:lpstr>Walbaum Display</vt:lpstr>
      <vt:lpstr>3DFloatVTI</vt:lpstr>
      <vt:lpstr>Web Development</vt:lpstr>
      <vt:lpstr>Web Development</vt:lpstr>
      <vt:lpstr>PROJECT</vt:lpstr>
      <vt:lpstr>WHAT IS HTML?</vt:lpstr>
      <vt:lpstr>CSS</vt:lpstr>
      <vt:lpstr>JAVASCRIT</vt:lpstr>
      <vt:lpstr>Random Password Generator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dc:title>
  <dc:creator>Devansh Rautela</dc:creator>
  <cp:lastModifiedBy>Devansh Rautela</cp:lastModifiedBy>
  <cp:revision>8</cp:revision>
  <dcterms:created xsi:type="dcterms:W3CDTF">2022-05-19T14:14:07Z</dcterms:created>
  <dcterms:modified xsi:type="dcterms:W3CDTF">2022-06-25T15:31:01Z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