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Lst>
  <p:notesMasterIdLst>
    <p:notesMasterId r:id="rId14"/>
  </p:notesMasterIdLst>
  <p:handoutMasterIdLst>
    <p:handoutMasterId r:id="rId15"/>
  </p:handoutMasterIdLst>
  <p:sldIdLst>
    <p:sldId id="256" r:id="rId2"/>
    <p:sldId id="257" r:id="rId3"/>
    <p:sldId id="259" r:id="rId4"/>
    <p:sldId id="260" r:id="rId5"/>
    <p:sldId id="261" r:id="rId6"/>
    <p:sldId id="263"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27"/>
    <a:srgbClr val="1D1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980AA9-EBF6-4D51-93D1-9DE8F8A91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 of the Project</a:t>
            </a:r>
          </a:p>
        </p:txBody>
      </p:sp>
      <p:sp>
        <p:nvSpPr>
          <p:cNvPr id="3" name="Date Placeholder 2">
            <a:extLst>
              <a:ext uri="{FF2B5EF4-FFF2-40B4-BE49-F238E27FC236}">
                <a16:creationId xmlns:a16="http://schemas.microsoft.com/office/drawing/2014/main" id="{53EAF483-7E08-4ED0-8A73-23CF9E1F47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BEA9C-5F6D-4CDA-92DB-B76E6A713251}" type="datetimeFigureOut">
              <a:rPr lang="en-IN" smtClean="0"/>
              <a:t>07-09-2023</a:t>
            </a:fld>
            <a:endParaRPr lang="en-IN"/>
          </a:p>
        </p:txBody>
      </p:sp>
      <p:sp>
        <p:nvSpPr>
          <p:cNvPr id="4" name="Footer Placeholder 3">
            <a:extLst>
              <a:ext uri="{FF2B5EF4-FFF2-40B4-BE49-F238E27FC236}">
                <a16:creationId xmlns:a16="http://schemas.microsoft.com/office/drawing/2014/main" id="{D993BC36-04E0-46AA-9189-FFCFF7AE8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4EA825A-C9B5-40BA-B9F9-512762DC27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19188-43FE-419C-A892-8518475A7B78}" type="slidenum">
              <a:rPr lang="en-IN" smtClean="0"/>
              <a:t>‹#›</a:t>
            </a:fld>
            <a:endParaRPr lang="en-IN"/>
          </a:p>
        </p:txBody>
      </p:sp>
    </p:spTree>
    <p:extLst>
      <p:ext uri="{BB962C8B-B14F-4D97-AF65-F5344CB8AC3E}">
        <p14:creationId xmlns:p14="http://schemas.microsoft.com/office/powerpoint/2010/main" val="2862248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8BC8C-A257-4C2B-92B3-513E0788EA9A}" type="datetimeFigureOut">
              <a:rPr lang="en-IN" smtClean="0"/>
              <a:t>07-09-2023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E7ADC-D6E3-4A87-B7C9-F150F823365B}" type="slidenum">
              <a:rPr lang="en-IN" smtClean="0"/>
              <a:t>‹#›</a:t>
            </a:fld>
            <a:endParaRPr lang="en-IN"/>
          </a:p>
        </p:txBody>
      </p:sp>
    </p:spTree>
    <p:extLst>
      <p:ext uri="{BB962C8B-B14F-4D97-AF65-F5344CB8AC3E}">
        <p14:creationId xmlns:p14="http://schemas.microsoft.com/office/powerpoint/2010/main" val="13331593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6823-E7C3-4537-9448-5A49578815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B77E1C-C7F4-4C8F-8700-A1CC101C6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8A9A8E-0509-4250-AB79-AB5250B83183}"/>
              </a:ext>
            </a:extLst>
          </p:cNvPr>
          <p:cNvSpPr>
            <a:spLocks noGrp="1"/>
          </p:cNvSpPr>
          <p:nvPr>
            <p:ph type="dt" sz="half" idx="10"/>
          </p:nvPr>
        </p:nvSpPr>
        <p:spPr/>
        <p:txBody>
          <a:bodyPr/>
          <a:lstStyle/>
          <a:p>
            <a:fld id="{A83CA436-9AF0-4A04-AEE3-F2B3F6C721B8}" type="datetime1">
              <a:rPr lang="en-IN" smtClean="0"/>
              <a:t>07-09-2023</a:t>
            </a:fld>
            <a:endParaRPr lang="en-IN"/>
          </a:p>
        </p:txBody>
      </p:sp>
      <p:sp>
        <p:nvSpPr>
          <p:cNvPr id="5" name="Footer Placeholder 4">
            <a:extLst>
              <a:ext uri="{FF2B5EF4-FFF2-40B4-BE49-F238E27FC236}">
                <a16:creationId xmlns:a16="http://schemas.microsoft.com/office/drawing/2014/main" id="{BC6E0773-9D90-4A94-AEAA-ED43660E2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3FE6E-795E-4CEA-9AF5-AA48D919B77C}"/>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233972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BA9-ED1C-4E47-A8F9-589CC55B52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8EDB34-8990-442B-BD53-253CD5C2DC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B947D-82FA-4AC3-8363-53D9E9663348}"/>
              </a:ext>
            </a:extLst>
          </p:cNvPr>
          <p:cNvSpPr>
            <a:spLocks noGrp="1"/>
          </p:cNvSpPr>
          <p:nvPr>
            <p:ph type="dt" sz="half" idx="10"/>
          </p:nvPr>
        </p:nvSpPr>
        <p:spPr/>
        <p:txBody>
          <a:bodyPr/>
          <a:lstStyle/>
          <a:p>
            <a:fld id="{693288C2-CECF-4EB2-93DE-B51081CAFC68}" type="datetime1">
              <a:rPr lang="en-IN" smtClean="0"/>
              <a:t>07-09-2023</a:t>
            </a:fld>
            <a:endParaRPr lang="en-IN"/>
          </a:p>
        </p:txBody>
      </p:sp>
      <p:sp>
        <p:nvSpPr>
          <p:cNvPr id="5" name="Footer Placeholder 4">
            <a:extLst>
              <a:ext uri="{FF2B5EF4-FFF2-40B4-BE49-F238E27FC236}">
                <a16:creationId xmlns:a16="http://schemas.microsoft.com/office/drawing/2014/main" id="{1CA69B24-2B94-465B-BDAB-AB56148FD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0FEDF-94AD-4E35-B48C-2D59EDB61351}"/>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331689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4E34FA-C3B6-466E-8201-D942FC054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A43F98-E34A-42CA-94FA-92EE0EA8B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4298F-86E9-4559-8063-4941F152097F}"/>
              </a:ext>
            </a:extLst>
          </p:cNvPr>
          <p:cNvSpPr>
            <a:spLocks noGrp="1"/>
          </p:cNvSpPr>
          <p:nvPr>
            <p:ph type="dt" sz="half" idx="10"/>
          </p:nvPr>
        </p:nvSpPr>
        <p:spPr/>
        <p:txBody>
          <a:bodyPr/>
          <a:lstStyle/>
          <a:p>
            <a:fld id="{08BA1DBF-29C1-43BF-91BA-BFFCFB7DF344}" type="datetime1">
              <a:rPr lang="en-IN" smtClean="0"/>
              <a:t>07-09-2023</a:t>
            </a:fld>
            <a:endParaRPr lang="en-IN"/>
          </a:p>
        </p:txBody>
      </p:sp>
      <p:sp>
        <p:nvSpPr>
          <p:cNvPr id="5" name="Footer Placeholder 4">
            <a:extLst>
              <a:ext uri="{FF2B5EF4-FFF2-40B4-BE49-F238E27FC236}">
                <a16:creationId xmlns:a16="http://schemas.microsoft.com/office/drawing/2014/main" id="{5691F1E9-5715-4B39-B206-012352620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83F89-B5D8-42F9-89FA-DC3360DE3BB2}"/>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292448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7570-9E35-4831-AA26-3EE502B53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4A4A2D-C41B-49B1-8031-EDAB71FCF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09A19-D310-4BBB-93C8-3516707048DC}"/>
              </a:ext>
            </a:extLst>
          </p:cNvPr>
          <p:cNvSpPr>
            <a:spLocks noGrp="1"/>
          </p:cNvSpPr>
          <p:nvPr>
            <p:ph type="dt" sz="half" idx="10"/>
          </p:nvPr>
        </p:nvSpPr>
        <p:spPr/>
        <p:txBody>
          <a:bodyPr/>
          <a:lstStyle/>
          <a:p>
            <a:fld id="{763D0AEE-36FC-4C73-80AE-121DA1B3EF2A}" type="datetime1">
              <a:rPr lang="en-IN" smtClean="0"/>
              <a:t>07-09-2023</a:t>
            </a:fld>
            <a:endParaRPr lang="en-IN"/>
          </a:p>
        </p:txBody>
      </p:sp>
      <p:sp>
        <p:nvSpPr>
          <p:cNvPr id="5" name="Footer Placeholder 4">
            <a:extLst>
              <a:ext uri="{FF2B5EF4-FFF2-40B4-BE49-F238E27FC236}">
                <a16:creationId xmlns:a16="http://schemas.microsoft.com/office/drawing/2014/main" id="{13D21455-20D7-4E3D-A374-D6FB2A3A2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4F0E8-A28C-47A5-B830-4923B259243D}"/>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7777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9DCC-3D38-4D29-BA1C-14F49E629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2080D3-2DB3-4CF7-AE60-72C6F01F1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61A94-7EB4-4B21-B9EB-42F4035A1176}"/>
              </a:ext>
            </a:extLst>
          </p:cNvPr>
          <p:cNvSpPr>
            <a:spLocks noGrp="1"/>
          </p:cNvSpPr>
          <p:nvPr>
            <p:ph type="dt" sz="half" idx="10"/>
          </p:nvPr>
        </p:nvSpPr>
        <p:spPr/>
        <p:txBody>
          <a:bodyPr/>
          <a:lstStyle/>
          <a:p>
            <a:fld id="{69BBAB19-C781-470B-8399-C18D135E8067}" type="datetime1">
              <a:rPr lang="en-IN" smtClean="0"/>
              <a:t>07-09-2023</a:t>
            </a:fld>
            <a:endParaRPr lang="en-IN"/>
          </a:p>
        </p:txBody>
      </p:sp>
      <p:sp>
        <p:nvSpPr>
          <p:cNvPr id="5" name="Footer Placeholder 4">
            <a:extLst>
              <a:ext uri="{FF2B5EF4-FFF2-40B4-BE49-F238E27FC236}">
                <a16:creationId xmlns:a16="http://schemas.microsoft.com/office/drawing/2014/main" id="{3E941ECC-0269-4B3F-AC9D-334A61878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5D924-5EDB-45C3-BB86-6BAD2CB72AEA}"/>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677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5168-0361-4DCC-86EF-9ABDF192C1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B55AA-7FA4-4938-914B-D05048E50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5EB9AB-9D59-4F65-8C9C-EBA8955AB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54288D-4AAD-461B-A60C-BDC6996090F3}"/>
              </a:ext>
            </a:extLst>
          </p:cNvPr>
          <p:cNvSpPr>
            <a:spLocks noGrp="1"/>
          </p:cNvSpPr>
          <p:nvPr>
            <p:ph type="dt" sz="half" idx="10"/>
          </p:nvPr>
        </p:nvSpPr>
        <p:spPr/>
        <p:txBody>
          <a:bodyPr/>
          <a:lstStyle/>
          <a:p>
            <a:fld id="{38CB3F50-AA51-48E2-BF17-0B404D77AE72}" type="datetime1">
              <a:rPr lang="en-IN" smtClean="0"/>
              <a:t>07-09-2023</a:t>
            </a:fld>
            <a:endParaRPr lang="en-IN"/>
          </a:p>
        </p:txBody>
      </p:sp>
      <p:sp>
        <p:nvSpPr>
          <p:cNvPr id="6" name="Footer Placeholder 5">
            <a:extLst>
              <a:ext uri="{FF2B5EF4-FFF2-40B4-BE49-F238E27FC236}">
                <a16:creationId xmlns:a16="http://schemas.microsoft.com/office/drawing/2014/main" id="{0C135C82-7484-439E-83C7-B1DD62C53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5FFC25-B956-4458-9C1E-B5AC6752DD68}"/>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36206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B5B5-0377-4513-97BF-6140389A4D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9ED3E-711B-4275-AD51-CC6E7B896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58CEC-5F84-4022-A629-316EB6AC7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666883-CB7D-4D37-9884-78543EF0E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03066-DE28-4876-80A6-D3243E143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A4D8F5-F823-4659-8A2B-09351962FF6F}"/>
              </a:ext>
            </a:extLst>
          </p:cNvPr>
          <p:cNvSpPr>
            <a:spLocks noGrp="1"/>
          </p:cNvSpPr>
          <p:nvPr>
            <p:ph type="dt" sz="half" idx="10"/>
          </p:nvPr>
        </p:nvSpPr>
        <p:spPr/>
        <p:txBody>
          <a:bodyPr/>
          <a:lstStyle/>
          <a:p>
            <a:fld id="{0B3659A6-4556-4EF3-A9BC-D54AC7ACFCC8}" type="datetime1">
              <a:rPr lang="en-IN" smtClean="0"/>
              <a:t>07-09-2023</a:t>
            </a:fld>
            <a:endParaRPr lang="en-IN"/>
          </a:p>
        </p:txBody>
      </p:sp>
      <p:sp>
        <p:nvSpPr>
          <p:cNvPr id="8" name="Footer Placeholder 7">
            <a:extLst>
              <a:ext uri="{FF2B5EF4-FFF2-40B4-BE49-F238E27FC236}">
                <a16:creationId xmlns:a16="http://schemas.microsoft.com/office/drawing/2014/main" id="{25EF1535-6F51-4BA3-A15C-217CC982E6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03B6C-9479-4BCB-B99D-70373DE3EF45}"/>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291315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1E99-DB68-477B-8482-1FF32F648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748465-2FAE-4B20-9E15-2A70AA618782}"/>
              </a:ext>
            </a:extLst>
          </p:cNvPr>
          <p:cNvSpPr>
            <a:spLocks noGrp="1"/>
          </p:cNvSpPr>
          <p:nvPr>
            <p:ph type="dt" sz="half" idx="10"/>
          </p:nvPr>
        </p:nvSpPr>
        <p:spPr/>
        <p:txBody>
          <a:bodyPr/>
          <a:lstStyle/>
          <a:p>
            <a:fld id="{5F1A2FC8-A19E-49F4-B2A2-B0D3031FD776}" type="datetime1">
              <a:rPr lang="en-IN" smtClean="0"/>
              <a:t>07-09-2023</a:t>
            </a:fld>
            <a:endParaRPr lang="en-IN"/>
          </a:p>
        </p:txBody>
      </p:sp>
      <p:sp>
        <p:nvSpPr>
          <p:cNvPr id="4" name="Footer Placeholder 3">
            <a:extLst>
              <a:ext uri="{FF2B5EF4-FFF2-40B4-BE49-F238E27FC236}">
                <a16:creationId xmlns:a16="http://schemas.microsoft.com/office/drawing/2014/main" id="{9A99AA70-2172-40F2-A27B-8C5A0613BB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5458C-7DCB-4A9A-840B-E6410D5654BF}"/>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54456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C7F44-896E-4798-92B3-AD289242BDBC}"/>
              </a:ext>
            </a:extLst>
          </p:cNvPr>
          <p:cNvSpPr>
            <a:spLocks noGrp="1"/>
          </p:cNvSpPr>
          <p:nvPr>
            <p:ph type="dt" sz="half" idx="10"/>
          </p:nvPr>
        </p:nvSpPr>
        <p:spPr/>
        <p:txBody>
          <a:bodyPr/>
          <a:lstStyle/>
          <a:p>
            <a:fld id="{A5ACBC78-5168-49E8-8087-E42AFC3B0A0B}" type="datetime1">
              <a:rPr lang="en-IN" smtClean="0"/>
              <a:t>07-09-2023</a:t>
            </a:fld>
            <a:endParaRPr lang="en-IN"/>
          </a:p>
        </p:txBody>
      </p:sp>
      <p:sp>
        <p:nvSpPr>
          <p:cNvPr id="3" name="Footer Placeholder 2">
            <a:extLst>
              <a:ext uri="{FF2B5EF4-FFF2-40B4-BE49-F238E27FC236}">
                <a16:creationId xmlns:a16="http://schemas.microsoft.com/office/drawing/2014/main" id="{010681A5-5615-4025-BE3A-E0ED540E82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BB128B-955C-40DC-B0F6-38199B55CBA0}"/>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94421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1CD8-0F2B-492C-97ED-A12CE5513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6D4920-26C7-4905-A422-05695BE67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3AA346-1900-4197-8825-776BA4DB8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4A9E2-5ED5-4F5C-9CDE-4BE25C3EA4A6}"/>
              </a:ext>
            </a:extLst>
          </p:cNvPr>
          <p:cNvSpPr>
            <a:spLocks noGrp="1"/>
          </p:cNvSpPr>
          <p:nvPr>
            <p:ph type="dt" sz="half" idx="10"/>
          </p:nvPr>
        </p:nvSpPr>
        <p:spPr/>
        <p:txBody>
          <a:bodyPr/>
          <a:lstStyle/>
          <a:p>
            <a:fld id="{D6BAA6F3-96DB-4DB5-B63B-F7E8A0C6AB49}" type="datetime1">
              <a:rPr lang="en-IN" smtClean="0"/>
              <a:t>07-09-2023</a:t>
            </a:fld>
            <a:endParaRPr lang="en-IN"/>
          </a:p>
        </p:txBody>
      </p:sp>
      <p:sp>
        <p:nvSpPr>
          <p:cNvPr id="6" name="Footer Placeholder 5">
            <a:extLst>
              <a:ext uri="{FF2B5EF4-FFF2-40B4-BE49-F238E27FC236}">
                <a16:creationId xmlns:a16="http://schemas.microsoft.com/office/drawing/2014/main" id="{8E0D1233-B927-47BC-BFEC-F0793EB5C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56FCD2-F1CD-471B-B089-196BD7B8380F}"/>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319375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E4FD-5FC3-421F-B395-465E023D6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5EB887-C4B4-4355-AE9B-354DD6AAF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F3AC08-7C64-4CFB-B9EB-72FCD0A5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48D90-E085-44A5-AD87-231ABBE76AEE}"/>
              </a:ext>
            </a:extLst>
          </p:cNvPr>
          <p:cNvSpPr>
            <a:spLocks noGrp="1"/>
          </p:cNvSpPr>
          <p:nvPr>
            <p:ph type="dt" sz="half" idx="10"/>
          </p:nvPr>
        </p:nvSpPr>
        <p:spPr/>
        <p:txBody>
          <a:bodyPr/>
          <a:lstStyle/>
          <a:p>
            <a:fld id="{0161645A-F514-43C1-BFC0-7A09F2F936D1}" type="datetime1">
              <a:rPr lang="en-IN" smtClean="0"/>
              <a:t>07-09-2023</a:t>
            </a:fld>
            <a:endParaRPr lang="en-IN"/>
          </a:p>
        </p:txBody>
      </p:sp>
      <p:sp>
        <p:nvSpPr>
          <p:cNvPr id="6" name="Footer Placeholder 5">
            <a:extLst>
              <a:ext uri="{FF2B5EF4-FFF2-40B4-BE49-F238E27FC236}">
                <a16:creationId xmlns:a16="http://schemas.microsoft.com/office/drawing/2014/main" id="{A7D42458-1903-4D11-9F96-B3DFD16D17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E3606F-EB2D-4B37-9207-5735050C3D5E}"/>
              </a:ext>
            </a:extLst>
          </p:cNvPr>
          <p:cNvSpPr>
            <a:spLocks noGrp="1"/>
          </p:cNvSpPr>
          <p:nvPr>
            <p:ph type="sldNum" sz="quarter" idx="12"/>
          </p:nvPr>
        </p:nvSpPr>
        <p:spPr/>
        <p:txBody>
          <a:bodyPr/>
          <a:lstStyle/>
          <a:p>
            <a:fld id="{27F0D28E-54CE-45BB-A89D-594D08B71E25}" type="slidenum">
              <a:rPr lang="en-IN" smtClean="0"/>
              <a:t>‹#›</a:t>
            </a:fld>
            <a:endParaRPr lang="en-IN"/>
          </a:p>
        </p:txBody>
      </p:sp>
    </p:spTree>
    <p:extLst>
      <p:ext uri="{BB962C8B-B14F-4D97-AF65-F5344CB8AC3E}">
        <p14:creationId xmlns:p14="http://schemas.microsoft.com/office/powerpoint/2010/main" val="39294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5FEAF-FAB4-4F4F-96A3-3ECA5F93A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C31EB-1408-434D-B7B6-C876DC217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42B83-2596-4C8B-A3A7-8C69519D6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253F-2886-42D7-8EC6-D945BD2AAAE5}" type="datetime1">
              <a:rPr lang="en-IN" smtClean="0"/>
              <a:t>07-09-2023</a:t>
            </a:fld>
            <a:endParaRPr lang="en-IN"/>
          </a:p>
        </p:txBody>
      </p:sp>
      <p:sp>
        <p:nvSpPr>
          <p:cNvPr id="5" name="Footer Placeholder 4">
            <a:extLst>
              <a:ext uri="{FF2B5EF4-FFF2-40B4-BE49-F238E27FC236}">
                <a16:creationId xmlns:a16="http://schemas.microsoft.com/office/drawing/2014/main" id="{042CD819-7A27-4FD4-ABBA-B8D4F7E12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66AD5D-10F2-4978-8B36-F90DD6383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0D28E-54CE-45BB-A89D-594D08B71E25}" type="slidenum">
              <a:rPr lang="en-IN" smtClean="0"/>
              <a:t>‹#›</a:t>
            </a:fld>
            <a:endParaRPr lang="en-IN"/>
          </a:p>
        </p:txBody>
      </p:sp>
    </p:spTree>
    <p:extLst>
      <p:ext uri="{BB962C8B-B14F-4D97-AF65-F5344CB8AC3E}">
        <p14:creationId xmlns:p14="http://schemas.microsoft.com/office/powerpoint/2010/main" val="14056621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C48F-A2B3-4CC0-856F-DAF6A2993FD7}"/>
              </a:ext>
            </a:extLst>
          </p:cNvPr>
          <p:cNvSpPr>
            <a:spLocks noGrp="1"/>
          </p:cNvSpPr>
          <p:nvPr>
            <p:ph type="ctrTitle"/>
          </p:nvPr>
        </p:nvSpPr>
        <p:spPr>
          <a:xfrm>
            <a:off x="1523998" y="3621375"/>
            <a:ext cx="9144000" cy="837784"/>
          </a:xfrm>
        </p:spPr>
        <p:txBody>
          <a:bodyPr>
            <a:normAutofit fontScale="90000"/>
          </a:bodyPr>
          <a:lstStyle/>
          <a:p>
            <a:r>
              <a:rPr lang="en-IN" dirty="0">
                <a:solidFill>
                  <a:srgbClr val="FF0000"/>
                </a:solidFill>
                <a:highlight>
                  <a:srgbClr val="FFFF00"/>
                </a:highlight>
                <a:latin typeface="Cambria Math" panose="02040503050406030204" pitchFamily="18" charset="0"/>
                <a:ea typeface="Cambria Math" panose="02040503050406030204" pitchFamily="18" charset="0"/>
              </a:rPr>
              <a:t>Title of Proposed Minor Project</a:t>
            </a:r>
          </a:p>
        </p:txBody>
      </p:sp>
      <p:sp>
        <p:nvSpPr>
          <p:cNvPr id="6" name="Title 1">
            <a:extLst>
              <a:ext uri="{FF2B5EF4-FFF2-40B4-BE49-F238E27FC236}">
                <a16:creationId xmlns:a16="http://schemas.microsoft.com/office/drawing/2014/main" id="{61D0A91A-6584-4CF0-93DD-C876F25ED653}"/>
              </a:ext>
            </a:extLst>
          </p:cNvPr>
          <p:cNvSpPr txBox="1">
            <a:spLocks/>
          </p:cNvSpPr>
          <p:nvPr/>
        </p:nvSpPr>
        <p:spPr>
          <a:xfrm>
            <a:off x="126505" y="1516134"/>
            <a:ext cx="11938987" cy="1720492"/>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IN" sz="2800" b="1" dirty="0">
                <a:solidFill>
                  <a:schemeClr val="accent6">
                    <a:lumMod val="50000"/>
                  </a:schemeClr>
                </a:solidFill>
                <a:latin typeface="Times New Roman" panose="02020603050405020304" pitchFamily="18" charset="0"/>
                <a:cs typeface="Times New Roman" panose="02020603050405020304" pitchFamily="18" charset="0"/>
              </a:rPr>
              <a:t>oriental College of Technology, Bhopal</a:t>
            </a:r>
          </a:p>
          <a:p>
            <a:pPr algn="ctr"/>
            <a:r>
              <a:rPr lang="en-IN" sz="2800" b="1" dirty="0">
                <a:solidFill>
                  <a:srgbClr val="00B0F0"/>
                </a:solidFill>
                <a:latin typeface="Times New Roman" panose="02020603050405020304" pitchFamily="18" charset="0"/>
                <a:cs typeface="Times New Roman" panose="02020603050405020304" pitchFamily="18" charset="0"/>
              </a:rPr>
              <a:t>Department of CSE- DATA Science</a:t>
            </a:r>
          </a:p>
        </p:txBody>
      </p:sp>
      <p:sp>
        <p:nvSpPr>
          <p:cNvPr id="9" name="TextBox 8">
            <a:extLst>
              <a:ext uri="{FF2B5EF4-FFF2-40B4-BE49-F238E27FC236}">
                <a16:creationId xmlns:a16="http://schemas.microsoft.com/office/drawing/2014/main" id="{BDD9FB23-3D9A-42D8-8743-8E75377BEE04}"/>
              </a:ext>
            </a:extLst>
          </p:cNvPr>
          <p:cNvSpPr txBox="1"/>
          <p:nvPr/>
        </p:nvSpPr>
        <p:spPr>
          <a:xfrm>
            <a:off x="1695634" y="6301059"/>
            <a:ext cx="8442664" cy="369332"/>
          </a:xfrm>
          <a:prstGeom prst="rect">
            <a:avLst/>
          </a:prstGeom>
          <a:noFill/>
        </p:spPr>
        <p:txBody>
          <a:bodyPr wrap="square" rtlCol="0">
            <a:spAutoFit/>
          </a:bodyPr>
          <a:lstStyle/>
          <a:p>
            <a:pPr algn="ctr"/>
            <a:r>
              <a:rPr lang="en-IN" b="1" dirty="0">
                <a:solidFill>
                  <a:srgbClr val="00B0F0"/>
                </a:solidFill>
                <a:latin typeface="Times New Roman" panose="02020603050405020304" pitchFamily="18" charset="0"/>
                <a:cs typeface="Times New Roman" panose="02020603050405020304" pitchFamily="18" charset="0"/>
              </a:rPr>
              <a:t>Academic Year: 2023-2024             Session: Jul Dec 2023</a:t>
            </a:r>
          </a:p>
        </p:txBody>
      </p:sp>
      <p:sp>
        <p:nvSpPr>
          <p:cNvPr id="12" name="TextBox 11">
            <a:extLst>
              <a:ext uri="{FF2B5EF4-FFF2-40B4-BE49-F238E27FC236}">
                <a16:creationId xmlns:a16="http://schemas.microsoft.com/office/drawing/2014/main" id="{C38A8190-73BF-4612-9A9D-78FAD6A45E60}"/>
              </a:ext>
            </a:extLst>
          </p:cNvPr>
          <p:cNvSpPr txBox="1"/>
          <p:nvPr/>
        </p:nvSpPr>
        <p:spPr>
          <a:xfrm>
            <a:off x="6553201" y="4810722"/>
            <a:ext cx="5237825" cy="1323439"/>
          </a:xfrm>
          <a:prstGeom prst="rect">
            <a:avLst/>
          </a:prstGeom>
          <a:noFill/>
        </p:spPr>
        <p:txBody>
          <a:bodyPr wrap="square" rtlCol="0">
            <a:spAutoFit/>
          </a:bodyPr>
          <a:lstStyle/>
          <a:p>
            <a:r>
              <a:rPr lang="en-IN" sz="2000" b="1" dirty="0">
                <a:solidFill>
                  <a:schemeClr val="accent5">
                    <a:lumMod val="50000"/>
                  </a:schemeClr>
                </a:solidFill>
                <a:latin typeface="Times New Roman" panose="02020603050405020304" pitchFamily="18" charset="0"/>
                <a:cs typeface="Times New Roman" panose="02020603050405020304" pitchFamily="18" charset="0"/>
              </a:rPr>
              <a:t>Project Proposed by:</a:t>
            </a:r>
            <a:endParaRPr lang="en-IN" sz="2000" b="1" dirty="0">
              <a:solidFill>
                <a:schemeClr val="accent5">
                  <a:lumMod val="50000"/>
                </a:schemeClr>
              </a:solidFill>
              <a:highlight>
                <a:srgbClr val="FFFF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solidFill>
                  <a:schemeClr val="accent5">
                    <a:lumMod val="50000"/>
                  </a:schemeClr>
                </a:solidFill>
                <a:highlight>
                  <a:srgbClr val="FFFF00"/>
                </a:highlight>
                <a:latin typeface="Times New Roman" panose="02020603050405020304" pitchFamily="18" charset="0"/>
                <a:cs typeface="Times New Roman" panose="02020603050405020304" pitchFamily="18" charset="0"/>
              </a:rPr>
              <a:t>Team Member Name (0126CS151001)</a:t>
            </a:r>
          </a:p>
          <a:p>
            <a:pPr marL="342900" indent="-342900">
              <a:buFont typeface="+mj-lt"/>
              <a:buAutoNum type="arabicPeriod"/>
            </a:pPr>
            <a:r>
              <a:rPr lang="en-IN" sz="2000" b="1" dirty="0">
                <a:solidFill>
                  <a:schemeClr val="accent5">
                    <a:lumMod val="50000"/>
                  </a:schemeClr>
                </a:solidFill>
                <a:highlight>
                  <a:srgbClr val="FFFF00"/>
                </a:highlight>
                <a:latin typeface="Times New Roman" panose="02020603050405020304" pitchFamily="18" charset="0"/>
                <a:cs typeface="Times New Roman" panose="02020603050405020304" pitchFamily="18" charset="0"/>
              </a:rPr>
              <a:t>Team Member Name (0126CS151001)</a:t>
            </a:r>
          </a:p>
          <a:p>
            <a:pPr marL="342900" indent="-342900">
              <a:buFont typeface="+mj-lt"/>
              <a:buAutoNum type="arabicPeriod"/>
            </a:pPr>
            <a:r>
              <a:rPr lang="en-IN" sz="2000" b="1" dirty="0">
                <a:solidFill>
                  <a:schemeClr val="accent5">
                    <a:lumMod val="50000"/>
                  </a:schemeClr>
                </a:solidFill>
                <a:highlight>
                  <a:srgbClr val="FFFF00"/>
                </a:highlight>
                <a:latin typeface="Times New Roman" panose="02020603050405020304" pitchFamily="18" charset="0"/>
                <a:cs typeface="Times New Roman" panose="02020603050405020304" pitchFamily="18" charset="0"/>
              </a:rPr>
              <a:t>Team Member Name (0126CS151001)</a:t>
            </a:r>
          </a:p>
        </p:txBody>
      </p:sp>
      <p:pic>
        <p:nvPicPr>
          <p:cNvPr id="4" name="Picture 3">
            <a:extLst>
              <a:ext uri="{FF2B5EF4-FFF2-40B4-BE49-F238E27FC236}">
                <a16:creationId xmlns:a16="http://schemas.microsoft.com/office/drawing/2014/main" id="{B2E74851-ADE7-7857-2CB8-2B8BCB1DC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851" y="223777"/>
            <a:ext cx="1406231" cy="1688295"/>
          </a:xfrm>
          <a:prstGeom prst="rect">
            <a:avLst/>
          </a:prstGeom>
        </p:spPr>
      </p:pic>
    </p:spTree>
    <p:extLst>
      <p:ext uri="{BB962C8B-B14F-4D97-AF65-F5344CB8AC3E}">
        <p14:creationId xmlns:p14="http://schemas.microsoft.com/office/powerpoint/2010/main" val="353189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a:lstStyle/>
          <a:p>
            <a:pPr algn="ctr"/>
            <a:r>
              <a:rPr lang="en-IN" sz="4000" dirty="0">
                <a:solidFill>
                  <a:srgbClr val="FF0000"/>
                </a:solidFill>
                <a:latin typeface="Times New Roman" panose="02020603050405020304" pitchFamily="18" charset="0"/>
                <a:cs typeface="Times New Roman" panose="02020603050405020304" pitchFamily="18" charset="0"/>
              </a:rPr>
              <a:t>Software Development Lifecycle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294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Team Collaboration</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4834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Technical Requirements</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2328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767179"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Presentation Outline </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fontScale="77500" lnSpcReduction="20000"/>
          </a:bodyPr>
          <a:lstStyle/>
          <a:p>
            <a:r>
              <a:rPr lang="en-IN" b="1" dirty="0">
                <a:solidFill>
                  <a:schemeClr val="accent5">
                    <a:lumMod val="50000"/>
                  </a:schemeClr>
                </a:solidFill>
                <a:latin typeface="Cambria Math" panose="02040503050406030204" pitchFamily="18" charset="0"/>
                <a:ea typeface="Cambria Math" panose="02040503050406030204" pitchFamily="18" charset="0"/>
              </a:rPr>
              <a:t>Introduction</a:t>
            </a:r>
          </a:p>
          <a:p>
            <a:r>
              <a:rPr lang="en-IN" b="1" dirty="0">
                <a:solidFill>
                  <a:schemeClr val="accent5">
                    <a:lumMod val="50000"/>
                  </a:schemeClr>
                </a:solidFill>
                <a:latin typeface="Cambria Math" panose="02040503050406030204" pitchFamily="18" charset="0"/>
                <a:ea typeface="Cambria Math" panose="02040503050406030204" pitchFamily="18" charset="0"/>
              </a:rPr>
              <a:t>Objectives</a:t>
            </a:r>
          </a:p>
          <a:p>
            <a:r>
              <a:rPr lang="en-IN" b="1" dirty="0">
                <a:solidFill>
                  <a:schemeClr val="accent5">
                    <a:lumMod val="50000"/>
                  </a:schemeClr>
                </a:solidFill>
                <a:latin typeface="Cambria Math" panose="02040503050406030204" pitchFamily="18" charset="0"/>
                <a:ea typeface="Cambria Math" panose="02040503050406030204" pitchFamily="18" charset="0"/>
              </a:rPr>
              <a:t>Literature Review</a:t>
            </a:r>
          </a:p>
          <a:p>
            <a:r>
              <a:rPr lang="en-IN" b="1" dirty="0">
                <a:solidFill>
                  <a:schemeClr val="accent5">
                    <a:lumMod val="50000"/>
                  </a:schemeClr>
                </a:solidFill>
                <a:latin typeface="Cambria Math" panose="02040503050406030204" pitchFamily="18" charset="0"/>
                <a:ea typeface="Cambria Math" panose="02040503050406030204" pitchFamily="18" charset="0"/>
              </a:rPr>
              <a:t>Evidence Collection</a:t>
            </a:r>
          </a:p>
          <a:p>
            <a:r>
              <a:rPr lang="en-IN" b="1" dirty="0">
                <a:solidFill>
                  <a:schemeClr val="accent5">
                    <a:lumMod val="50000"/>
                  </a:schemeClr>
                </a:solidFill>
                <a:latin typeface="Cambria Math" panose="02040503050406030204" pitchFamily="18" charset="0"/>
                <a:ea typeface="Cambria Math" panose="02040503050406030204" pitchFamily="18" charset="0"/>
              </a:rPr>
              <a:t>Technology Platform Overview </a:t>
            </a:r>
          </a:p>
          <a:p>
            <a:r>
              <a:rPr lang="en-IN" b="1" dirty="0">
                <a:solidFill>
                  <a:schemeClr val="accent5">
                    <a:lumMod val="50000"/>
                  </a:schemeClr>
                </a:solidFill>
                <a:latin typeface="Cambria Math" panose="02040503050406030204" pitchFamily="18" charset="0"/>
                <a:ea typeface="Cambria Math" panose="02040503050406030204" pitchFamily="18" charset="0"/>
              </a:rPr>
              <a:t>Application Feature Overview </a:t>
            </a:r>
          </a:p>
          <a:p>
            <a:r>
              <a:rPr lang="en-IN" b="1" dirty="0">
                <a:solidFill>
                  <a:schemeClr val="accent5">
                    <a:lumMod val="50000"/>
                  </a:schemeClr>
                </a:solidFill>
                <a:latin typeface="Cambria Math" panose="02040503050406030204" pitchFamily="18" charset="0"/>
                <a:ea typeface="Cambria Math" panose="02040503050406030204" pitchFamily="18" charset="0"/>
              </a:rPr>
              <a:t>Proposed Idea</a:t>
            </a:r>
          </a:p>
          <a:p>
            <a:r>
              <a:rPr lang="en-IN" b="1" dirty="0">
                <a:solidFill>
                  <a:schemeClr val="accent5">
                    <a:lumMod val="50000"/>
                  </a:schemeClr>
                </a:solidFill>
                <a:latin typeface="Cambria Math" panose="02040503050406030204" pitchFamily="18" charset="0"/>
                <a:ea typeface="Cambria Math" panose="02040503050406030204" pitchFamily="18" charset="0"/>
              </a:rPr>
              <a:t>Social Application Requirement </a:t>
            </a:r>
          </a:p>
          <a:p>
            <a:r>
              <a:rPr lang="en-IN" b="1" dirty="0">
                <a:solidFill>
                  <a:schemeClr val="accent5">
                    <a:lumMod val="50000"/>
                  </a:schemeClr>
                </a:solidFill>
                <a:latin typeface="Cambria Math" panose="02040503050406030204" pitchFamily="18" charset="0"/>
                <a:ea typeface="Cambria Math" panose="02040503050406030204" pitchFamily="18" charset="0"/>
              </a:rPr>
              <a:t>Innovation and Upgradation</a:t>
            </a:r>
          </a:p>
          <a:p>
            <a:r>
              <a:rPr lang="en-IN" b="1" dirty="0">
                <a:solidFill>
                  <a:schemeClr val="accent5">
                    <a:lumMod val="50000"/>
                  </a:schemeClr>
                </a:solidFill>
                <a:latin typeface="Cambria Math" panose="02040503050406030204" pitchFamily="18" charset="0"/>
                <a:ea typeface="Cambria Math" panose="02040503050406030204" pitchFamily="18" charset="0"/>
              </a:rPr>
              <a:t>Software Development Lifecycle</a:t>
            </a:r>
          </a:p>
          <a:p>
            <a:r>
              <a:rPr lang="en-IN" b="1" dirty="0">
                <a:solidFill>
                  <a:schemeClr val="accent5">
                    <a:lumMod val="50000"/>
                  </a:schemeClr>
                </a:solidFill>
                <a:latin typeface="Cambria Math" panose="02040503050406030204" pitchFamily="18" charset="0"/>
                <a:ea typeface="Cambria Math" panose="02040503050406030204" pitchFamily="18" charset="0"/>
              </a:rPr>
              <a:t>Team Collaboration</a:t>
            </a:r>
          </a:p>
          <a:p>
            <a:r>
              <a:rPr lang="en-IN" b="1" dirty="0">
                <a:solidFill>
                  <a:schemeClr val="accent5">
                    <a:lumMod val="50000"/>
                  </a:schemeClr>
                </a:solidFill>
                <a:latin typeface="Cambria Math" panose="02040503050406030204" pitchFamily="18" charset="0"/>
                <a:ea typeface="Cambria Math" panose="02040503050406030204" pitchFamily="18" charset="0"/>
              </a:rPr>
              <a:t>Technical Requirements</a:t>
            </a:r>
          </a:p>
          <a:p>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8988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2838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Objective of the Project</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8267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15472"/>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Academic Objective</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F01C37B9-5A60-49A6-9132-6C8B55EEA322}"/>
              </a:ext>
            </a:extLst>
          </p:cNvPr>
          <p:cNvSpPr txBox="1"/>
          <p:nvPr/>
        </p:nvSpPr>
        <p:spPr>
          <a:xfrm>
            <a:off x="1020192" y="1533556"/>
            <a:ext cx="10333608" cy="4524315"/>
          </a:xfrm>
          <a:prstGeom prst="rect">
            <a:avLst/>
          </a:prstGeom>
          <a:noFill/>
        </p:spPr>
        <p:txBody>
          <a:bodyPr wrap="square" rtlCol="0">
            <a:spAutoFit/>
          </a:bodyPr>
          <a:lstStyle/>
          <a:p>
            <a:pPr algn="just"/>
            <a:r>
              <a:rPr lang="en-US" sz="2400" b="1"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rPr>
              <a:t>Design &amp; Development of solutions</a:t>
            </a:r>
            <a:r>
              <a:rPr lang="en-US" sz="2400"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rPr>
              <a:t>: Design solutions for complex engineering problems and design system components   or processes that meet the specified needs with appropriate consideration for the public health and safety, and the cultural, societal, and environmental considerations.</a:t>
            </a:r>
            <a:endParaRPr lang="en-IN" sz="2400"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endParaRPr>
          </a:p>
          <a:p>
            <a:pPr algn="just"/>
            <a:endParaRPr lang="en-US" sz="2400" b="1"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endParaRPr>
          </a:p>
          <a:p>
            <a:pPr algn="just"/>
            <a:r>
              <a:rPr lang="en-US" sz="2400" b="1"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rPr>
              <a:t>Project management and finance</a:t>
            </a:r>
            <a:r>
              <a:rPr lang="en-US" sz="2400"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rPr>
              <a:t>: Demonstrate knowledge and understanding of the engineering and management principles and apply these to one’s own work, as a member and leader in a team, to manage projects and in multidisciplinary environments.</a:t>
            </a:r>
          </a:p>
          <a:p>
            <a:pPr algn="just"/>
            <a:endParaRPr lang="en-US" sz="2400"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endParaRPr>
          </a:p>
          <a:p>
            <a:pPr algn="just"/>
            <a:r>
              <a:rPr lang="en-US" sz="2400" b="1"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rPr>
              <a:t>Individual and teamwork</a:t>
            </a:r>
            <a:r>
              <a:rPr lang="en-US" sz="2400" spc="5" dirty="0">
                <a:solidFill>
                  <a:srgbClr val="002060"/>
                </a:solidFill>
                <a:effectLst/>
                <a:latin typeface="Cambria Math" panose="02040503050406030204" pitchFamily="18" charset="0"/>
                <a:ea typeface="Cambria Math" panose="02040503050406030204" pitchFamily="18" charset="0"/>
                <a:cs typeface="Verdana" panose="020B0604030504040204" pitchFamily="34" charset="0"/>
              </a:rPr>
              <a:t>: Function effectively as an individual, and as a member or leader in diverse teams, and in multidisciplinary settings.</a:t>
            </a:r>
          </a:p>
        </p:txBody>
      </p:sp>
    </p:spTree>
    <p:extLst>
      <p:ext uri="{BB962C8B-B14F-4D97-AF65-F5344CB8AC3E}">
        <p14:creationId xmlns:p14="http://schemas.microsoft.com/office/powerpoint/2010/main" val="3315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Technical Strength</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6771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Proposed Idea</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3094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Social Application Requirement</a:t>
            </a:r>
          </a:p>
        </p:txBody>
      </p:sp>
      <p:sp>
        <p:nvSpPr>
          <p:cNvPr id="5" name="Content Placeholder 4">
            <a:extLst>
              <a:ext uri="{FF2B5EF4-FFF2-40B4-BE49-F238E27FC236}">
                <a16:creationId xmlns:a16="http://schemas.microsoft.com/office/drawing/2014/main" id="{88398715-19B8-41FC-9419-985E40D92AC9}"/>
              </a:ext>
            </a:extLst>
          </p:cNvPr>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3854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0EF-E13F-48A0-8280-69F1043270F6}"/>
              </a:ext>
            </a:extLst>
          </p:cNvPr>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Innovation or Upgradation</a:t>
            </a:r>
          </a:p>
        </p:txBody>
      </p:sp>
    </p:spTree>
    <p:extLst>
      <p:ext uri="{BB962C8B-B14F-4D97-AF65-F5344CB8AC3E}">
        <p14:creationId xmlns:p14="http://schemas.microsoft.com/office/powerpoint/2010/main" val="213809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208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Title of Proposed Minor Project</vt:lpstr>
      <vt:lpstr>Presentation Outline </vt:lpstr>
      <vt:lpstr>Introduction</vt:lpstr>
      <vt:lpstr>Objective of the Project</vt:lpstr>
      <vt:lpstr>Academic Objective</vt:lpstr>
      <vt:lpstr>Technical Strength</vt:lpstr>
      <vt:lpstr>Proposed Idea</vt:lpstr>
      <vt:lpstr>Social Application Requirement</vt:lpstr>
      <vt:lpstr>Innovation or Upgradation</vt:lpstr>
      <vt:lpstr>Software Development Lifecycle </vt:lpstr>
      <vt:lpstr>Team Collaboration</vt:lpstr>
      <vt:lpstr>Technical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UMESH JOSHI</dc:creator>
  <cp:lastModifiedBy>UMESH JOSHI</cp:lastModifiedBy>
  <cp:revision>42</cp:revision>
  <dcterms:created xsi:type="dcterms:W3CDTF">2020-04-23T10:38:53Z</dcterms:created>
  <dcterms:modified xsi:type="dcterms:W3CDTF">2023-09-07T15:29:28Z</dcterms:modified>
</cp:coreProperties>
</file>