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9" r:id="rId1"/>
  </p:sldMasterIdLst>
  <p:sldIdLst>
    <p:sldId id="256"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0" d="100"/>
          <a:sy n="80" d="100"/>
        </p:scale>
        <p:origin x="88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8" name="Rectangle 7"/>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1" y="2222623"/>
            <a:ext cx="5917679" cy="2554983"/>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bwMode="gray">
          <a:xfrm>
            <a:off x="866441" y="4777380"/>
            <a:ext cx="5917679"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76937" y="1828799"/>
            <a:ext cx="990599" cy="228659"/>
          </a:xfrm>
        </p:spPr>
        <p:txBody>
          <a:bodyPr/>
          <a:lstStyle>
            <a:lvl1pPr algn="l">
              <a:defRPr b="0" i="0">
                <a:solidFill>
                  <a:schemeClr val="bg1"/>
                </a:solidFill>
              </a:defRPr>
            </a:lvl1pPr>
          </a:lstStyle>
          <a:p>
            <a:fld id="{5BCAD085-E8A6-8845-BD4E-CB4CCA059FC4}" type="datetimeFigureOut">
              <a:rPr lang="en-US" smtClean="0"/>
              <a:t>11/19/2024</a:t>
            </a:fld>
            <a:endParaRPr lang="en-US"/>
          </a:p>
        </p:txBody>
      </p:sp>
      <p:sp>
        <p:nvSpPr>
          <p:cNvPr id="5" name="Footer Placeholder 4"/>
          <p:cNvSpPr>
            <a:spLocks noGrp="1"/>
          </p:cNvSpPr>
          <p:nvPr>
            <p:ph type="ftr" sz="quarter" idx="11"/>
          </p:nvPr>
        </p:nvSpPr>
        <p:spPr bwMode="gray">
          <a:xfrm rot="5400000">
            <a:off x="6236210" y="3264407"/>
            <a:ext cx="3859795" cy="228659"/>
          </a:xfrm>
        </p:spPr>
        <p:txBody>
          <a:bodyPr/>
          <a:lstStyle>
            <a:lvl1pPr>
              <a:defRPr b="0" i="0">
                <a:solidFill>
                  <a:schemeClr val="bg1"/>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44205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9"/>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5" y="4961453"/>
            <a:ext cx="6422002"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3" y="5528191"/>
            <a:ext cx="6422003"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10067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9144000" cy="6860799"/>
            <a:chOff x="0" y="0"/>
            <a:chExt cx="9144000" cy="6860799"/>
          </a:xfrm>
        </p:grpSpPr>
        <p:sp>
          <p:nvSpPr>
            <p:cNvPr id="11" name="Rectangle 10"/>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927101"/>
            <a:ext cx="6422004" cy="1692720"/>
          </a:xfrm>
        </p:spPr>
        <p:txBody>
          <a:bodyPr anchor="ct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8"/>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2864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6860799"/>
            <a:chOff x="0" y="0"/>
            <a:chExt cx="9144000" cy="6860799"/>
          </a:xfrm>
        </p:grpSpPr>
        <p:sp>
          <p:nvSpPr>
            <p:cNvPr id="14" name="Rectangle 13"/>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12"/>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3"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12" name="TextBox 11"/>
          <p:cNvSpPr txBox="1"/>
          <p:nvPr/>
        </p:nvSpPr>
        <p:spPr bwMode="gray">
          <a:xfrm>
            <a:off x="7033422" y="2898648"/>
            <a:ext cx="660550"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11" name="TextBox 10"/>
          <p:cNvSpPr txBox="1"/>
          <p:nvPr/>
        </p:nvSpPr>
        <p:spPr bwMode="gray">
          <a:xfrm>
            <a:off x="651683" y="589767"/>
            <a:ext cx="601591"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2" name="Title 1"/>
          <p:cNvSpPr>
            <a:spLocks noGrp="1"/>
          </p:cNvSpPr>
          <p:nvPr>
            <p:ph type="title"/>
          </p:nvPr>
        </p:nvSpPr>
        <p:spPr>
          <a:xfrm>
            <a:off x="1128058" y="903421"/>
            <a:ext cx="6160385" cy="2895658"/>
          </a:xfrm>
        </p:spPr>
        <p:txBody>
          <a:bodyP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9" y="3809278"/>
            <a:ext cx="5646142" cy="333113"/>
          </a:xfrm>
        </p:spPr>
        <p:txBody>
          <a:bodyPr>
            <a:normAutofit/>
          </a:bodyPr>
          <a:lstStyle>
            <a:lvl1pPr marL="0" indent="0">
              <a:buNone/>
              <a:defRPr lang="en-US" sz="1400" b="0" i="0" kern="1200" cap="small" dirty="0">
                <a:solidFill>
                  <a:schemeClr val="accent1"/>
                </a:solidFill>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5"/>
            <a:ext cx="6422005" cy="1024065"/>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22" name="Rectangle 2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38503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6860799"/>
            <a:chOff x="0" y="0"/>
            <a:chExt cx="9144000" cy="6860799"/>
          </a:xfrm>
        </p:grpSpPr>
        <p:sp>
          <p:nvSpPr>
            <p:cNvPr id="10" name="Rectangle 9"/>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2057400"/>
            <a:ext cx="6422004" cy="2095500"/>
          </a:xfrm>
        </p:spPr>
        <p:txBody>
          <a:bodyPr anchor="b"/>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normAutofit/>
          </a:bodyPr>
          <a:lstStyle>
            <a:lvl1pPr marL="0" indent="0" algn="l">
              <a:buNone/>
              <a:defRPr sz="18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54858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1" y="922305"/>
            <a:ext cx="6423592" cy="714660"/>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1" y="2489200"/>
            <a:ext cx="2313433"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5"/>
            <a:ext cx="2313432" cy="2877714"/>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8472" y="2489200"/>
            <a:ext cx="232675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2" y="3147165"/>
            <a:ext cx="2326749" cy="2869878"/>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63820" y="2489201"/>
            <a:ext cx="231374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3821" y="3147164"/>
            <a:ext cx="2313740"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11/19/2024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766428" y="295730"/>
            <a:ext cx="628813" cy="767687"/>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50597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1" y="927101"/>
            <a:ext cx="6423592"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81461" y="4180095"/>
            <a:ext cx="229904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012743" y="2486221"/>
            <a:ext cx="2021456" cy="145032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0" name="Text Placeholder 3"/>
          <p:cNvSpPr>
            <a:spLocks noGrp="1"/>
          </p:cNvSpPr>
          <p:nvPr>
            <p:ph type="body" sz="half" idx="21"/>
          </p:nvPr>
        </p:nvSpPr>
        <p:spPr>
          <a:xfrm>
            <a:off x="881461" y="4837558"/>
            <a:ext cx="2298410"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4318" y="4179596"/>
            <a:ext cx="231779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16"/>
          </p:nvPr>
        </p:nvSpPr>
        <p:spPr>
          <a:xfrm>
            <a:off x="3550622" y="2509453"/>
            <a:ext cx="2025182" cy="142708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04318" y="4837558"/>
            <a:ext cx="2330903"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63821" y="4179595"/>
            <a:ext cx="229949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17"/>
          </p:nvPr>
        </p:nvSpPr>
        <p:spPr>
          <a:xfrm>
            <a:off x="6104946" y="2509453"/>
            <a:ext cx="2018839" cy="142708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63821" y="4837558"/>
            <a:ext cx="229949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11/19/2024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766428" y="295730"/>
            <a:ext cx="628813" cy="767687"/>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175354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053144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9144000" cy="6860799"/>
            <a:chOff x="0" y="0"/>
            <a:chExt cx="9144000" cy="6860799"/>
          </a:xfrm>
        </p:grpSpPr>
        <p:sp>
          <p:nvSpPr>
            <p:cNvPr id="11" name="Rectangle 10"/>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8"/>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8" name="Rectangle 7"/>
            <p:cNvSpPr/>
            <p:nvPr/>
          </p:nvSpPr>
          <p:spPr bwMode="gray">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Vertical Title 1"/>
          <p:cNvSpPr>
            <a:spLocks noGrp="1"/>
          </p:cNvSpPr>
          <p:nvPr>
            <p:ph type="title" orient="vert"/>
          </p:nvPr>
        </p:nvSpPr>
        <p:spPr>
          <a:xfrm>
            <a:off x="6168970" y="1447799"/>
            <a:ext cx="1077347" cy="457199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440" y="1447799"/>
            <a:ext cx="4417234"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38947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9"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142209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9"/>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9" name="Rectangle 8"/>
            <p:cNvSpPr/>
            <p:nvPr/>
          </p:nvSpPr>
          <p:spPr bwMode="gray">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2257588"/>
            <a:ext cx="3101765" cy="3020343"/>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7"/>
            <a:ext cx="3054653" cy="302034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7738039" y="7605"/>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95286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199"/>
            <a:ext cx="3636980" cy="353060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0" y="2489199"/>
            <a:ext cx="3636981" cy="35306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056627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440" y="2494298"/>
            <a:ext cx="3636980"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39" y="3253588"/>
            <a:ext cx="3636981" cy="276621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11/19/2024</a:t>
            </a:fld>
            <a:endParaRPr lang="en-US"/>
          </a:p>
        </p:txBody>
      </p:sp>
      <p:sp>
        <p:nvSpPr>
          <p:cNvPr id="8" name="Footer Placeholder 7"/>
          <p:cNvSpPr>
            <a:spLocks noGrp="1"/>
          </p:cNvSpPr>
          <p:nvPr>
            <p:ph type="ftr" sz="quarter" idx="11"/>
          </p:nvPr>
        </p:nvSpPr>
        <p:spPr/>
        <p:txBody>
          <a:bodyPr/>
          <a:lstStyle/>
          <a:p>
            <a:endParaRPr lang="en-US"/>
          </a:p>
        </p:txBody>
      </p:sp>
      <p:sp>
        <p:nvSpPr>
          <p:cNvPr id="10" name="Slide Number Placeholder 5"/>
          <p:cNvSpPr>
            <a:spLocks noGrp="1"/>
          </p:cNvSpPr>
          <p:nvPr>
            <p:ph type="sldNum" sz="quarter" idx="12"/>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4736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11/19/2024</a:t>
            </a:fld>
            <a:endParaRPr lang="en-US"/>
          </a:p>
        </p:txBody>
      </p:sp>
      <p:sp>
        <p:nvSpPr>
          <p:cNvPr id="4" name="Footer Placeholder 3"/>
          <p:cNvSpPr>
            <a:spLocks noGrp="1"/>
          </p:cNvSpPr>
          <p:nvPr>
            <p:ph type="ftr" sz="quarter" idx="11"/>
          </p:nvPr>
        </p:nvSpPr>
        <p:spPr/>
        <p:txBody>
          <a:bodyPr/>
          <a:lstStyle/>
          <a:p>
            <a:endParaRPr lang="en-US"/>
          </a:p>
        </p:txBody>
      </p:sp>
      <p:sp>
        <p:nvSpPr>
          <p:cNvPr id="6"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437801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11/19/2024</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a:xfrm>
            <a:off x="7766428" y="295730"/>
            <a:ext cx="628813" cy="767687"/>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14632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89"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1182"/>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0" y="3086845"/>
            <a:ext cx="2712589" cy="2938036"/>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85172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51591" y="1340000"/>
            <a:ext cx="3001938" cy="161619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51591" y="3086100"/>
            <a:ext cx="3001938" cy="24511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22411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25" name="Rectangle 24"/>
            <p:cNvSpPr/>
            <p:nvPr/>
          </p:nvSpPr>
          <p:spPr>
            <a:xfrm>
              <a:off x="0" y="0"/>
              <a:ext cx="9118832"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18"/>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3202"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441" y="2489200"/>
            <a:ext cx="6343201" cy="3530600"/>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39638" y="6365499"/>
            <a:ext cx="990599" cy="228659"/>
          </a:xfrm>
          <a:prstGeom prst="rect">
            <a:avLst/>
          </a:prstGeom>
        </p:spPr>
        <p:txBody>
          <a:bodyPr vert="horz" lIns="91440" tIns="45720" rIns="91440" bIns="45720" rtlCol="0" anchor="b"/>
          <a:lstStyle>
            <a:lvl1pPr algn="r">
              <a:defRPr sz="900" b="1" i="0">
                <a:solidFill>
                  <a:schemeClr val="accent1"/>
                </a:solidFill>
                <a:latin typeface="+mn-lt"/>
              </a:defRPr>
            </a:lvl1pPr>
          </a:lstStyle>
          <a:p>
            <a:fld id="{5BCAD085-E8A6-8845-BD4E-CB4CCA059FC4}" type="datetimeFigureOut">
              <a:rPr lang="en-US" smtClean="0"/>
              <a:t>11/19/2024</a:t>
            </a:fld>
            <a:endParaRPr lang="en-US"/>
          </a:p>
        </p:txBody>
      </p:sp>
      <p:sp>
        <p:nvSpPr>
          <p:cNvPr id="5" name="Footer Placeholder 4"/>
          <p:cNvSpPr>
            <a:spLocks noGrp="1"/>
          </p:cNvSpPr>
          <p:nvPr>
            <p:ph type="ftr" sz="quarter" idx="3"/>
          </p:nvPr>
        </p:nvSpPr>
        <p:spPr>
          <a:xfrm>
            <a:off x="590843" y="6365498"/>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2" name="Rectangle 2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 name="Slide Number Placeholder 5"/>
          <p:cNvSpPr>
            <a:spLocks noGrp="1"/>
          </p:cNvSpPr>
          <p:nvPr>
            <p:ph type="sldNum" sz="quarter" idx="4"/>
          </p:nvPr>
        </p:nvSpPr>
        <p:spPr bwMode="auto">
          <a:xfrm>
            <a:off x="7678616" y="295730"/>
            <a:ext cx="791308" cy="767687"/>
          </a:xfrm>
          <a:prstGeom prst="rect">
            <a:avLst/>
          </a:prstGeom>
        </p:spPr>
        <p:txBody>
          <a:bodyPr vert="horz" lIns="91440" tIns="45720" rIns="91440" bIns="45720" rtlCol="0" anchor="b"/>
          <a:lstStyle>
            <a:lvl1pPr algn="ctr">
              <a:defRPr sz="2800" b="0" i="0">
                <a:solidFill>
                  <a:schemeClr val="bg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147965583"/>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l" defTabSz="457200" rtl="0" eaLnBrk="1" latinLnBrk="0" hangingPunct="1">
        <a:spcBef>
          <a:spcPct val="0"/>
        </a:spcBef>
        <a:buNone/>
        <a:defRPr sz="32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pxhere.com/en/photo/1149847" TargetMode="External"/><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hyperlink" Target="https://www.pexels.com/photo/bar-bar-cafe-corfu-greece-1194319/" TargetMode="Externa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hyperlink" Target="https://nonsa.pl/wiki/Problem"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urses.lumenlearning.com/wm-lifespandevelopment/chapter/research-methods/"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ixabay.com/en/discussion-session-white-male-1874792/"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Restaurant Recommender System</a:t>
            </a:r>
          </a:p>
        </p:txBody>
      </p:sp>
      <p:sp>
        <p:nvSpPr>
          <p:cNvPr id="3" name="Subtitle 2"/>
          <p:cNvSpPr>
            <a:spLocks noGrp="1"/>
          </p:cNvSpPr>
          <p:nvPr>
            <p:ph type="subTitle" idx="1"/>
          </p:nvPr>
        </p:nvSpPr>
        <p:spPr/>
        <p:txBody>
          <a:bodyPr/>
          <a:lstStyle/>
          <a:p>
            <a:r>
              <a:t>Using Machine Learning and NLP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a:xfrm>
            <a:off x="866443" y="2242268"/>
            <a:ext cx="4437078" cy="4428876"/>
          </a:xfrm>
        </p:spPr>
        <p:txBody>
          <a:bodyPr>
            <a:normAutofit fontScale="92500" lnSpcReduction="10000"/>
          </a:bodyPr>
          <a:lstStyle/>
          <a:p>
            <a:r>
              <a:rPr lang="en-US" sz="2000" dirty="0"/>
              <a:t>A restaurant recommendation system is a tool that suggests dining options based on user preferences, location, cuisine, and reviews.</a:t>
            </a:r>
          </a:p>
          <a:p>
            <a:r>
              <a:rPr lang="en-US" sz="2000" dirty="0"/>
              <a:t>Leveraging AI, NLP and machine learning, it personalizes suggestions, enhancing customer experience.</a:t>
            </a:r>
          </a:p>
          <a:p>
            <a:r>
              <a:rPr lang="en-US" sz="2000" dirty="0"/>
              <a:t>By analyzing user data and trends, such systems ensure tailored, accurate recommendations, making dining decisions effortless and enjoyable.</a:t>
            </a:r>
            <a:endParaRPr sz="2000" dirty="0"/>
          </a:p>
        </p:txBody>
      </p:sp>
      <p:pic>
        <p:nvPicPr>
          <p:cNvPr id="5" name="Picture 4">
            <a:extLst>
              <a:ext uri="{FF2B5EF4-FFF2-40B4-BE49-F238E27FC236}">
                <a16:creationId xmlns:a16="http://schemas.microsoft.com/office/drawing/2014/main" id="{F1CA1F9E-9F14-D0FB-A15D-47BE61A80FC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891917" y="2227132"/>
            <a:ext cx="1804946" cy="251450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7" name="Picture 6">
            <a:extLst>
              <a:ext uri="{FF2B5EF4-FFF2-40B4-BE49-F238E27FC236}">
                <a16:creationId xmlns:a16="http://schemas.microsoft.com/office/drawing/2014/main" id="{140AF5A7-386B-3C98-D57A-EB6F279DA91A}"/>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rot="698957">
            <a:off x="6958064" y="4172915"/>
            <a:ext cx="1766368" cy="235306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a:xfrm>
            <a:off x="866441" y="2489200"/>
            <a:ext cx="4317809" cy="3530600"/>
          </a:xfrm>
        </p:spPr>
        <p:txBody>
          <a:bodyPr/>
          <a:lstStyle/>
          <a:p>
            <a:pPr marL="0" indent="0">
              <a:buNone/>
            </a:pPr>
            <a:r>
              <a:rPr lang="en-US" dirty="0"/>
              <a:t>Finding the perfect restaurant can be overwhelming due to the vast number of options and varying user preferences. Existing methods often lack personalization and fail to adapt to individual tastes. A solution is needed to deliver tailored recommendations, simplifying decision-making while enhancing user satisfaction and dining experiences.</a:t>
            </a:r>
            <a:endParaRPr dirty="0"/>
          </a:p>
        </p:txBody>
      </p:sp>
      <p:pic>
        <p:nvPicPr>
          <p:cNvPr id="5" name="Picture 4">
            <a:extLst>
              <a:ext uri="{FF2B5EF4-FFF2-40B4-BE49-F238E27FC236}">
                <a16:creationId xmlns:a16="http://schemas.microsoft.com/office/drawing/2014/main" id="{D4AD6C50-BA7A-9B0E-5164-9A9A9F4D59E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486400" y="2299915"/>
            <a:ext cx="3013543" cy="3909170"/>
          </a:xfrm>
          <a:prstGeom prst="rect">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Literature Survey</a:t>
            </a:r>
          </a:p>
        </p:txBody>
      </p:sp>
      <p:sp>
        <p:nvSpPr>
          <p:cNvPr id="3" name="Content Placeholder 2"/>
          <p:cNvSpPr>
            <a:spLocks noGrp="1"/>
          </p:cNvSpPr>
          <p:nvPr>
            <p:ph idx="1"/>
          </p:nvPr>
        </p:nvSpPr>
        <p:spPr>
          <a:xfrm>
            <a:off x="540438" y="2513496"/>
            <a:ext cx="5749043" cy="3530600"/>
          </a:xfrm>
        </p:spPr>
        <p:txBody>
          <a:bodyPr/>
          <a:lstStyle/>
          <a:p>
            <a:r>
              <a:rPr lang="en-US" dirty="0"/>
              <a:t>Restaurant recommendation systems have gained significant attention in recent years, driven by advancements in artificial intelligence and the increasing availability of user data.</a:t>
            </a:r>
          </a:p>
          <a:p>
            <a:r>
              <a:rPr lang="en-US" dirty="0"/>
              <a:t>Content-based filtering (CBF) relies on restaurant attributes, such as cuisine, location, and price range, to suggest options matching user profiles. Lops et al. (2011) demonstrated that CBF is effective for individual preference modeling but can limit diversity in recommendations.</a:t>
            </a:r>
            <a:endParaRPr dirty="0"/>
          </a:p>
        </p:txBody>
      </p:sp>
      <p:pic>
        <p:nvPicPr>
          <p:cNvPr id="8" name="Picture 7">
            <a:extLst>
              <a:ext uri="{FF2B5EF4-FFF2-40B4-BE49-F238E27FC236}">
                <a16:creationId xmlns:a16="http://schemas.microsoft.com/office/drawing/2014/main" id="{F9369A88-3148-47B5-B3FD-B8F13085F6B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289481" y="2624592"/>
            <a:ext cx="2615980" cy="23529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System Architecture</a:t>
            </a:r>
          </a:p>
        </p:txBody>
      </p:sp>
      <p:sp>
        <p:nvSpPr>
          <p:cNvPr id="3" name="Content Placeholder 2"/>
          <p:cNvSpPr>
            <a:spLocks noGrp="1"/>
          </p:cNvSpPr>
          <p:nvPr>
            <p:ph idx="1"/>
          </p:nvPr>
        </p:nvSpPr>
        <p:spPr/>
        <p:txBody>
          <a:bodyPr/>
          <a:lstStyle/>
          <a:p>
            <a:r>
              <a:rPr lang="en-US" b="1" dirty="0"/>
              <a:t>Restaurant Data:</a:t>
            </a:r>
            <a:r>
              <a:rPr lang="en-US" dirty="0"/>
              <a:t> Collects restaurant attributes, including cuisine, price range, location, ratings, and reviews.</a:t>
            </a:r>
          </a:p>
          <a:p>
            <a:r>
              <a:rPr lang="en-US" b="1" dirty="0"/>
              <a:t>Data Preprocessing:</a:t>
            </a:r>
            <a:r>
              <a:rPr lang="en-US" dirty="0"/>
              <a:t> Cleanses and normalizes input data, handling missing values and inconsistencies.</a:t>
            </a:r>
          </a:p>
          <a:p>
            <a:r>
              <a:rPr lang="en-US" b="1" dirty="0"/>
              <a:t>Feature Extraction:</a:t>
            </a:r>
            <a:r>
              <a:rPr lang="en-US" dirty="0"/>
              <a:t> Extracts key features from user profiles, restaurant attributes, and reviews (e.g., cuisine types, sentiment from text).</a:t>
            </a:r>
          </a:p>
          <a:p>
            <a:r>
              <a:rPr lang="en-US" b="1" dirty="0"/>
              <a:t>Recommendation Interface:</a:t>
            </a:r>
            <a:r>
              <a:rPr lang="en-US" dirty="0"/>
              <a:t> Displays suggested restaurants to users through a user-friendly app or web interface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Framework</a:t>
            </a:r>
          </a:p>
        </p:txBody>
      </p:sp>
      <p:sp>
        <p:nvSpPr>
          <p:cNvPr id="3" name="Content Placeholder 2"/>
          <p:cNvSpPr>
            <a:spLocks noGrp="1"/>
          </p:cNvSpPr>
          <p:nvPr>
            <p:ph idx="1"/>
          </p:nvPr>
        </p:nvSpPr>
        <p:spPr>
          <a:xfrm>
            <a:off x="866441" y="2489199"/>
            <a:ext cx="6742957" cy="3951357"/>
          </a:xfrm>
        </p:spPr>
        <p:txBody>
          <a:bodyPr>
            <a:normAutofit lnSpcReduction="10000"/>
          </a:bodyPr>
          <a:lstStyle/>
          <a:p>
            <a:r>
              <a:rPr lang="en-US" b="1" dirty="0"/>
              <a:t>Data Cleaning:</a:t>
            </a:r>
            <a:r>
              <a:rPr lang="en-US" dirty="0"/>
              <a:t> Preprocesses and organizes raw data by removing inconsistencies and handling missing values.</a:t>
            </a:r>
          </a:p>
          <a:p>
            <a:r>
              <a:rPr lang="en-US" b="1" dirty="0"/>
              <a:t>TF-IDF Vectorization:</a:t>
            </a:r>
            <a:r>
              <a:rPr lang="en-US" dirty="0"/>
              <a:t> Extracts relevant features from textual data, such as restaurant descriptions and user reviews.</a:t>
            </a:r>
          </a:p>
          <a:p>
            <a:r>
              <a:rPr lang="en-US" b="1" dirty="0"/>
              <a:t>Matrix Factorization:</a:t>
            </a:r>
            <a:r>
              <a:rPr lang="en-US" dirty="0"/>
              <a:t> Identifies hidden patterns in user-restaurant interactions to predict preferences.</a:t>
            </a:r>
          </a:p>
          <a:p>
            <a:r>
              <a:rPr lang="en-US" b="1" dirty="0"/>
              <a:t>Model Serialization:</a:t>
            </a:r>
            <a:r>
              <a:rPr lang="en-US" dirty="0"/>
              <a:t> Saves the trained model for efficient reuse and deployment.</a:t>
            </a:r>
          </a:p>
          <a:p>
            <a:r>
              <a:rPr lang="en-US" b="1" dirty="0"/>
              <a:t>Personalized Recommendation Generation:</a:t>
            </a:r>
            <a:r>
              <a:rPr lang="en-US" dirty="0"/>
              <a:t> Provides tailored restaurant suggestions based on user preferences.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a:t>
            </a:r>
          </a:p>
        </p:txBody>
      </p:sp>
      <p:sp>
        <p:nvSpPr>
          <p:cNvPr id="3" name="Content Placeholder 2"/>
          <p:cNvSpPr>
            <a:spLocks noGrp="1"/>
          </p:cNvSpPr>
          <p:nvPr>
            <p:ph idx="1"/>
          </p:nvPr>
        </p:nvSpPr>
        <p:spPr>
          <a:xfrm>
            <a:off x="866441" y="2489200"/>
            <a:ext cx="4691521" cy="3530600"/>
          </a:xfrm>
        </p:spPr>
        <p:txBody>
          <a:bodyPr/>
          <a:lstStyle/>
          <a:p>
            <a:pPr marL="0" indent="0">
              <a:buNone/>
            </a:pPr>
            <a:r>
              <a:rPr lang="en-US" dirty="0"/>
              <a:t>The system leverages matrix factorization and TF-IDF techniques to analyze user preferences and restaurant attributes, delivering personalized and accurate recommendations. By combining these methods, it ensures relevance, efficiency, and adaptability, offering users tailored dining suggestions that enhance their overall experience and simplify the decision-making process.</a:t>
            </a:r>
            <a:endParaRPr dirty="0"/>
          </a:p>
        </p:txBody>
      </p:sp>
      <p:pic>
        <p:nvPicPr>
          <p:cNvPr id="8" name="Picture 7">
            <a:extLst>
              <a:ext uri="{FF2B5EF4-FFF2-40B4-BE49-F238E27FC236}">
                <a16:creationId xmlns:a16="http://schemas.microsoft.com/office/drawing/2014/main" id="{36C5280A-1FF7-46AF-D41E-BA5E8B5B790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486400" y="2243813"/>
            <a:ext cx="3657600" cy="4021373"/>
          </a:xfrm>
          <a:prstGeom prst="rect">
            <a:avLst/>
          </a:prstGeom>
          <a:ln>
            <a:noFill/>
          </a:ln>
          <a:effectLst>
            <a:softEdge rad="1125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pPr marL="0" indent="0">
              <a:buNone/>
            </a:pPr>
            <a:r>
              <a:rPr lang="en-US" dirty="0"/>
              <a:t>The recommendation system combines machine learning and natural language processing (NLP) to deliver effective and scalable solutions for personalized restaurant suggestions. It analyzes user behavior and textual data to ensure accuracy and relevance. The system's capabilities can be further enhanced by integrating additional features, such as real-time data or external datasets, to improve recommendation quality.</a:t>
            </a:r>
            <a:endParaRP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35</TotalTime>
  <Words>470</Words>
  <Application>Microsoft Office PowerPoint</Application>
  <PresentationFormat>On-screen Show (4:3)</PresentationFormat>
  <Paragraphs>26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Restaurant Recommender System</vt:lpstr>
      <vt:lpstr>Introduction</vt:lpstr>
      <vt:lpstr>Problem Statement</vt:lpstr>
      <vt:lpstr>Literature Survey</vt:lpstr>
      <vt:lpstr>System Architecture</vt:lpstr>
      <vt:lpstr>Project Framework</vt:lpstr>
      <vt:lpstr>Results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Anshika Jain</dc:creator>
  <cp:keywords/>
  <dc:description>generated using python-pptx</dc:description>
  <cp:lastModifiedBy>Anshika Jain</cp:lastModifiedBy>
  <cp:revision>2</cp:revision>
  <dcterms:created xsi:type="dcterms:W3CDTF">2013-01-27T09:14:16Z</dcterms:created>
  <dcterms:modified xsi:type="dcterms:W3CDTF">2024-11-19T17:27:49Z</dcterms:modified>
  <cp:category/>
</cp:coreProperties>
</file>