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1" r:id="rId2"/>
    <p:sldId id="257" r:id="rId3"/>
    <p:sldId id="259" r:id="rId4"/>
    <p:sldId id="260" r:id="rId5"/>
    <p:sldId id="267" r:id="rId6"/>
    <p:sldId id="261" r:id="rId7"/>
    <p:sldId id="264" r:id="rId8"/>
    <p:sldId id="268" r:id="rId9"/>
    <p:sldId id="272" r:id="rId10"/>
    <p:sldId id="26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112EA-638D-44A7-A0D9-81E9858B4AFB}" type="datetimeFigureOut">
              <a:rPr lang="en-IN" smtClean="0"/>
              <a:t>03-01-2024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73BA0-5251-4C9B-B046-3D3116A3C251}" type="slidenum">
              <a:rPr lang="en-IN" smtClean="0"/>
              <a:t>‹#›</a:t>
            </a:fld>
            <a:endParaRPr lang="en-IN"/>
          </a:p>
        </p:txBody>
      </p:sp>
    </p:spTree>
    <p:extLst>
      <p:ext uri="{BB962C8B-B14F-4D97-AF65-F5344CB8AC3E}">
        <p14:creationId xmlns:p14="http://schemas.microsoft.com/office/powerpoint/2010/main" val="322135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73BA0-5251-4C9B-B046-3D3116A3C251}" type="slidenum">
              <a:rPr lang="en-IN" smtClean="0"/>
              <a:t>8</a:t>
            </a:fld>
            <a:endParaRPr lang="en-IN"/>
          </a:p>
        </p:txBody>
      </p:sp>
    </p:spTree>
    <p:extLst>
      <p:ext uri="{BB962C8B-B14F-4D97-AF65-F5344CB8AC3E}">
        <p14:creationId xmlns:p14="http://schemas.microsoft.com/office/powerpoint/2010/main" val="293346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73BA0-5251-4C9B-B046-3D3116A3C251}" type="slidenum">
              <a:rPr lang="en-IN" smtClean="0"/>
              <a:t>9</a:t>
            </a:fld>
            <a:endParaRPr lang="en-IN"/>
          </a:p>
        </p:txBody>
      </p:sp>
    </p:spTree>
    <p:extLst>
      <p:ext uri="{BB962C8B-B14F-4D97-AF65-F5344CB8AC3E}">
        <p14:creationId xmlns:p14="http://schemas.microsoft.com/office/powerpoint/2010/main" val="261118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5B29A389-FE0D-42C1-9EF9-3667F466720D}" type="datetimeFigureOut">
              <a:rPr lang="en-US" smtClean="0"/>
              <a:pPr/>
              <a:t>1/3/2024</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6D5F6309-656A-4988-B0DF-27D3BEC419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29A389-FE0D-42C1-9EF9-3667F466720D}"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29A389-FE0D-42C1-9EF9-3667F466720D}"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29A389-FE0D-42C1-9EF9-3667F466720D}"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B29A389-FE0D-42C1-9EF9-3667F466720D}" type="datetimeFigureOut">
              <a:rPr lang="en-US" smtClean="0"/>
              <a:pPr/>
              <a:t>1/3/2024</a:t>
            </a:fld>
            <a:endParaRPr lang="en-US"/>
          </a:p>
        </p:txBody>
      </p:sp>
      <p:sp>
        <p:nvSpPr>
          <p:cNvPr id="27" name="Slide Number Placeholder 26"/>
          <p:cNvSpPr>
            <a:spLocks noGrp="1"/>
          </p:cNvSpPr>
          <p:nvPr>
            <p:ph type="sldNum" sz="quarter" idx="11"/>
          </p:nvPr>
        </p:nvSpPr>
        <p:spPr/>
        <p:txBody>
          <a:bodyPr rtlCol="0"/>
          <a:lstStyle/>
          <a:p>
            <a:fld id="{6D5F6309-656A-4988-B0DF-27D3BEC4198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5B29A389-FE0D-42C1-9EF9-3667F466720D}" type="datetimeFigureOut">
              <a:rPr lang="en-US" smtClean="0"/>
              <a:pPr/>
              <a:t>1/3/2024</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6D5F6309-656A-4988-B0DF-27D3BEC419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29A389-FE0D-42C1-9EF9-3667F466720D}"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5B29A389-FE0D-42C1-9EF9-3667F466720D}" type="datetimeFigureOut">
              <a:rPr lang="en-US" smtClean="0"/>
              <a:pPr/>
              <a:t>1/3/2024</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6D5F6309-656A-4988-B0DF-27D3BEC419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9201850"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ieeexplore.ieee.org/author/37089203781" TargetMode="External"/><Relationship Id="rId5" Type="http://schemas.openxmlformats.org/officeDocument/2006/relationships/hyperlink" Target="https://ieeexplore.ieee.org/author/37089852132" TargetMode="External"/><Relationship Id="rId4" Type="http://schemas.openxmlformats.org/officeDocument/2006/relationships/hyperlink" Target="https://ieeexplore.ieee.org/author/37089202697"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7696" y="1768323"/>
            <a:ext cx="9087569" cy="1047631"/>
          </a:xfrm>
        </p:spPr>
        <p:txBody>
          <a:bodyPr>
            <a:normAutofit fontScale="90000"/>
          </a:bodyPr>
          <a:lstStyle/>
          <a:p>
            <a:pPr algn="ctr"/>
            <a:r>
              <a:rPr lang="en-US" dirty="0"/>
              <a:t>Global Warming Analysis and Prediction</a:t>
            </a:r>
          </a:p>
        </p:txBody>
      </p:sp>
      <p:sp>
        <p:nvSpPr>
          <p:cNvPr id="3" name="Subtitle 2"/>
          <p:cNvSpPr>
            <a:spLocks noGrp="1"/>
          </p:cNvSpPr>
          <p:nvPr>
            <p:ph type="subTitle" idx="1"/>
          </p:nvPr>
        </p:nvSpPr>
        <p:spPr>
          <a:xfrm>
            <a:off x="3430837" y="1055076"/>
            <a:ext cx="7719216" cy="685665"/>
          </a:xfrm>
        </p:spPr>
        <p:txBody>
          <a:bodyPr/>
          <a:lstStyle/>
          <a:p>
            <a:r>
              <a:rPr lang="en-US" dirty="0"/>
              <a:t>Mini-Project Presentation-1</a:t>
            </a:r>
          </a:p>
        </p:txBody>
      </p:sp>
      <p:sp>
        <p:nvSpPr>
          <p:cNvPr id="5" name="Title 1"/>
          <p:cNvSpPr txBox="1">
            <a:spLocks/>
          </p:cNvSpPr>
          <p:nvPr/>
        </p:nvSpPr>
        <p:spPr bwMode="auto">
          <a:xfrm>
            <a:off x="1487606" y="13649"/>
            <a:ext cx="10367750" cy="1078172"/>
          </a:xfrm>
          <a:prstGeom prst="rect">
            <a:avLst/>
          </a:prstGeom>
          <a:solidFill>
            <a:schemeClr val="accent2">
              <a:lumMod val="60000"/>
              <a:lumOff val="40000"/>
            </a:schemeClr>
          </a:solidFill>
          <a:ln>
            <a:noFill/>
          </a:ln>
          <a:effectLst/>
        </p:spPr>
        <p:txBody>
          <a:bodyPr vert="horz" wrap="square" lIns="91440" tIns="45720" rIns="91440" bIns="45720" numCol="1" anchor="ctr" anchorCtr="0" compatLnSpc="1">
            <a:prstTxWarp prst="textNoShape">
              <a:avLst/>
            </a:prstTxWarp>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ysClr val="windowText" lastClr="000000"/>
                </a:solidFill>
              </a:rPr>
              <a:t>ABES Engineering College, Ghaziabad, UP</a:t>
            </a:r>
          </a:p>
          <a:p>
            <a:r>
              <a:rPr lang="en-US" sz="3200" dirty="0">
                <a:solidFill>
                  <a:sysClr val="windowText" lastClr="000000"/>
                </a:solidFill>
              </a:rPr>
              <a:t>Department of CSE-DS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262"/>
            <a:ext cx="1501254" cy="1611911"/>
          </a:xfrm>
          <a:prstGeom prst="rect">
            <a:avLst/>
          </a:prstGeom>
        </p:spPr>
      </p:pic>
      <p:sp>
        <p:nvSpPr>
          <p:cNvPr id="7" name="Subtitle 2"/>
          <p:cNvSpPr txBox="1">
            <a:spLocks/>
          </p:cNvSpPr>
          <p:nvPr/>
        </p:nvSpPr>
        <p:spPr bwMode="auto">
          <a:xfrm>
            <a:off x="-1" y="3854182"/>
            <a:ext cx="12896193" cy="300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Project Domain: </a:t>
            </a:r>
            <a:r>
              <a:rPr kumimoji="0" lang="en-US" sz="3200" i="0" u="none" strike="noStrike" kern="1200" cap="none" spc="0" normalizeH="0" baseline="0" noProof="0" dirty="0">
                <a:ln>
                  <a:noFill/>
                </a:ln>
                <a:solidFill>
                  <a:schemeClr val="tx1"/>
                </a:solidFill>
                <a:effectLst/>
                <a:uLnTx/>
                <a:uFillTx/>
                <a:latin typeface="Arial Narrow" panose="020B0606020202030204" pitchFamily="34" charset="0"/>
                <a:cs typeface="Times New Roman" pitchFamily="18" charset="0"/>
              </a:rPr>
              <a:t>Data Science using Linear Regression</a:t>
            </a:r>
            <a:endPar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Project Group No: </a:t>
            </a:r>
            <a:r>
              <a:rPr kumimoji="0" lang="en-US" sz="3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CSDS3-G0</a:t>
            </a:r>
            <a:r>
              <a:rPr lang="en-US" sz="3200" b="1" dirty="0">
                <a:latin typeface="Times New Roman" pitchFamily="18" charset="0"/>
                <a:cs typeface="Times New Roman" pitchFamily="18" charset="0"/>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Project Guide: </a:t>
            </a:r>
            <a:r>
              <a:rPr lang="en-US" sz="3200" b="0" dirty="0">
                <a:latin typeface="Arial Narrow" panose="020B0606020202030204" pitchFamily="34" charset="0"/>
                <a:cs typeface="Times New Roman" pitchFamily="18" charset="0"/>
              </a:rPr>
              <a:t>Ms. Shreya</a:t>
            </a:r>
            <a:endParaRPr lang="en-US" sz="3200" b="1"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lang="en-US" sz="3200" dirty="0">
                <a:latin typeface="Times New Roman" pitchFamily="18" charset="0"/>
                <a:cs typeface="Times New Roman" pitchFamily="18" charset="0"/>
              </a:rPr>
              <a:t>Team Members: </a:t>
            </a:r>
            <a:r>
              <a:rPr lang="en-US" sz="2800" dirty="0">
                <a:latin typeface="Times New Roman" pitchFamily="18" charset="0"/>
                <a:cs typeface="Times New Roman" pitchFamily="18" charset="0"/>
              </a:rPr>
              <a:t>Devansh, 2100321540056 | Aryan Tomar, 2100321540037</a:t>
            </a:r>
            <a:endParaRPr lang="en-US" sz="3200"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r>
              <a:rPr lang="en-US" sz="2800" dirty="0" err="1">
                <a:latin typeface="Times New Roman" pitchFamily="18" charset="0"/>
                <a:cs typeface="Times New Roman" pitchFamily="18" charset="0"/>
              </a:rPr>
              <a:t>Garvit</a:t>
            </a:r>
            <a:r>
              <a:rPr lang="en-US" sz="2800" dirty="0">
                <a:latin typeface="Times New Roman" pitchFamily="18" charset="0"/>
                <a:cs typeface="Times New Roman" pitchFamily="18" charset="0"/>
              </a:rPr>
              <a:t> Tyagi, 2100321540065</a:t>
            </a:r>
            <a:endParaRPr kumimoji="0" lang="en-US" sz="3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43460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609600" y="2064489"/>
            <a:ext cx="10972800" cy="4325112"/>
          </a:xfrm>
        </p:spPr>
        <p:txBody>
          <a:bodyPr>
            <a:normAutofit lnSpcReduction="10000"/>
          </a:bodyPr>
          <a:lstStyle/>
          <a:p>
            <a:pPr algn="just"/>
            <a:r>
              <a:rPr lang="en-IN" sz="2400" i="0" strike="noStrike" dirty="0">
                <a:effectLst/>
                <a:latin typeface="Söhne"/>
                <a:cs typeface="Arial" panose="020B0604020202020204" pitchFamily="34" charset="0"/>
                <a:hlinkClick r:id="rId3">
                  <a:extLst>
                    <a:ext uri="{A12FA001-AC4F-418D-AE19-62706E023703}">
                      <ahyp:hlinkClr xmlns:ahyp="http://schemas.microsoft.com/office/drawing/2018/hyperlinkcolor" val="tx"/>
                    </a:ext>
                  </a:extLst>
                </a:hlinkClick>
              </a:rPr>
              <a:t>M. </a:t>
            </a:r>
            <a:r>
              <a:rPr lang="en-IN" sz="2400" i="0" strike="noStrike" dirty="0" err="1">
                <a:effectLst/>
                <a:latin typeface="Söhne"/>
                <a:cs typeface="Arial" panose="020B0604020202020204" pitchFamily="34" charset="0"/>
                <a:hlinkClick r:id="rId3">
                  <a:extLst>
                    <a:ext uri="{A12FA001-AC4F-418D-AE19-62706E023703}">
                      <ahyp:hlinkClr xmlns:ahyp="http://schemas.microsoft.com/office/drawing/2018/hyperlinkcolor" val="tx"/>
                    </a:ext>
                  </a:extLst>
                </a:hlinkClick>
              </a:rPr>
              <a:t>Purushotham</a:t>
            </a:r>
            <a:r>
              <a:rPr lang="en-IN" sz="2400" i="0" strike="noStrike" dirty="0">
                <a:effectLst/>
                <a:latin typeface="Söhne"/>
                <a:cs typeface="Arial" panose="020B0604020202020204" pitchFamily="34" charset="0"/>
                <a:hlinkClick r:id="rId3">
                  <a:extLst>
                    <a:ext uri="{A12FA001-AC4F-418D-AE19-62706E023703}">
                      <ahyp:hlinkClr xmlns:ahyp="http://schemas.microsoft.com/office/drawing/2018/hyperlinkcolor" val="tx"/>
                    </a:ext>
                  </a:extLst>
                </a:hlinkClick>
              </a:rPr>
              <a:t> Reddy</a:t>
            </a:r>
            <a:r>
              <a:rPr lang="en-IN" sz="2400" i="0" dirty="0">
                <a:effectLst/>
                <a:latin typeface="Söhne"/>
                <a:cs typeface="Arial" panose="020B0604020202020204" pitchFamily="34" charset="0"/>
              </a:rPr>
              <a:t>; </a:t>
            </a:r>
            <a:r>
              <a:rPr lang="en-IN" sz="2400" i="0" u="none" strike="noStrike" dirty="0">
                <a:effectLst/>
                <a:latin typeface="Söhne"/>
                <a:cs typeface="Arial" panose="020B0604020202020204" pitchFamily="34" charset="0"/>
                <a:hlinkClick r:id="rId4">
                  <a:extLst>
                    <a:ext uri="{A12FA001-AC4F-418D-AE19-62706E023703}">
                      <ahyp:hlinkClr xmlns:ahyp="http://schemas.microsoft.com/office/drawing/2018/hyperlinkcolor" val="tx"/>
                    </a:ext>
                  </a:extLst>
                </a:hlinkClick>
              </a:rPr>
              <a:t>A. Aneesh</a:t>
            </a:r>
            <a:r>
              <a:rPr lang="en-IN" sz="2400" i="0" dirty="0">
                <a:effectLst/>
                <a:latin typeface="Söhne"/>
                <a:cs typeface="Arial" panose="020B0604020202020204" pitchFamily="34" charset="0"/>
              </a:rPr>
              <a:t>; </a:t>
            </a:r>
            <a:r>
              <a:rPr lang="en-IN" sz="2400" i="0" u="none" strike="noStrike" dirty="0">
                <a:effectLst/>
                <a:latin typeface="Söhne"/>
                <a:cs typeface="Arial" panose="020B0604020202020204" pitchFamily="34" charset="0"/>
                <a:hlinkClick r:id="rId5">
                  <a:extLst>
                    <a:ext uri="{A12FA001-AC4F-418D-AE19-62706E023703}">
                      <ahyp:hlinkClr xmlns:ahyp="http://schemas.microsoft.com/office/drawing/2018/hyperlinkcolor" val="tx"/>
                    </a:ext>
                  </a:extLst>
                </a:hlinkClick>
              </a:rPr>
              <a:t>K. </a:t>
            </a:r>
            <a:r>
              <a:rPr lang="en-IN" sz="2400" i="0" u="none" strike="noStrike" dirty="0" err="1">
                <a:effectLst/>
                <a:latin typeface="Söhne"/>
                <a:cs typeface="Arial" panose="020B0604020202020204" pitchFamily="34" charset="0"/>
                <a:hlinkClick r:id="rId5">
                  <a:extLst>
                    <a:ext uri="{A12FA001-AC4F-418D-AE19-62706E023703}">
                      <ahyp:hlinkClr xmlns:ahyp="http://schemas.microsoft.com/office/drawing/2018/hyperlinkcolor" val="tx"/>
                    </a:ext>
                  </a:extLst>
                </a:hlinkClick>
              </a:rPr>
              <a:t>Praneetha</a:t>
            </a:r>
            <a:r>
              <a:rPr lang="en-IN" sz="2400" i="0" dirty="0">
                <a:effectLst/>
                <a:latin typeface="Söhne"/>
                <a:cs typeface="Arial" panose="020B0604020202020204" pitchFamily="34" charset="0"/>
              </a:rPr>
              <a:t>; </a:t>
            </a:r>
            <a:r>
              <a:rPr lang="en-IN" sz="2400" i="0" u="sng" dirty="0">
                <a:effectLst/>
                <a:latin typeface="Söhne"/>
                <a:cs typeface="Arial" panose="020B0604020202020204" pitchFamily="34" charset="0"/>
                <a:hlinkClick r:id="rId6">
                  <a:extLst>
                    <a:ext uri="{A12FA001-AC4F-418D-AE19-62706E023703}">
                      <ahyp:hlinkClr xmlns:ahyp="http://schemas.microsoft.com/office/drawing/2018/hyperlinkcolor" val="tx"/>
                    </a:ext>
                  </a:extLst>
                </a:hlinkClick>
              </a:rPr>
              <a:t>S. Vijay</a:t>
            </a:r>
            <a:r>
              <a:rPr lang="en-IN" sz="2400" i="0" u="sng" dirty="0">
                <a:effectLst/>
                <a:latin typeface="Söhne"/>
                <a:cs typeface="Arial" panose="020B0604020202020204" pitchFamily="34" charset="0"/>
              </a:rPr>
              <a:t> (2021). </a:t>
            </a:r>
            <a:r>
              <a:rPr lang="en-US" sz="2400" i="0" dirty="0">
                <a:effectLst/>
                <a:latin typeface="Söhne"/>
                <a:cs typeface="Arial" panose="020B0604020202020204" pitchFamily="34" charset="0"/>
              </a:rPr>
              <a:t>Global Warming Analysis and Prediction Using Data Science.</a:t>
            </a:r>
          </a:p>
          <a:p>
            <a:pPr algn="just"/>
            <a:r>
              <a:rPr lang="en-US" sz="2400" dirty="0">
                <a:latin typeface="Söhne"/>
                <a:cs typeface="Arial" panose="020B0604020202020204" pitchFamily="34" charset="0"/>
              </a:rPr>
              <a:t>Hansen, J., Sato, M., &amp; Ruedy, R. (2012). Perception of climate change. Proceedings of the National Academy of Sciences, 109(37), E2415-E2423.</a:t>
            </a:r>
          </a:p>
          <a:p>
            <a:pPr algn="just"/>
            <a:r>
              <a:rPr lang="en-IN" sz="2400" dirty="0">
                <a:latin typeface="Söhne"/>
              </a:rPr>
              <a:t>United Nations Framework Convention on Climate Change (UNFCCC): Explore reports and resources related to international climate agreements, including the Paris Agreement.</a:t>
            </a:r>
          </a:p>
          <a:p>
            <a:pPr algn="just"/>
            <a:r>
              <a:rPr lang="en-IN" sz="2400" dirty="0">
                <a:latin typeface="Söhne"/>
              </a:rPr>
              <a:t>Intergovernmental Panel on Climate Change (IPCC) Reports: The IPCC produces comprehensive reports on climate change science, impacts, adaptation, and mitigation. </a:t>
            </a:r>
          </a:p>
          <a:p>
            <a:pPr algn="just"/>
            <a:r>
              <a:rPr lang="en-IN" sz="2400" dirty="0">
                <a:latin typeface="Söhne"/>
              </a:rPr>
              <a:t>NASA's Global Climate Change: NASA's website offers climate data, visualizations, and educational resources on climate change.</a:t>
            </a:r>
          </a:p>
          <a:p>
            <a:endParaRPr lang="en-US" sz="2400" dirty="0">
              <a:latin typeface="Söhne"/>
              <a:cs typeface="Arial" panose="020B0604020202020204" pitchFamily="34" charset="0"/>
            </a:endParaRPr>
          </a:p>
          <a:p>
            <a:endParaRPr lang="en-US" i="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3452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4275" y="2861482"/>
            <a:ext cx="9838267" cy="1143000"/>
          </a:xfrm>
        </p:spPr>
        <p:txBody>
          <a:bodyPr>
            <a:normAutofit fontScale="90000"/>
          </a:bodyPr>
          <a:lstStyle/>
          <a:p>
            <a:r>
              <a:rPr lang="en-US" sz="7200" dirty="0"/>
              <a:t>Thank You !</a:t>
            </a:r>
          </a:p>
        </p:txBody>
      </p:sp>
    </p:spTree>
    <p:extLst>
      <p:ext uri="{BB962C8B-B14F-4D97-AF65-F5344CB8AC3E}">
        <p14:creationId xmlns:p14="http://schemas.microsoft.com/office/powerpoint/2010/main" val="377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838200"/>
          </a:xfrm>
        </p:spPr>
        <p:txBody>
          <a:bodyPr/>
          <a:lstStyle/>
          <a:p>
            <a:pPr algn="ctr"/>
            <a:r>
              <a:rPr lang="en-US" b="1" dirty="0"/>
              <a:t>Contents</a:t>
            </a:r>
          </a:p>
        </p:txBody>
      </p:sp>
      <p:sp>
        <p:nvSpPr>
          <p:cNvPr id="3" name="Content Placeholder 2"/>
          <p:cNvSpPr>
            <a:spLocks noGrp="1"/>
          </p:cNvSpPr>
          <p:nvPr>
            <p:ph idx="1"/>
          </p:nvPr>
        </p:nvSpPr>
        <p:spPr>
          <a:xfrm>
            <a:off x="1176488" y="2049439"/>
            <a:ext cx="9684130" cy="4198961"/>
          </a:xfrm>
        </p:spPr>
        <p:txBody>
          <a:bodyPr>
            <a:normAutofit/>
          </a:bodyPr>
          <a:lstStyle/>
          <a:p>
            <a:r>
              <a:rPr lang="en-US" dirty="0">
                <a:latin typeface="Söhne"/>
              </a:rPr>
              <a:t>Abstract</a:t>
            </a:r>
          </a:p>
          <a:p>
            <a:r>
              <a:rPr lang="en-US" dirty="0">
                <a:latin typeface="Söhne"/>
              </a:rPr>
              <a:t>Introduction</a:t>
            </a:r>
          </a:p>
          <a:p>
            <a:r>
              <a:rPr lang="en-US" dirty="0">
                <a:latin typeface="Söhne"/>
              </a:rPr>
              <a:t>Objectives</a:t>
            </a:r>
          </a:p>
          <a:p>
            <a:r>
              <a:rPr lang="en-US" dirty="0">
                <a:latin typeface="Söhne"/>
              </a:rPr>
              <a:t>Existing Work related to Project</a:t>
            </a:r>
          </a:p>
          <a:p>
            <a:r>
              <a:rPr lang="en-US" dirty="0">
                <a:latin typeface="Söhne"/>
              </a:rPr>
              <a:t>Requirements of Project</a:t>
            </a:r>
          </a:p>
          <a:p>
            <a:r>
              <a:rPr lang="en-US" dirty="0">
                <a:latin typeface="Söhne"/>
              </a:rPr>
              <a:t>Methodology</a:t>
            </a:r>
          </a:p>
          <a:p>
            <a:r>
              <a:rPr lang="en-US" dirty="0">
                <a:latin typeface="Söhne"/>
              </a:rPr>
              <a:t>Expected Outcome</a:t>
            </a:r>
          </a:p>
          <a:p>
            <a:r>
              <a:rPr lang="en-US" dirty="0">
                <a:latin typeface="Söhne"/>
              </a:rPr>
              <a:t>References</a:t>
            </a:r>
          </a:p>
        </p:txBody>
      </p:sp>
    </p:spTree>
    <p:extLst>
      <p:ext uri="{BB962C8B-B14F-4D97-AF65-F5344CB8AC3E}">
        <p14:creationId xmlns:p14="http://schemas.microsoft.com/office/powerpoint/2010/main" val="3938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dirty="0"/>
              <a:t>Abstract</a:t>
            </a:r>
          </a:p>
        </p:txBody>
      </p:sp>
      <p:sp>
        <p:nvSpPr>
          <p:cNvPr id="3" name="Content Placeholder 2"/>
          <p:cNvSpPr>
            <a:spLocks noGrp="1"/>
          </p:cNvSpPr>
          <p:nvPr>
            <p:ph idx="1"/>
          </p:nvPr>
        </p:nvSpPr>
        <p:spPr/>
        <p:txBody>
          <a:bodyPr>
            <a:normAutofit/>
          </a:bodyPr>
          <a:lstStyle/>
          <a:p>
            <a:pPr algn="just"/>
            <a:r>
              <a:rPr lang="en-US" sz="2400" dirty="0">
                <a:latin typeface="Söhne"/>
              </a:rPr>
              <a:t>The forecast of long-term global warming could be of huge significance in various fields, such as climate research, farming, electricity, medicine, and many more. The data is calculated and predicted by linear regression since, of all the techniques that can be used, it obtains the highest precision for global warming. Global temperature reduction will benefit the entire globe because not only Humans but also various animals suffer from global warming.</a:t>
            </a:r>
          </a:p>
        </p:txBody>
      </p:sp>
    </p:spTree>
    <p:extLst>
      <p:ext uri="{BB962C8B-B14F-4D97-AF65-F5344CB8AC3E}">
        <p14:creationId xmlns:p14="http://schemas.microsoft.com/office/powerpoint/2010/main" val="99464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6" name="Content Placeholder 5">
            <a:extLst>
              <a:ext uri="{FF2B5EF4-FFF2-40B4-BE49-F238E27FC236}">
                <a16:creationId xmlns:a16="http://schemas.microsoft.com/office/drawing/2014/main" id="{00400A35-A9CE-7860-35B9-7EF7795079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7041929" y="2133596"/>
            <a:ext cx="4829503" cy="37856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0E8972-1FCA-E820-2E46-5B0B1D71AAB4}"/>
              </a:ext>
            </a:extLst>
          </p:cNvPr>
          <p:cNvSpPr txBox="1"/>
          <p:nvPr/>
        </p:nvSpPr>
        <p:spPr>
          <a:xfrm>
            <a:off x="3205655" y="2701158"/>
            <a:ext cx="1545021" cy="727841"/>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2674043B-4577-69A6-4ACC-108F9FA69BCC}"/>
              </a:ext>
            </a:extLst>
          </p:cNvPr>
          <p:cNvSpPr txBox="1"/>
          <p:nvPr/>
        </p:nvSpPr>
        <p:spPr>
          <a:xfrm>
            <a:off x="641130" y="2133596"/>
            <a:ext cx="6369269" cy="3785652"/>
          </a:xfrm>
          <a:prstGeom prst="rect">
            <a:avLst/>
          </a:prstGeom>
          <a:noFill/>
        </p:spPr>
        <p:txBody>
          <a:bodyPr wrap="square" rtlCol="0">
            <a:spAutoFit/>
          </a:bodyPr>
          <a:lstStyle/>
          <a:p>
            <a:pPr algn="just"/>
            <a:r>
              <a:rPr lang="en-US" sz="2400" i="0" dirty="0">
                <a:effectLst/>
                <a:latin typeface="Söhne"/>
              </a:rPr>
              <a:t>In this presentation, we navigate the complexities of climate change, analyzing historical data to predict future scenarios. Through the precision of linear regression, we aim to decipher the patterns of temperature fluctuations, greenhouse gas emissions, and their impact on our planet. Join us in this journey of data-driven exploration, where predictive modeling meets environmental consciousness, guiding us towards a more sustainable future.</a:t>
            </a:r>
            <a:endParaRPr lang="en-IN" sz="2400" dirty="0"/>
          </a:p>
        </p:txBody>
      </p:sp>
    </p:spTree>
    <p:extLst>
      <p:ext uri="{BB962C8B-B14F-4D97-AF65-F5344CB8AC3E}">
        <p14:creationId xmlns:p14="http://schemas.microsoft.com/office/powerpoint/2010/main" val="162856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7173-F476-4E44-95AE-8F816D829A8A}"/>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5EB4619-D439-4F99-AA3E-C28119688D77}"/>
              </a:ext>
            </a:extLst>
          </p:cNvPr>
          <p:cNvSpPr>
            <a:spLocks noGrp="1"/>
          </p:cNvSpPr>
          <p:nvPr>
            <p:ph idx="1"/>
          </p:nvPr>
        </p:nvSpPr>
        <p:spPr>
          <a:xfrm>
            <a:off x="609600" y="2249424"/>
            <a:ext cx="10972800" cy="3298621"/>
          </a:xfrm>
        </p:spPr>
        <p:txBody>
          <a:bodyPr/>
          <a:lstStyle/>
          <a:p>
            <a:pPr algn="just"/>
            <a:r>
              <a:rPr lang="en-IN" sz="2400" dirty="0">
                <a:effectLst/>
                <a:latin typeface="Söhne"/>
                <a:ea typeface="Calibri" panose="020F0502020204030204" pitchFamily="34" charset="0"/>
              </a:rPr>
              <a:t>The primary objective of this project is to employ linear regression analysis to model and understand the relationships between various environmental factors and global temperature changes.</a:t>
            </a:r>
            <a:endParaRPr lang="en-US" sz="2400" dirty="0">
              <a:latin typeface="Söhne"/>
            </a:endParaRPr>
          </a:p>
          <a:p>
            <a:pPr algn="just"/>
            <a:r>
              <a:rPr lang="en-US" sz="2400" dirty="0">
                <a:latin typeface="Söhne"/>
              </a:rPr>
              <a:t>Global temperature reduction will benefit the entire globe because not only Humans but also various animals suffer from global warming.</a:t>
            </a:r>
          </a:p>
          <a:p>
            <a:pPr algn="just"/>
            <a:r>
              <a:rPr lang="en-US" sz="2400" dirty="0">
                <a:latin typeface="Söhne"/>
              </a:rPr>
              <a:t>A model for forecasting data for next 10 years is trained and tested with different input variables is generated</a:t>
            </a:r>
          </a:p>
          <a:p>
            <a:endParaRPr lang="en-IN" dirty="0"/>
          </a:p>
        </p:txBody>
      </p:sp>
    </p:spTree>
    <p:extLst>
      <p:ext uri="{BB962C8B-B14F-4D97-AF65-F5344CB8AC3E}">
        <p14:creationId xmlns:p14="http://schemas.microsoft.com/office/powerpoint/2010/main" val="357561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Existing Work of Project</a:t>
            </a:r>
          </a:p>
        </p:txBody>
      </p:sp>
      <p:sp>
        <p:nvSpPr>
          <p:cNvPr id="3" name="Content Placeholder 2"/>
          <p:cNvSpPr>
            <a:spLocks noGrp="1"/>
          </p:cNvSpPr>
          <p:nvPr>
            <p:ph idx="1"/>
          </p:nvPr>
        </p:nvSpPr>
        <p:spPr>
          <a:xfrm>
            <a:off x="609600" y="2018197"/>
            <a:ext cx="10972800" cy="4325112"/>
          </a:xfrm>
        </p:spPr>
        <p:txBody>
          <a:bodyPr>
            <a:noAutofit/>
          </a:bodyPr>
          <a:lstStyle/>
          <a:p>
            <a:pPr marL="109728" indent="0" algn="just">
              <a:buNone/>
            </a:pPr>
            <a:r>
              <a:rPr lang="en-US" sz="2400" dirty="0">
                <a:effectLst/>
                <a:latin typeface="Söhne"/>
                <a:ea typeface="Calibri" panose="020F0502020204030204" pitchFamily="34" charset="0"/>
              </a:rPr>
              <a:t>Here are some examples of related previous work:</a:t>
            </a:r>
          </a:p>
          <a:p>
            <a:pPr marL="624078" indent="-514350" algn="just">
              <a:buFont typeface="+mj-lt"/>
              <a:buAutoNum type="arabicPeriod"/>
            </a:pPr>
            <a:r>
              <a:rPr lang="en-US" sz="2400" dirty="0">
                <a:effectLst/>
                <a:latin typeface="Söhne"/>
                <a:ea typeface="Calibri" panose="020F0502020204030204" pitchFamily="34" charset="0"/>
              </a:rPr>
              <a:t>Climate Modeling Studies</a:t>
            </a:r>
          </a:p>
          <a:p>
            <a:pPr marL="624078" indent="-514350" algn="just">
              <a:buFont typeface="+mj-lt"/>
              <a:buAutoNum type="arabicPeriod"/>
            </a:pPr>
            <a:r>
              <a:rPr lang="en-US" sz="2400" dirty="0">
                <a:effectLst/>
                <a:latin typeface="Söhne"/>
                <a:ea typeface="Calibri" panose="020F0502020204030204" pitchFamily="34" charset="0"/>
                <a:cs typeface="Times New Roman" panose="02020603050405020304" pitchFamily="18" charset="0"/>
              </a:rPr>
              <a:t>Historical Climate Data Analysis</a:t>
            </a:r>
            <a:endParaRPr lang="en-IN" sz="2400" dirty="0">
              <a:effectLst/>
              <a:latin typeface="Söhne"/>
              <a:ea typeface="Calibri" panose="020F0502020204030204" pitchFamily="34" charset="0"/>
              <a:cs typeface="Times New Roman" panose="02020603050405020304" pitchFamily="18" charset="0"/>
            </a:endParaRPr>
          </a:p>
          <a:p>
            <a:pPr marL="624078" indent="-514350" algn="just">
              <a:buFont typeface="+mj-lt"/>
              <a:buAutoNum type="arabicPeriod"/>
            </a:pPr>
            <a:r>
              <a:rPr lang="en-US" sz="2400" dirty="0">
                <a:effectLst/>
                <a:latin typeface="Söhne"/>
                <a:ea typeface="Calibri" panose="020F0502020204030204" pitchFamily="34" charset="0"/>
              </a:rPr>
              <a:t>Regression Analysis in Climate Science</a:t>
            </a:r>
          </a:p>
          <a:p>
            <a:pPr marL="624078" indent="-514350" algn="just">
              <a:buFont typeface="+mj-lt"/>
              <a:buAutoNum type="arabicPeriod"/>
            </a:pPr>
            <a:r>
              <a:rPr lang="en-US" sz="2400" dirty="0">
                <a:effectLst/>
                <a:latin typeface="Söhne"/>
                <a:ea typeface="Calibri" panose="020F0502020204030204" pitchFamily="34" charset="0"/>
              </a:rPr>
              <a:t>Policy and Decision Support Studies</a:t>
            </a:r>
          </a:p>
          <a:p>
            <a:pPr marL="624078" indent="-514350" algn="just">
              <a:buFont typeface="+mj-lt"/>
              <a:buAutoNum type="arabicPeriod"/>
            </a:pPr>
            <a:r>
              <a:rPr lang="en-US" sz="2400" dirty="0">
                <a:effectLst/>
                <a:latin typeface="Söhne"/>
                <a:ea typeface="Calibri" panose="020F0502020204030204" pitchFamily="34" charset="0"/>
              </a:rPr>
              <a:t>Predictive Modeling for Climate Change</a:t>
            </a:r>
            <a:endParaRPr lang="en-US" sz="2400" dirty="0">
              <a:latin typeface="Söhne"/>
              <a:ea typeface="Calibri" panose="020F0502020204030204" pitchFamily="34" charset="0"/>
            </a:endParaRPr>
          </a:p>
          <a:p>
            <a:pPr marL="624078" indent="-514350" algn="just">
              <a:buFont typeface="+mj-lt"/>
              <a:buAutoNum type="arabicPeriod"/>
            </a:pPr>
            <a:r>
              <a:rPr lang="en-US" sz="2400" dirty="0">
                <a:effectLst/>
                <a:latin typeface="Söhne"/>
                <a:ea typeface="Calibri" panose="020F0502020204030204" pitchFamily="34" charset="0"/>
              </a:rPr>
              <a:t>Interdisciplinary Research</a:t>
            </a:r>
          </a:p>
          <a:p>
            <a:pPr marL="624078" indent="-514350" algn="just">
              <a:buFont typeface="+mj-lt"/>
              <a:buAutoNum type="arabicPeriod"/>
            </a:pPr>
            <a:r>
              <a:rPr lang="en-US" sz="2400" dirty="0">
                <a:effectLst/>
                <a:latin typeface="Söhne"/>
                <a:ea typeface="Calibri" panose="020F0502020204030204" pitchFamily="34" charset="0"/>
              </a:rPr>
              <a:t>Environmental Impact Assessments</a:t>
            </a:r>
            <a:endParaRPr lang="en-US" sz="2400" dirty="0">
              <a:latin typeface="Söhne"/>
              <a:ea typeface="Calibri" panose="020F0502020204030204" pitchFamily="34" charset="0"/>
            </a:endParaRPr>
          </a:p>
          <a:p>
            <a:pPr marL="624078" indent="-514350" algn="just">
              <a:buFont typeface="+mj-lt"/>
              <a:buAutoNum type="arabicPeriod"/>
            </a:pPr>
            <a:r>
              <a:rPr lang="en-US" sz="2400" dirty="0">
                <a:effectLst/>
                <a:latin typeface="Söhne"/>
                <a:ea typeface="Calibri" panose="020F0502020204030204" pitchFamily="34" charset="0"/>
              </a:rPr>
              <a:t>Public Awareness Campaigns</a:t>
            </a:r>
          </a:p>
          <a:p>
            <a:pPr marL="624078" indent="-514350" algn="just">
              <a:buFont typeface="+mj-lt"/>
              <a:buAutoNum type="arabicPeriod"/>
            </a:pPr>
            <a:r>
              <a:rPr lang="en-US" sz="2400" dirty="0">
                <a:effectLst/>
                <a:latin typeface="Söhne"/>
                <a:ea typeface="Calibri" panose="020F0502020204030204" pitchFamily="34" charset="0"/>
              </a:rPr>
              <a:t>Economic Studies</a:t>
            </a:r>
            <a:endParaRPr lang="en-US" sz="2400" dirty="0">
              <a:latin typeface="Söhne"/>
              <a:ea typeface="Calibri" panose="020F0502020204030204" pitchFamily="34" charset="0"/>
            </a:endParaRPr>
          </a:p>
          <a:p>
            <a:pPr marL="624078" indent="-514350" algn="just">
              <a:buFont typeface="+mj-lt"/>
              <a:buAutoNum type="arabicPeriod"/>
            </a:pPr>
            <a:r>
              <a:rPr lang="en-US" sz="2400" dirty="0">
                <a:effectLst/>
                <a:latin typeface="Söhne"/>
                <a:ea typeface="Calibri" panose="020F0502020204030204" pitchFamily="34" charset="0"/>
              </a:rPr>
              <a:t>Global Agreements and Protocols</a:t>
            </a:r>
            <a:endParaRPr lang="en-US" sz="2400" dirty="0">
              <a:latin typeface="Söhne"/>
            </a:endParaRPr>
          </a:p>
        </p:txBody>
      </p:sp>
    </p:spTree>
    <p:extLst>
      <p:ext uri="{BB962C8B-B14F-4D97-AF65-F5344CB8AC3E}">
        <p14:creationId xmlns:p14="http://schemas.microsoft.com/office/powerpoint/2010/main" val="285545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of Project</a:t>
            </a:r>
            <a:br>
              <a:rPr lang="en-US" dirty="0"/>
            </a:br>
            <a:endParaRPr lang="en-US" dirty="0"/>
          </a:p>
        </p:txBody>
      </p:sp>
      <p:sp>
        <p:nvSpPr>
          <p:cNvPr id="3" name="Content Placeholder 2"/>
          <p:cNvSpPr>
            <a:spLocks noGrp="1"/>
          </p:cNvSpPr>
          <p:nvPr>
            <p:ph idx="1"/>
          </p:nvPr>
        </p:nvSpPr>
        <p:spPr>
          <a:xfrm>
            <a:off x="609600" y="1844565"/>
            <a:ext cx="10972800" cy="4325112"/>
          </a:xfrm>
        </p:spPr>
        <p:txBody>
          <a:bodyPr>
            <a:normAutofit/>
          </a:bodyPr>
          <a:lstStyle/>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Statistical software packages like R, Python (with libraries such as NumPy, Pandas, and SciPy), or statistical software like SPSS or SAS are commonly used for data analysis and linear regression modeling.</a:t>
            </a:r>
          </a:p>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Software like Matplotlib, Seaborn, ggplot2 (for R), or Tableau for creating data visualizations and graphs to present your findings.</a:t>
            </a:r>
            <a:endParaRPr lang="en-IN" sz="2400" dirty="0">
              <a:effectLst/>
              <a:latin typeface="Söhne"/>
              <a:ea typeface="Times New Roman" panose="02020603050405020304" pitchFamily="18" charset="0"/>
            </a:endParaRPr>
          </a:p>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Tools for data cleaning, transformation, and preprocessing, such as Excel, </a:t>
            </a:r>
            <a:r>
              <a:rPr lang="en-US" sz="2400" dirty="0" err="1">
                <a:solidFill>
                  <a:srgbClr val="222222"/>
                </a:solidFill>
                <a:effectLst/>
                <a:latin typeface="Söhne"/>
                <a:ea typeface="Times New Roman" panose="02020603050405020304" pitchFamily="18" charset="0"/>
              </a:rPr>
              <a:t>OpenRefine</a:t>
            </a:r>
            <a:r>
              <a:rPr lang="en-US" sz="2400" dirty="0">
                <a:solidFill>
                  <a:srgbClr val="222222"/>
                </a:solidFill>
                <a:effectLst/>
                <a:latin typeface="Söhne"/>
                <a:ea typeface="Times New Roman" panose="02020603050405020304" pitchFamily="18" charset="0"/>
              </a:rPr>
              <a:t>, or Python libraries like Pandas and NumPy.</a:t>
            </a:r>
            <a:endParaRPr lang="en-IN" sz="2400" dirty="0">
              <a:effectLst/>
              <a:latin typeface="Söhne"/>
              <a:ea typeface="Times New Roman" panose="02020603050405020304" pitchFamily="18" charset="0"/>
            </a:endParaRPr>
          </a:p>
          <a:p>
            <a:pPr lvl="1" algn="just">
              <a:buFont typeface="Arial" panose="020B0604020202020204" pitchFamily="34" charset="0"/>
              <a:buChar char="•"/>
            </a:pPr>
            <a:r>
              <a:rPr lang="en-US" sz="2400" dirty="0">
                <a:solidFill>
                  <a:srgbClr val="222222"/>
                </a:solidFill>
                <a:effectLst/>
                <a:latin typeface="Söhne"/>
                <a:ea typeface="Times New Roman" panose="02020603050405020304" pitchFamily="18" charset="0"/>
              </a:rPr>
              <a:t>Python libraries like Scikit-Learn and </a:t>
            </a:r>
            <a:r>
              <a:rPr lang="en-US" sz="2400" dirty="0" err="1">
                <a:solidFill>
                  <a:srgbClr val="222222"/>
                </a:solidFill>
                <a:effectLst/>
                <a:latin typeface="Söhne"/>
                <a:ea typeface="Times New Roman" panose="02020603050405020304" pitchFamily="18" charset="0"/>
              </a:rPr>
              <a:t>StatsModels</a:t>
            </a:r>
            <a:r>
              <a:rPr lang="en-US" sz="2400" dirty="0">
                <a:solidFill>
                  <a:srgbClr val="222222"/>
                </a:solidFill>
                <a:effectLst/>
                <a:latin typeface="Söhne"/>
                <a:ea typeface="Times New Roman" panose="02020603050405020304" pitchFamily="18" charset="0"/>
              </a:rPr>
              <a:t> for building and validating linear regression models.</a:t>
            </a:r>
          </a:p>
          <a:p>
            <a:pPr lvl="1" algn="jus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lvl="2">
              <a:buFont typeface="Arial" panose="020B0604020202020204" pitchFamily="34" charset="0"/>
              <a:buChar char="•"/>
            </a:pPr>
            <a:endParaRPr lang="en-IN"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0642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 </a:t>
            </a:r>
          </a:p>
        </p:txBody>
      </p:sp>
      <p:pic>
        <p:nvPicPr>
          <p:cNvPr id="5" name="Content Placeholder 4">
            <a:extLst>
              <a:ext uri="{FF2B5EF4-FFF2-40B4-BE49-F238E27FC236}">
                <a16:creationId xmlns:a16="http://schemas.microsoft.com/office/drawing/2014/main" id="{DE5832F0-72D3-62E5-7272-096F44B50434}"/>
              </a:ext>
            </a:extLst>
          </p:cNvPr>
          <p:cNvPicPr>
            <a:picLocks noGrp="1" noChangeAspect="1"/>
          </p:cNvPicPr>
          <p:nvPr>
            <p:ph idx="1"/>
          </p:nvPr>
        </p:nvPicPr>
        <p:blipFill>
          <a:blip r:embed="rId4"/>
          <a:stretch>
            <a:fillRect/>
          </a:stretch>
        </p:blipFill>
        <p:spPr>
          <a:xfrm>
            <a:off x="783952" y="2505121"/>
            <a:ext cx="10624096" cy="2730640"/>
          </a:xfrm>
        </p:spPr>
      </p:pic>
      <p:sp>
        <p:nvSpPr>
          <p:cNvPr id="6" name="TextBox 5">
            <a:extLst>
              <a:ext uri="{FF2B5EF4-FFF2-40B4-BE49-F238E27FC236}">
                <a16:creationId xmlns:a16="http://schemas.microsoft.com/office/drawing/2014/main" id="{34174D57-6BCC-C814-BFE7-089EA1BCF0FA}"/>
              </a:ext>
            </a:extLst>
          </p:cNvPr>
          <p:cNvSpPr txBox="1"/>
          <p:nvPr/>
        </p:nvSpPr>
        <p:spPr>
          <a:xfrm>
            <a:off x="3620813" y="5441010"/>
            <a:ext cx="5102773" cy="461665"/>
          </a:xfrm>
          <a:prstGeom prst="rect">
            <a:avLst/>
          </a:prstGeom>
          <a:noFill/>
        </p:spPr>
        <p:txBody>
          <a:bodyPr wrap="square" rtlCol="0">
            <a:spAutoFit/>
          </a:bodyPr>
          <a:lstStyle/>
          <a:p>
            <a:r>
              <a:rPr lang="en-IN" sz="2400" b="1" dirty="0"/>
              <a:t>Proposed System Architecture</a:t>
            </a:r>
          </a:p>
        </p:txBody>
      </p:sp>
    </p:spTree>
    <p:extLst>
      <p:ext uri="{BB962C8B-B14F-4D97-AF65-F5344CB8AC3E}">
        <p14:creationId xmlns:p14="http://schemas.microsoft.com/office/powerpoint/2010/main" val="406188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Outcomes</a:t>
            </a:r>
          </a:p>
        </p:txBody>
      </p:sp>
      <p:pic>
        <p:nvPicPr>
          <p:cNvPr id="7" name="Picture 6">
            <a:extLst>
              <a:ext uri="{FF2B5EF4-FFF2-40B4-BE49-F238E27FC236}">
                <a16:creationId xmlns:a16="http://schemas.microsoft.com/office/drawing/2014/main" id="{CD6EDA46-8DEC-4B55-5BB7-4E65C6019E72}"/>
              </a:ext>
            </a:extLst>
          </p:cNvPr>
          <p:cNvPicPr>
            <a:picLocks noChangeAspect="1"/>
          </p:cNvPicPr>
          <p:nvPr/>
        </p:nvPicPr>
        <p:blipFill rotWithShape="1">
          <a:blip r:embed="rId3"/>
          <a:srcRect l="7751" t="13775" r="2990"/>
          <a:stretch/>
        </p:blipFill>
        <p:spPr bwMode="auto">
          <a:xfrm>
            <a:off x="799793" y="2091056"/>
            <a:ext cx="4706620" cy="255714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E917800-4FBD-9372-F52A-F23ED3E81539}"/>
              </a:ext>
            </a:extLst>
          </p:cNvPr>
          <p:cNvPicPr>
            <a:picLocks noChangeAspect="1"/>
          </p:cNvPicPr>
          <p:nvPr/>
        </p:nvPicPr>
        <p:blipFill rotWithShape="1">
          <a:blip r:embed="rId4"/>
          <a:srcRect l="8625" t="13775" r="6005"/>
          <a:stretch/>
        </p:blipFill>
        <p:spPr bwMode="auto">
          <a:xfrm>
            <a:off x="2620371" y="3429000"/>
            <a:ext cx="5498892" cy="3123718"/>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D1B33AC2-87FA-C155-CBB6-205155E7604D}"/>
              </a:ext>
            </a:extLst>
          </p:cNvPr>
          <p:cNvPicPr>
            <a:picLocks noChangeAspect="1"/>
          </p:cNvPicPr>
          <p:nvPr/>
        </p:nvPicPr>
        <p:blipFill rotWithShape="1">
          <a:blip r:embed="rId5"/>
          <a:srcRect l="10000" t="28659" r="38793"/>
          <a:stretch/>
        </p:blipFill>
        <p:spPr>
          <a:xfrm>
            <a:off x="6958075" y="672159"/>
            <a:ext cx="4624325" cy="3623944"/>
          </a:xfrm>
          <a:prstGeom prst="rect">
            <a:avLst/>
          </a:prstGeom>
        </p:spPr>
      </p:pic>
    </p:spTree>
    <p:extLst>
      <p:ext uri="{BB962C8B-B14F-4D97-AF65-F5344CB8AC3E}">
        <p14:creationId xmlns:p14="http://schemas.microsoft.com/office/powerpoint/2010/main" val="1477759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955</TotalTime>
  <Words>588</Words>
  <Application>Microsoft Office PowerPoint</Application>
  <PresentationFormat>Widescreen</PresentationFormat>
  <Paragraphs>57</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Narrow</vt:lpstr>
      <vt:lpstr>Calibri</vt:lpstr>
      <vt:lpstr>Georgia</vt:lpstr>
      <vt:lpstr>Söhne</vt:lpstr>
      <vt:lpstr>Times New Roman</vt:lpstr>
      <vt:lpstr>Trebuchet MS</vt:lpstr>
      <vt:lpstr>Wingdings</vt:lpstr>
      <vt:lpstr>Wingdings 2</vt:lpstr>
      <vt:lpstr>Urban</vt:lpstr>
      <vt:lpstr>Global Warming Analysis and Prediction</vt:lpstr>
      <vt:lpstr>Contents</vt:lpstr>
      <vt:lpstr>Abstract</vt:lpstr>
      <vt:lpstr>Introduction</vt:lpstr>
      <vt:lpstr>Objectives</vt:lpstr>
      <vt:lpstr>Existing Work of Project</vt:lpstr>
      <vt:lpstr>Requirements of Project </vt:lpstr>
      <vt:lpstr>Methodology </vt:lpstr>
      <vt:lpstr>Outcomes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Devansh Singh</cp:lastModifiedBy>
  <cp:revision>51</cp:revision>
  <dcterms:created xsi:type="dcterms:W3CDTF">2019-09-25T05:42:20Z</dcterms:created>
  <dcterms:modified xsi:type="dcterms:W3CDTF">2024-01-03T05:44:49Z</dcterms:modified>
</cp:coreProperties>
</file>