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Codec Pro Bold" charset="1" panose="00000600000000000000"/>
      <p:regular r:id="rId33"/>
    </p:embeddedFont>
    <p:embeddedFont>
      <p:font typeface="Codec Pro" charset="1" panose="00000500000000000000"/>
      <p:regular r:id="rId34"/>
    </p:embeddedFont>
    <p:embeddedFont>
      <p:font typeface="Canva Sans" charset="1" panose="020B0503030501040103"/>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090944"/>
        </a:solidFill>
      </p:bgPr>
    </p:bg>
    <p:spTree>
      <p:nvGrpSpPr>
        <p:cNvPr id="1" name=""/>
        <p:cNvGrpSpPr/>
        <p:nvPr/>
      </p:nvGrpSpPr>
      <p:grpSpPr>
        <a:xfrm>
          <a:off x="0" y="0"/>
          <a:ext cx="0" cy="0"/>
          <a:chOff x="0" y="0"/>
          <a:chExt cx="0" cy="0"/>
        </a:xfrm>
      </p:grpSpPr>
      <p:grpSp>
        <p:nvGrpSpPr>
          <p:cNvPr name="Group 2" id="2"/>
          <p:cNvGrpSpPr/>
          <p:nvPr/>
        </p:nvGrpSpPr>
        <p:grpSpPr>
          <a:xfrm rot="0">
            <a:off x="1028700" y="1115060"/>
            <a:ext cx="11190824" cy="4249588"/>
            <a:chOff x="0" y="0"/>
            <a:chExt cx="14921099" cy="5666117"/>
          </a:xfrm>
        </p:grpSpPr>
        <p:sp>
          <p:nvSpPr>
            <p:cNvPr name="TextBox 3" id="3"/>
            <p:cNvSpPr txBox="true"/>
            <p:nvPr/>
          </p:nvSpPr>
          <p:spPr>
            <a:xfrm rot="0">
              <a:off x="0" y="-66675"/>
              <a:ext cx="14921099" cy="4740276"/>
            </a:xfrm>
            <a:prstGeom prst="rect">
              <a:avLst/>
            </a:prstGeom>
          </p:spPr>
          <p:txBody>
            <a:bodyPr anchor="t" rtlCol="false" tIns="0" lIns="0" bIns="0" rIns="0">
              <a:spAutoFit/>
            </a:bodyPr>
            <a:lstStyle/>
            <a:p>
              <a:pPr algn="l">
                <a:lnSpc>
                  <a:spcPts val="13200"/>
                </a:lnSpc>
              </a:pPr>
              <a:r>
                <a:rPr lang="en-US" sz="12000" b="true">
                  <a:solidFill>
                    <a:srgbClr val="FFFFFF"/>
                  </a:solidFill>
                  <a:latin typeface="Codec Pro Bold"/>
                  <a:ea typeface="Codec Pro Bold"/>
                  <a:cs typeface="Codec Pro Bold"/>
                  <a:sym typeface="Codec Pro Bold"/>
                </a:rPr>
                <a:t>ASICS </a:t>
              </a:r>
            </a:p>
            <a:p>
              <a:pPr algn="l">
                <a:lnSpc>
                  <a:spcPts val="13200"/>
                </a:lnSpc>
              </a:pPr>
              <a:r>
                <a:rPr lang="en-US" sz="12000" b="true">
                  <a:solidFill>
                    <a:srgbClr val="FFFFFF"/>
                  </a:solidFill>
                  <a:latin typeface="Codec Pro Bold"/>
                  <a:ea typeface="Codec Pro Bold"/>
                  <a:cs typeface="Codec Pro Bold"/>
                  <a:sym typeface="Codec Pro Bold"/>
                </a:rPr>
                <a:t>PRESENTATION</a:t>
              </a:r>
            </a:p>
          </p:txBody>
        </p:sp>
        <p:sp>
          <p:nvSpPr>
            <p:cNvPr name="TextBox 4" id="4"/>
            <p:cNvSpPr txBox="true"/>
            <p:nvPr/>
          </p:nvSpPr>
          <p:spPr>
            <a:xfrm rot="0">
              <a:off x="0" y="4930576"/>
              <a:ext cx="14921099" cy="735542"/>
            </a:xfrm>
            <a:prstGeom prst="rect">
              <a:avLst/>
            </a:prstGeom>
          </p:spPr>
          <p:txBody>
            <a:bodyPr anchor="t" rtlCol="false" tIns="0" lIns="0" bIns="0" rIns="0">
              <a:spAutoFit/>
            </a:bodyPr>
            <a:lstStyle/>
            <a:p>
              <a:pPr algn="l">
                <a:lnSpc>
                  <a:spcPts val="3850"/>
                </a:lnSpc>
              </a:pPr>
              <a:r>
                <a:rPr lang="en-US" sz="3500">
                  <a:solidFill>
                    <a:srgbClr val="FFFFFF"/>
                  </a:solidFill>
                  <a:latin typeface="Codec Pro"/>
                  <a:ea typeface="Codec Pro"/>
                  <a:cs typeface="Codec Pro"/>
                  <a:sym typeface="Codec Pro"/>
                </a:rPr>
                <a:t>Strategic Marketing Management (MKM805)</a:t>
              </a:r>
            </a:p>
          </p:txBody>
        </p:sp>
      </p:grpSp>
      <p:sp>
        <p:nvSpPr>
          <p:cNvPr name="AutoShape 5" id="5"/>
          <p:cNvSpPr/>
          <p:nvPr/>
        </p:nvSpPr>
        <p:spPr>
          <a:xfrm>
            <a:off x="12665580" y="0"/>
            <a:ext cx="0" cy="10287000"/>
          </a:xfrm>
          <a:prstGeom prst="line">
            <a:avLst/>
          </a:prstGeom>
          <a:ln cap="flat" w="28575">
            <a:solidFill>
              <a:srgbClr val="FFFFFF"/>
            </a:solidFill>
            <a:prstDash val="solid"/>
            <a:headEnd type="none" len="sm" w="sm"/>
            <a:tailEnd type="none" len="sm" w="sm"/>
          </a:ln>
        </p:spPr>
      </p:sp>
      <p:sp>
        <p:nvSpPr>
          <p:cNvPr name="TextBox 6" id="6"/>
          <p:cNvSpPr txBox="true"/>
          <p:nvPr/>
        </p:nvSpPr>
        <p:spPr>
          <a:xfrm rot="0">
            <a:off x="13025327" y="5402362"/>
            <a:ext cx="5262673" cy="2676525"/>
          </a:xfrm>
          <a:prstGeom prst="rect">
            <a:avLst/>
          </a:prstGeom>
        </p:spPr>
        <p:txBody>
          <a:bodyPr anchor="t" rtlCol="false" tIns="0" lIns="0" bIns="0" rIns="0">
            <a:spAutoFit/>
          </a:bodyPr>
          <a:lstStyle/>
          <a:p>
            <a:pPr algn="l">
              <a:lnSpc>
                <a:spcPts val="3360"/>
              </a:lnSpc>
            </a:pPr>
            <a:r>
              <a:rPr lang="en-US" sz="2400" b="true">
                <a:solidFill>
                  <a:srgbClr val="FFFFFF"/>
                </a:solidFill>
                <a:latin typeface="Codec Pro Bold"/>
                <a:ea typeface="Codec Pro Bold"/>
                <a:cs typeface="Codec Pro Bold"/>
                <a:sym typeface="Codec Pro Bold"/>
              </a:rPr>
              <a:t>Presented by:</a:t>
            </a:r>
          </a:p>
          <a:p>
            <a:pPr algn="l">
              <a:lnSpc>
                <a:spcPts val="2940"/>
              </a:lnSpc>
            </a:pPr>
            <a:r>
              <a:rPr lang="en-US" sz="2100">
                <a:solidFill>
                  <a:srgbClr val="FFFFFF"/>
                </a:solidFill>
                <a:latin typeface="Codec Pro"/>
                <a:ea typeface="Codec Pro"/>
                <a:cs typeface="Codec Pro"/>
                <a:sym typeface="Codec Pro"/>
              </a:rPr>
              <a:t>Nicole Pattathu (163059231)</a:t>
            </a:r>
          </a:p>
          <a:p>
            <a:pPr algn="l">
              <a:lnSpc>
                <a:spcPts val="2940"/>
              </a:lnSpc>
            </a:pPr>
            <a:r>
              <a:rPr lang="en-US" sz="2100">
                <a:solidFill>
                  <a:srgbClr val="FFFFFF"/>
                </a:solidFill>
                <a:latin typeface="Codec Pro"/>
                <a:ea typeface="Codec Pro"/>
                <a:cs typeface="Codec Pro"/>
                <a:sym typeface="Codec Pro"/>
              </a:rPr>
              <a:t>Alister Almeida (162857239)</a:t>
            </a:r>
          </a:p>
          <a:p>
            <a:pPr algn="l">
              <a:lnSpc>
                <a:spcPts val="2940"/>
              </a:lnSpc>
            </a:pPr>
            <a:r>
              <a:rPr lang="en-US" sz="2100">
                <a:solidFill>
                  <a:srgbClr val="FFFFFF"/>
                </a:solidFill>
                <a:latin typeface="Codec Pro"/>
                <a:ea typeface="Codec Pro"/>
                <a:cs typeface="Codec Pro"/>
                <a:sym typeface="Codec Pro"/>
              </a:rPr>
              <a:t>Devansh Solanki- 142127224</a:t>
            </a:r>
          </a:p>
          <a:p>
            <a:pPr algn="l">
              <a:lnSpc>
                <a:spcPts val="2940"/>
              </a:lnSpc>
            </a:pPr>
            <a:r>
              <a:rPr lang="en-US" sz="2100">
                <a:solidFill>
                  <a:srgbClr val="FFFFFF"/>
                </a:solidFill>
                <a:latin typeface="Codec Pro"/>
                <a:ea typeface="Codec Pro"/>
                <a:cs typeface="Codec Pro"/>
                <a:sym typeface="Codec Pro"/>
              </a:rPr>
              <a:t>Muskan (107182248)</a:t>
            </a:r>
          </a:p>
          <a:p>
            <a:pPr algn="l">
              <a:lnSpc>
                <a:spcPts val="2940"/>
              </a:lnSpc>
            </a:pPr>
            <a:r>
              <a:rPr lang="en-US" sz="2100">
                <a:solidFill>
                  <a:srgbClr val="FFFFFF"/>
                </a:solidFill>
                <a:latin typeface="Codec Pro"/>
                <a:ea typeface="Codec Pro"/>
                <a:cs typeface="Codec Pro"/>
                <a:sym typeface="Codec Pro"/>
              </a:rPr>
              <a:t>Ishan Purohit (168912236)</a:t>
            </a:r>
          </a:p>
          <a:p>
            <a:pPr algn="l">
              <a:lnSpc>
                <a:spcPts val="2940"/>
              </a:lnSpc>
            </a:pPr>
          </a:p>
        </p:txBody>
      </p:sp>
      <p:sp>
        <p:nvSpPr>
          <p:cNvPr name="TextBox 7" id="7"/>
          <p:cNvSpPr txBox="true"/>
          <p:nvPr/>
        </p:nvSpPr>
        <p:spPr>
          <a:xfrm rot="0">
            <a:off x="13025327" y="8439150"/>
            <a:ext cx="3026140" cy="819150"/>
          </a:xfrm>
          <a:prstGeom prst="rect">
            <a:avLst/>
          </a:prstGeom>
        </p:spPr>
        <p:txBody>
          <a:bodyPr anchor="t" rtlCol="false" tIns="0" lIns="0" bIns="0" rIns="0">
            <a:spAutoFit/>
          </a:bodyPr>
          <a:lstStyle/>
          <a:p>
            <a:pPr algn="l">
              <a:lnSpc>
                <a:spcPts val="3360"/>
              </a:lnSpc>
            </a:pPr>
            <a:r>
              <a:rPr lang="en-US" sz="2400" b="true">
                <a:solidFill>
                  <a:srgbClr val="FFFFFF"/>
                </a:solidFill>
                <a:latin typeface="Codec Pro Bold"/>
                <a:ea typeface="Codec Pro Bold"/>
                <a:cs typeface="Codec Pro Bold"/>
                <a:sym typeface="Codec Pro Bold"/>
              </a:rPr>
              <a:t>Date Presented:</a:t>
            </a:r>
          </a:p>
          <a:p>
            <a:pPr algn="l">
              <a:lnSpc>
                <a:spcPts val="2940"/>
              </a:lnSpc>
            </a:pPr>
            <a:r>
              <a:rPr lang="en-US" sz="2100">
                <a:solidFill>
                  <a:srgbClr val="FFFFFF"/>
                </a:solidFill>
                <a:latin typeface="Codec Pro"/>
                <a:ea typeface="Codec Pro"/>
                <a:cs typeface="Codec Pro"/>
                <a:sym typeface="Codec Pro"/>
              </a:rPr>
              <a:t>December</a:t>
            </a:r>
            <a:r>
              <a:rPr lang="en-US" sz="2100">
                <a:solidFill>
                  <a:srgbClr val="FFFFFF"/>
                </a:solidFill>
                <a:latin typeface="Codec Pro"/>
                <a:ea typeface="Codec Pro"/>
                <a:cs typeface="Codec Pro"/>
                <a:sym typeface="Codec Pro"/>
              </a:rPr>
              <a:t> 8th, 2024</a:t>
            </a:r>
          </a:p>
        </p:txBody>
      </p:sp>
      <p:sp>
        <p:nvSpPr>
          <p:cNvPr name="AutoShape 8" id="8"/>
          <p:cNvSpPr/>
          <p:nvPr/>
        </p:nvSpPr>
        <p:spPr>
          <a:xfrm flipH="true">
            <a:off x="13025327" y="8093174"/>
            <a:ext cx="2742895" cy="0"/>
          </a:xfrm>
          <a:prstGeom prst="line">
            <a:avLst/>
          </a:prstGeom>
          <a:ln cap="flat" w="28575">
            <a:solidFill>
              <a:srgbClr val="FFFFFF"/>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090944"/>
        </a:solidFill>
      </p:bgPr>
    </p:bg>
    <p:spTree>
      <p:nvGrpSpPr>
        <p:cNvPr id="1" name=""/>
        <p:cNvGrpSpPr/>
        <p:nvPr/>
      </p:nvGrpSpPr>
      <p:grpSpPr>
        <a:xfrm>
          <a:off x="0" y="0"/>
          <a:ext cx="0" cy="0"/>
          <a:chOff x="0" y="0"/>
          <a:chExt cx="0" cy="0"/>
        </a:xfrm>
      </p:grpSpPr>
      <p:sp>
        <p:nvSpPr>
          <p:cNvPr name="TextBox 2" id="2"/>
          <p:cNvSpPr txBox="true"/>
          <p:nvPr/>
        </p:nvSpPr>
        <p:spPr>
          <a:xfrm rot="0">
            <a:off x="1028700" y="139700"/>
            <a:ext cx="13421916" cy="889000"/>
          </a:xfrm>
          <a:prstGeom prst="rect">
            <a:avLst/>
          </a:prstGeom>
        </p:spPr>
        <p:txBody>
          <a:bodyPr anchor="t" rtlCol="false" tIns="0" lIns="0" bIns="0" rIns="0">
            <a:spAutoFit/>
          </a:bodyPr>
          <a:lstStyle/>
          <a:p>
            <a:pPr algn="ctr">
              <a:lnSpc>
                <a:spcPts val="6500"/>
              </a:lnSpc>
              <a:spcBef>
                <a:spcPct val="0"/>
              </a:spcBef>
            </a:pPr>
            <a:r>
              <a:rPr lang="en-US" b="true" sz="5000">
                <a:solidFill>
                  <a:srgbClr val="FFFFFF"/>
                </a:solidFill>
                <a:latin typeface="Codec Pro Bold"/>
                <a:ea typeface="Codec Pro Bold"/>
                <a:cs typeface="Codec Pro Bold"/>
                <a:sym typeface="Codec Pro Bold"/>
              </a:rPr>
              <a:t>Creating New Value: Wellness &amp; Community</a:t>
            </a:r>
          </a:p>
        </p:txBody>
      </p:sp>
      <p:sp>
        <p:nvSpPr>
          <p:cNvPr name="TextBox 3" id="3"/>
          <p:cNvSpPr txBox="true"/>
          <p:nvPr/>
        </p:nvSpPr>
        <p:spPr>
          <a:xfrm rot="0">
            <a:off x="3000077" y="2730496"/>
            <a:ext cx="12287845" cy="5521326"/>
          </a:xfrm>
          <a:prstGeom prst="rect">
            <a:avLst/>
          </a:prstGeom>
        </p:spPr>
        <p:txBody>
          <a:bodyPr anchor="t" rtlCol="false" tIns="0" lIns="0" bIns="0" rIns="0">
            <a:spAutoFit/>
          </a:bodyPr>
          <a:lstStyle/>
          <a:p>
            <a:pPr algn="l">
              <a:lnSpc>
                <a:spcPts val="4374"/>
              </a:lnSpc>
            </a:pPr>
            <a:r>
              <a:rPr lang="en-US" sz="2499">
                <a:solidFill>
                  <a:srgbClr val="FFFFFF"/>
                </a:solidFill>
                <a:latin typeface="Codec Pro"/>
                <a:ea typeface="Codec Pro"/>
                <a:cs typeface="Codec Pro"/>
                <a:sym typeface="Codec Pro"/>
              </a:rPr>
              <a:t> </a:t>
            </a:r>
            <a:r>
              <a:rPr lang="en-US" sz="2499">
                <a:solidFill>
                  <a:srgbClr val="FFFFFF"/>
                </a:solidFill>
                <a:latin typeface="Codec Pro"/>
                <a:ea typeface="Codec Pro"/>
                <a:cs typeface="Codec Pro"/>
                <a:sym typeface="Codec Pro"/>
              </a:rPr>
              <a:t>Mid-Tier Line:</a:t>
            </a:r>
          </a:p>
          <a:p>
            <a:pPr algn="l">
              <a:lnSpc>
                <a:spcPts val="4374"/>
              </a:lnSpc>
            </a:pPr>
            <a:r>
              <a:rPr lang="en-US" sz="2499">
                <a:solidFill>
                  <a:srgbClr val="FFFFFF"/>
                </a:solidFill>
                <a:latin typeface="Codec Pro"/>
                <a:ea typeface="Codec Pro"/>
                <a:cs typeface="Codec Pro"/>
                <a:sym typeface="Codec Pro"/>
              </a:rPr>
              <a:t>o Introduce ASICS Flow: lightweight, stylish, and moderately cushioned shoes.</a:t>
            </a:r>
          </a:p>
          <a:p>
            <a:pPr algn="l">
              <a:lnSpc>
                <a:spcPts val="4374"/>
              </a:lnSpc>
            </a:pPr>
            <a:r>
              <a:rPr lang="en-US" sz="2499">
                <a:solidFill>
                  <a:srgbClr val="FFFFFF"/>
                </a:solidFill>
                <a:latin typeface="Codec Pro"/>
                <a:ea typeface="Codec Pro"/>
                <a:cs typeface="Codec Pro"/>
                <a:sym typeface="Codec Pro"/>
              </a:rPr>
              <a:t>o Price Range: $80–$120 to attract casual runners.</a:t>
            </a:r>
          </a:p>
          <a:p>
            <a:pPr algn="l">
              <a:lnSpc>
                <a:spcPts val="4374"/>
              </a:lnSpc>
            </a:pPr>
          </a:p>
          <a:p>
            <a:pPr algn="l">
              <a:lnSpc>
                <a:spcPts val="4374"/>
              </a:lnSpc>
            </a:pPr>
            <a:r>
              <a:rPr lang="en-US" b="true" sz="2499">
                <a:solidFill>
                  <a:srgbClr val="FFFFFF"/>
                </a:solidFill>
                <a:latin typeface="Codec Pro Bold"/>
                <a:ea typeface="Codec Pro Bold"/>
                <a:cs typeface="Codec Pro Bold"/>
                <a:sym typeface="Codec Pro Bold"/>
              </a:rPr>
              <a:t>Lifestyle Lines:</a:t>
            </a:r>
          </a:p>
          <a:p>
            <a:pPr algn="l">
              <a:lnSpc>
                <a:spcPts val="4374"/>
              </a:lnSpc>
            </a:pPr>
            <a:r>
              <a:rPr lang="en-US" sz="2499">
                <a:solidFill>
                  <a:srgbClr val="FFFFFF"/>
                </a:solidFill>
                <a:latin typeface="Codec Pro"/>
                <a:ea typeface="Codec Pro"/>
                <a:cs typeface="Codec Pro"/>
                <a:sym typeface="Codec Pro"/>
              </a:rPr>
              <a:t>o Emphasize authenticity, heritage, and sustainability.</a:t>
            </a:r>
          </a:p>
          <a:p>
            <a:pPr algn="l">
              <a:lnSpc>
                <a:spcPts val="4374"/>
              </a:lnSpc>
            </a:pPr>
            <a:r>
              <a:rPr lang="en-US" sz="2499">
                <a:solidFill>
                  <a:srgbClr val="FFFFFF"/>
                </a:solidFill>
                <a:latin typeface="Codec Pro"/>
                <a:ea typeface="Codec Pro"/>
                <a:cs typeface="Codec Pro"/>
                <a:sym typeface="Codec Pro"/>
              </a:rPr>
              <a:t>o Subtle performance elements to connect with the ASICS brand.</a:t>
            </a:r>
          </a:p>
          <a:p>
            <a:pPr algn="l">
              <a:lnSpc>
                <a:spcPts val="4374"/>
              </a:lnSpc>
            </a:pPr>
          </a:p>
          <a:p>
            <a:pPr algn="l">
              <a:lnSpc>
                <a:spcPts val="4374"/>
              </a:lnSpc>
            </a:pPr>
            <a:r>
              <a:rPr lang="en-US" b="true" sz="2499">
                <a:solidFill>
                  <a:srgbClr val="FFFFFF"/>
                </a:solidFill>
                <a:latin typeface="Codec Pro Bold"/>
                <a:ea typeface="Codec Pro Bold"/>
                <a:cs typeface="Codec Pro Bold"/>
                <a:sym typeface="Codec Pro Bold"/>
              </a:rPr>
              <a:t>Digital Integration:</a:t>
            </a:r>
          </a:p>
          <a:p>
            <a:pPr algn="l">
              <a:lnSpc>
                <a:spcPts val="4374"/>
              </a:lnSpc>
            </a:pPr>
            <a:r>
              <a:rPr lang="en-US" sz="2499">
                <a:solidFill>
                  <a:srgbClr val="FFFFFF"/>
                </a:solidFill>
                <a:latin typeface="Codec Pro"/>
                <a:ea typeface="Codec Pro"/>
                <a:cs typeface="Codec Pro"/>
                <a:sym typeface="Codec Pro"/>
              </a:rPr>
              <a:t>o Use Runkeeper for personalized fitness challenges, tips, and wellness programs.</a:t>
            </a:r>
          </a:p>
        </p:txBody>
      </p:sp>
      <p:sp>
        <p:nvSpPr>
          <p:cNvPr name="TextBox 4" id="4"/>
          <p:cNvSpPr txBox="true"/>
          <p:nvPr/>
        </p:nvSpPr>
        <p:spPr>
          <a:xfrm rot="0">
            <a:off x="18027815" y="9709446"/>
            <a:ext cx="195924" cy="815340"/>
          </a:xfrm>
          <a:prstGeom prst="rect">
            <a:avLst/>
          </a:prstGeom>
        </p:spPr>
        <p:txBody>
          <a:bodyPr anchor="t" rtlCol="false" tIns="0" lIns="0" bIns="0" rIns="0">
            <a:spAutoFit/>
          </a:bodyPr>
          <a:lstStyle/>
          <a:p>
            <a:pPr algn="ctr">
              <a:lnSpc>
                <a:spcPts val="3359"/>
              </a:lnSpc>
            </a:pPr>
            <a:r>
              <a:rPr lang="en-US" sz="2400">
                <a:solidFill>
                  <a:srgbClr val="FFFFFF"/>
                </a:solidFill>
                <a:latin typeface="Canva Sans"/>
                <a:ea typeface="Canva Sans"/>
                <a:cs typeface="Canva Sans"/>
                <a:sym typeface="Canva Sans"/>
              </a:rPr>
              <a:t>9</a:t>
            </a:r>
          </a:p>
          <a:p>
            <a:pPr algn="ctr">
              <a:lnSpc>
                <a:spcPts val="3359"/>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90944"/>
        </a:solidFill>
      </p:bgPr>
    </p:bg>
    <p:spTree>
      <p:nvGrpSpPr>
        <p:cNvPr id="1" name=""/>
        <p:cNvGrpSpPr/>
        <p:nvPr/>
      </p:nvGrpSpPr>
      <p:grpSpPr>
        <a:xfrm>
          <a:off x="0" y="0"/>
          <a:ext cx="0" cy="0"/>
          <a:chOff x="0" y="0"/>
          <a:chExt cx="0" cy="0"/>
        </a:xfrm>
      </p:grpSpPr>
      <p:sp>
        <p:nvSpPr>
          <p:cNvPr name="TextBox 2" id="2"/>
          <p:cNvSpPr txBox="true"/>
          <p:nvPr/>
        </p:nvSpPr>
        <p:spPr>
          <a:xfrm rot="0">
            <a:off x="1343356" y="139700"/>
            <a:ext cx="15601288" cy="889000"/>
          </a:xfrm>
          <a:prstGeom prst="rect">
            <a:avLst/>
          </a:prstGeom>
        </p:spPr>
        <p:txBody>
          <a:bodyPr anchor="t" rtlCol="false" tIns="0" lIns="0" bIns="0" rIns="0">
            <a:spAutoFit/>
          </a:bodyPr>
          <a:lstStyle/>
          <a:p>
            <a:pPr algn="ctr">
              <a:lnSpc>
                <a:spcPts val="6500"/>
              </a:lnSpc>
              <a:spcBef>
                <a:spcPct val="0"/>
              </a:spcBef>
            </a:pPr>
            <a:r>
              <a:rPr lang="en-US" b="true" sz="5000">
                <a:solidFill>
                  <a:srgbClr val="FFFFFF"/>
                </a:solidFill>
                <a:latin typeface="Codec Pro Bold"/>
                <a:ea typeface="Codec Pro Bold"/>
                <a:cs typeface="Codec Pro Bold"/>
                <a:sym typeface="Codec Pro Bold"/>
              </a:rPr>
              <a:t>Applying Aaker &amp; Joachimsthaler + Quelch &amp; Kenny</a:t>
            </a:r>
          </a:p>
        </p:txBody>
      </p:sp>
      <p:sp>
        <p:nvSpPr>
          <p:cNvPr name="TextBox 3" id="3"/>
          <p:cNvSpPr txBox="true"/>
          <p:nvPr/>
        </p:nvSpPr>
        <p:spPr>
          <a:xfrm rot="0">
            <a:off x="1343356" y="2319824"/>
            <a:ext cx="14322772" cy="5580677"/>
          </a:xfrm>
          <a:prstGeom prst="rect">
            <a:avLst/>
          </a:prstGeom>
        </p:spPr>
        <p:txBody>
          <a:bodyPr anchor="t" rtlCol="false" tIns="0" lIns="0" bIns="0" rIns="0">
            <a:spAutoFit/>
          </a:bodyPr>
          <a:lstStyle/>
          <a:p>
            <a:pPr algn="just">
              <a:lnSpc>
                <a:spcPts val="3999"/>
              </a:lnSpc>
              <a:spcBef>
                <a:spcPct val="0"/>
              </a:spcBef>
            </a:pPr>
            <a:r>
              <a:rPr lang="en-US" b="true" sz="3076">
                <a:solidFill>
                  <a:srgbClr val="FFFFFF"/>
                </a:solidFill>
                <a:latin typeface="Codec Pro Bold"/>
                <a:ea typeface="Codec Pro Bold"/>
                <a:cs typeface="Codec Pro Bold"/>
                <a:sym typeface="Codec Pro Bold"/>
              </a:rPr>
              <a:t>Avoid Line Extension Overload:</a:t>
            </a:r>
          </a:p>
          <a:p>
            <a:pPr algn="just">
              <a:lnSpc>
                <a:spcPts val="3999"/>
              </a:lnSpc>
              <a:spcBef>
                <a:spcPct val="0"/>
              </a:spcBef>
            </a:pPr>
            <a:r>
              <a:rPr lang="en-US" sz="3076">
                <a:solidFill>
                  <a:srgbClr val="FFFFFF"/>
                </a:solidFill>
                <a:latin typeface="Codec Pro"/>
                <a:ea typeface="Codec Pro"/>
                <a:cs typeface="Codec Pro"/>
                <a:sym typeface="Codec Pro"/>
              </a:rPr>
              <a:t>Ensure clear differentiation and purpose across all lines.</a:t>
            </a:r>
          </a:p>
          <a:p>
            <a:pPr algn="just">
              <a:lnSpc>
                <a:spcPts val="3999"/>
              </a:lnSpc>
              <a:spcBef>
                <a:spcPct val="0"/>
              </a:spcBef>
            </a:pPr>
          </a:p>
          <a:p>
            <a:pPr algn="just">
              <a:lnSpc>
                <a:spcPts val="3999"/>
              </a:lnSpc>
              <a:spcBef>
                <a:spcPct val="0"/>
              </a:spcBef>
            </a:pPr>
            <a:r>
              <a:rPr lang="en-US" b="true" sz="3076">
                <a:solidFill>
                  <a:srgbClr val="FFFFFF"/>
                </a:solidFill>
                <a:latin typeface="Codec Pro Bold"/>
                <a:ea typeface="Codec Pro Bold"/>
                <a:cs typeface="Codec Pro Bold"/>
                <a:sym typeface="Codec Pro Bold"/>
              </a:rPr>
              <a:t>Reinforce ASICS’ Core Equity:</a:t>
            </a:r>
          </a:p>
          <a:p>
            <a:pPr algn="just">
              <a:lnSpc>
                <a:spcPts val="3999"/>
              </a:lnSpc>
              <a:spcBef>
                <a:spcPct val="0"/>
              </a:spcBef>
            </a:pPr>
            <a:r>
              <a:rPr lang="en-US" sz="3076">
                <a:solidFill>
                  <a:srgbClr val="FFFFFF"/>
                </a:solidFill>
                <a:latin typeface="Codec Pro"/>
                <a:ea typeface="Codec Pro"/>
                <a:cs typeface="Codec Pro"/>
                <a:sym typeface="Codec Pro"/>
              </a:rPr>
              <a:t>Focus on performance heritage and the “Sound Mind, Sound Body” narrative.</a:t>
            </a:r>
          </a:p>
          <a:p>
            <a:pPr algn="just">
              <a:lnSpc>
                <a:spcPts val="3999"/>
              </a:lnSpc>
              <a:spcBef>
                <a:spcPct val="0"/>
              </a:spcBef>
            </a:pPr>
          </a:p>
          <a:p>
            <a:pPr algn="just">
              <a:lnSpc>
                <a:spcPts val="3999"/>
              </a:lnSpc>
              <a:spcBef>
                <a:spcPct val="0"/>
              </a:spcBef>
            </a:pPr>
            <a:r>
              <a:rPr lang="en-US" b="true" sz="3076">
                <a:solidFill>
                  <a:srgbClr val="FFFFFF"/>
                </a:solidFill>
                <a:latin typeface="Codec Pro Bold"/>
                <a:ea typeface="Codec Pro Bold"/>
                <a:cs typeface="Codec Pro Bold"/>
                <a:sym typeface="Codec Pro Bold"/>
              </a:rPr>
              <a:t>Segment Alignment:</a:t>
            </a:r>
          </a:p>
          <a:p>
            <a:pPr algn="just">
              <a:lnSpc>
                <a:spcPts val="3999"/>
              </a:lnSpc>
              <a:spcBef>
                <a:spcPct val="0"/>
              </a:spcBef>
            </a:pPr>
            <a:r>
              <a:rPr lang="en-US" sz="3076">
                <a:solidFill>
                  <a:srgbClr val="FFFFFF"/>
                </a:solidFill>
                <a:latin typeface="Codec Pro"/>
                <a:ea typeface="Codec Pro"/>
                <a:cs typeface="Codec Pro"/>
                <a:sym typeface="Codec Pro"/>
              </a:rPr>
              <a:t>Align product lines with target segments:</a:t>
            </a:r>
          </a:p>
          <a:p>
            <a:pPr algn="just" marL="664247" indent="-332124" lvl="1">
              <a:lnSpc>
                <a:spcPts val="3999"/>
              </a:lnSpc>
              <a:buFont typeface="Arial"/>
              <a:buChar char="•"/>
            </a:pPr>
            <a:r>
              <a:rPr lang="en-US" sz="3076">
                <a:solidFill>
                  <a:srgbClr val="FFFFFF"/>
                </a:solidFill>
                <a:latin typeface="Codec Pro"/>
                <a:ea typeface="Codec Pro"/>
                <a:cs typeface="Codec Pro"/>
                <a:sym typeface="Codec Pro"/>
              </a:rPr>
              <a:t>Serious Runners: High-tech, performance shoes.</a:t>
            </a:r>
          </a:p>
          <a:p>
            <a:pPr algn="just" marL="664247" indent="-332124" lvl="1">
              <a:lnSpc>
                <a:spcPts val="3999"/>
              </a:lnSpc>
              <a:buFont typeface="Arial"/>
              <a:buChar char="•"/>
            </a:pPr>
            <a:r>
              <a:rPr lang="en-US" sz="3076">
                <a:solidFill>
                  <a:srgbClr val="FFFFFF"/>
                </a:solidFill>
                <a:latin typeface="Codec Pro"/>
                <a:ea typeface="Codec Pro"/>
                <a:cs typeface="Codec Pro"/>
                <a:sym typeface="Codec Pro"/>
              </a:rPr>
              <a:t>Recreational Runners: Mid-tier, versatile models.</a:t>
            </a:r>
          </a:p>
          <a:p>
            <a:pPr algn="just" marL="664247" indent="-332124" lvl="1">
              <a:lnSpc>
                <a:spcPts val="3999"/>
              </a:lnSpc>
              <a:buFont typeface="Arial"/>
              <a:buChar char="•"/>
            </a:pPr>
            <a:r>
              <a:rPr lang="en-US" sz="3076">
                <a:solidFill>
                  <a:srgbClr val="FFFFFF"/>
                </a:solidFill>
                <a:latin typeface="Codec Pro"/>
                <a:ea typeface="Codec Pro"/>
                <a:cs typeface="Codec Pro"/>
                <a:sym typeface="Codec Pro"/>
              </a:rPr>
              <a:t>Lifestyle Enthusiasts: Fashion-driven, subtle performance cues.</a:t>
            </a:r>
          </a:p>
        </p:txBody>
      </p:sp>
      <p:sp>
        <p:nvSpPr>
          <p:cNvPr name="TextBox 4" id="4"/>
          <p:cNvSpPr txBox="true"/>
          <p:nvPr/>
        </p:nvSpPr>
        <p:spPr>
          <a:xfrm rot="0">
            <a:off x="17632028" y="9681185"/>
            <a:ext cx="376238" cy="396240"/>
          </a:xfrm>
          <a:prstGeom prst="rect">
            <a:avLst/>
          </a:prstGeom>
        </p:spPr>
        <p:txBody>
          <a:bodyPr anchor="t" rtlCol="false" tIns="0" lIns="0" bIns="0" rIns="0">
            <a:spAutoFit/>
          </a:bodyPr>
          <a:lstStyle/>
          <a:p>
            <a:pPr algn="ctr">
              <a:lnSpc>
                <a:spcPts val="3359"/>
              </a:lnSpc>
            </a:pPr>
            <a:r>
              <a:rPr lang="en-US" sz="2400">
                <a:solidFill>
                  <a:srgbClr val="FFFFFF"/>
                </a:solidFill>
                <a:latin typeface="Canva Sans"/>
                <a:ea typeface="Canva Sans"/>
                <a:cs typeface="Canva Sans"/>
                <a:sym typeface="Canva Sans"/>
              </a:rPr>
              <a:t>10</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90944"/>
        </a:solidFill>
      </p:bgPr>
    </p:bg>
    <p:spTree>
      <p:nvGrpSpPr>
        <p:cNvPr id="1" name=""/>
        <p:cNvGrpSpPr/>
        <p:nvPr/>
      </p:nvGrpSpPr>
      <p:grpSpPr>
        <a:xfrm>
          <a:off x="0" y="0"/>
          <a:ext cx="0" cy="0"/>
          <a:chOff x="0" y="0"/>
          <a:chExt cx="0" cy="0"/>
        </a:xfrm>
      </p:grpSpPr>
      <p:sp>
        <p:nvSpPr>
          <p:cNvPr name="TextBox 2" id="2"/>
          <p:cNvSpPr txBox="true"/>
          <p:nvPr/>
        </p:nvSpPr>
        <p:spPr>
          <a:xfrm rot="0">
            <a:off x="10031426" y="2241550"/>
            <a:ext cx="7227874" cy="7502525"/>
          </a:xfrm>
          <a:prstGeom prst="rect">
            <a:avLst/>
          </a:prstGeom>
        </p:spPr>
        <p:txBody>
          <a:bodyPr anchor="t" rtlCol="false" tIns="0" lIns="0" bIns="0" rIns="0">
            <a:spAutoFit/>
          </a:bodyPr>
          <a:lstStyle/>
          <a:p>
            <a:pPr algn="just">
              <a:lnSpc>
                <a:spcPts val="3249"/>
              </a:lnSpc>
              <a:spcBef>
                <a:spcPct val="0"/>
              </a:spcBef>
            </a:pPr>
            <a:r>
              <a:rPr lang="en-US" b="true" sz="2499">
                <a:solidFill>
                  <a:srgbClr val="FFFFFF"/>
                </a:solidFill>
                <a:latin typeface="Codec Pro Bold"/>
                <a:ea typeface="Codec Pro Bold"/>
                <a:cs typeface="Codec Pro Bold"/>
                <a:sym typeface="Codec Pro Bold"/>
              </a:rPr>
              <a:t>Turning Insights into Product Solutions”</a:t>
            </a:r>
          </a:p>
          <a:p>
            <a:pPr algn="just">
              <a:lnSpc>
                <a:spcPts val="3249"/>
              </a:lnSpc>
              <a:spcBef>
                <a:spcPct val="0"/>
              </a:spcBef>
            </a:pPr>
            <a:r>
              <a:rPr lang="en-US" b="true" sz="2499">
                <a:solidFill>
                  <a:srgbClr val="FFFFFF"/>
                </a:solidFill>
                <a:latin typeface="Codec Pro Bold"/>
                <a:ea typeface="Codec Pro Bold"/>
                <a:cs typeface="Codec Pro Bold"/>
                <a:sym typeface="Codec Pro Bold"/>
              </a:rPr>
              <a:t>Recommendation</a:t>
            </a:r>
          </a:p>
          <a:p>
            <a:pPr algn="just">
              <a:lnSpc>
                <a:spcPts val="3249"/>
              </a:lnSpc>
              <a:spcBef>
                <a:spcPct val="0"/>
              </a:spcBef>
            </a:pPr>
          </a:p>
          <a:p>
            <a:pPr algn="just">
              <a:lnSpc>
                <a:spcPts val="3249"/>
              </a:lnSpc>
              <a:spcBef>
                <a:spcPct val="0"/>
              </a:spcBef>
            </a:pPr>
            <a:r>
              <a:rPr lang="en-US" b="true" sz="2499">
                <a:solidFill>
                  <a:srgbClr val="FFFFFF"/>
                </a:solidFill>
                <a:latin typeface="Codec Pro Bold"/>
                <a:ea typeface="Codec Pro Bold"/>
                <a:cs typeface="Codec Pro Bold"/>
                <a:sym typeface="Codec Pro Bold"/>
              </a:rPr>
              <a:t>Performance Line:</a:t>
            </a:r>
          </a:p>
          <a:p>
            <a:pPr algn="just" marL="539746" indent="-269873" lvl="1">
              <a:lnSpc>
                <a:spcPts val="3249"/>
              </a:lnSpc>
              <a:buFont typeface="Arial"/>
              <a:buChar char="•"/>
            </a:pPr>
            <a:r>
              <a:rPr lang="en-US" sz="2499">
                <a:solidFill>
                  <a:srgbClr val="FFFFFF"/>
                </a:solidFill>
                <a:latin typeface="Codec Pro"/>
                <a:ea typeface="Codec Pro"/>
                <a:cs typeface="Codec Pro"/>
                <a:sym typeface="Codec Pro"/>
              </a:rPr>
              <a:t>Preserve high-end models like GEL-Kayano for serious athletes.</a:t>
            </a:r>
          </a:p>
          <a:p>
            <a:pPr algn="just">
              <a:lnSpc>
                <a:spcPts val="3249"/>
              </a:lnSpc>
              <a:spcBef>
                <a:spcPct val="0"/>
              </a:spcBef>
            </a:pPr>
          </a:p>
          <a:p>
            <a:pPr algn="just">
              <a:lnSpc>
                <a:spcPts val="3249"/>
              </a:lnSpc>
              <a:spcBef>
                <a:spcPct val="0"/>
              </a:spcBef>
            </a:pPr>
            <a:r>
              <a:rPr lang="en-US" b="true" sz="2499">
                <a:solidFill>
                  <a:srgbClr val="FFFFFF"/>
                </a:solidFill>
                <a:latin typeface="Codec Pro Bold"/>
                <a:ea typeface="Codec Pro Bold"/>
                <a:cs typeface="Codec Pro Bold"/>
                <a:sym typeface="Codec Pro Bold"/>
              </a:rPr>
              <a:t>Mid-Tier Line:</a:t>
            </a:r>
          </a:p>
          <a:p>
            <a:pPr algn="just" marL="604515" indent="-302257" lvl="1">
              <a:lnSpc>
                <a:spcPts val="3639"/>
              </a:lnSpc>
              <a:buFont typeface="Arial"/>
              <a:buChar char="•"/>
            </a:pPr>
            <a:r>
              <a:rPr lang="en-US" sz="2799">
                <a:solidFill>
                  <a:srgbClr val="FFFFFF"/>
                </a:solidFill>
                <a:latin typeface="Codec Pro"/>
                <a:ea typeface="Codec Pro"/>
                <a:cs typeface="Codec Pro"/>
                <a:sym typeface="Codec Pro"/>
              </a:rPr>
              <a:t>Launch ASICS Flow: stylish, versatile shoes for casual runners.</a:t>
            </a:r>
          </a:p>
          <a:p>
            <a:pPr algn="just">
              <a:lnSpc>
                <a:spcPts val="3249"/>
              </a:lnSpc>
              <a:spcBef>
                <a:spcPct val="0"/>
              </a:spcBef>
            </a:pPr>
          </a:p>
          <a:p>
            <a:pPr algn="just">
              <a:lnSpc>
                <a:spcPts val="3249"/>
              </a:lnSpc>
              <a:spcBef>
                <a:spcPct val="0"/>
              </a:spcBef>
            </a:pPr>
            <a:r>
              <a:rPr lang="en-US" b="true" sz="2499">
                <a:solidFill>
                  <a:srgbClr val="FFFFFF"/>
                </a:solidFill>
                <a:latin typeface="Codec Pro Bold"/>
                <a:ea typeface="Codec Pro Bold"/>
                <a:cs typeface="Codec Pro Bold"/>
                <a:sym typeface="Codec Pro Bold"/>
              </a:rPr>
              <a:t>Onitsuka Tiger:</a:t>
            </a:r>
          </a:p>
          <a:p>
            <a:pPr algn="just" marL="539746" indent="-269873" lvl="1">
              <a:lnSpc>
                <a:spcPts val="3249"/>
              </a:lnSpc>
              <a:buFont typeface="Arial"/>
              <a:buChar char="•"/>
            </a:pPr>
            <a:r>
              <a:rPr lang="en-US" sz="2499">
                <a:solidFill>
                  <a:srgbClr val="FFFFFF"/>
                </a:solidFill>
                <a:latin typeface="Codec Pro"/>
                <a:ea typeface="Codec Pro"/>
                <a:cs typeface="Codec Pro"/>
                <a:sym typeface="Codec Pro"/>
              </a:rPr>
              <a:t>Position as a premium retro-fashion line endorsed by ASICS heritage.</a:t>
            </a:r>
          </a:p>
          <a:p>
            <a:pPr algn="just">
              <a:lnSpc>
                <a:spcPts val="3249"/>
              </a:lnSpc>
            </a:pPr>
          </a:p>
          <a:p>
            <a:pPr algn="just">
              <a:lnSpc>
                <a:spcPts val="3249"/>
              </a:lnSpc>
            </a:pPr>
            <a:r>
              <a:rPr lang="en-US" b="true" sz="2499">
                <a:solidFill>
                  <a:srgbClr val="FFFFFF"/>
                </a:solidFill>
                <a:latin typeface="Codec Pro Bold"/>
                <a:ea typeface="Codec Pro Bold"/>
                <a:cs typeface="Codec Pro Bold"/>
                <a:sym typeface="Codec Pro Bold"/>
              </a:rPr>
              <a:t>ASICS Tiger (Rebranded as ASICS Lifestyle):</a:t>
            </a:r>
          </a:p>
          <a:p>
            <a:pPr algn="just" marL="539746" indent="-269873" lvl="1">
              <a:lnSpc>
                <a:spcPts val="3249"/>
              </a:lnSpc>
              <a:buFont typeface="Arial"/>
              <a:buChar char="•"/>
            </a:pPr>
            <a:r>
              <a:rPr lang="en-US" sz="2499">
                <a:solidFill>
                  <a:srgbClr val="FFFFFF"/>
                </a:solidFill>
                <a:latin typeface="Codec Pro"/>
                <a:ea typeface="Codec Pro"/>
                <a:cs typeface="Codec Pro"/>
                <a:sym typeface="Codec Pro"/>
              </a:rPr>
              <a:t>Everyday active footwear blending fitness and comfort.</a:t>
            </a:r>
          </a:p>
        </p:txBody>
      </p:sp>
      <p:sp>
        <p:nvSpPr>
          <p:cNvPr name="TextBox 3" id="3"/>
          <p:cNvSpPr txBox="true"/>
          <p:nvPr/>
        </p:nvSpPr>
        <p:spPr>
          <a:xfrm rot="0">
            <a:off x="1436559" y="2222500"/>
            <a:ext cx="7227874" cy="4263870"/>
          </a:xfrm>
          <a:prstGeom prst="rect">
            <a:avLst/>
          </a:prstGeom>
        </p:spPr>
        <p:txBody>
          <a:bodyPr anchor="t" rtlCol="false" tIns="0" lIns="0" bIns="0" rIns="0">
            <a:spAutoFit/>
          </a:bodyPr>
          <a:lstStyle/>
          <a:p>
            <a:pPr algn="just">
              <a:lnSpc>
                <a:spcPts val="3715"/>
              </a:lnSpc>
              <a:spcBef>
                <a:spcPct val="0"/>
              </a:spcBef>
            </a:pPr>
            <a:r>
              <a:rPr lang="en-US" b="true" sz="2858">
                <a:solidFill>
                  <a:srgbClr val="FFFFFF"/>
                </a:solidFill>
                <a:latin typeface="Codec Pro Bold"/>
                <a:ea typeface="Codec Pro Bold"/>
                <a:cs typeface="Codec Pro Bold"/>
                <a:sym typeface="Codec Pro Bold"/>
              </a:rPr>
              <a:t>Current Challenges:</a:t>
            </a:r>
          </a:p>
          <a:p>
            <a:pPr algn="just" marL="617098" indent="-308549" lvl="1">
              <a:lnSpc>
                <a:spcPts val="3715"/>
              </a:lnSpc>
              <a:buFont typeface="Arial"/>
              <a:buChar char="•"/>
            </a:pPr>
            <a:r>
              <a:rPr lang="en-US" b="true" sz="2858">
                <a:solidFill>
                  <a:srgbClr val="FFFFFF"/>
                </a:solidFill>
                <a:latin typeface="Codec Pro Bold"/>
                <a:ea typeface="Codec Pro Bold"/>
                <a:cs typeface="Codec Pro Bold"/>
                <a:sym typeface="Codec Pro Bold"/>
              </a:rPr>
              <a:t>Branded House:</a:t>
            </a:r>
            <a:r>
              <a:rPr lang="en-US" sz="2858">
                <a:solidFill>
                  <a:srgbClr val="FFFFFF"/>
                </a:solidFill>
                <a:latin typeface="Codec Pro"/>
                <a:ea typeface="Codec Pro"/>
                <a:cs typeface="Codec Pro"/>
                <a:sym typeface="Codec Pro"/>
              </a:rPr>
              <a:t>Risk of diluting ASICS' performance equity.</a:t>
            </a:r>
          </a:p>
          <a:p>
            <a:pPr algn="just" marL="617098" indent="-308549" lvl="1">
              <a:lnSpc>
                <a:spcPts val="3715"/>
              </a:lnSpc>
              <a:buFont typeface="Arial"/>
              <a:buChar char="•"/>
            </a:pPr>
            <a:r>
              <a:rPr lang="en-US" b="true" sz="2858">
                <a:solidFill>
                  <a:srgbClr val="FFFFFF"/>
                </a:solidFill>
                <a:latin typeface="Codec Pro Bold"/>
                <a:ea typeface="Codec Pro Bold"/>
                <a:cs typeface="Codec Pro Bold"/>
                <a:sym typeface="Codec Pro Bold"/>
              </a:rPr>
              <a:t>House of Brands:</a:t>
            </a:r>
            <a:r>
              <a:rPr lang="en-US" sz="2858">
                <a:solidFill>
                  <a:srgbClr val="FFFFFF"/>
                </a:solidFill>
                <a:latin typeface="Codec Pro"/>
                <a:ea typeface="Codec Pro"/>
                <a:cs typeface="Codec Pro"/>
                <a:sym typeface="Codec Pro"/>
              </a:rPr>
              <a:t>Too fragmented and resource-intensive.</a:t>
            </a:r>
          </a:p>
          <a:p>
            <a:pPr algn="just">
              <a:lnSpc>
                <a:spcPts val="3715"/>
              </a:lnSpc>
              <a:spcBef>
                <a:spcPct val="0"/>
              </a:spcBef>
            </a:pPr>
          </a:p>
          <a:p>
            <a:pPr algn="just">
              <a:lnSpc>
                <a:spcPts val="3715"/>
              </a:lnSpc>
              <a:spcBef>
                <a:spcPct val="0"/>
              </a:spcBef>
            </a:pPr>
            <a:r>
              <a:rPr lang="en-US" b="true" sz="2858">
                <a:solidFill>
                  <a:srgbClr val="FFFFFF"/>
                </a:solidFill>
                <a:latin typeface="Codec Pro Bold"/>
                <a:ea typeface="Codec Pro Bold"/>
                <a:cs typeface="Codec Pro Bold"/>
                <a:sym typeface="Codec Pro Bold"/>
              </a:rPr>
              <a:t>Recommendation:</a:t>
            </a:r>
          </a:p>
          <a:p>
            <a:pPr algn="just">
              <a:lnSpc>
                <a:spcPts val="3715"/>
              </a:lnSpc>
              <a:spcBef>
                <a:spcPct val="0"/>
              </a:spcBef>
            </a:pPr>
            <a:r>
              <a:rPr lang="en-US" sz="2858">
                <a:solidFill>
                  <a:srgbClr val="FFFFFF"/>
                </a:solidFill>
                <a:latin typeface="Codec Pro"/>
                <a:ea typeface="Codec Pro"/>
                <a:cs typeface="Codec Pro"/>
                <a:sym typeface="Codec Pro"/>
              </a:rPr>
              <a:t>Adopt a Hybrid Structure for clarity and synergy.</a:t>
            </a:r>
          </a:p>
        </p:txBody>
      </p:sp>
      <p:sp>
        <p:nvSpPr>
          <p:cNvPr name="TextBox 4" id="4"/>
          <p:cNvSpPr txBox="true"/>
          <p:nvPr/>
        </p:nvSpPr>
        <p:spPr>
          <a:xfrm rot="0">
            <a:off x="472403" y="357325"/>
            <a:ext cx="13601038" cy="1708150"/>
          </a:xfrm>
          <a:prstGeom prst="rect">
            <a:avLst/>
          </a:prstGeom>
        </p:spPr>
        <p:txBody>
          <a:bodyPr anchor="t" rtlCol="false" tIns="0" lIns="0" bIns="0" rIns="0">
            <a:spAutoFit/>
          </a:bodyPr>
          <a:lstStyle/>
          <a:p>
            <a:pPr algn="ctr">
              <a:lnSpc>
                <a:spcPts val="6500"/>
              </a:lnSpc>
              <a:spcBef>
                <a:spcPct val="0"/>
              </a:spcBef>
            </a:pPr>
            <a:r>
              <a:rPr lang="en-US" b="true" sz="5000">
                <a:solidFill>
                  <a:srgbClr val="FFFFFF"/>
                </a:solidFill>
                <a:latin typeface="Codec Pro Bold"/>
                <a:ea typeface="Codec Pro Bold"/>
                <a:cs typeface="Codec Pro Bold"/>
                <a:sym typeface="Codec Pro Bold"/>
              </a:rPr>
              <a:t>Clarifying Roles Through a Hybrid Approach”</a:t>
            </a:r>
          </a:p>
          <a:p>
            <a:pPr algn="ctr">
              <a:lnSpc>
                <a:spcPts val="6500"/>
              </a:lnSpc>
              <a:spcBef>
                <a:spcPct val="0"/>
              </a:spcBef>
            </a:pPr>
          </a:p>
        </p:txBody>
      </p:sp>
      <p:sp>
        <p:nvSpPr>
          <p:cNvPr name="TextBox 5" id="5"/>
          <p:cNvSpPr txBox="true"/>
          <p:nvPr/>
        </p:nvSpPr>
        <p:spPr>
          <a:xfrm rot="0">
            <a:off x="17676048" y="9705975"/>
            <a:ext cx="324511" cy="396240"/>
          </a:xfrm>
          <a:prstGeom prst="rect">
            <a:avLst/>
          </a:prstGeom>
        </p:spPr>
        <p:txBody>
          <a:bodyPr anchor="t" rtlCol="false" tIns="0" lIns="0" bIns="0" rIns="0">
            <a:spAutoFit/>
          </a:bodyPr>
          <a:lstStyle/>
          <a:p>
            <a:pPr algn="ctr">
              <a:lnSpc>
                <a:spcPts val="3359"/>
              </a:lnSpc>
            </a:pPr>
            <a:r>
              <a:rPr lang="en-US" sz="2400">
                <a:solidFill>
                  <a:srgbClr val="FFFFFF"/>
                </a:solidFill>
                <a:latin typeface="Canva Sans"/>
                <a:ea typeface="Canva Sans"/>
                <a:cs typeface="Canva Sans"/>
                <a:sym typeface="Canva Sans"/>
              </a:rPr>
              <a:t>11</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090944"/>
        </a:solidFill>
      </p:bgPr>
    </p:bg>
    <p:spTree>
      <p:nvGrpSpPr>
        <p:cNvPr id="1" name=""/>
        <p:cNvGrpSpPr/>
        <p:nvPr/>
      </p:nvGrpSpPr>
      <p:grpSpPr>
        <a:xfrm>
          <a:off x="0" y="0"/>
          <a:ext cx="0" cy="0"/>
          <a:chOff x="0" y="0"/>
          <a:chExt cx="0" cy="0"/>
        </a:xfrm>
      </p:grpSpPr>
      <p:sp>
        <p:nvSpPr>
          <p:cNvPr name="TextBox 2" id="2"/>
          <p:cNvSpPr txBox="true"/>
          <p:nvPr/>
        </p:nvSpPr>
        <p:spPr>
          <a:xfrm rot="0">
            <a:off x="1028700" y="1350662"/>
            <a:ext cx="15282481" cy="5528911"/>
          </a:xfrm>
          <a:prstGeom prst="rect">
            <a:avLst/>
          </a:prstGeom>
        </p:spPr>
        <p:txBody>
          <a:bodyPr anchor="t" rtlCol="false" tIns="0" lIns="0" bIns="0" rIns="0">
            <a:spAutoFit/>
          </a:bodyPr>
          <a:lstStyle/>
          <a:p>
            <a:pPr algn="just">
              <a:lnSpc>
                <a:spcPts val="3954"/>
              </a:lnSpc>
              <a:spcBef>
                <a:spcPct val="0"/>
              </a:spcBef>
            </a:pPr>
            <a:r>
              <a:rPr lang="en-US" b="true" sz="3041">
                <a:solidFill>
                  <a:srgbClr val="FFFFFF"/>
                </a:solidFill>
                <a:latin typeface="Codec Pro Bold"/>
                <a:ea typeface="Codec Pro Bold"/>
                <a:cs typeface="Codec Pro Bold"/>
                <a:sym typeface="Codec Pro Bold"/>
              </a:rPr>
              <a:t>ASICS (Core):</a:t>
            </a:r>
          </a:p>
          <a:p>
            <a:pPr algn="just">
              <a:lnSpc>
                <a:spcPts val="3954"/>
              </a:lnSpc>
              <a:spcBef>
                <a:spcPct val="0"/>
              </a:spcBef>
            </a:pPr>
            <a:r>
              <a:rPr lang="en-US" sz="3041">
                <a:solidFill>
                  <a:srgbClr val="FFFFFF"/>
                </a:solidFill>
                <a:latin typeface="Codec Pro"/>
                <a:ea typeface="Codec Pro"/>
                <a:cs typeface="Codec Pro"/>
                <a:sym typeface="Codec Pro"/>
              </a:rPr>
              <a:t>o Focus: High-performance running shoes for serious runners.</a:t>
            </a:r>
          </a:p>
          <a:p>
            <a:pPr algn="just">
              <a:lnSpc>
                <a:spcPts val="3954"/>
              </a:lnSpc>
              <a:spcBef>
                <a:spcPct val="0"/>
              </a:spcBef>
            </a:pPr>
          </a:p>
          <a:p>
            <a:pPr algn="just">
              <a:lnSpc>
                <a:spcPts val="3954"/>
              </a:lnSpc>
              <a:spcBef>
                <a:spcPct val="0"/>
              </a:spcBef>
            </a:pPr>
            <a:r>
              <a:rPr lang="en-US" b="true" sz="3041">
                <a:solidFill>
                  <a:srgbClr val="FFFFFF"/>
                </a:solidFill>
                <a:latin typeface="Codec Pro Bold"/>
                <a:ea typeface="Codec Pro Bold"/>
                <a:cs typeface="Codec Pro Bold"/>
                <a:sym typeface="Codec Pro Bold"/>
              </a:rPr>
              <a:t> ASICS Flow (New Mid-Tier):</a:t>
            </a:r>
          </a:p>
          <a:p>
            <a:pPr algn="just">
              <a:lnSpc>
                <a:spcPts val="3954"/>
              </a:lnSpc>
              <a:spcBef>
                <a:spcPct val="0"/>
              </a:spcBef>
            </a:pPr>
            <a:r>
              <a:rPr lang="en-US" sz="3041">
                <a:solidFill>
                  <a:srgbClr val="FFFFFF"/>
                </a:solidFill>
                <a:latin typeface="Codec Pro"/>
                <a:ea typeface="Codec Pro"/>
                <a:cs typeface="Codec Pro"/>
                <a:sym typeface="Codec Pro"/>
              </a:rPr>
              <a:t>o Focus: Casual runners seeking style and comfort.</a:t>
            </a:r>
          </a:p>
          <a:p>
            <a:pPr algn="just">
              <a:lnSpc>
                <a:spcPts val="3954"/>
              </a:lnSpc>
              <a:spcBef>
                <a:spcPct val="0"/>
              </a:spcBef>
            </a:pPr>
          </a:p>
          <a:p>
            <a:pPr algn="just">
              <a:lnSpc>
                <a:spcPts val="3954"/>
              </a:lnSpc>
              <a:spcBef>
                <a:spcPct val="0"/>
              </a:spcBef>
            </a:pPr>
            <a:r>
              <a:rPr lang="en-US" b="true" sz="3041">
                <a:solidFill>
                  <a:srgbClr val="FFFFFF"/>
                </a:solidFill>
                <a:latin typeface="Codec Pro Bold"/>
                <a:ea typeface="Codec Pro Bold"/>
                <a:cs typeface="Codec Pro Bold"/>
                <a:sym typeface="Codec Pro Bold"/>
              </a:rPr>
              <a:t>Onitsuka Tiger by ASICS:</a:t>
            </a:r>
          </a:p>
          <a:p>
            <a:pPr algn="just">
              <a:lnSpc>
                <a:spcPts val="3954"/>
              </a:lnSpc>
              <a:spcBef>
                <a:spcPct val="0"/>
              </a:spcBef>
            </a:pPr>
            <a:r>
              <a:rPr lang="en-US" sz="3041">
                <a:solidFill>
                  <a:srgbClr val="FFFFFF"/>
                </a:solidFill>
                <a:latin typeface="Codec Pro"/>
                <a:ea typeface="Codec Pro"/>
                <a:cs typeface="Codec Pro"/>
                <a:sym typeface="Codec Pro"/>
              </a:rPr>
              <a:t>o Focus: Premium, retro-fashion footwear with heritage appeal.</a:t>
            </a:r>
          </a:p>
          <a:p>
            <a:pPr algn="just">
              <a:lnSpc>
                <a:spcPts val="3954"/>
              </a:lnSpc>
              <a:spcBef>
                <a:spcPct val="0"/>
              </a:spcBef>
            </a:pPr>
          </a:p>
          <a:p>
            <a:pPr algn="just">
              <a:lnSpc>
                <a:spcPts val="3954"/>
              </a:lnSpc>
              <a:spcBef>
                <a:spcPct val="0"/>
              </a:spcBef>
            </a:pPr>
            <a:r>
              <a:rPr lang="en-US" b="true" sz="3041">
                <a:solidFill>
                  <a:srgbClr val="FFFFFF"/>
                </a:solidFill>
                <a:latin typeface="Codec Pro Bold"/>
                <a:ea typeface="Codec Pro Bold"/>
                <a:cs typeface="Codec Pro Bold"/>
                <a:sym typeface="Codec Pro Bold"/>
              </a:rPr>
              <a:t>Unified Narrative:</a:t>
            </a:r>
          </a:p>
          <a:p>
            <a:pPr algn="just">
              <a:lnSpc>
                <a:spcPts val="3954"/>
              </a:lnSpc>
              <a:spcBef>
                <a:spcPct val="0"/>
              </a:spcBef>
            </a:pPr>
            <a:r>
              <a:rPr lang="en-US" sz="3041">
                <a:solidFill>
                  <a:srgbClr val="FFFFFF"/>
                </a:solidFill>
                <a:latin typeface="Codec Pro"/>
                <a:ea typeface="Codec Pro"/>
                <a:cs typeface="Codec Pro"/>
                <a:sym typeface="Codec Pro"/>
              </a:rPr>
              <a:t>Emphasize mind-body balance and leverage ASICS' credibility across all segments.</a:t>
            </a:r>
          </a:p>
        </p:txBody>
      </p:sp>
      <p:sp>
        <p:nvSpPr>
          <p:cNvPr name="TextBox 3" id="3"/>
          <p:cNvSpPr txBox="true"/>
          <p:nvPr/>
        </p:nvSpPr>
        <p:spPr>
          <a:xfrm rot="0">
            <a:off x="1028700" y="139700"/>
            <a:ext cx="11715354" cy="889000"/>
          </a:xfrm>
          <a:prstGeom prst="rect">
            <a:avLst/>
          </a:prstGeom>
        </p:spPr>
        <p:txBody>
          <a:bodyPr anchor="t" rtlCol="false" tIns="0" lIns="0" bIns="0" rIns="0">
            <a:spAutoFit/>
          </a:bodyPr>
          <a:lstStyle/>
          <a:p>
            <a:pPr algn="ctr">
              <a:lnSpc>
                <a:spcPts val="6500"/>
              </a:lnSpc>
              <a:spcBef>
                <a:spcPct val="0"/>
              </a:spcBef>
            </a:pPr>
            <a:r>
              <a:rPr lang="en-US" b="true" sz="5000">
                <a:solidFill>
                  <a:srgbClr val="FFFFFF"/>
                </a:solidFill>
                <a:latin typeface="Codec Pro Bold"/>
                <a:ea typeface="Codec Pro Bold"/>
                <a:cs typeface="Codec Pro Bold"/>
                <a:sym typeface="Codec Pro Bold"/>
              </a:rPr>
              <a:t>Hybrid Model for Clarity &amp; Consistency</a:t>
            </a:r>
          </a:p>
        </p:txBody>
      </p:sp>
      <p:sp>
        <p:nvSpPr>
          <p:cNvPr name="TextBox 4" id="4"/>
          <p:cNvSpPr txBox="true"/>
          <p:nvPr/>
        </p:nvSpPr>
        <p:spPr>
          <a:xfrm rot="0">
            <a:off x="17740161" y="9709446"/>
            <a:ext cx="329539" cy="396240"/>
          </a:xfrm>
          <a:prstGeom prst="rect">
            <a:avLst/>
          </a:prstGeom>
        </p:spPr>
        <p:txBody>
          <a:bodyPr anchor="t" rtlCol="false" tIns="0" lIns="0" bIns="0" rIns="0">
            <a:spAutoFit/>
          </a:bodyPr>
          <a:lstStyle/>
          <a:p>
            <a:pPr algn="ctr">
              <a:lnSpc>
                <a:spcPts val="3359"/>
              </a:lnSpc>
            </a:pPr>
            <a:r>
              <a:rPr lang="en-US" sz="2400">
                <a:solidFill>
                  <a:srgbClr val="FFFFFF"/>
                </a:solidFill>
                <a:latin typeface="Canva Sans"/>
                <a:ea typeface="Canva Sans"/>
                <a:cs typeface="Canva Sans"/>
                <a:sym typeface="Canva Sans"/>
              </a:rPr>
              <a:t>12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90944"/>
        </a:solidFill>
      </p:bgPr>
    </p:bg>
    <p:spTree>
      <p:nvGrpSpPr>
        <p:cNvPr id="1" name=""/>
        <p:cNvGrpSpPr/>
        <p:nvPr/>
      </p:nvGrpSpPr>
      <p:grpSpPr>
        <a:xfrm>
          <a:off x="0" y="0"/>
          <a:ext cx="0" cy="0"/>
          <a:chOff x="0" y="0"/>
          <a:chExt cx="0" cy="0"/>
        </a:xfrm>
      </p:grpSpPr>
      <p:sp>
        <p:nvSpPr>
          <p:cNvPr name="Freeform 2" id="2"/>
          <p:cNvSpPr/>
          <p:nvPr/>
        </p:nvSpPr>
        <p:spPr>
          <a:xfrm flipH="false" flipV="false" rot="0">
            <a:off x="1339572" y="2096729"/>
            <a:ext cx="14937774" cy="6093542"/>
          </a:xfrm>
          <a:custGeom>
            <a:avLst/>
            <a:gdLst/>
            <a:ahLst/>
            <a:cxnLst/>
            <a:rect r="r" b="b" t="t" l="l"/>
            <a:pathLst>
              <a:path h="6093542" w="14937774">
                <a:moveTo>
                  <a:pt x="0" y="0"/>
                </a:moveTo>
                <a:lnTo>
                  <a:pt x="14937774" y="0"/>
                </a:lnTo>
                <a:lnTo>
                  <a:pt x="14937774" y="6093542"/>
                </a:lnTo>
                <a:lnTo>
                  <a:pt x="0" y="6093542"/>
                </a:lnTo>
                <a:lnTo>
                  <a:pt x="0" y="0"/>
                </a:lnTo>
                <a:close/>
              </a:path>
            </a:pathLst>
          </a:custGeom>
          <a:blipFill>
            <a:blip r:embed="rId2"/>
            <a:stretch>
              <a:fillRect l="0" t="0" r="0" b="0"/>
            </a:stretch>
          </a:blipFill>
        </p:spPr>
      </p:sp>
      <p:sp>
        <p:nvSpPr>
          <p:cNvPr name="TextBox 3" id="3"/>
          <p:cNvSpPr txBox="true"/>
          <p:nvPr/>
        </p:nvSpPr>
        <p:spPr>
          <a:xfrm rot="0">
            <a:off x="1028700" y="139700"/>
            <a:ext cx="6564048" cy="889000"/>
          </a:xfrm>
          <a:prstGeom prst="rect">
            <a:avLst/>
          </a:prstGeom>
        </p:spPr>
        <p:txBody>
          <a:bodyPr anchor="t" rtlCol="false" tIns="0" lIns="0" bIns="0" rIns="0">
            <a:spAutoFit/>
          </a:bodyPr>
          <a:lstStyle/>
          <a:p>
            <a:pPr algn="ctr">
              <a:lnSpc>
                <a:spcPts val="6500"/>
              </a:lnSpc>
              <a:spcBef>
                <a:spcPct val="0"/>
              </a:spcBef>
            </a:pPr>
            <a:r>
              <a:rPr lang="en-US" b="true" sz="5000">
                <a:solidFill>
                  <a:srgbClr val="FFFFFF"/>
                </a:solidFill>
                <a:latin typeface="Codec Pro Bold"/>
                <a:ea typeface="Codec Pro Bold"/>
                <a:cs typeface="Codec Pro Bold"/>
                <a:sym typeface="Codec Pro Bold"/>
              </a:rPr>
              <a:t>Ensuring Strategic Fit</a:t>
            </a:r>
          </a:p>
        </p:txBody>
      </p:sp>
      <p:sp>
        <p:nvSpPr>
          <p:cNvPr name="TextBox 4" id="4"/>
          <p:cNvSpPr txBox="true"/>
          <p:nvPr/>
        </p:nvSpPr>
        <p:spPr>
          <a:xfrm rot="0">
            <a:off x="17760800" y="9709446"/>
            <a:ext cx="339030" cy="396240"/>
          </a:xfrm>
          <a:prstGeom prst="rect">
            <a:avLst/>
          </a:prstGeom>
        </p:spPr>
        <p:txBody>
          <a:bodyPr anchor="t" rtlCol="false" tIns="0" lIns="0" bIns="0" rIns="0">
            <a:spAutoFit/>
          </a:bodyPr>
          <a:lstStyle/>
          <a:p>
            <a:pPr algn="ctr">
              <a:lnSpc>
                <a:spcPts val="3359"/>
              </a:lnSpc>
            </a:pPr>
            <a:r>
              <a:rPr lang="en-US" sz="2400">
                <a:solidFill>
                  <a:srgbClr val="FFFFFF"/>
                </a:solidFill>
                <a:latin typeface="Canva Sans"/>
                <a:ea typeface="Canva Sans"/>
                <a:cs typeface="Canva Sans"/>
                <a:sym typeface="Canva Sans"/>
              </a:rPr>
              <a:t>13</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5400000">
            <a:off x="8428107" y="-8428107"/>
            <a:ext cx="1431786" cy="18288000"/>
          </a:xfrm>
          <a:prstGeom prst="rect">
            <a:avLst/>
          </a:prstGeom>
          <a:solidFill>
            <a:srgbClr val="090944"/>
          </a:solidFill>
        </p:spPr>
      </p:sp>
      <p:sp>
        <p:nvSpPr>
          <p:cNvPr name="TextBox 3" id="3"/>
          <p:cNvSpPr txBox="true"/>
          <p:nvPr/>
        </p:nvSpPr>
        <p:spPr>
          <a:xfrm rot="0">
            <a:off x="4189215" y="138995"/>
            <a:ext cx="9909571" cy="972820"/>
          </a:xfrm>
          <a:prstGeom prst="rect">
            <a:avLst/>
          </a:prstGeom>
        </p:spPr>
        <p:txBody>
          <a:bodyPr anchor="t" rtlCol="false" tIns="0" lIns="0" bIns="0" rIns="0">
            <a:spAutoFit/>
          </a:bodyPr>
          <a:lstStyle/>
          <a:p>
            <a:pPr algn="ctr">
              <a:lnSpc>
                <a:spcPts val="7279"/>
              </a:lnSpc>
            </a:pPr>
            <a:r>
              <a:rPr lang="en-US" sz="5199" b="true">
                <a:solidFill>
                  <a:srgbClr val="FFFFFF"/>
                </a:solidFill>
                <a:latin typeface="Codec Pro Bold"/>
                <a:ea typeface="Codec Pro Bold"/>
                <a:cs typeface="Codec Pro Bold"/>
                <a:sym typeface="Codec Pro Bold"/>
              </a:rPr>
              <a:t>Who Is Our Target Audience?</a:t>
            </a:r>
          </a:p>
        </p:txBody>
      </p:sp>
      <p:sp>
        <p:nvSpPr>
          <p:cNvPr name="TextBox 4" id="4"/>
          <p:cNvSpPr txBox="true"/>
          <p:nvPr/>
        </p:nvSpPr>
        <p:spPr>
          <a:xfrm rot="0">
            <a:off x="183849" y="1843574"/>
            <a:ext cx="2772370" cy="443865"/>
          </a:xfrm>
          <a:prstGeom prst="rect">
            <a:avLst/>
          </a:prstGeom>
        </p:spPr>
        <p:txBody>
          <a:bodyPr anchor="t" rtlCol="false" tIns="0" lIns="0" bIns="0" rIns="0">
            <a:spAutoFit/>
          </a:bodyPr>
          <a:lstStyle/>
          <a:p>
            <a:pPr algn="ctr">
              <a:lnSpc>
                <a:spcPts val="3359"/>
              </a:lnSpc>
            </a:pPr>
            <a:r>
              <a:rPr lang="en-US" sz="2400" b="true">
                <a:solidFill>
                  <a:srgbClr val="000000"/>
                </a:solidFill>
                <a:latin typeface="Codec Pro Bold"/>
                <a:ea typeface="Codec Pro Bold"/>
                <a:cs typeface="Codec Pro Bold"/>
                <a:sym typeface="Codec Pro Bold"/>
              </a:rPr>
              <a:t>Existing Segments:</a:t>
            </a:r>
          </a:p>
        </p:txBody>
      </p:sp>
      <p:sp>
        <p:nvSpPr>
          <p:cNvPr name="TextBox 5" id="5"/>
          <p:cNvSpPr txBox="true"/>
          <p:nvPr/>
        </p:nvSpPr>
        <p:spPr>
          <a:xfrm rot="0">
            <a:off x="3986057" y="1501627"/>
            <a:ext cx="4651947" cy="1137285"/>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000000"/>
                </a:solidFill>
                <a:latin typeface="Codec Pro"/>
                <a:ea typeface="Codec Pro"/>
                <a:cs typeface="Codec Pro"/>
                <a:sym typeface="Codec Pro"/>
              </a:rPr>
              <a:t>Serious</a:t>
            </a:r>
            <a:r>
              <a:rPr lang="en-US" sz="2100">
                <a:solidFill>
                  <a:srgbClr val="000000"/>
                </a:solidFill>
                <a:latin typeface="Codec Pro"/>
                <a:ea typeface="Codec Pro"/>
                <a:cs typeface="Codec Pro"/>
                <a:sym typeface="Codec Pro"/>
              </a:rPr>
              <a:t> Runners (Marathoners)</a:t>
            </a:r>
          </a:p>
          <a:p>
            <a:pPr algn="l" marL="453390" indent="-226695" lvl="1">
              <a:lnSpc>
                <a:spcPts val="2940"/>
              </a:lnSpc>
              <a:buFont typeface="Arial"/>
              <a:buChar char="•"/>
            </a:pPr>
            <a:r>
              <a:rPr lang="en-US" sz="2100">
                <a:solidFill>
                  <a:srgbClr val="000000"/>
                </a:solidFill>
                <a:latin typeface="Codec Pro"/>
                <a:ea typeface="Codec Pro"/>
                <a:cs typeface="Codec Pro"/>
                <a:sym typeface="Codec Pro"/>
              </a:rPr>
              <a:t>Recreational Runners (5K/10K)</a:t>
            </a:r>
          </a:p>
          <a:p>
            <a:pPr algn="l" marL="453390" indent="-226695" lvl="1">
              <a:lnSpc>
                <a:spcPts val="2940"/>
              </a:lnSpc>
              <a:buFont typeface="Arial"/>
              <a:buChar char="•"/>
            </a:pPr>
            <a:r>
              <a:rPr lang="en-US" sz="2100">
                <a:solidFill>
                  <a:srgbClr val="000000"/>
                </a:solidFill>
                <a:latin typeface="Codec Pro"/>
                <a:ea typeface="Codec Pro"/>
                <a:cs typeface="Codec Pro"/>
                <a:sym typeface="Codec Pro"/>
              </a:rPr>
              <a:t>Health-Conscious Runners</a:t>
            </a:r>
          </a:p>
        </p:txBody>
      </p:sp>
      <p:sp>
        <p:nvSpPr>
          <p:cNvPr name="TextBox 6" id="6"/>
          <p:cNvSpPr txBox="true"/>
          <p:nvPr/>
        </p:nvSpPr>
        <p:spPr>
          <a:xfrm rot="0">
            <a:off x="11138270" y="1687364"/>
            <a:ext cx="3154096" cy="765810"/>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000000"/>
                </a:solidFill>
                <a:latin typeface="Codec Pro"/>
                <a:ea typeface="Codec Pro"/>
                <a:cs typeface="Codec Pro"/>
                <a:sym typeface="Codec Pro"/>
              </a:rPr>
              <a:t>Fun</a:t>
            </a:r>
            <a:r>
              <a:rPr lang="en-US" sz="2100">
                <a:solidFill>
                  <a:srgbClr val="000000"/>
                </a:solidFill>
                <a:latin typeface="Codec Pro"/>
                <a:ea typeface="Codec Pro"/>
                <a:cs typeface="Codec Pro"/>
                <a:sym typeface="Codec Pro"/>
              </a:rPr>
              <a:t> Runners</a:t>
            </a:r>
          </a:p>
          <a:p>
            <a:pPr algn="l" marL="453390" indent="-226695" lvl="1">
              <a:lnSpc>
                <a:spcPts val="2940"/>
              </a:lnSpc>
              <a:buFont typeface="Arial"/>
              <a:buChar char="•"/>
            </a:pPr>
            <a:r>
              <a:rPr lang="en-US" sz="2100">
                <a:solidFill>
                  <a:srgbClr val="000000"/>
                </a:solidFill>
                <a:latin typeface="Codec Pro"/>
                <a:ea typeface="Codec Pro"/>
                <a:cs typeface="Codec Pro"/>
                <a:sym typeface="Codec Pro"/>
              </a:rPr>
              <a:t>Fitness Enthusiasts</a:t>
            </a:r>
          </a:p>
        </p:txBody>
      </p:sp>
      <p:sp>
        <p:nvSpPr>
          <p:cNvPr name="TextBox 7" id="7"/>
          <p:cNvSpPr txBox="true"/>
          <p:nvPr/>
        </p:nvSpPr>
        <p:spPr>
          <a:xfrm rot="0">
            <a:off x="13720834" y="9566972"/>
            <a:ext cx="4248507" cy="444500"/>
          </a:xfrm>
          <a:prstGeom prst="rect">
            <a:avLst/>
          </a:prstGeom>
        </p:spPr>
        <p:txBody>
          <a:bodyPr anchor="t" rtlCol="false" tIns="0" lIns="0" bIns="0" rIns="0">
            <a:spAutoFit/>
          </a:bodyPr>
          <a:lstStyle/>
          <a:p>
            <a:pPr algn="r">
              <a:lnSpc>
                <a:spcPts val="3249"/>
              </a:lnSpc>
            </a:pPr>
            <a:r>
              <a:rPr lang="en-US" sz="2499">
                <a:solidFill>
                  <a:srgbClr val="000000"/>
                </a:solidFill>
                <a:latin typeface="Codec Pro"/>
                <a:ea typeface="Codec Pro"/>
                <a:cs typeface="Codec Pro"/>
                <a:sym typeface="Codec Pro"/>
              </a:rPr>
              <a:t>14</a:t>
            </a:r>
          </a:p>
        </p:txBody>
      </p:sp>
      <p:sp>
        <p:nvSpPr>
          <p:cNvPr name="TextBox 8" id="8"/>
          <p:cNvSpPr txBox="true"/>
          <p:nvPr/>
        </p:nvSpPr>
        <p:spPr>
          <a:xfrm rot="0">
            <a:off x="183849" y="3667187"/>
            <a:ext cx="8705484" cy="5966460"/>
          </a:xfrm>
          <a:prstGeom prst="rect">
            <a:avLst/>
          </a:prstGeom>
        </p:spPr>
        <p:txBody>
          <a:bodyPr anchor="t" rtlCol="false" tIns="0" lIns="0" bIns="0" rIns="0">
            <a:spAutoFit/>
          </a:bodyPr>
          <a:lstStyle/>
          <a:p>
            <a:pPr algn="ctr">
              <a:lnSpc>
                <a:spcPts val="2940"/>
              </a:lnSpc>
            </a:pPr>
            <a:r>
              <a:rPr lang="en-US" sz="2100">
                <a:solidFill>
                  <a:srgbClr val="000000"/>
                </a:solidFill>
                <a:latin typeface="Codec Pro"/>
                <a:ea typeface="Codec Pro"/>
                <a:cs typeface="Codec Pro"/>
                <a:sym typeface="Codec Pro"/>
              </a:rPr>
              <a:t>Primary Targets</a:t>
            </a:r>
          </a:p>
          <a:p>
            <a:pPr algn="l" marL="453390" indent="-226695" lvl="1">
              <a:lnSpc>
                <a:spcPts val="2940"/>
              </a:lnSpc>
              <a:buFont typeface="Arial"/>
              <a:buChar char="•"/>
            </a:pPr>
            <a:r>
              <a:rPr lang="en-US" sz="2100">
                <a:solidFill>
                  <a:srgbClr val="000000"/>
                </a:solidFill>
                <a:latin typeface="Codec Pro"/>
                <a:ea typeface="Codec Pro"/>
                <a:cs typeface="Codec Pro"/>
                <a:sym typeface="Codec Pro"/>
              </a:rPr>
              <a:t>Recreational Runners (5K/10K)</a:t>
            </a:r>
          </a:p>
          <a:p>
            <a:pPr algn="l" marL="906780" indent="-302260" lvl="2">
              <a:lnSpc>
                <a:spcPts val="2940"/>
              </a:lnSpc>
              <a:buFont typeface="Arial"/>
              <a:buChar char="⚬"/>
            </a:pPr>
            <a:r>
              <a:rPr lang="en-US" sz="2100">
                <a:solidFill>
                  <a:srgbClr val="000000"/>
                </a:solidFill>
                <a:latin typeface="Codec Pro"/>
                <a:ea typeface="Codec Pro"/>
                <a:cs typeface="Codec Pro"/>
                <a:sym typeface="Codec Pro"/>
              </a:rPr>
              <a:t>Market Size: 45% of U.S. race finishers.</a:t>
            </a:r>
          </a:p>
          <a:p>
            <a:pPr algn="l" marL="906780" indent="-302260" lvl="2">
              <a:lnSpc>
                <a:spcPts val="2940"/>
              </a:lnSpc>
              <a:buFont typeface="Arial"/>
              <a:buChar char="⚬"/>
            </a:pPr>
            <a:r>
              <a:rPr lang="en-US" sz="2100">
                <a:solidFill>
                  <a:srgbClr val="000000"/>
                </a:solidFill>
                <a:latin typeface="Codec Pro"/>
                <a:ea typeface="Codec Pro"/>
                <a:cs typeface="Codec Pro"/>
                <a:sym typeface="Codec Pro"/>
              </a:rPr>
              <a:t>Growth Potential: Increasing participation in fun runs.</a:t>
            </a:r>
          </a:p>
          <a:p>
            <a:pPr algn="l" marL="906780" indent="-302260" lvl="2">
              <a:lnSpc>
                <a:spcPts val="2940"/>
              </a:lnSpc>
              <a:buFont typeface="Arial"/>
              <a:buChar char="⚬"/>
            </a:pPr>
            <a:r>
              <a:rPr lang="en-US" sz="2100">
                <a:solidFill>
                  <a:srgbClr val="000000"/>
                </a:solidFill>
                <a:latin typeface="Codec Pro"/>
                <a:ea typeface="Codec Pro"/>
                <a:cs typeface="Codec Pro"/>
                <a:sym typeface="Codec Pro"/>
              </a:rPr>
              <a:t>Profitability: High volume potential despite lower prices.</a:t>
            </a:r>
          </a:p>
          <a:p>
            <a:pPr algn="l" marL="906780" indent="-302260" lvl="2">
              <a:lnSpc>
                <a:spcPts val="2940"/>
              </a:lnSpc>
              <a:buFont typeface="Arial"/>
              <a:buChar char="⚬"/>
            </a:pPr>
            <a:r>
              <a:rPr lang="en-US" sz="2100">
                <a:solidFill>
                  <a:srgbClr val="000000"/>
                </a:solidFill>
                <a:latin typeface="Codec Pro"/>
                <a:ea typeface="Codec Pro"/>
                <a:cs typeface="Codec Pro"/>
                <a:sym typeface="Codec Pro"/>
              </a:rPr>
              <a:t>Brand Fit: Supports </a:t>
            </a:r>
            <a:r>
              <a:rPr lang="en-US" sz="2100">
                <a:solidFill>
                  <a:srgbClr val="000000"/>
                </a:solidFill>
                <a:latin typeface="Codec Pro"/>
                <a:ea typeface="Codec Pro"/>
                <a:cs typeface="Codec Pro"/>
                <a:sym typeface="Codec Pro"/>
              </a:rPr>
              <a:t>ASICS’ goal of expanding beyond serious runners.</a:t>
            </a:r>
          </a:p>
          <a:p>
            <a:pPr algn="l" marL="906780" indent="-302260" lvl="2">
              <a:lnSpc>
                <a:spcPts val="2940"/>
              </a:lnSpc>
              <a:buFont typeface="Arial"/>
              <a:buChar char="⚬"/>
            </a:pPr>
            <a:r>
              <a:rPr lang="en-US" sz="2100">
                <a:solidFill>
                  <a:srgbClr val="000000"/>
                </a:solidFill>
                <a:latin typeface="Codec Pro"/>
                <a:ea typeface="Codec Pro"/>
                <a:cs typeface="Codec Pro"/>
                <a:sym typeface="Codec Pro"/>
              </a:rPr>
              <a:t>Strategic Fit: Aligns with AGP 2020's goal to expand the customer base.</a:t>
            </a:r>
          </a:p>
          <a:p>
            <a:pPr algn="l" marL="453390" indent="-226695" lvl="1">
              <a:lnSpc>
                <a:spcPts val="2940"/>
              </a:lnSpc>
              <a:buFont typeface="Arial"/>
              <a:buChar char="•"/>
            </a:pPr>
            <a:r>
              <a:rPr lang="en-US" sz="2100">
                <a:solidFill>
                  <a:srgbClr val="000000"/>
                </a:solidFill>
                <a:latin typeface="Codec Pro"/>
                <a:ea typeface="Codec Pro"/>
                <a:cs typeface="Codec Pro"/>
                <a:sym typeface="Codec Pro"/>
              </a:rPr>
              <a:t>Health-Conscious Runners</a:t>
            </a:r>
          </a:p>
          <a:p>
            <a:pPr algn="l" marL="906780" indent="-302260" lvl="2">
              <a:lnSpc>
                <a:spcPts val="2940"/>
              </a:lnSpc>
              <a:buFont typeface="Arial"/>
              <a:buChar char="⚬"/>
            </a:pPr>
            <a:r>
              <a:rPr lang="en-US" sz="2100">
                <a:solidFill>
                  <a:srgbClr val="000000"/>
                </a:solidFill>
                <a:latin typeface="Codec Pro"/>
                <a:ea typeface="Codec Pro"/>
                <a:cs typeface="Codec Pro"/>
                <a:sym typeface="Codec Pro"/>
              </a:rPr>
              <a:t>Market Size: Significant fitness-conscious population.</a:t>
            </a:r>
          </a:p>
          <a:p>
            <a:pPr algn="l" marL="906780" indent="-302260" lvl="2">
              <a:lnSpc>
                <a:spcPts val="2940"/>
              </a:lnSpc>
              <a:buFont typeface="Arial"/>
              <a:buChar char="⚬"/>
            </a:pPr>
            <a:r>
              <a:rPr lang="en-US" sz="2100">
                <a:solidFill>
                  <a:srgbClr val="000000"/>
                </a:solidFill>
                <a:latin typeface="Codec Pro"/>
                <a:ea typeface="Codec Pro"/>
                <a:cs typeface="Codec Pro"/>
                <a:sym typeface="Codec Pro"/>
              </a:rPr>
              <a:t>Growth Potential: Growing focus on wellness and health.</a:t>
            </a:r>
          </a:p>
          <a:p>
            <a:pPr algn="l" marL="906780" indent="-302260" lvl="2">
              <a:lnSpc>
                <a:spcPts val="2940"/>
              </a:lnSpc>
              <a:buFont typeface="Arial"/>
              <a:buChar char="⚬"/>
            </a:pPr>
            <a:r>
              <a:rPr lang="en-US" sz="2100">
                <a:solidFill>
                  <a:srgbClr val="000000"/>
                </a:solidFill>
                <a:latin typeface="Codec Pro"/>
                <a:ea typeface="Codec Pro"/>
                <a:cs typeface="Codec Pro"/>
                <a:sym typeface="Codec Pro"/>
              </a:rPr>
              <a:t>Brand Fit: Aligns with the “Sound Mind, Sound Body” philosophy.</a:t>
            </a:r>
          </a:p>
          <a:p>
            <a:pPr algn="l" marL="906780" indent="-302260" lvl="2">
              <a:lnSpc>
                <a:spcPts val="2940"/>
              </a:lnSpc>
              <a:buFont typeface="Arial"/>
              <a:buChar char="⚬"/>
            </a:pPr>
            <a:r>
              <a:rPr lang="en-US" sz="2100">
                <a:solidFill>
                  <a:srgbClr val="000000"/>
                </a:solidFill>
                <a:latin typeface="Codec Pro"/>
                <a:ea typeface="Codec Pro"/>
                <a:cs typeface="Codec Pro"/>
                <a:sym typeface="Codec Pro"/>
              </a:rPr>
              <a:t>Strategic Fit: Supports direct-to-consumer engagement and brand values.</a:t>
            </a:r>
          </a:p>
        </p:txBody>
      </p:sp>
      <p:sp>
        <p:nvSpPr>
          <p:cNvPr name="TextBox 9" id="9"/>
          <p:cNvSpPr txBox="true"/>
          <p:nvPr/>
        </p:nvSpPr>
        <p:spPr>
          <a:xfrm rot="0">
            <a:off x="9492831" y="3852924"/>
            <a:ext cx="8456005" cy="5594985"/>
          </a:xfrm>
          <a:prstGeom prst="rect">
            <a:avLst/>
          </a:prstGeom>
        </p:spPr>
        <p:txBody>
          <a:bodyPr anchor="t" rtlCol="false" tIns="0" lIns="0" bIns="0" rIns="0">
            <a:spAutoFit/>
          </a:bodyPr>
          <a:lstStyle/>
          <a:p>
            <a:pPr algn="ctr">
              <a:lnSpc>
                <a:spcPts val="2940"/>
              </a:lnSpc>
            </a:pPr>
            <a:r>
              <a:rPr lang="en-US" sz="2100">
                <a:solidFill>
                  <a:srgbClr val="000000"/>
                </a:solidFill>
                <a:latin typeface="Codec Pro"/>
                <a:ea typeface="Codec Pro"/>
                <a:cs typeface="Codec Pro"/>
                <a:sym typeface="Codec Pro"/>
              </a:rPr>
              <a:t>Secondary Targets</a:t>
            </a:r>
          </a:p>
          <a:p>
            <a:pPr algn="l" marL="453390" indent="-226695" lvl="1">
              <a:lnSpc>
                <a:spcPts val="2940"/>
              </a:lnSpc>
              <a:buFont typeface="Arial"/>
              <a:buChar char="•"/>
            </a:pPr>
            <a:r>
              <a:rPr lang="en-US" sz="2100">
                <a:solidFill>
                  <a:srgbClr val="000000"/>
                </a:solidFill>
                <a:latin typeface="Codec Pro"/>
                <a:ea typeface="Codec Pro"/>
                <a:cs typeface="Codec Pro"/>
                <a:sym typeface="Codec Pro"/>
              </a:rPr>
              <a:t>Fitness Enthusiasts</a:t>
            </a:r>
          </a:p>
          <a:p>
            <a:pPr algn="l" marL="906780" indent="-302260" lvl="2">
              <a:lnSpc>
                <a:spcPts val="2940"/>
              </a:lnSpc>
              <a:buFont typeface="Arial"/>
              <a:buChar char="⚬"/>
            </a:pPr>
            <a:r>
              <a:rPr lang="en-US" sz="2100">
                <a:solidFill>
                  <a:srgbClr val="000000"/>
                </a:solidFill>
                <a:latin typeface="Codec Pro"/>
                <a:ea typeface="Codec Pro"/>
                <a:cs typeface="Codec Pro"/>
                <a:sym typeface="Codec Pro"/>
              </a:rPr>
              <a:t>Growth Potential: Rising </a:t>
            </a:r>
            <a:r>
              <a:rPr lang="en-US" sz="2100">
                <a:solidFill>
                  <a:srgbClr val="000000"/>
                </a:solidFill>
                <a:latin typeface="Codec Pro"/>
                <a:ea typeface="Codec Pro"/>
                <a:cs typeface="Codec Pro"/>
                <a:sym typeface="Codec Pro"/>
              </a:rPr>
              <a:t>demand for fitness tech and digital engagement.</a:t>
            </a:r>
          </a:p>
          <a:p>
            <a:pPr algn="l" marL="906780" indent="-302260" lvl="2">
              <a:lnSpc>
                <a:spcPts val="2940"/>
              </a:lnSpc>
              <a:buFont typeface="Arial"/>
              <a:buChar char="⚬"/>
            </a:pPr>
            <a:r>
              <a:rPr lang="en-US" sz="2100">
                <a:solidFill>
                  <a:srgbClr val="000000"/>
                </a:solidFill>
                <a:latin typeface="Codec Pro"/>
                <a:ea typeface="Codec Pro"/>
                <a:cs typeface="Codec Pro"/>
                <a:sym typeface="Codec Pro"/>
              </a:rPr>
              <a:t>Strategic Fit: Leverages ASICS' Runkeeper acquisition and DTC strategy.</a:t>
            </a:r>
          </a:p>
          <a:p>
            <a:pPr algn="l" marL="906780" indent="-302260" lvl="2">
              <a:lnSpc>
                <a:spcPts val="2940"/>
              </a:lnSpc>
              <a:buFont typeface="Arial"/>
              <a:buChar char="⚬"/>
            </a:pPr>
            <a:r>
              <a:rPr lang="en-US" sz="2100">
                <a:solidFill>
                  <a:srgbClr val="000000"/>
                </a:solidFill>
                <a:latin typeface="Codec Pro"/>
                <a:ea typeface="Codec Pro"/>
                <a:cs typeface="Codec Pro"/>
                <a:sym typeface="Codec Pro"/>
              </a:rPr>
              <a:t>Consideration: High competition in tech-focused fitness markets.</a:t>
            </a:r>
          </a:p>
          <a:p>
            <a:pPr algn="l" marL="453390" indent="-226695" lvl="1">
              <a:lnSpc>
                <a:spcPts val="2940"/>
              </a:lnSpc>
              <a:buFont typeface="Arial"/>
              <a:buChar char="•"/>
            </a:pPr>
            <a:r>
              <a:rPr lang="en-US" sz="2100">
                <a:solidFill>
                  <a:srgbClr val="000000"/>
                </a:solidFill>
                <a:latin typeface="Codec Pro"/>
                <a:ea typeface="Codec Pro"/>
                <a:cs typeface="Codec Pro"/>
                <a:sym typeface="Codec Pro"/>
              </a:rPr>
              <a:t>Young Female Runners (Millennials and Gen Z)</a:t>
            </a:r>
          </a:p>
          <a:p>
            <a:pPr algn="l" marL="906780" indent="-302260" lvl="2">
              <a:lnSpc>
                <a:spcPts val="2940"/>
              </a:lnSpc>
              <a:buFont typeface="Arial"/>
              <a:buChar char="⚬"/>
            </a:pPr>
            <a:r>
              <a:rPr lang="en-US" sz="2100">
                <a:solidFill>
                  <a:srgbClr val="000000"/>
                </a:solidFill>
                <a:latin typeface="Codec Pro"/>
                <a:ea typeface="Codec Pro"/>
                <a:cs typeface="Codec Pro"/>
                <a:sym typeface="Codec Pro"/>
              </a:rPr>
              <a:t>Growth Potential: Increasing female participation in fun runs.</a:t>
            </a:r>
          </a:p>
          <a:p>
            <a:pPr algn="l" marL="906780" indent="-302260" lvl="2">
              <a:lnSpc>
                <a:spcPts val="2940"/>
              </a:lnSpc>
              <a:buFont typeface="Arial"/>
              <a:buChar char="⚬"/>
            </a:pPr>
            <a:r>
              <a:rPr lang="en-US" sz="2100">
                <a:solidFill>
                  <a:srgbClr val="000000"/>
                </a:solidFill>
                <a:latin typeface="Codec Pro"/>
                <a:ea typeface="Codec Pro"/>
                <a:cs typeface="Codec Pro"/>
                <a:sym typeface="Codec Pro"/>
              </a:rPr>
              <a:t>Brand Fit: Stylish, mid-tier shoes appeal to younger demographics.</a:t>
            </a:r>
          </a:p>
          <a:p>
            <a:pPr algn="l" marL="906780" indent="-302260" lvl="2">
              <a:lnSpc>
                <a:spcPts val="2940"/>
              </a:lnSpc>
              <a:buFont typeface="Arial"/>
              <a:buChar char="⚬"/>
            </a:pPr>
            <a:r>
              <a:rPr lang="en-US" sz="2100">
                <a:solidFill>
                  <a:srgbClr val="000000"/>
                </a:solidFill>
                <a:latin typeface="Codec Pro"/>
                <a:ea typeface="Codec Pro"/>
                <a:cs typeface="Codec Pro"/>
                <a:sym typeface="Codec Pro"/>
              </a:rPr>
              <a:t>Consideration: Smaller market size and lower margins, but aligns with lifestyle goals.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745420"/>
          <a:ext cx="18288000" cy="9625398"/>
        </p:xfrm>
        <a:graphic>
          <a:graphicData uri="http://schemas.openxmlformats.org/drawingml/2006/table">
            <a:tbl>
              <a:tblPr/>
              <a:tblGrid>
                <a:gridCol w="3287372"/>
                <a:gridCol w="3928854"/>
                <a:gridCol w="3504308"/>
                <a:gridCol w="3504308"/>
                <a:gridCol w="4063159"/>
              </a:tblGrid>
              <a:tr h="1160782">
                <a:tc>
                  <a:txBody>
                    <a:bodyPr anchor="t" rtlCol="false"/>
                    <a:lstStyle/>
                    <a:p>
                      <a:pPr algn="ctr">
                        <a:lnSpc>
                          <a:spcPts val="2239"/>
                        </a:lnSpc>
                        <a:defRPr/>
                      </a:pPr>
                      <a:r>
                        <a:rPr lang="en-US" sz="1599" b="true">
                          <a:solidFill>
                            <a:srgbClr val="000000"/>
                          </a:solidFill>
                          <a:latin typeface="Codec Pro Bold"/>
                          <a:ea typeface="Codec Pro Bold"/>
                          <a:cs typeface="Codec Pro Bold"/>
                          <a:sym typeface="Codec Pro Bold"/>
                        </a:rPr>
                        <a:t>Criteria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b="true">
                          <a:solidFill>
                            <a:srgbClr val="000000"/>
                          </a:solidFill>
                          <a:latin typeface="Codec Pro Bold"/>
                          <a:ea typeface="Codec Pro Bold"/>
                          <a:cs typeface="Codec Pro Bold"/>
                          <a:sym typeface="Codec Pro Bold"/>
                        </a:rPr>
                        <a:t>Recreational Runners (5K/10K)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b="true">
                          <a:solidFill>
                            <a:srgbClr val="000000"/>
                          </a:solidFill>
                          <a:latin typeface="Codec Pro Bold"/>
                          <a:ea typeface="Codec Pro Bold"/>
                          <a:cs typeface="Codec Pro Bold"/>
                          <a:sym typeface="Codec Pro Bold"/>
                        </a:rPr>
                        <a:t>Health-Conscious Runners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b="true">
                          <a:solidFill>
                            <a:srgbClr val="000000"/>
                          </a:solidFill>
                          <a:latin typeface="Codec Pro Bold"/>
                          <a:ea typeface="Codec Pro Bold"/>
                          <a:cs typeface="Codec Pro Bold"/>
                          <a:sym typeface="Codec Pro Bold"/>
                        </a:rPr>
                        <a:t>Fitness Enthusiasts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b="true">
                          <a:solidFill>
                            <a:srgbClr val="000000"/>
                          </a:solidFill>
                          <a:latin typeface="Codec Pro Bold"/>
                          <a:ea typeface="Codec Pro Bold"/>
                          <a:cs typeface="Codec Pro Bold"/>
                          <a:sym typeface="Codec Pro Bold"/>
                        </a:rPr>
                        <a:t>Young Female Runners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77051">
                <a:tc>
                  <a:txBody>
                    <a:bodyPr anchor="t" rtlCol="false"/>
                    <a:lstStyle/>
                    <a:p>
                      <a:pPr algn="ctr">
                        <a:lnSpc>
                          <a:spcPts val="2239"/>
                        </a:lnSpc>
                        <a:defRPr/>
                      </a:pPr>
                      <a:r>
                        <a:rPr lang="en-US" sz="1599">
                          <a:solidFill>
                            <a:srgbClr val="000000"/>
                          </a:solidFill>
                          <a:latin typeface="Codec Pro"/>
                          <a:ea typeface="Codec Pro"/>
                          <a:cs typeface="Codec Pro"/>
                          <a:sym typeface="Codec Pro"/>
                        </a:rPr>
                        <a:t>1. Market Size Is the segment large enough to support growth?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45% of U.S. race finishers.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Large fitness-conscious population.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Growing demand for fitness products.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No Relatively smaller niche segment.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40024">
                <a:tc>
                  <a:txBody>
                    <a:bodyPr anchor="t" rtlCol="false"/>
                    <a:lstStyle/>
                    <a:p>
                      <a:pPr algn="ctr">
                        <a:lnSpc>
                          <a:spcPts val="2239"/>
                        </a:lnSpc>
                        <a:defRPr/>
                      </a:pPr>
                      <a:r>
                        <a:rPr lang="en-US" sz="1599">
                          <a:solidFill>
                            <a:srgbClr val="000000"/>
                          </a:solidFill>
                          <a:latin typeface="Codec Pro"/>
                          <a:ea typeface="Codec Pro"/>
                          <a:cs typeface="Codec Pro"/>
                          <a:sym typeface="Codec Pro"/>
                        </a:rPr>
                        <a:t>2. Growth Potential Is the segment expanding or trending upward?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Increasing fun run participation.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Rising focus on wellness and health.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Increasing interest in fitness apps and tech.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Growth in female participation in fun runs.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40024">
                <a:tc>
                  <a:txBody>
                    <a:bodyPr anchor="t" rtlCol="false"/>
                    <a:lstStyle/>
                    <a:p>
                      <a:pPr algn="ctr">
                        <a:lnSpc>
                          <a:spcPts val="2239"/>
                        </a:lnSpc>
                        <a:defRPr/>
                      </a:pPr>
                      <a:r>
                        <a:rPr lang="en-US" sz="1599">
                          <a:solidFill>
                            <a:srgbClr val="000000"/>
                          </a:solidFill>
                          <a:latin typeface="Codec Pro"/>
                          <a:ea typeface="Codec Pro"/>
                          <a:cs typeface="Codec Pro"/>
                          <a:sym typeface="Codec Pro"/>
                        </a:rPr>
                        <a:t>3. Profitability Does the segment offer high margin or volume potential?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High volume potential despite lower prices.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No Health-focused runners may prioritize value over price.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Opportunities for tech and apparel integration.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No Mid-tier pricing limits margins.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90443">
                <a:tc>
                  <a:txBody>
                    <a:bodyPr anchor="t" rtlCol="false"/>
                    <a:lstStyle/>
                    <a:p>
                      <a:pPr algn="ctr">
                        <a:lnSpc>
                          <a:spcPts val="2239"/>
                        </a:lnSpc>
                        <a:defRPr/>
                      </a:pPr>
                      <a:r>
                        <a:rPr lang="en-US" sz="1599">
                          <a:solidFill>
                            <a:srgbClr val="000000"/>
                          </a:solidFill>
                          <a:latin typeface="Codec Pro"/>
                          <a:ea typeface="Codec Pro"/>
                          <a:cs typeface="Codec Pro"/>
                          <a:sym typeface="Codec Pro"/>
                        </a:rPr>
                        <a:t>4. Brand Fit Does the segment align with ASICS’ brand values?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Supports expansion beyond serious runners.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Aligns with "Sound Mind, Sound Body" philosophy.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Supports ASICS’ digital fitness vision.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Younger demographics align with mid-tier offerings.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40024">
                <a:tc>
                  <a:txBody>
                    <a:bodyPr anchor="t" rtlCol="false"/>
                    <a:lstStyle/>
                    <a:p>
                      <a:pPr algn="ctr">
                        <a:lnSpc>
                          <a:spcPts val="2239"/>
                        </a:lnSpc>
                        <a:defRPr/>
                      </a:pPr>
                      <a:r>
                        <a:rPr lang="en-US" sz="1599">
                          <a:solidFill>
                            <a:srgbClr val="000000"/>
                          </a:solidFill>
                          <a:latin typeface="Codec Pro"/>
                          <a:ea typeface="Codec Pro"/>
                          <a:cs typeface="Codec Pro"/>
                          <a:sym typeface="Codec Pro"/>
                        </a:rPr>
                        <a:t>5. Competitive Position Can ASICS differentiate itself effectively?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Strong reputation in running performance.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Quality and performance differentiation possible.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No Highly competitive with tech-focused brands.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No Fashion-driven brands have a stronger foothold.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77051">
                <a:tc>
                  <a:txBody>
                    <a:bodyPr anchor="t" rtlCol="false"/>
                    <a:lstStyle/>
                    <a:p>
                      <a:pPr algn="ctr">
                        <a:lnSpc>
                          <a:spcPts val="2239"/>
                        </a:lnSpc>
                        <a:defRPr/>
                      </a:pPr>
                      <a:r>
                        <a:rPr lang="en-US" sz="1599">
                          <a:solidFill>
                            <a:srgbClr val="000000"/>
                          </a:solidFill>
                          <a:latin typeface="Codec Pro"/>
                          <a:ea typeface="Codec Pro"/>
                          <a:cs typeface="Codec Pro"/>
                          <a:sym typeface="Codec Pro"/>
                        </a:rPr>
                        <a:t>6. Strategic Fit Does the segment align with AGP 2020 goals?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Expands customer base and DTC focus.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Supports direct-to-consumer strategy.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Leverages digital and community-building goals.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Codec Pro"/>
                          <a:ea typeface="Codec Pro"/>
                          <a:cs typeface="Codec Pro"/>
                          <a:sym typeface="Codec Pro"/>
                        </a:rPr>
                        <a:t>Yes Aligns with lifestyle and DTC expansion.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2351708" y="-161925"/>
            <a:ext cx="14286756" cy="854710"/>
          </a:xfrm>
          <a:prstGeom prst="rect">
            <a:avLst/>
          </a:prstGeom>
        </p:spPr>
        <p:txBody>
          <a:bodyPr anchor="t" rtlCol="false" tIns="0" lIns="0" bIns="0" rIns="0">
            <a:spAutoFit/>
          </a:bodyPr>
          <a:lstStyle/>
          <a:p>
            <a:pPr algn="ctr">
              <a:lnSpc>
                <a:spcPts val="6440"/>
              </a:lnSpc>
            </a:pPr>
            <a:r>
              <a:rPr lang="en-US" sz="4600" b="true">
                <a:solidFill>
                  <a:srgbClr val="000000"/>
                </a:solidFill>
                <a:latin typeface="Codec Pro Bold"/>
                <a:ea typeface="Codec Pro Bold"/>
                <a:cs typeface="Codec Pro Bold"/>
                <a:sym typeface="Codec Pro Bold"/>
              </a:rPr>
              <a:t>Close-Ended Criteria for Target Audience Selection</a:t>
            </a:r>
          </a:p>
        </p:txBody>
      </p:sp>
      <p:sp>
        <p:nvSpPr>
          <p:cNvPr name="TextBox 4" id="4"/>
          <p:cNvSpPr txBox="true"/>
          <p:nvPr/>
        </p:nvSpPr>
        <p:spPr>
          <a:xfrm rot="0">
            <a:off x="17945695" y="9890760"/>
            <a:ext cx="342305" cy="396240"/>
          </a:xfrm>
          <a:prstGeom prst="rect">
            <a:avLst/>
          </a:prstGeom>
        </p:spPr>
        <p:txBody>
          <a:bodyPr anchor="t" rtlCol="false" tIns="0" lIns="0" bIns="0" rIns="0">
            <a:spAutoFit/>
          </a:bodyPr>
          <a:lstStyle/>
          <a:p>
            <a:pPr algn="ctr">
              <a:lnSpc>
                <a:spcPts val="3359"/>
              </a:lnSpc>
            </a:pPr>
            <a:r>
              <a:rPr lang="en-US" sz="2400">
                <a:solidFill>
                  <a:srgbClr val="000000"/>
                </a:solidFill>
                <a:latin typeface="Canva Sans"/>
                <a:ea typeface="Canva Sans"/>
                <a:cs typeface="Canva Sans"/>
                <a:sym typeface="Canva Sans"/>
              </a:rPr>
              <a:t>15</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2026370"/>
          </a:xfrm>
          <a:prstGeom prst="rect">
            <a:avLst/>
          </a:prstGeom>
          <a:solidFill>
            <a:srgbClr val="000066"/>
          </a:solidFill>
        </p:spPr>
      </p:sp>
      <p:sp>
        <p:nvSpPr>
          <p:cNvPr name="Freeform 3" id="3"/>
          <p:cNvSpPr/>
          <p:nvPr/>
        </p:nvSpPr>
        <p:spPr>
          <a:xfrm flipH="false" flipV="false" rot="0">
            <a:off x="1036887" y="3000193"/>
            <a:ext cx="6674158" cy="5297944"/>
          </a:xfrm>
          <a:custGeom>
            <a:avLst/>
            <a:gdLst/>
            <a:ahLst/>
            <a:cxnLst/>
            <a:rect r="r" b="b" t="t" l="l"/>
            <a:pathLst>
              <a:path h="5297944" w="6674158">
                <a:moveTo>
                  <a:pt x="0" y="0"/>
                </a:moveTo>
                <a:lnTo>
                  <a:pt x="6674158" y="0"/>
                </a:lnTo>
                <a:lnTo>
                  <a:pt x="6674158" y="5297944"/>
                </a:lnTo>
                <a:lnTo>
                  <a:pt x="0" y="5297944"/>
                </a:lnTo>
                <a:lnTo>
                  <a:pt x="0" y="0"/>
                </a:lnTo>
                <a:close/>
              </a:path>
            </a:pathLst>
          </a:custGeom>
          <a:blipFill>
            <a:blip r:embed="rId2"/>
            <a:stretch>
              <a:fillRect l="0" t="0" r="0" b="0"/>
            </a:stretch>
          </a:blipFill>
        </p:spPr>
      </p:sp>
      <p:sp>
        <p:nvSpPr>
          <p:cNvPr name="Freeform 4" id="4"/>
          <p:cNvSpPr/>
          <p:nvPr/>
        </p:nvSpPr>
        <p:spPr>
          <a:xfrm flipH="false" flipV="false" rot="0">
            <a:off x="10200187" y="3000193"/>
            <a:ext cx="7059113" cy="5297944"/>
          </a:xfrm>
          <a:custGeom>
            <a:avLst/>
            <a:gdLst/>
            <a:ahLst/>
            <a:cxnLst/>
            <a:rect r="r" b="b" t="t" l="l"/>
            <a:pathLst>
              <a:path h="5297944" w="7059113">
                <a:moveTo>
                  <a:pt x="0" y="0"/>
                </a:moveTo>
                <a:lnTo>
                  <a:pt x="7059113" y="0"/>
                </a:lnTo>
                <a:lnTo>
                  <a:pt x="7059113" y="5297944"/>
                </a:lnTo>
                <a:lnTo>
                  <a:pt x="0" y="5297944"/>
                </a:lnTo>
                <a:lnTo>
                  <a:pt x="0" y="0"/>
                </a:lnTo>
                <a:close/>
              </a:path>
            </a:pathLst>
          </a:custGeom>
          <a:blipFill>
            <a:blip r:embed="rId3"/>
            <a:stretch>
              <a:fillRect l="0" t="0" r="0" b="0"/>
            </a:stretch>
          </a:blipFill>
        </p:spPr>
      </p:sp>
      <p:sp>
        <p:nvSpPr>
          <p:cNvPr name="TextBox 5" id="5"/>
          <p:cNvSpPr txBox="true"/>
          <p:nvPr/>
        </p:nvSpPr>
        <p:spPr>
          <a:xfrm rot="0">
            <a:off x="538840" y="224992"/>
            <a:ext cx="12127677" cy="1504950"/>
          </a:xfrm>
          <a:prstGeom prst="rect">
            <a:avLst/>
          </a:prstGeom>
        </p:spPr>
        <p:txBody>
          <a:bodyPr anchor="t" rtlCol="false" tIns="0" lIns="0" bIns="0" rIns="0">
            <a:spAutoFit/>
          </a:bodyPr>
          <a:lstStyle/>
          <a:p>
            <a:pPr algn="l">
              <a:lnSpc>
                <a:spcPts val="7400"/>
              </a:lnSpc>
            </a:pPr>
            <a:r>
              <a:rPr lang="en-US" sz="6167" b="true">
                <a:solidFill>
                  <a:srgbClr val="FFFFFF"/>
                </a:solidFill>
                <a:latin typeface="Codec Pro Bold"/>
                <a:ea typeface="Codec Pro Bold"/>
                <a:cs typeface="Codec Pro Bold"/>
                <a:sym typeface="Codec Pro Bold"/>
              </a:rPr>
              <a:t>MAPPING THE FUTURE: </a:t>
            </a:r>
          </a:p>
          <a:p>
            <a:pPr algn="l">
              <a:lnSpc>
                <a:spcPts val="3800"/>
              </a:lnSpc>
            </a:pPr>
            <a:r>
              <a:rPr lang="en-US" sz="3167">
                <a:solidFill>
                  <a:srgbClr val="FFFFFF"/>
                </a:solidFill>
                <a:latin typeface="Codec Pro"/>
                <a:ea typeface="Codec Pro"/>
                <a:cs typeface="Codec Pro"/>
                <a:sym typeface="Codec Pro"/>
              </a:rPr>
              <a:t>WHERE ASICS STANDS AND SOARS</a:t>
            </a:r>
          </a:p>
        </p:txBody>
      </p:sp>
      <p:sp>
        <p:nvSpPr>
          <p:cNvPr name="TextBox 6" id="6"/>
          <p:cNvSpPr txBox="true"/>
          <p:nvPr/>
        </p:nvSpPr>
        <p:spPr>
          <a:xfrm rot="0">
            <a:off x="13665305" y="221150"/>
            <a:ext cx="4248507" cy="444500"/>
          </a:xfrm>
          <a:prstGeom prst="rect">
            <a:avLst/>
          </a:prstGeom>
        </p:spPr>
        <p:txBody>
          <a:bodyPr anchor="t" rtlCol="false" tIns="0" lIns="0" bIns="0" rIns="0">
            <a:spAutoFit/>
          </a:bodyPr>
          <a:lstStyle/>
          <a:p>
            <a:pPr algn="r">
              <a:lnSpc>
                <a:spcPts val="3249"/>
              </a:lnSpc>
            </a:pPr>
            <a:r>
              <a:rPr lang="en-US" sz="2499">
                <a:solidFill>
                  <a:srgbClr val="FFFFFF"/>
                </a:solidFill>
                <a:latin typeface="Codec Pro"/>
                <a:ea typeface="Codec Pro"/>
                <a:cs typeface="Codec Pro"/>
                <a:sym typeface="Codec Pro"/>
              </a:rPr>
              <a:t>16</a:t>
            </a:r>
          </a:p>
        </p:txBody>
      </p:sp>
      <p:sp>
        <p:nvSpPr>
          <p:cNvPr name="TextBox 7" id="7"/>
          <p:cNvSpPr txBox="true"/>
          <p:nvPr/>
        </p:nvSpPr>
        <p:spPr>
          <a:xfrm rot="0">
            <a:off x="3538296" y="2132599"/>
            <a:ext cx="1671340" cy="637540"/>
          </a:xfrm>
          <a:prstGeom prst="rect">
            <a:avLst/>
          </a:prstGeom>
        </p:spPr>
        <p:txBody>
          <a:bodyPr anchor="t" rtlCol="false" tIns="0" lIns="0" bIns="0" rIns="0">
            <a:spAutoFit/>
          </a:bodyPr>
          <a:lstStyle/>
          <a:p>
            <a:pPr algn="ctr">
              <a:lnSpc>
                <a:spcPts val="4759"/>
              </a:lnSpc>
            </a:pPr>
            <a:r>
              <a:rPr lang="en-US" sz="3399" b="true">
                <a:solidFill>
                  <a:srgbClr val="000000"/>
                </a:solidFill>
                <a:latin typeface="Codec Pro Bold"/>
                <a:ea typeface="Codec Pro Bold"/>
                <a:cs typeface="Codec Pro Bold"/>
                <a:sym typeface="Codec Pro Bold"/>
              </a:rPr>
              <a:t>Option 1</a:t>
            </a:r>
          </a:p>
        </p:txBody>
      </p:sp>
      <p:sp>
        <p:nvSpPr>
          <p:cNvPr name="TextBox 8" id="8"/>
          <p:cNvSpPr txBox="true"/>
          <p:nvPr/>
        </p:nvSpPr>
        <p:spPr>
          <a:xfrm rot="0">
            <a:off x="12847937" y="2132599"/>
            <a:ext cx="1763613" cy="637540"/>
          </a:xfrm>
          <a:prstGeom prst="rect">
            <a:avLst/>
          </a:prstGeom>
        </p:spPr>
        <p:txBody>
          <a:bodyPr anchor="t" rtlCol="false" tIns="0" lIns="0" bIns="0" rIns="0">
            <a:spAutoFit/>
          </a:bodyPr>
          <a:lstStyle/>
          <a:p>
            <a:pPr algn="ctr">
              <a:lnSpc>
                <a:spcPts val="4759"/>
              </a:lnSpc>
            </a:pPr>
            <a:r>
              <a:rPr lang="en-US" sz="3399" b="true">
                <a:solidFill>
                  <a:srgbClr val="000000"/>
                </a:solidFill>
                <a:latin typeface="Codec Pro Bold"/>
                <a:ea typeface="Codec Pro Bold"/>
                <a:cs typeface="Codec Pro Bold"/>
                <a:sym typeface="Codec Pro Bold"/>
              </a:rPr>
              <a:t>Option 2</a:t>
            </a:r>
          </a:p>
        </p:txBody>
      </p:sp>
      <p:sp>
        <p:nvSpPr>
          <p:cNvPr name="TextBox 9" id="9"/>
          <p:cNvSpPr txBox="true"/>
          <p:nvPr/>
        </p:nvSpPr>
        <p:spPr>
          <a:xfrm rot="0">
            <a:off x="570156" y="8593660"/>
            <a:ext cx="7607620" cy="923608"/>
          </a:xfrm>
          <a:prstGeom prst="rect">
            <a:avLst/>
          </a:prstGeom>
        </p:spPr>
        <p:txBody>
          <a:bodyPr anchor="t" rtlCol="false" tIns="0" lIns="0" bIns="0" rIns="0">
            <a:spAutoFit/>
          </a:bodyPr>
          <a:lstStyle/>
          <a:p>
            <a:pPr algn="ctr">
              <a:lnSpc>
                <a:spcPts val="2379"/>
              </a:lnSpc>
            </a:pPr>
            <a:r>
              <a:rPr lang="en-US" sz="1699">
                <a:solidFill>
                  <a:srgbClr val="000000"/>
                </a:solidFill>
                <a:latin typeface="Codec Pro"/>
                <a:ea typeface="Codec Pro"/>
                <a:cs typeface="Codec Pro"/>
                <a:sym typeface="Codec Pro"/>
              </a:rPr>
              <a:t>The global fitness app market is projected to grow at a 21.3% CAGR, reaching 1.1 billion users by 2026​​. Nike Run Club’s 19M active users exemplify the success of integrating digital ecosystems with products​.</a:t>
            </a:r>
          </a:p>
        </p:txBody>
      </p:sp>
      <p:sp>
        <p:nvSpPr>
          <p:cNvPr name="TextBox 10" id="10"/>
          <p:cNvSpPr txBox="true"/>
          <p:nvPr/>
        </p:nvSpPr>
        <p:spPr>
          <a:xfrm rot="0">
            <a:off x="9925934" y="8593660"/>
            <a:ext cx="7607620" cy="623570"/>
          </a:xfrm>
          <a:prstGeom prst="rect">
            <a:avLst/>
          </a:prstGeom>
        </p:spPr>
        <p:txBody>
          <a:bodyPr anchor="t" rtlCol="false" tIns="0" lIns="0" bIns="0" rIns="0">
            <a:spAutoFit/>
          </a:bodyPr>
          <a:lstStyle/>
          <a:p>
            <a:pPr algn="ctr">
              <a:lnSpc>
                <a:spcPts val="2379"/>
              </a:lnSpc>
            </a:pPr>
            <a:r>
              <a:rPr lang="en-US" sz="1699">
                <a:solidFill>
                  <a:srgbClr val="000000"/>
                </a:solidFill>
                <a:latin typeface="Codec Pro"/>
                <a:ea typeface="Codec Pro"/>
                <a:cs typeface="Codec Pro"/>
                <a:sym typeface="Codec Pro"/>
              </a:rPr>
              <a:t>62% of global consumers prioritize sustainability in fashion, and athleisure demand among urban millennials has surged by 50% since 2020​​.</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090944"/>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250075" y="2128460"/>
          <a:ext cx="15787850" cy="6348088"/>
        </p:xfrm>
        <a:graphic>
          <a:graphicData uri="http://schemas.openxmlformats.org/drawingml/2006/table">
            <a:tbl>
              <a:tblPr/>
              <a:tblGrid>
                <a:gridCol w="2154949"/>
                <a:gridCol w="4388649"/>
                <a:gridCol w="3760195"/>
                <a:gridCol w="5484057"/>
              </a:tblGrid>
              <a:tr h="1104464">
                <a:tc>
                  <a:txBody>
                    <a:bodyPr anchor="t" rtlCol="false"/>
                    <a:lstStyle/>
                    <a:p>
                      <a:pPr algn="ctr">
                        <a:lnSpc>
                          <a:spcPts val="3587"/>
                        </a:lnSpc>
                        <a:defRPr/>
                      </a:pPr>
                      <a:r>
                        <a:rPr lang="en-US" sz="2562" b="true">
                          <a:solidFill>
                            <a:srgbClr val="FFFFFF"/>
                          </a:solidFill>
                          <a:latin typeface="Codec Pro Bold"/>
                          <a:ea typeface="Codec Pro Bold"/>
                          <a:cs typeface="Codec Pro Bold"/>
                          <a:sym typeface="Codec Pro Bold"/>
                        </a:rPr>
                        <a:t>Criteria</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3587"/>
                        </a:lnSpc>
                        <a:defRPr/>
                      </a:pPr>
                      <a:r>
                        <a:rPr lang="en-US" sz="2562" b="true">
                          <a:solidFill>
                            <a:srgbClr val="FFFFFF"/>
                          </a:solidFill>
                          <a:latin typeface="Codec Pro Bold"/>
                          <a:ea typeface="Codec Pro Bold"/>
                          <a:cs typeface="Codec Pro Bold"/>
                          <a:sym typeface="Codec Pro Bold"/>
                        </a:rPr>
                        <a:t>Performance Leader</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3587"/>
                        </a:lnSpc>
                        <a:defRPr/>
                      </a:pPr>
                      <a:r>
                        <a:rPr lang="en-US" sz="2562" b="true">
                          <a:solidFill>
                            <a:srgbClr val="FFFFFF"/>
                          </a:solidFill>
                          <a:latin typeface="Codec Pro Bold"/>
                          <a:ea typeface="Codec Pro Bold"/>
                          <a:cs typeface="Codec Pro Bold"/>
                          <a:sym typeface="Codec Pro Bold"/>
                        </a:rPr>
                        <a:t>Versatile Blend</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3587"/>
                        </a:lnSpc>
                        <a:defRPr/>
                      </a:pPr>
                      <a:r>
                        <a:rPr lang="en-US" sz="2562" b="true">
                          <a:solidFill>
                            <a:srgbClr val="FFFFFF"/>
                          </a:solidFill>
                          <a:latin typeface="Codec Pro Bold"/>
                          <a:ea typeface="Codec Pro Bold"/>
                          <a:cs typeface="Codec Pro Bold"/>
                          <a:sym typeface="Codec Pro Bold"/>
                        </a:rPr>
                        <a:t>Reasoning</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r>
              <a:tr h="993328">
                <a:tc>
                  <a:txBody>
                    <a:bodyPr anchor="t" rtlCol="false"/>
                    <a:lstStyle/>
                    <a:p>
                      <a:pPr algn="ctr">
                        <a:lnSpc>
                          <a:spcPts val="2189"/>
                        </a:lnSpc>
                        <a:defRPr/>
                      </a:pPr>
                      <a:r>
                        <a:rPr lang="en-US" sz="1564">
                          <a:solidFill>
                            <a:srgbClr val="FFFFFF"/>
                          </a:solidFill>
                          <a:latin typeface="Codec Pro"/>
                          <a:ea typeface="Codec Pro"/>
                          <a:cs typeface="Codec Pro"/>
                          <a:sym typeface="Codec Pro"/>
                        </a:rPr>
                        <a:t>Differentiation</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2189"/>
                        </a:lnSpc>
                        <a:defRPr/>
                      </a:pPr>
                      <a:r>
                        <a:rPr lang="en-US" sz="1564">
                          <a:solidFill>
                            <a:srgbClr val="FFFFFF"/>
                          </a:solidFill>
                          <a:latin typeface="Codec Pro"/>
                          <a:ea typeface="Codec Pro"/>
                          <a:cs typeface="Codec Pro"/>
                          <a:sym typeface="Codec Pro"/>
                        </a:rPr>
                        <a:t>High: Reinforces ASICS' technical edge.</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2189"/>
                        </a:lnSpc>
                        <a:defRPr/>
                      </a:pPr>
                      <a:r>
                        <a:rPr lang="en-US" sz="1564">
                          <a:solidFill>
                            <a:srgbClr val="FFFFFF"/>
                          </a:solidFill>
                          <a:latin typeface="Codec Pro"/>
                          <a:ea typeface="Codec Pro"/>
                          <a:cs typeface="Codec Pro"/>
                          <a:sym typeface="Codec Pro"/>
                        </a:rPr>
                        <a:t>Moderate: Risk of blending in.</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2189"/>
                        </a:lnSpc>
                        <a:defRPr/>
                      </a:pPr>
                      <a:r>
                        <a:rPr lang="en-US" sz="1564">
                          <a:solidFill>
                            <a:srgbClr val="FFFFFF"/>
                          </a:solidFill>
                          <a:latin typeface="Codec Pro"/>
                          <a:ea typeface="Codec Pro"/>
                          <a:cs typeface="Codec Pro"/>
                          <a:sym typeface="Codec Pro"/>
                        </a:rPr>
                        <a:t>50% of marathon finishers use ASICS, a strong differentiator in performance​​.</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r>
              <a:tr h="1270313">
                <a:tc>
                  <a:txBody>
                    <a:bodyPr anchor="t" rtlCol="false"/>
                    <a:lstStyle/>
                    <a:p>
                      <a:pPr algn="ctr">
                        <a:lnSpc>
                          <a:spcPts val="2189"/>
                        </a:lnSpc>
                        <a:defRPr/>
                      </a:pPr>
                      <a:r>
                        <a:rPr lang="en-US" sz="1564">
                          <a:solidFill>
                            <a:srgbClr val="FFFFFF"/>
                          </a:solidFill>
                          <a:latin typeface="Codec Pro"/>
                          <a:ea typeface="Codec Pro"/>
                          <a:cs typeface="Codec Pro"/>
                          <a:sym typeface="Codec Pro"/>
                        </a:rPr>
                        <a:t>Profitability</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2189"/>
                        </a:lnSpc>
                        <a:defRPr/>
                      </a:pPr>
                      <a:r>
                        <a:rPr lang="en-US" sz="1564">
                          <a:solidFill>
                            <a:srgbClr val="FFFFFF"/>
                          </a:solidFill>
                          <a:latin typeface="Codec Pro"/>
                          <a:ea typeface="Codec Pro"/>
                          <a:cs typeface="Codec Pro"/>
                          <a:sym typeface="Codec Pro"/>
                        </a:rPr>
                        <a:t>High: Premium pricing ensures strong margins.</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2189"/>
                        </a:lnSpc>
                        <a:defRPr/>
                      </a:pPr>
                      <a:r>
                        <a:rPr lang="en-US" sz="1564">
                          <a:solidFill>
                            <a:srgbClr val="FFFFFF"/>
                          </a:solidFill>
                          <a:latin typeface="Codec Pro"/>
                          <a:ea typeface="Codec Pro"/>
                          <a:cs typeface="Codec Pro"/>
                          <a:sym typeface="Codec Pro"/>
                        </a:rPr>
                        <a:t>Moderate: Mid-tier reduces margins.</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2189"/>
                        </a:lnSpc>
                        <a:defRPr/>
                      </a:pPr>
                      <a:r>
                        <a:rPr lang="en-US" sz="1564">
                          <a:solidFill>
                            <a:srgbClr val="FFFFFF"/>
                          </a:solidFill>
                          <a:latin typeface="Codec Pro"/>
                          <a:ea typeface="Codec Pro"/>
                          <a:cs typeface="Codec Pro"/>
                          <a:sym typeface="Codec Pro"/>
                        </a:rPr>
                        <a:t>Premium performance models maintain a 50% margin, while mid-tier models require higher volumes to compete​​.</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r>
              <a:tr h="993328">
                <a:tc>
                  <a:txBody>
                    <a:bodyPr anchor="t" rtlCol="false"/>
                    <a:lstStyle/>
                    <a:p>
                      <a:pPr algn="ctr">
                        <a:lnSpc>
                          <a:spcPts val="2189"/>
                        </a:lnSpc>
                        <a:defRPr/>
                      </a:pPr>
                      <a:r>
                        <a:rPr lang="en-US" sz="1564">
                          <a:solidFill>
                            <a:srgbClr val="FFFFFF"/>
                          </a:solidFill>
                          <a:latin typeface="Codec Pro"/>
                          <a:ea typeface="Codec Pro"/>
                          <a:cs typeface="Codec Pro"/>
                          <a:sym typeface="Codec Pro"/>
                        </a:rPr>
                        <a:t>Consumer Alignment</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2189"/>
                        </a:lnSpc>
                        <a:defRPr/>
                      </a:pPr>
                      <a:r>
                        <a:rPr lang="en-US" sz="1564">
                          <a:solidFill>
                            <a:srgbClr val="FFFFFF"/>
                          </a:solidFill>
                          <a:latin typeface="Codec Pro"/>
                          <a:ea typeface="Codec Pro"/>
                          <a:cs typeface="Codec Pro"/>
                          <a:sym typeface="Codec Pro"/>
                        </a:rPr>
                        <a:t>Strong: Appeals to serious and fun runners.</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2189"/>
                        </a:lnSpc>
                        <a:defRPr/>
                      </a:pPr>
                      <a:r>
                        <a:rPr lang="en-US" sz="1564">
                          <a:solidFill>
                            <a:srgbClr val="FFFFFF"/>
                          </a:solidFill>
                          <a:latin typeface="Codec Pro"/>
                          <a:ea typeface="Codec Pro"/>
                          <a:cs typeface="Codec Pro"/>
                          <a:sym typeface="Codec Pro"/>
                        </a:rPr>
                        <a:t>Strong: Attracts diverse segments.</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2189"/>
                        </a:lnSpc>
                        <a:defRPr/>
                      </a:pPr>
                      <a:r>
                        <a:rPr lang="en-US" sz="1564">
                          <a:solidFill>
                            <a:srgbClr val="FFFFFF"/>
                          </a:solidFill>
                          <a:latin typeface="Codec Pro"/>
                          <a:ea typeface="Codec Pro"/>
                          <a:cs typeface="Codec Pro"/>
                          <a:sym typeface="Codec Pro"/>
                        </a:rPr>
                        <a:t>Fun runners account for 25% of spending but prefer mid-tier shoes priced below $120​​.</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r>
              <a:tr h="993328">
                <a:tc>
                  <a:txBody>
                    <a:bodyPr anchor="t" rtlCol="false"/>
                    <a:lstStyle/>
                    <a:p>
                      <a:pPr algn="ctr">
                        <a:lnSpc>
                          <a:spcPts val="2189"/>
                        </a:lnSpc>
                        <a:defRPr/>
                      </a:pPr>
                      <a:r>
                        <a:rPr lang="en-US" sz="1564">
                          <a:solidFill>
                            <a:srgbClr val="FFFFFF"/>
                          </a:solidFill>
                          <a:latin typeface="Codec Pro"/>
                          <a:ea typeface="Codec Pro"/>
                          <a:cs typeface="Codec Pro"/>
                          <a:sym typeface="Codec Pro"/>
                        </a:rPr>
                        <a:t>Sustainability Fit</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2189"/>
                        </a:lnSpc>
                        <a:defRPr/>
                      </a:pPr>
                      <a:r>
                        <a:rPr lang="en-US" sz="1564">
                          <a:solidFill>
                            <a:srgbClr val="FFFFFF"/>
                          </a:solidFill>
                          <a:latin typeface="Codec Pro"/>
                          <a:ea typeface="Codec Pro"/>
                          <a:cs typeface="Codec Pro"/>
                          <a:sym typeface="Codec Pro"/>
                        </a:rPr>
                        <a:t>Moderate: Focus on tech, less on eco-trends.</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2189"/>
                        </a:lnSpc>
                        <a:defRPr/>
                      </a:pPr>
                      <a:r>
                        <a:rPr lang="en-US" sz="1564">
                          <a:solidFill>
                            <a:srgbClr val="FFFFFF"/>
                          </a:solidFill>
                          <a:latin typeface="Codec Pro"/>
                          <a:ea typeface="Codec Pro"/>
                          <a:cs typeface="Codec Pro"/>
                          <a:sym typeface="Codec Pro"/>
                        </a:rPr>
                        <a:t>High: Aligns with demand for sustainable products.</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2189"/>
                        </a:lnSpc>
                        <a:defRPr/>
                      </a:pPr>
                      <a:r>
                        <a:rPr lang="en-US" sz="1564">
                          <a:solidFill>
                            <a:srgbClr val="FFFFFF"/>
                          </a:solidFill>
                          <a:latin typeface="Codec Pro"/>
                          <a:ea typeface="Codec Pro"/>
                          <a:cs typeface="Codec Pro"/>
                          <a:sym typeface="Codec Pro"/>
                        </a:rPr>
                        <a:t>62% of consumers favor eco-friendly products, particularly in athleisure​​.</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r>
              <a:tr h="993328">
                <a:tc>
                  <a:txBody>
                    <a:bodyPr anchor="t" rtlCol="false"/>
                    <a:lstStyle/>
                    <a:p>
                      <a:pPr algn="ctr">
                        <a:lnSpc>
                          <a:spcPts val="2189"/>
                        </a:lnSpc>
                        <a:defRPr/>
                      </a:pPr>
                      <a:r>
                        <a:rPr lang="en-US" sz="1564">
                          <a:solidFill>
                            <a:srgbClr val="FFFFFF"/>
                          </a:solidFill>
                          <a:latin typeface="Codec Pro"/>
                          <a:ea typeface="Codec Pro"/>
                          <a:cs typeface="Codec Pro"/>
                          <a:sym typeface="Codec Pro"/>
                        </a:rPr>
                        <a:t>Scalability</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2189"/>
                        </a:lnSpc>
                        <a:defRPr/>
                      </a:pPr>
                      <a:r>
                        <a:rPr lang="en-US" sz="1564">
                          <a:solidFill>
                            <a:srgbClr val="FFFFFF"/>
                          </a:solidFill>
                          <a:latin typeface="Codec Pro"/>
                          <a:ea typeface="Codec Pro"/>
                          <a:cs typeface="Codec Pro"/>
                          <a:sym typeface="Codec Pro"/>
                        </a:rPr>
                        <a:t>Moderate: Niche focus limits scale.</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2189"/>
                        </a:lnSpc>
                        <a:defRPr/>
                      </a:pPr>
                      <a:r>
                        <a:rPr lang="en-US" sz="1564">
                          <a:solidFill>
                            <a:srgbClr val="FFFFFF"/>
                          </a:solidFill>
                          <a:latin typeface="Codec Pro"/>
                          <a:ea typeface="Codec Pro"/>
                          <a:cs typeface="Codec Pro"/>
                          <a:sym typeface="Codec Pro"/>
                        </a:rPr>
                        <a:t>High: Broader appeal enables growth.</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c>
                  <a:txBody>
                    <a:bodyPr anchor="t" rtlCol="false"/>
                    <a:lstStyle/>
                    <a:p>
                      <a:pPr algn="ctr">
                        <a:lnSpc>
                          <a:spcPts val="2189"/>
                        </a:lnSpc>
                        <a:defRPr/>
                      </a:pPr>
                      <a:r>
                        <a:rPr lang="en-US" sz="1564">
                          <a:solidFill>
                            <a:srgbClr val="FFFFFF"/>
                          </a:solidFill>
                          <a:latin typeface="Codec Pro"/>
                          <a:ea typeface="Codec Pro"/>
                          <a:cs typeface="Codec Pro"/>
                          <a:sym typeface="Codec Pro"/>
                        </a:rPr>
                        <a:t>Athleisure’s crossover potential supports scalability in urban markets​​.</a:t>
                      </a:r>
                      <a:endParaRPr lang="en-US" sz="1100"/>
                    </a:p>
                  </a:txBody>
                  <a:tcPr marL="148178" marR="148178" marT="148178" marB="148178" anchor="ctr">
                    <a:lnL cmpd="sng" algn="ctr" cap="flat" w="17433">
                      <a:solidFill>
                        <a:srgbClr val="FFFFFF"/>
                      </a:solidFill>
                      <a:prstDash val="solid"/>
                      <a:round/>
                      <a:headEnd type="none" w="med" len="med"/>
                      <a:tailEnd type="none" w="med" len="med"/>
                    </a:lnL>
                    <a:lnR cmpd="sng" algn="ctr" cap="flat" w="17433">
                      <a:solidFill>
                        <a:srgbClr val="FFFFFF"/>
                      </a:solidFill>
                      <a:prstDash val="solid"/>
                      <a:round/>
                      <a:headEnd type="none" w="med" len="med"/>
                      <a:tailEnd type="none" w="med" len="med"/>
                    </a:lnR>
                    <a:lnT cmpd="sng" algn="ctr" cap="flat" w="17433">
                      <a:solidFill>
                        <a:srgbClr val="FFFFFF"/>
                      </a:solidFill>
                      <a:prstDash val="solid"/>
                      <a:round/>
                      <a:headEnd type="none" w="med" len="med"/>
                      <a:tailEnd type="none" w="med" len="med"/>
                    </a:lnT>
                    <a:lnB cmpd="sng" algn="ctr" cap="flat" w="17433">
                      <a:solidFill>
                        <a:srgbClr val="FFFFFF"/>
                      </a:solidFill>
                      <a:prstDash val="solid"/>
                      <a:round/>
                      <a:headEnd type="none" w="med" len="med"/>
                      <a:tailEnd type="none" w="med" len="med"/>
                    </a:lnB>
                  </a:tcPr>
                </a:tc>
              </a:tr>
            </a:tbl>
          </a:graphicData>
        </a:graphic>
      </p:graphicFrame>
      <p:sp>
        <p:nvSpPr>
          <p:cNvPr name="TextBox 3" id="3"/>
          <p:cNvSpPr txBox="true"/>
          <p:nvPr/>
        </p:nvSpPr>
        <p:spPr>
          <a:xfrm rot="0">
            <a:off x="1717669" y="8734171"/>
            <a:ext cx="14852662" cy="953007"/>
          </a:xfrm>
          <a:prstGeom prst="rect">
            <a:avLst/>
          </a:prstGeom>
        </p:spPr>
        <p:txBody>
          <a:bodyPr anchor="t" rtlCol="false" tIns="0" lIns="0" bIns="0" rIns="0">
            <a:spAutoFit/>
          </a:bodyPr>
          <a:lstStyle/>
          <a:p>
            <a:pPr algn="ctr">
              <a:lnSpc>
                <a:spcPts val="3647"/>
              </a:lnSpc>
            </a:pPr>
            <a:r>
              <a:rPr lang="en-US" sz="2605" b="true">
                <a:solidFill>
                  <a:srgbClr val="FFFFFF"/>
                </a:solidFill>
                <a:latin typeface="Codec Pro Bold"/>
                <a:ea typeface="Codec Pro Bold"/>
                <a:cs typeface="Codec Pro Bold"/>
                <a:sym typeface="Codec Pro Bold"/>
              </a:rPr>
              <a:t>Recommendation:</a:t>
            </a:r>
            <a:r>
              <a:rPr lang="en-US" sz="2605">
                <a:solidFill>
                  <a:srgbClr val="FFFFFF"/>
                </a:solidFill>
                <a:latin typeface="Codec Pro"/>
                <a:ea typeface="Codec Pro"/>
                <a:cs typeface="Codec Pro"/>
                <a:sym typeface="Codec Pro"/>
              </a:rPr>
              <a:t> Option 1 to strengthen ASICS' unique performance leadership and align with growth opportunities in digital engagement.</a:t>
            </a:r>
          </a:p>
        </p:txBody>
      </p:sp>
      <p:sp>
        <p:nvSpPr>
          <p:cNvPr name="TextBox 4" id="4"/>
          <p:cNvSpPr txBox="true"/>
          <p:nvPr/>
        </p:nvSpPr>
        <p:spPr>
          <a:xfrm rot="0">
            <a:off x="1028700" y="271085"/>
            <a:ext cx="12127677" cy="1504950"/>
          </a:xfrm>
          <a:prstGeom prst="rect">
            <a:avLst/>
          </a:prstGeom>
        </p:spPr>
        <p:txBody>
          <a:bodyPr anchor="t" rtlCol="false" tIns="0" lIns="0" bIns="0" rIns="0">
            <a:spAutoFit/>
          </a:bodyPr>
          <a:lstStyle/>
          <a:p>
            <a:pPr algn="l">
              <a:lnSpc>
                <a:spcPts val="7400"/>
              </a:lnSpc>
            </a:pPr>
            <a:r>
              <a:rPr lang="en-US" sz="6167" b="true">
                <a:solidFill>
                  <a:srgbClr val="FFFFFF"/>
                </a:solidFill>
                <a:latin typeface="Codec Pro Bold"/>
                <a:ea typeface="Codec Pro Bold"/>
                <a:cs typeface="Codec Pro Bold"/>
                <a:sym typeface="Codec Pro Bold"/>
              </a:rPr>
              <a:t>THE WINNING FORMULA:</a:t>
            </a:r>
          </a:p>
          <a:p>
            <a:pPr algn="l">
              <a:lnSpc>
                <a:spcPts val="3800"/>
              </a:lnSpc>
            </a:pPr>
            <a:r>
              <a:rPr lang="en-US" sz="3167">
                <a:solidFill>
                  <a:srgbClr val="FFFFFF"/>
                </a:solidFill>
                <a:latin typeface="Codec Pro"/>
                <a:ea typeface="Codec Pro"/>
                <a:cs typeface="Codec Pro"/>
                <a:sym typeface="Codec Pro"/>
              </a:rPr>
              <a:t>STRATEGIC CHOICES BACKED BY DATA</a:t>
            </a:r>
          </a:p>
        </p:txBody>
      </p:sp>
      <p:sp>
        <p:nvSpPr>
          <p:cNvPr name="TextBox 5" id="5"/>
          <p:cNvSpPr txBox="true"/>
          <p:nvPr/>
        </p:nvSpPr>
        <p:spPr>
          <a:xfrm rot="0">
            <a:off x="17720400" y="9649079"/>
            <a:ext cx="312539" cy="396240"/>
          </a:xfrm>
          <a:prstGeom prst="rect">
            <a:avLst/>
          </a:prstGeom>
        </p:spPr>
        <p:txBody>
          <a:bodyPr anchor="t" rtlCol="false" tIns="0" lIns="0" bIns="0" rIns="0">
            <a:spAutoFit/>
          </a:bodyPr>
          <a:lstStyle/>
          <a:p>
            <a:pPr algn="ctr">
              <a:lnSpc>
                <a:spcPts val="3359"/>
              </a:lnSpc>
            </a:pPr>
            <a:r>
              <a:rPr lang="en-US" sz="2400">
                <a:solidFill>
                  <a:srgbClr val="FFFFFF"/>
                </a:solidFill>
                <a:latin typeface="Canva Sans"/>
                <a:ea typeface="Canva Sans"/>
                <a:cs typeface="Canva Sans"/>
                <a:sym typeface="Canva Sans"/>
              </a:rPr>
              <a:t>17</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2159968"/>
          </a:xfrm>
          <a:prstGeom prst="rect">
            <a:avLst/>
          </a:prstGeom>
          <a:solidFill>
            <a:srgbClr val="000066"/>
          </a:solidFill>
        </p:spPr>
      </p:sp>
      <p:sp>
        <p:nvSpPr>
          <p:cNvPr name="TextBox 3" id="3"/>
          <p:cNvSpPr txBox="true"/>
          <p:nvPr/>
        </p:nvSpPr>
        <p:spPr>
          <a:xfrm rot="0">
            <a:off x="779376" y="2730870"/>
            <a:ext cx="16729248" cy="6928224"/>
          </a:xfrm>
          <a:prstGeom prst="rect">
            <a:avLst/>
          </a:prstGeom>
        </p:spPr>
        <p:txBody>
          <a:bodyPr anchor="t" rtlCol="false" tIns="0" lIns="0" bIns="0" rIns="0">
            <a:spAutoFit/>
          </a:bodyPr>
          <a:lstStyle/>
          <a:p>
            <a:pPr algn="l">
              <a:lnSpc>
                <a:spcPts val="2561"/>
              </a:lnSpc>
            </a:pPr>
            <a:r>
              <a:rPr lang="en-US" sz="1970" b="true">
                <a:solidFill>
                  <a:srgbClr val="000000"/>
                </a:solidFill>
                <a:latin typeface="Codec Pro Bold"/>
                <a:ea typeface="Codec Pro Bold"/>
                <a:cs typeface="Codec Pro Bold"/>
                <a:sym typeface="Codec Pro Bold"/>
              </a:rPr>
              <a:t>Target Audience: </a:t>
            </a:r>
          </a:p>
          <a:p>
            <a:pPr algn="l">
              <a:lnSpc>
                <a:spcPts val="2561"/>
              </a:lnSpc>
            </a:pPr>
            <a:r>
              <a:rPr lang="en-US" sz="1970">
                <a:solidFill>
                  <a:srgbClr val="000000"/>
                </a:solidFill>
                <a:latin typeface="Codec Pro"/>
                <a:ea typeface="Codec Pro"/>
                <a:cs typeface="Codec Pro"/>
                <a:sym typeface="Codec Pro"/>
              </a:rPr>
              <a:t>Tech-savvy serious runners and health-conscious recreational athletes.</a:t>
            </a:r>
          </a:p>
          <a:p>
            <a:pPr algn="l">
              <a:lnSpc>
                <a:spcPts val="2561"/>
              </a:lnSpc>
            </a:pPr>
          </a:p>
          <a:p>
            <a:pPr algn="l">
              <a:lnSpc>
                <a:spcPts val="2940"/>
              </a:lnSpc>
            </a:pPr>
            <a:r>
              <a:rPr lang="en-US" sz="2261" b="true">
                <a:solidFill>
                  <a:srgbClr val="000000"/>
                </a:solidFill>
                <a:latin typeface="Codec Pro Bold"/>
                <a:ea typeface="Codec Pro Bold"/>
                <a:cs typeface="Codec Pro Bold"/>
                <a:sym typeface="Codec Pro Bold"/>
              </a:rPr>
              <a:t>ASICS provides innovative, high-performance running shoes and digital fitness solutions that enhance performance and foster a sense of belonging.</a:t>
            </a:r>
          </a:p>
          <a:p>
            <a:pPr algn="l">
              <a:lnSpc>
                <a:spcPts val="2561"/>
              </a:lnSpc>
            </a:pPr>
          </a:p>
          <a:p>
            <a:pPr algn="l">
              <a:lnSpc>
                <a:spcPts val="2561"/>
              </a:lnSpc>
            </a:pPr>
            <a:r>
              <a:rPr lang="en-US" sz="1970">
                <a:solidFill>
                  <a:srgbClr val="000000"/>
                </a:solidFill>
                <a:latin typeface="Codec Pro"/>
                <a:ea typeface="Codec Pro"/>
                <a:cs typeface="Codec Pro"/>
                <a:sym typeface="Codec Pro"/>
              </a:rPr>
              <a:t>U</a:t>
            </a:r>
            <a:r>
              <a:rPr lang="en-US" sz="1970">
                <a:solidFill>
                  <a:srgbClr val="000000"/>
                </a:solidFill>
                <a:latin typeface="Codec Pro"/>
                <a:ea typeface="Codec Pro"/>
                <a:cs typeface="Codec Pro"/>
                <a:sym typeface="Codec Pro"/>
              </a:rPr>
              <a:t>nlike other brands that focus solely on style or general fitness, ASICS combines advanced technology (GEL cushioning, FlyteFoam) with community-driven engagement (Runkeeper).</a:t>
            </a:r>
          </a:p>
          <a:p>
            <a:pPr algn="l">
              <a:lnSpc>
                <a:spcPts val="2561"/>
              </a:lnSpc>
            </a:pPr>
          </a:p>
          <a:p>
            <a:pPr algn="l" marL="425435" indent="-212718" lvl="1">
              <a:lnSpc>
                <a:spcPts val="2561"/>
              </a:lnSpc>
              <a:buFont typeface="Arial"/>
              <a:buChar char="•"/>
            </a:pPr>
            <a:r>
              <a:rPr lang="en-US" b="true" sz="1970">
                <a:solidFill>
                  <a:srgbClr val="000000"/>
                </a:solidFill>
                <a:latin typeface="Codec Pro Bold"/>
                <a:ea typeface="Codec Pro Bold"/>
                <a:cs typeface="Codec Pro Bold"/>
                <a:sym typeface="Codec Pro Bold"/>
              </a:rPr>
              <a:t>Functional Benefits:</a:t>
            </a:r>
          </a:p>
          <a:p>
            <a:pPr algn="l" marL="850871" indent="-283624" lvl="2">
              <a:lnSpc>
                <a:spcPts val="2561"/>
              </a:lnSpc>
              <a:buAutoNum type="alphaLcPeriod" startAt="1"/>
            </a:pPr>
            <a:r>
              <a:rPr lang="en-US" sz="1970">
                <a:solidFill>
                  <a:srgbClr val="000000"/>
                </a:solidFill>
                <a:latin typeface="Codec Pro"/>
                <a:ea typeface="Codec Pro"/>
                <a:cs typeface="Codec Pro"/>
                <a:sym typeface="Codec Pro"/>
              </a:rPr>
              <a:t>Superior shock absorption (reducing injuries by 25%) with GEL technology.</a:t>
            </a:r>
          </a:p>
          <a:p>
            <a:pPr algn="l" marL="850871" indent="-283624" lvl="2">
              <a:lnSpc>
                <a:spcPts val="2561"/>
              </a:lnSpc>
              <a:buAutoNum type="alphaLcPeriod" startAt="1"/>
            </a:pPr>
            <a:r>
              <a:rPr lang="en-US" sz="1970">
                <a:solidFill>
                  <a:srgbClr val="000000"/>
                </a:solidFill>
                <a:latin typeface="Codec Pro"/>
                <a:ea typeface="Codec Pro"/>
                <a:cs typeface="Codec Pro"/>
                <a:sym typeface="Codec Pro"/>
              </a:rPr>
              <a:t>AI-powered training recommendations via Runkeeper for optimized performance.</a:t>
            </a:r>
          </a:p>
          <a:p>
            <a:pPr algn="l">
              <a:lnSpc>
                <a:spcPts val="2561"/>
              </a:lnSpc>
            </a:pPr>
          </a:p>
          <a:p>
            <a:pPr algn="l" marL="425435" indent="-212718" lvl="1">
              <a:lnSpc>
                <a:spcPts val="2561"/>
              </a:lnSpc>
              <a:buFont typeface="Arial"/>
              <a:buChar char="•"/>
            </a:pPr>
            <a:r>
              <a:rPr lang="en-US" b="true" sz="1970">
                <a:solidFill>
                  <a:srgbClr val="000000"/>
                </a:solidFill>
                <a:latin typeface="Codec Pro Bold"/>
                <a:ea typeface="Codec Pro Bold"/>
                <a:cs typeface="Codec Pro Bold"/>
                <a:sym typeface="Codec Pro Bold"/>
              </a:rPr>
              <a:t>Emotional Benefits:</a:t>
            </a:r>
          </a:p>
          <a:p>
            <a:pPr algn="l" marL="850871" indent="-283624" lvl="2">
              <a:lnSpc>
                <a:spcPts val="2561"/>
              </a:lnSpc>
              <a:buAutoNum type="alphaLcPeriod" startAt="1"/>
            </a:pPr>
            <a:r>
              <a:rPr lang="en-US" sz="1970">
                <a:solidFill>
                  <a:srgbClr val="000000"/>
                </a:solidFill>
                <a:latin typeface="Codec Pro"/>
                <a:ea typeface="Codec Pro"/>
                <a:cs typeface="Codec Pro"/>
                <a:sym typeface="Codec Pro"/>
              </a:rPr>
              <a:t>A sense of achievement through improved athletic performance.</a:t>
            </a:r>
          </a:p>
          <a:p>
            <a:pPr algn="l" marL="850871" indent="-283624" lvl="2">
              <a:lnSpc>
                <a:spcPts val="2561"/>
              </a:lnSpc>
              <a:buAutoNum type="alphaLcPeriod" startAt="1"/>
            </a:pPr>
            <a:r>
              <a:rPr lang="en-US" sz="1970">
                <a:solidFill>
                  <a:srgbClr val="000000"/>
                </a:solidFill>
                <a:latin typeface="Codec Pro"/>
                <a:ea typeface="Codec Pro"/>
                <a:cs typeface="Codec Pro"/>
                <a:sym typeface="Codec Pro"/>
              </a:rPr>
              <a:t>Wellness and connection via personalized fitness challenges and a global digital community of 40M+ users.</a:t>
            </a:r>
          </a:p>
          <a:p>
            <a:pPr algn="l">
              <a:lnSpc>
                <a:spcPts val="2561"/>
              </a:lnSpc>
            </a:pPr>
          </a:p>
          <a:p>
            <a:pPr algn="l">
              <a:lnSpc>
                <a:spcPts val="2561"/>
              </a:lnSpc>
            </a:pPr>
            <a:r>
              <a:rPr lang="en-US" sz="1970" b="true">
                <a:solidFill>
                  <a:srgbClr val="000000"/>
                </a:solidFill>
                <a:latin typeface="Codec Pro Bold"/>
                <a:ea typeface="Codec Pro Bold"/>
                <a:cs typeface="Codec Pro Bold"/>
                <a:sym typeface="Codec Pro Bold"/>
              </a:rPr>
              <a:t>Reasons to Believe:</a:t>
            </a:r>
          </a:p>
          <a:p>
            <a:pPr algn="l" marL="425435" indent="-212718" lvl="1">
              <a:lnSpc>
                <a:spcPts val="2561"/>
              </a:lnSpc>
              <a:buFont typeface="Arial"/>
              <a:buChar char="•"/>
            </a:pPr>
            <a:r>
              <a:rPr lang="en-US" sz="1970">
                <a:solidFill>
                  <a:srgbClr val="000000"/>
                </a:solidFill>
                <a:latin typeface="Codec Pro"/>
                <a:ea typeface="Codec Pro"/>
                <a:cs typeface="Codec Pro"/>
                <a:sym typeface="Codec Pro"/>
              </a:rPr>
              <a:t>50% ma</a:t>
            </a:r>
            <a:r>
              <a:rPr lang="en-US" sz="1970">
                <a:solidFill>
                  <a:srgbClr val="000000"/>
                </a:solidFill>
                <a:latin typeface="Codec Pro"/>
                <a:ea typeface="Codec Pro"/>
                <a:cs typeface="Codec Pro"/>
                <a:sym typeface="Codec Pro"/>
              </a:rPr>
              <a:t>rket share among marathon finishers.</a:t>
            </a:r>
          </a:p>
          <a:p>
            <a:pPr algn="l" marL="425435" indent="-212718" lvl="1">
              <a:lnSpc>
                <a:spcPts val="2561"/>
              </a:lnSpc>
              <a:buFont typeface="Arial"/>
              <a:buChar char="•"/>
            </a:pPr>
            <a:r>
              <a:rPr lang="en-US" sz="1970">
                <a:solidFill>
                  <a:srgbClr val="000000"/>
                </a:solidFill>
                <a:latin typeface="Codec Pro"/>
                <a:ea typeface="Codec Pro"/>
                <a:cs typeface="Codec Pro"/>
                <a:sym typeface="Codec Pro"/>
              </a:rPr>
              <a:t>Runkeeper’s rapid growth, with a 15% annual increase in active users.</a:t>
            </a:r>
          </a:p>
          <a:p>
            <a:pPr algn="l" marL="425435" indent="-212718" lvl="1">
              <a:lnSpc>
                <a:spcPts val="2561"/>
              </a:lnSpc>
              <a:buFont typeface="Arial"/>
              <a:buChar char="•"/>
            </a:pPr>
            <a:r>
              <a:rPr lang="en-US" sz="1970">
                <a:solidFill>
                  <a:srgbClr val="000000"/>
                </a:solidFill>
                <a:latin typeface="Codec Pro"/>
                <a:ea typeface="Codec Pro"/>
                <a:cs typeface="Codec Pro"/>
                <a:sym typeface="Codec Pro"/>
              </a:rPr>
              <a:t>Proven leadership in innovation with FlyteFoam ranked as a top cushioning technology in 2023.</a:t>
            </a:r>
          </a:p>
        </p:txBody>
      </p:sp>
      <p:sp>
        <p:nvSpPr>
          <p:cNvPr name="TextBox 4" id="4"/>
          <p:cNvSpPr txBox="true"/>
          <p:nvPr/>
        </p:nvSpPr>
        <p:spPr>
          <a:xfrm rot="0">
            <a:off x="745977" y="381487"/>
            <a:ext cx="12127677" cy="1504950"/>
          </a:xfrm>
          <a:prstGeom prst="rect">
            <a:avLst/>
          </a:prstGeom>
        </p:spPr>
        <p:txBody>
          <a:bodyPr anchor="t" rtlCol="false" tIns="0" lIns="0" bIns="0" rIns="0">
            <a:spAutoFit/>
          </a:bodyPr>
          <a:lstStyle/>
          <a:p>
            <a:pPr algn="l">
              <a:lnSpc>
                <a:spcPts val="7400"/>
              </a:lnSpc>
            </a:pPr>
            <a:r>
              <a:rPr lang="en-US" sz="6167" b="true">
                <a:solidFill>
                  <a:srgbClr val="FFFFFF"/>
                </a:solidFill>
                <a:latin typeface="Codec Pro Bold"/>
                <a:ea typeface="Codec Pro Bold"/>
                <a:cs typeface="Codec Pro Bold"/>
                <a:sym typeface="Codec Pro Bold"/>
              </a:rPr>
              <a:t>POSITIONING ASICS:</a:t>
            </a:r>
          </a:p>
          <a:p>
            <a:pPr algn="l">
              <a:lnSpc>
                <a:spcPts val="3800"/>
              </a:lnSpc>
            </a:pPr>
            <a:r>
              <a:rPr lang="en-US" sz="3167">
                <a:solidFill>
                  <a:srgbClr val="FFFFFF"/>
                </a:solidFill>
                <a:latin typeface="Codec Pro"/>
                <a:ea typeface="Codec Pro"/>
                <a:cs typeface="Codec Pro"/>
                <a:sym typeface="Codec Pro"/>
              </a:rPr>
              <a:t>PERFORMANCE, INNOVATION, AND CONNECTION</a:t>
            </a:r>
          </a:p>
        </p:txBody>
      </p:sp>
      <p:sp>
        <p:nvSpPr>
          <p:cNvPr name="TextBox 5" id="5"/>
          <p:cNvSpPr txBox="true"/>
          <p:nvPr/>
        </p:nvSpPr>
        <p:spPr>
          <a:xfrm rot="0">
            <a:off x="17913812" y="9890760"/>
            <a:ext cx="346323" cy="396240"/>
          </a:xfrm>
          <a:prstGeom prst="rect">
            <a:avLst/>
          </a:prstGeom>
        </p:spPr>
        <p:txBody>
          <a:bodyPr anchor="t" rtlCol="false" tIns="0" lIns="0" bIns="0" rIns="0">
            <a:spAutoFit/>
          </a:bodyPr>
          <a:lstStyle/>
          <a:p>
            <a:pPr algn="ctr">
              <a:lnSpc>
                <a:spcPts val="3359"/>
              </a:lnSpc>
            </a:pPr>
            <a:r>
              <a:rPr lang="en-US" sz="2400">
                <a:solidFill>
                  <a:srgbClr val="000000"/>
                </a:solidFill>
                <a:latin typeface="Canva Sans"/>
                <a:ea typeface="Canva Sans"/>
                <a:cs typeface="Canva Sans"/>
                <a:sym typeface="Canva Sans"/>
              </a:rPr>
              <a:t>18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69387"/>
            <a:ext cx="18288000" cy="1217613"/>
          </a:xfrm>
          <a:prstGeom prst="rect">
            <a:avLst/>
          </a:prstGeom>
          <a:solidFill>
            <a:srgbClr val="090944"/>
          </a:solidFill>
        </p:spPr>
      </p:sp>
      <p:grpSp>
        <p:nvGrpSpPr>
          <p:cNvPr name="Group 3" id="3"/>
          <p:cNvGrpSpPr/>
          <p:nvPr/>
        </p:nvGrpSpPr>
        <p:grpSpPr>
          <a:xfrm rot="0">
            <a:off x="680906" y="0"/>
            <a:ext cx="3465407" cy="9258300"/>
            <a:chOff x="0" y="0"/>
            <a:chExt cx="4620542" cy="12344400"/>
          </a:xfrm>
        </p:grpSpPr>
        <p:pic>
          <p:nvPicPr>
            <p:cNvPr name="Picture 4" id="4"/>
            <p:cNvPicPr>
              <a:picLocks noChangeAspect="true"/>
            </p:cNvPicPr>
            <p:nvPr/>
          </p:nvPicPr>
          <p:blipFill>
            <a:blip r:embed="rId2"/>
            <a:srcRect l="34096" t="-27526" r="31585" b="-15731"/>
            <a:stretch>
              <a:fillRect/>
            </a:stretch>
          </p:blipFill>
          <p:spPr>
            <a:xfrm flipH="false" flipV="false">
              <a:off x="0" y="0"/>
              <a:ext cx="4620542" cy="12344400"/>
            </a:xfrm>
            <a:prstGeom prst="rect">
              <a:avLst/>
            </a:prstGeom>
          </p:spPr>
        </p:pic>
      </p:grpSp>
      <p:sp>
        <p:nvSpPr>
          <p:cNvPr name="TextBox 5" id="5"/>
          <p:cNvSpPr txBox="true"/>
          <p:nvPr/>
        </p:nvSpPr>
        <p:spPr>
          <a:xfrm rot="0">
            <a:off x="5398630" y="533400"/>
            <a:ext cx="11199861" cy="752475"/>
          </a:xfrm>
          <a:prstGeom prst="rect">
            <a:avLst/>
          </a:prstGeom>
        </p:spPr>
        <p:txBody>
          <a:bodyPr anchor="t" rtlCol="false" tIns="0" lIns="0" bIns="0" rIns="0">
            <a:spAutoFit/>
          </a:bodyPr>
          <a:lstStyle/>
          <a:p>
            <a:pPr algn="l">
              <a:lnSpc>
                <a:spcPts val="5399"/>
              </a:lnSpc>
            </a:pPr>
            <a:r>
              <a:rPr lang="en-US" sz="4499" b="true">
                <a:solidFill>
                  <a:srgbClr val="000000"/>
                </a:solidFill>
                <a:latin typeface="Codec Pro Bold"/>
                <a:ea typeface="Codec Pro Bold"/>
                <a:cs typeface="Codec Pro Bold"/>
                <a:sym typeface="Codec Pro Bold"/>
              </a:rPr>
              <a:t>Present Situation &amp; Challenges</a:t>
            </a:r>
          </a:p>
        </p:txBody>
      </p:sp>
      <p:sp>
        <p:nvSpPr>
          <p:cNvPr name="TextBox 6" id="6"/>
          <p:cNvSpPr txBox="true"/>
          <p:nvPr/>
        </p:nvSpPr>
        <p:spPr>
          <a:xfrm rot="0">
            <a:off x="13010793" y="9422606"/>
            <a:ext cx="4248507" cy="444500"/>
          </a:xfrm>
          <a:prstGeom prst="rect">
            <a:avLst/>
          </a:prstGeom>
        </p:spPr>
        <p:txBody>
          <a:bodyPr anchor="t" rtlCol="false" tIns="0" lIns="0" bIns="0" rIns="0">
            <a:spAutoFit/>
          </a:bodyPr>
          <a:lstStyle/>
          <a:p>
            <a:pPr algn="r">
              <a:lnSpc>
                <a:spcPts val="3249"/>
              </a:lnSpc>
            </a:pPr>
            <a:r>
              <a:rPr lang="en-US" sz="2499">
                <a:solidFill>
                  <a:srgbClr val="FFFFFF"/>
                </a:solidFill>
                <a:latin typeface="Codec Pro"/>
                <a:ea typeface="Codec Pro"/>
                <a:cs typeface="Codec Pro"/>
                <a:sym typeface="Codec Pro"/>
              </a:rPr>
              <a:t>01</a:t>
            </a:r>
          </a:p>
        </p:txBody>
      </p:sp>
      <p:sp>
        <p:nvSpPr>
          <p:cNvPr name="TextBox 7" id="7"/>
          <p:cNvSpPr txBox="true"/>
          <p:nvPr/>
        </p:nvSpPr>
        <p:spPr>
          <a:xfrm rot="0">
            <a:off x="5398630" y="1628775"/>
            <a:ext cx="11860670" cy="7440295"/>
          </a:xfrm>
          <a:prstGeom prst="rect">
            <a:avLst/>
          </a:prstGeom>
        </p:spPr>
        <p:txBody>
          <a:bodyPr anchor="t" rtlCol="false" tIns="0" lIns="0" bIns="0" rIns="0">
            <a:spAutoFit/>
          </a:bodyPr>
          <a:lstStyle/>
          <a:p>
            <a:pPr algn="l">
              <a:lnSpc>
                <a:spcPts val="3079"/>
              </a:lnSpc>
            </a:pPr>
            <a:r>
              <a:rPr lang="en-US" sz="2199" b="true">
                <a:solidFill>
                  <a:srgbClr val="000000"/>
                </a:solidFill>
                <a:latin typeface="Codec Pro Bold"/>
                <a:ea typeface="Codec Pro Bold"/>
                <a:cs typeface="Codec Pro Bold"/>
                <a:sym typeface="Codec Pro Bold"/>
              </a:rPr>
              <a:t> 1. Company Overview: </a:t>
            </a:r>
          </a:p>
          <a:p>
            <a:pPr algn="l">
              <a:lnSpc>
                <a:spcPts val="3079"/>
              </a:lnSpc>
            </a:pPr>
            <a:r>
              <a:rPr lang="en-US" sz="2199">
                <a:solidFill>
                  <a:srgbClr val="000000"/>
                </a:solidFill>
                <a:latin typeface="Codec Pro"/>
                <a:ea typeface="Codec Pro"/>
                <a:cs typeface="Codec Pro"/>
                <a:sym typeface="Codec Pro"/>
              </a:rPr>
              <a:t>ASICS is a Japanese-based company which was established in the year 1949 and is mainly engaged in the production of high-performance running shoes and apparel. </a:t>
            </a:r>
          </a:p>
          <a:p>
            <a:pPr algn="l">
              <a:lnSpc>
                <a:spcPts val="3079"/>
              </a:lnSpc>
            </a:pPr>
            <a:r>
              <a:rPr lang="en-US" sz="2199">
                <a:solidFill>
                  <a:srgbClr val="000000"/>
                </a:solidFill>
                <a:latin typeface="Codec Pro"/>
                <a:ea typeface="Codec Pro"/>
                <a:cs typeface="Codec Pro"/>
                <a:sym typeface="Codec Pro"/>
              </a:rPr>
              <a:t>Global market share: ASICS holds the third position in the running footwear market and has a market share of 10% (Statista, 2023). </a:t>
            </a:r>
          </a:p>
          <a:p>
            <a:pPr algn="l">
              <a:lnSpc>
                <a:spcPts val="3079"/>
              </a:lnSpc>
            </a:pPr>
            <a:r>
              <a:rPr lang="en-US" sz="2199">
                <a:solidFill>
                  <a:srgbClr val="000000"/>
                </a:solidFill>
                <a:latin typeface="Codec Pro"/>
                <a:ea typeface="Codec Pro"/>
                <a:cs typeface="Codec Pro"/>
                <a:sym typeface="Codec Pro"/>
              </a:rPr>
              <a:t> Revenue: $4.2 billion (2023) of which 35% comes from running shoes. </a:t>
            </a:r>
          </a:p>
          <a:p>
            <a:pPr algn="l">
              <a:lnSpc>
                <a:spcPts val="3079"/>
              </a:lnSpc>
            </a:pPr>
          </a:p>
          <a:p>
            <a:pPr algn="l">
              <a:lnSpc>
                <a:spcPts val="3079"/>
              </a:lnSpc>
            </a:pPr>
            <a:r>
              <a:rPr lang="en-US" sz="2199" b="true">
                <a:solidFill>
                  <a:srgbClr val="000000"/>
                </a:solidFill>
                <a:latin typeface="Codec Pro Bold"/>
                <a:ea typeface="Codec Pro Bold"/>
                <a:cs typeface="Codec Pro Bold"/>
                <a:sym typeface="Codec Pro Bold"/>
              </a:rPr>
              <a:t>2. Key Strengths: </a:t>
            </a:r>
          </a:p>
          <a:p>
            <a:pPr algn="l">
              <a:lnSpc>
                <a:spcPts val="3079"/>
              </a:lnSpc>
            </a:pPr>
            <a:r>
              <a:rPr lang="en-US" sz="2199">
                <a:solidFill>
                  <a:srgbClr val="000000"/>
                </a:solidFill>
                <a:latin typeface="Codec Pro"/>
                <a:ea typeface="Codec Pro"/>
                <a:cs typeface="Codec Pro"/>
                <a:sym typeface="Codec Pro"/>
              </a:rPr>
              <a:t>Performance Leadership: Inclusive of such innovations as GEL cushioning and FlyteFoam in the market. </a:t>
            </a:r>
          </a:p>
          <a:p>
            <a:pPr algn="l">
              <a:lnSpc>
                <a:spcPts val="3079"/>
              </a:lnSpc>
            </a:pPr>
            <a:r>
              <a:rPr lang="en-US" sz="2199">
                <a:solidFill>
                  <a:srgbClr val="000000"/>
                </a:solidFill>
                <a:latin typeface="Codec Pro"/>
                <a:ea typeface="Codec Pro"/>
                <a:cs typeface="Codec Pro"/>
                <a:sym typeface="Codec Pro"/>
              </a:rPr>
              <a:t> Customer Loyalty: According to Statista (2023), 78% of ASICS customers are loyal and make repeat purchases. </a:t>
            </a:r>
          </a:p>
          <a:p>
            <a:pPr algn="l">
              <a:lnSpc>
                <a:spcPts val="3079"/>
              </a:lnSpc>
            </a:pPr>
          </a:p>
          <a:p>
            <a:pPr algn="l">
              <a:lnSpc>
                <a:spcPts val="3079"/>
              </a:lnSpc>
            </a:pPr>
            <a:r>
              <a:rPr lang="en-US" sz="2199" b="true">
                <a:solidFill>
                  <a:srgbClr val="000000"/>
                </a:solidFill>
                <a:latin typeface="Codec Pro Bold"/>
                <a:ea typeface="Codec Pro Bold"/>
                <a:cs typeface="Codec Pro Bold"/>
                <a:sym typeface="Codec Pro Bold"/>
              </a:rPr>
              <a:t>3. Challenges: </a:t>
            </a:r>
          </a:p>
          <a:p>
            <a:pPr algn="l">
              <a:lnSpc>
                <a:spcPts val="3079"/>
              </a:lnSpc>
            </a:pPr>
            <a:r>
              <a:rPr lang="en-US" sz="2199">
                <a:solidFill>
                  <a:srgbClr val="000000"/>
                </a:solidFill>
                <a:latin typeface="Codec Pro"/>
                <a:ea typeface="Codec Pro"/>
                <a:cs typeface="Codec Pro"/>
                <a:sym typeface="Codec Pro"/>
              </a:rPr>
              <a:t>Lifestyle footwear accounts for only 10% of ASICS’s sales while Nike’s sales come from this segment are 40%. </a:t>
            </a:r>
          </a:p>
          <a:p>
            <a:pPr algn="l">
              <a:lnSpc>
                <a:spcPts val="3079"/>
              </a:lnSpc>
            </a:pPr>
            <a:r>
              <a:rPr lang="en-US" sz="2199">
                <a:solidFill>
                  <a:srgbClr val="000000"/>
                </a:solidFill>
                <a:latin typeface="Codec Pro"/>
                <a:ea typeface="Codec Pro"/>
                <a:cs typeface="Codec Pro"/>
                <a:sym typeface="Codec Pro"/>
              </a:rPr>
              <a:t>As for the number of app integrations and the overall digital ecosystem, ASICS lags behind its competitors.</a:t>
            </a:r>
          </a:p>
          <a:p>
            <a:pPr algn="l">
              <a:lnSpc>
                <a:spcPts val="3079"/>
              </a:lnSpc>
            </a:pP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2159968"/>
          </a:xfrm>
          <a:prstGeom prst="rect">
            <a:avLst/>
          </a:prstGeom>
          <a:solidFill>
            <a:srgbClr val="000066"/>
          </a:solidFill>
        </p:spPr>
      </p:sp>
      <p:sp>
        <p:nvSpPr>
          <p:cNvPr name="TextBox 3" id="3"/>
          <p:cNvSpPr txBox="true"/>
          <p:nvPr/>
        </p:nvSpPr>
        <p:spPr>
          <a:xfrm rot="0">
            <a:off x="13806610" y="221150"/>
            <a:ext cx="4248507" cy="444500"/>
          </a:xfrm>
          <a:prstGeom prst="rect">
            <a:avLst/>
          </a:prstGeom>
        </p:spPr>
        <p:txBody>
          <a:bodyPr anchor="t" rtlCol="false" tIns="0" lIns="0" bIns="0" rIns="0">
            <a:spAutoFit/>
          </a:bodyPr>
          <a:lstStyle/>
          <a:p>
            <a:pPr algn="r">
              <a:lnSpc>
                <a:spcPts val="3249"/>
              </a:lnSpc>
            </a:pPr>
            <a:r>
              <a:rPr lang="en-US" sz="2499">
                <a:solidFill>
                  <a:srgbClr val="FFFFFF"/>
                </a:solidFill>
                <a:latin typeface="Codec Pro"/>
                <a:ea typeface="Codec Pro"/>
                <a:cs typeface="Codec Pro"/>
                <a:sym typeface="Codec Pro"/>
              </a:rPr>
              <a:t>19</a:t>
            </a:r>
          </a:p>
        </p:txBody>
      </p:sp>
      <p:sp>
        <p:nvSpPr>
          <p:cNvPr name="TextBox 4" id="4"/>
          <p:cNvSpPr txBox="true"/>
          <p:nvPr/>
        </p:nvSpPr>
        <p:spPr>
          <a:xfrm rot="0">
            <a:off x="745977" y="2328906"/>
            <a:ext cx="16230600" cy="7509181"/>
          </a:xfrm>
          <a:prstGeom prst="rect">
            <a:avLst/>
          </a:prstGeom>
        </p:spPr>
        <p:txBody>
          <a:bodyPr anchor="t" rtlCol="false" tIns="0" lIns="0" bIns="0" rIns="0">
            <a:spAutoFit/>
          </a:bodyPr>
          <a:lstStyle/>
          <a:p>
            <a:pPr algn="l">
              <a:lnSpc>
                <a:spcPts val="2568"/>
              </a:lnSpc>
            </a:pPr>
            <a:r>
              <a:rPr lang="en-US" sz="1975" b="true">
                <a:solidFill>
                  <a:srgbClr val="000000"/>
                </a:solidFill>
                <a:latin typeface="Codec Pro Bold"/>
                <a:ea typeface="Codec Pro Bold"/>
                <a:cs typeface="Codec Pro Bold"/>
                <a:sym typeface="Codec Pro Bold"/>
              </a:rPr>
              <a:t>High-Performance Line:</a:t>
            </a:r>
          </a:p>
          <a:p>
            <a:pPr algn="l" marL="853183" indent="-284394" lvl="2">
              <a:lnSpc>
                <a:spcPts val="2568"/>
              </a:lnSpc>
              <a:buFont typeface="Arial"/>
              <a:buChar char="⚬"/>
            </a:pPr>
            <a:r>
              <a:rPr lang="en-US" sz="1975">
                <a:solidFill>
                  <a:srgbClr val="000000"/>
                </a:solidFill>
                <a:latin typeface="Codec Pro"/>
                <a:ea typeface="Codec Pro"/>
                <a:cs typeface="Codec Pro"/>
                <a:sym typeface="Codec Pro"/>
              </a:rPr>
              <a:t>Example: ASICS MetaRun.</a:t>
            </a:r>
          </a:p>
          <a:p>
            <a:pPr algn="l" marL="853183" indent="-284394" lvl="2">
              <a:lnSpc>
                <a:spcPts val="2568"/>
              </a:lnSpc>
              <a:buFont typeface="Arial"/>
              <a:buChar char="⚬"/>
            </a:pPr>
            <a:r>
              <a:rPr lang="en-US" sz="1975">
                <a:solidFill>
                  <a:srgbClr val="000000"/>
                </a:solidFill>
                <a:latin typeface="Codec Pro"/>
                <a:ea typeface="Codec Pro"/>
                <a:cs typeface="Codec Pro"/>
                <a:sym typeface="Codec Pro"/>
              </a:rPr>
              <a:t>Price Point: Best ($200–$250).</a:t>
            </a:r>
          </a:p>
          <a:p>
            <a:pPr algn="l" marL="853183" indent="-284394" lvl="2">
              <a:lnSpc>
                <a:spcPts val="2568"/>
              </a:lnSpc>
              <a:buFont typeface="Arial"/>
              <a:buChar char="⚬"/>
            </a:pPr>
            <a:r>
              <a:rPr lang="en-US" sz="1975">
                <a:solidFill>
                  <a:srgbClr val="000000"/>
                </a:solidFill>
                <a:latin typeface="Codec Pro"/>
                <a:ea typeface="Codec Pro"/>
                <a:cs typeface="Codec Pro"/>
                <a:sym typeface="Codec Pro"/>
              </a:rPr>
              <a:t>Market Insight: Elite runners account for 17% of the market but represent 25% of spending​.</a:t>
            </a:r>
          </a:p>
          <a:p>
            <a:pPr algn="l" marL="853183" indent="-284394" lvl="2">
              <a:lnSpc>
                <a:spcPts val="2568"/>
              </a:lnSpc>
              <a:buFont typeface="Arial"/>
              <a:buChar char="⚬"/>
            </a:pPr>
            <a:r>
              <a:rPr lang="en-US" sz="1975">
                <a:solidFill>
                  <a:srgbClr val="000000"/>
                </a:solidFill>
                <a:latin typeface="Codec Pro"/>
                <a:ea typeface="Codec Pro"/>
                <a:cs typeface="Codec Pro"/>
                <a:sym typeface="Codec Pro"/>
              </a:rPr>
              <a:t>Rationale:</a:t>
            </a:r>
          </a:p>
          <a:p>
            <a:pPr algn="l" marL="1279774" indent="-319944" lvl="3">
              <a:lnSpc>
                <a:spcPts val="2568"/>
              </a:lnSpc>
              <a:buFont typeface="Arial"/>
              <a:buChar char="￭"/>
            </a:pPr>
            <a:r>
              <a:rPr lang="en-US" sz="1975">
                <a:solidFill>
                  <a:srgbClr val="000000"/>
                </a:solidFill>
                <a:latin typeface="Codec Pro"/>
                <a:ea typeface="Codec Pro"/>
                <a:cs typeface="Codec Pro"/>
                <a:sym typeface="Codec Pro"/>
              </a:rPr>
              <a:t>F</a:t>
            </a:r>
            <a:r>
              <a:rPr lang="en-US" sz="1975">
                <a:solidFill>
                  <a:srgbClr val="000000"/>
                </a:solidFill>
                <a:latin typeface="Codec Pro"/>
                <a:ea typeface="Codec Pro"/>
                <a:cs typeface="Codec Pro"/>
                <a:sym typeface="Codec Pro"/>
              </a:rPr>
              <a:t>lagship model designed for long-distance endurance.</a:t>
            </a:r>
          </a:p>
          <a:p>
            <a:pPr algn="l" marL="1279774" indent="-319944" lvl="3">
              <a:lnSpc>
                <a:spcPts val="2568"/>
              </a:lnSpc>
              <a:buFont typeface="Arial"/>
              <a:buChar char="￭"/>
            </a:pPr>
            <a:r>
              <a:rPr lang="en-US" sz="1975">
                <a:solidFill>
                  <a:srgbClr val="000000"/>
                </a:solidFill>
                <a:latin typeface="Codec Pro"/>
                <a:ea typeface="Codec Pro"/>
                <a:cs typeface="Codec Pro"/>
                <a:sym typeface="Codec Pro"/>
              </a:rPr>
              <a:t>Reinforces ASICS' premium image among serious runners.</a:t>
            </a:r>
          </a:p>
          <a:p>
            <a:pPr algn="l">
              <a:lnSpc>
                <a:spcPts val="2568"/>
              </a:lnSpc>
            </a:pPr>
          </a:p>
          <a:p>
            <a:pPr algn="l">
              <a:lnSpc>
                <a:spcPts val="2568"/>
              </a:lnSpc>
            </a:pPr>
            <a:r>
              <a:rPr lang="en-US" sz="1975" b="true">
                <a:solidFill>
                  <a:srgbClr val="000000"/>
                </a:solidFill>
                <a:latin typeface="Codec Pro Bold"/>
                <a:ea typeface="Codec Pro Bold"/>
                <a:cs typeface="Codec Pro Bold"/>
                <a:sym typeface="Codec Pro Bold"/>
              </a:rPr>
              <a:t>Mid-Tier Line:</a:t>
            </a:r>
          </a:p>
          <a:p>
            <a:pPr algn="l" marL="853183" indent="-284394" lvl="2">
              <a:lnSpc>
                <a:spcPts val="2568"/>
              </a:lnSpc>
              <a:buFont typeface="Arial"/>
              <a:buChar char="⚬"/>
            </a:pPr>
            <a:r>
              <a:rPr lang="en-US" sz="1975">
                <a:solidFill>
                  <a:srgbClr val="000000"/>
                </a:solidFill>
                <a:latin typeface="Codec Pro"/>
                <a:ea typeface="Codec Pro"/>
                <a:cs typeface="Codec Pro"/>
                <a:sym typeface="Codec Pro"/>
              </a:rPr>
              <a:t>Example: ASICS Flow.</a:t>
            </a:r>
          </a:p>
          <a:p>
            <a:pPr algn="l" marL="853183" indent="-284394" lvl="2">
              <a:lnSpc>
                <a:spcPts val="2568"/>
              </a:lnSpc>
              <a:buFont typeface="Arial"/>
              <a:buChar char="⚬"/>
            </a:pPr>
            <a:r>
              <a:rPr lang="en-US" sz="1975">
                <a:solidFill>
                  <a:srgbClr val="000000"/>
                </a:solidFill>
                <a:latin typeface="Codec Pro"/>
                <a:ea typeface="Codec Pro"/>
                <a:cs typeface="Codec Pro"/>
                <a:sym typeface="Codec Pro"/>
              </a:rPr>
              <a:t>Price Point: Better ($80–$120).</a:t>
            </a:r>
          </a:p>
          <a:p>
            <a:pPr algn="l" marL="853183" indent="-284394" lvl="2">
              <a:lnSpc>
                <a:spcPts val="2568"/>
              </a:lnSpc>
              <a:buFont typeface="Arial"/>
              <a:buChar char="⚬"/>
            </a:pPr>
            <a:r>
              <a:rPr lang="en-US" sz="1975">
                <a:solidFill>
                  <a:srgbClr val="000000"/>
                </a:solidFill>
                <a:latin typeface="Codec Pro"/>
                <a:ea typeface="Codec Pro"/>
                <a:cs typeface="Codec Pro"/>
                <a:sym typeface="Codec Pro"/>
              </a:rPr>
              <a:t>M</a:t>
            </a:r>
            <a:r>
              <a:rPr lang="en-US" sz="1975">
                <a:solidFill>
                  <a:srgbClr val="000000"/>
                </a:solidFill>
                <a:latin typeface="Codec Pro"/>
                <a:ea typeface="Codec Pro"/>
                <a:cs typeface="Codec Pro"/>
                <a:sym typeface="Codec Pro"/>
              </a:rPr>
              <a:t>arket Insight: Casual runners represent the fastest-growing segment, contributing 40% of total running shoe sales globally​​.</a:t>
            </a:r>
          </a:p>
          <a:p>
            <a:pPr algn="l" marL="853183" indent="-284394" lvl="2">
              <a:lnSpc>
                <a:spcPts val="2568"/>
              </a:lnSpc>
              <a:buFont typeface="Arial"/>
              <a:buChar char="⚬"/>
            </a:pPr>
            <a:r>
              <a:rPr lang="en-US" sz="1975">
                <a:solidFill>
                  <a:srgbClr val="000000"/>
                </a:solidFill>
                <a:latin typeface="Codec Pro"/>
                <a:ea typeface="Codec Pro"/>
                <a:cs typeface="Codec Pro"/>
                <a:sym typeface="Codec Pro"/>
              </a:rPr>
              <a:t>Ra</a:t>
            </a:r>
            <a:r>
              <a:rPr lang="en-US" sz="1975">
                <a:solidFill>
                  <a:srgbClr val="000000"/>
                </a:solidFill>
                <a:latin typeface="Codec Pro"/>
                <a:ea typeface="Codec Pro"/>
                <a:cs typeface="Codec Pro"/>
                <a:sym typeface="Codec Pro"/>
              </a:rPr>
              <a:t>tionale:</a:t>
            </a:r>
          </a:p>
          <a:p>
            <a:pPr algn="l" marL="1279774" indent="-319944" lvl="3">
              <a:lnSpc>
                <a:spcPts val="2568"/>
              </a:lnSpc>
              <a:buFont typeface="Arial"/>
              <a:buChar char="￭"/>
            </a:pPr>
            <a:r>
              <a:rPr lang="en-US" sz="1975">
                <a:solidFill>
                  <a:srgbClr val="000000"/>
                </a:solidFill>
                <a:latin typeface="Codec Pro"/>
                <a:ea typeface="Codec Pro"/>
                <a:cs typeface="Codec Pro"/>
                <a:sym typeface="Codec Pro"/>
              </a:rPr>
              <a:t>Lightweight and fashionable design attracts younger, price-sensitive consumers.</a:t>
            </a:r>
          </a:p>
          <a:p>
            <a:pPr algn="l" marL="1279774" indent="-319944" lvl="3">
              <a:lnSpc>
                <a:spcPts val="2568"/>
              </a:lnSpc>
              <a:buFont typeface="Arial"/>
              <a:buChar char="￭"/>
            </a:pPr>
            <a:r>
              <a:rPr lang="en-US" sz="1975">
                <a:solidFill>
                  <a:srgbClr val="000000"/>
                </a:solidFill>
                <a:latin typeface="Codec Pro"/>
                <a:ea typeface="Codec Pro"/>
                <a:cs typeface="Codec Pro"/>
                <a:sym typeface="Codec Pro"/>
              </a:rPr>
              <a:t>Po</a:t>
            </a:r>
            <a:r>
              <a:rPr lang="en-US" sz="1975">
                <a:solidFill>
                  <a:srgbClr val="000000"/>
                </a:solidFill>
                <a:latin typeface="Codec Pro"/>
                <a:ea typeface="Codec Pro"/>
                <a:cs typeface="Codec Pro"/>
                <a:sym typeface="Codec Pro"/>
              </a:rPr>
              <a:t>sitioned to counter Nike’s dominance in mid-tier markets.</a:t>
            </a:r>
          </a:p>
          <a:p>
            <a:pPr algn="l">
              <a:lnSpc>
                <a:spcPts val="2568"/>
              </a:lnSpc>
            </a:pPr>
          </a:p>
          <a:p>
            <a:pPr algn="l">
              <a:lnSpc>
                <a:spcPts val="2568"/>
              </a:lnSpc>
            </a:pPr>
            <a:r>
              <a:rPr lang="en-US" sz="1975" b="true">
                <a:solidFill>
                  <a:srgbClr val="000000"/>
                </a:solidFill>
                <a:latin typeface="Codec Pro Bold"/>
                <a:ea typeface="Codec Pro Bold"/>
                <a:cs typeface="Codec Pro Bold"/>
                <a:sym typeface="Codec Pro Bold"/>
              </a:rPr>
              <a:t>Lifestyle Line:</a:t>
            </a:r>
          </a:p>
          <a:p>
            <a:pPr algn="l" marL="853183" indent="-284394" lvl="2">
              <a:lnSpc>
                <a:spcPts val="2568"/>
              </a:lnSpc>
              <a:buFont typeface="Arial"/>
              <a:buChar char="⚬"/>
            </a:pPr>
            <a:r>
              <a:rPr lang="en-US" sz="1975">
                <a:solidFill>
                  <a:srgbClr val="000000"/>
                </a:solidFill>
                <a:latin typeface="Codec Pro"/>
                <a:ea typeface="Codec Pro"/>
                <a:cs typeface="Codec Pro"/>
                <a:sym typeface="Codec Pro"/>
              </a:rPr>
              <a:t>Example: Onitsuka Tiger Nippon Made.</a:t>
            </a:r>
          </a:p>
          <a:p>
            <a:pPr algn="l" marL="853183" indent="-284394" lvl="2">
              <a:lnSpc>
                <a:spcPts val="2568"/>
              </a:lnSpc>
              <a:buFont typeface="Arial"/>
              <a:buChar char="⚬"/>
            </a:pPr>
            <a:r>
              <a:rPr lang="en-US" sz="1975">
                <a:solidFill>
                  <a:srgbClr val="000000"/>
                </a:solidFill>
                <a:latin typeface="Codec Pro"/>
                <a:ea typeface="Codec Pro"/>
                <a:cs typeface="Codec Pro"/>
                <a:sym typeface="Codec Pro"/>
              </a:rPr>
              <a:t>Pric</a:t>
            </a:r>
            <a:r>
              <a:rPr lang="en-US" sz="1975">
                <a:solidFill>
                  <a:srgbClr val="000000"/>
                </a:solidFill>
                <a:latin typeface="Codec Pro"/>
                <a:ea typeface="Codec Pro"/>
                <a:cs typeface="Codec Pro"/>
                <a:sym typeface="Codec Pro"/>
              </a:rPr>
              <a:t>e Point: Best ($1</a:t>
            </a:r>
            <a:r>
              <a:rPr lang="en-US" sz="1975">
                <a:solidFill>
                  <a:srgbClr val="000000"/>
                </a:solidFill>
                <a:latin typeface="Codec Pro"/>
                <a:ea typeface="Codec Pro"/>
                <a:cs typeface="Codec Pro"/>
                <a:sym typeface="Codec Pro"/>
              </a:rPr>
              <a:t>50+).</a:t>
            </a:r>
          </a:p>
          <a:p>
            <a:pPr algn="l" marL="853183" indent="-284394" lvl="2">
              <a:lnSpc>
                <a:spcPts val="2568"/>
              </a:lnSpc>
              <a:buFont typeface="Arial"/>
              <a:buChar char="⚬"/>
            </a:pPr>
            <a:r>
              <a:rPr lang="en-US" sz="1975">
                <a:solidFill>
                  <a:srgbClr val="000000"/>
                </a:solidFill>
                <a:latin typeface="Codec Pro"/>
                <a:ea typeface="Codec Pro"/>
                <a:cs typeface="Codec Pro"/>
                <a:sym typeface="Codec Pro"/>
              </a:rPr>
              <a:t>Ma</a:t>
            </a:r>
            <a:r>
              <a:rPr lang="en-US" sz="1975">
                <a:solidFill>
                  <a:srgbClr val="000000"/>
                </a:solidFill>
                <a:latin typeface="Codec Pro"/>
                <a:ea typeface="Codec Pro"/>
                <a:cs typeface="Codec Pro"/>
                <a:sym typeface="Codec Pro"/>
              </a:rPr>
              <a:t>rket Insight: Retro sneakers with sustainability claims enjoy 50% higher growth rates compared to generic fashion sneakers​​.</a:t>
            </a:r>
          </a:p>
          <a:p>
            <a:pPr algn="l" marL="853183" indent="-284394" lvl="2">
              <a:lnSpc>
                <a:spcPts val="2568"/>
              </a:lnSpc>
              <a:buFont typeface="Arial"/>
              <a:buChar char="⚬"/>
            </a:pPr>
            <a:r>
              <a:rPr lang="en-US" sz="1975">
                <a:solidFill>
                  <a:srgbClr val="000000"/>
                </a:solidFill>
                <a:latin typeface="Codec Pro"/>
                <a:ea typeface="Codec Pro"/>
                <a:cs typeface="Codec Pro"/>
                <a:sym typeface="Codec Pro"/>
              </a:rPr>
              <a:t>Rati</a:t>
            </a:r>
            <a:r>
              <a:rPr lang="en-US" sz="1975">
                <a:solidFill>
                  <a:srgbClr val="000000"/>
                </a:solidFill>
                <a:latin typeface="Codec Pro"/>
                <a:ea typeface="Codec Pro"/>
                <a:cs typeface="Codec Pro"/>
                <a:sym typeface="Codec Pro"/>
              </a:rPr>
              <a:t>onale:</a:t>
            </a:r>
          </a:p>
          <a:p>
            <a:pPr algn="l" marL="1279774" indent="-319944" lvl="3">
              <a:lnSpc>
                <a:spcPts val="2568"/>
              </a:lnSpc>
              <a:buFont typeface="Arial"/>
              <a:buChar char="￭"/>
            </a:pPr>
            <a:r>
              <a:rPr lang="en-US" sz="1975">
                <a:solidFill>
                  <a:srgbClr val="000000"/>
                </a:solidFill>
                <a:latin typeface="Codec Pro"/>
                <a:ea typeface="Codec Pro"/>
                <a:cs typeface="Codec Pro"/>
                <a:sym typeface="Codec Pro"/>
              </a:rPr>
              <a:t>Combines heritage-driven design with eco-friendly materials.</a:t>
            </a:r>
          </a:p>
          <a:p>
            <a:pPr algn="l" marL="1279774" indent="-319944" lvl="3">
              <a:lnSpc>
                <a:spcPts val="2568"/>
              </a:lnSpc>
              <a:buFont typeface="Arial"/>
              <a:buChar char="￭"/>
            </a:pPr>
            <a:r>
              <a:rPr lang="en-US" sz="1975">
                <a:solidFill>
                  <a:srgbClr val="000000"/>
                </a:solidFill>
                <a:latin typeface="Codec Pro"/>
                <a:ea typeface="Codec Pro"/>
                <a:cs typeface="Codec Pro"/>
                <a:sym typeface="Codec Pro"/>
              </a:rPr>
              <a:t>Targets urban millennials and Gen Z consumers seeking authenticity.</a:t>
            </a:r>
          </a:p>
        </p:txBody>
      </p:sp>
      <p:sp>
        <p:nvSpPr>
          <p:cNvPr name="TextBox 5" id="5"/>
          <p:cNvSpPr txBox="true"/>
          <p:nvPr/>
        </p:nvSpPr>
        <p:spPr>
          <a:xfrm rot="0">
            <a:off x="745977" y="381487"/>
            <a:ext cx="12127677" cy="1504950"/>
          </a:xfrm>
          <a:prstGeom prst="rect">
            <a:avLst/>
          </a:prstGeom>
        </p:spPr>
        <p:txBody>
          <a:bodyPr anchor="t" rtlCol="false" tIns="0" lIns="0" bIns="0" rIns="0">
            <a:spAutoFit/>
          </a:bodyPr>
          <a:lstStyle/>
          <a:p>
            <a:pPr algn="l">
              <a:lnSpc>
                <a:spcPts val="7400"/>
              </a:lnSpc>
            </a:pPr>
            <a:r>
              <a:rPr lang="en-US" sz="6167" b="true">
                <a:solidFill>
                  <a:srgbClr val="FFFFFF"/>
                </a:solidFill>
                <a:latin typeface="Codec Pro Bold"/>
                <a:ea typeface="Codec Pro Bold"/>
                <a:cs typeface="Codec Pro Bold"/>
                <a:sym typeface="Codec Pro Bold"/>
              </a:rPr>
              <a:t>THE ASICS LINEUP:</a:t>
            </a:r>
          </a:p>
          <a:p>
            <a:pPr algn="l">
              <a:lnSpc>
                <a:spcPts val="3800"/>
              </a:lnSpc>
            </a:pPr>
            <a:r>
              <a:rPr lang="en-US" sz="3167">
                <a:solidFill>
                  <a:srgbClr val="FFFFFF"/>
                </a:solidFill>
                <a:latin typeface="Codec Pro"/>
                <a:ea typeface="Codec Pro"/>
                <a:cs typeface="Codec Pro"/>
                <a:sym typeface="Codec Pro"/>
              </a:rPr>
              <a:t>PCRAFTED FOR EVERY RUNNER, EVERY NEED</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3908560"/>
          </a:xfrm>
          <a:prstGeom prst="rect">
            <a:avLst/>
          </a:prstGeom>
          <a:solidFill>
            <a:srgbClr val="000066"/>
          </a:solidFill>
        </p:spPr>
      </p:sp>
      <p:graphicFrame>
        <p:nvGraphicFramePr>
          <p:cNvPr name="Table 3" id="3"/>
          <p:cNvGraphicFramePr>
            <a:graphicFrameLocks noGrp="true"/>
          </p:cNvGraphicFramePr>
          <p:nvPr/>
        </p:nvGraphicFramePr>
        <p:xfrm>
          <a:off x="7347003" y="4152894"/>
          <a:ext cx="9912297" cy="5610225"/>
        </p:xfrm>
        <a:graphic>
          <a:graphicData uri="http://schemas.openxmlformats.org/drawingml/2006/table">
            <a:tbl>
              <a:tblPr/>
              <a:tblGrid>
                <a:gridCol w="1646638"/>
                <a:gridCol w="1158049"/>
                <a:gridCol w="7107610"/>
              </a:tblGrid>
              <a:tr h="785049">
                <a:tc>
                  <a:txBody>
                    <a:bodyPr anchor="t" rtlCol="false"/>
                    <a:lstStyle/>
                    <a:p>
                      <a:pPr algn="l">
                        <a:lnSpc>
                          <a:spcPts val="2099"/>
                        </a:lnSpc>
                        <a:defRPr/>
                      </a:pPr>
                      <a:r>
                        <a:rPr lang="en-US" sz="1499" b="true">
                          <a:solidFill>
                            <a:srgbClr val="000000"/>
                          </a:solidFill>
                          <a:latin typeface="Codec Pro Bold"/>
                          <a:ea typeface="Codec Pro Bold"/>
                          <a:cs typeface="Codec Pro Bold"/>
                          <a:sym typeface="Codec Pro Bold"/>
                        </a:rPr>
                        <a:t>Criteria</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099"/>
                        </a:lnSpc>
                        <a:defRPr/>
                      </a:pPr>
                      <a:r>
                        <a:rPr lang="en-US" sz="1499" b="true">
                          <a:solidFill>
                            <a:srgbClr val="000000"/>
                          </a:solidFill>
                          <a:latin typeface="Codec Pro Bold"/>
                          <a:ea typeface="Codec Pro Bold"/>
                          <a:cs typeface="Codec Pro Bold"/>
                          <a:sym typeface="Codec Pro Bold"/>
                        </a:rPr>
                        <a:t>Score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099"/>
                        </a:lnSpc>
                        <a:defRPr/>
                      </a:pPr>
                      <a:r>
                        <a:rPr lang="en-US" sz="1499" b="true">
                          <a:solidFill>
                            <a:srgbClr val="000000"/>
                          </a:solidFill>
                          <a:latin typeface="Codec Pro Bold"/>
                          <a:ea typeface="Codec Pro Bold"/>
                          <a:cs typeface="Codec Pro Bold"/>
                          <a:sym typeface="Codec Pro Bold"/>
                        </a:rPr>
                        <a:t>Rationale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06294">
                <a:tc>
                  <a:txBody>
                    <a:bodyPr anchor="t" rtlCol="false"/>
                    <a:lstStyle/>
                    <a:p>
                      <a:pPr algn="l">
                        <a:lnSpc>
                          <a:spcPts val="1819"/>
                        </a:lnSpc>
                        <a:defRPr/>
                      </a:pPr>
                      <a:r>
                        <a:rPr lang="en-US" sz="1299">
                          <a:solidFill>
                            <a:srgbClr val="000000"/>
                          </a:solidFill>
                          <a:latin typeface="Codec Pro"/>
                          <a:ea typeface="Codec Pro"/>
                          <a:cs typeface="Codec Pro"/>
                          <a:sym typeface="Codec Pro"/>
                        </a:rPr>
                        <a:t>Market Differentiation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Codec Pro"/>
                          <a:ea typeface="Codec Pro"/>
                          <a:cs typeface="Codec Pro"/>
                          <a:sym typeface="Codec Pro"/>
                        </a:rPr>
                        <a:t>High</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Codec Pro"/>
                          <a:ea typeface="Codec Pro"/>
                          <a:cs typeface="Codec Pro"/>
                          <a:sym typeface="Codec Pro"/>
                        </a:rPr>
                        <a:t>Clear</a:t>
                      </a:r>
                      <a:endParaRPr lang="en-US" sz="1100"/>
                    </a:p>
                    <a:p>
                      <a:pPr algn="l">
                        <a:lnSpc>
                          <a:spcPts val="1819"/>
                        </a:lnSpc>
                      </a:pPr>
                      <a:r>
                        <a:rPr lang="en-US" sz="1299">
                          <a:solidFill>
                            <a:srgbClr val="000000"/>
                          </a:solidFill>
                          <a:latin typeface="Codec Pro"/>
                          <a:ea typeface="Codec Pro"/>
                          <a:cs typeface="Codec Pro"/>
                          <a:sym typeface="Codec Pro"/>
                        </a:rPr>
                        <a:t>  brand roles: ASICS for performance, Onitsuka Tiger for premium lifestyle, and</a:t>
                      </a:r>
                    </a:p>
                    <a:p>
                      <a:pPr algn="l">
                        <a:lnSpc>
                          <a:spcPts val="1819"/>
                        </a:lnSpc>
                      </a:pPr>
                      <a:r>
                        <a:rPr lang="en-US" sz="1299">
                          <a:solidFill>
                            <a:srgbClr val="000000"/>
                          </a:solidFill>
                          <a:latin typeface="Codec Pro"/>
                          <a:ea typeface="Codec Pro"/>
                          <a:cs typeface="Codec Pro"/>
                          <a:sym typeface="Codec Pro"/>
                        </a:rPr>
                        <a:t>  mid-tier ASICS Flow for casual runners.</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06294">
                <a:tc>
                  <a:txBody>
                    <a:bodyPr anchor="t" rtlCol="false"/>
                    <a:lstStyle/>
                    <a:p>
                      <a:pPr algn="l">
                        <a:lnSpc>
                          <a:spcPts val="1819"/>
                        </a:lnSpc>
                        <a:defRPr/>
                      </a:pPr>
                      <a:r>
                        <a:rPr lang="en-US" sz="1299">
                          <a:solidFill>
                            <a:srgbClr val="000000"/>
                          </a:solidFill>
                          <a:latin typeface="Codec Pro"/>
                          <a:ea typeface="Codec Pro"/>
                          <a:cs typeface="Codec Pro"/>
                          <a:sym typeface="Codec Pro"/>
                        </a:rPr>
                        <a:t>Operational Efficiency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Codec Pro"/>
                          <a:ea typeface="Codec Pro"/>
                          <a:cs typeface="Codec Pro"/>
                          <a:sym typeface="Codec Pro"/>
                        </a:rPr>
                        <a:t>Medium</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Codec Pro"/>
                          <a:ea typeface="Codec Pro"/>
                          <a:cs typeface="Codec Pro"/>
                          <a:sym typeface="Codec Pro"/>
                        </a:rPr>
                        <a:t>Managing</a:t>
                      </a:r>
                      <a:endParaRPr lang="en-US" sz="1100"/>
                    </a:p>
                    <a:p>
                      <a:pPr algn="l">
                        <a:lnSpc>
                          <a:spcPts val="1819"/>
                        </a:lnSpc>
                      </a:pPr>
                      <a:r>
                        <a:rPr lang="en-US" sz="1299">
                          <a:solidFill>
                            <a:srgbClr val="000000"/>
                          </a:solidFill>
                          <a:latin typeface="Codec Pro"/>
                          <a:ea typeface="Codec Pro"/>
                          <a:cs typeface="Codec Pro"/>
                          <a:sym typeface="Codec Pro"/>
                        </a:rPr>
                        <a:t>  multiple brands requires resources but ensures precision in targeting</a:t>
                      </a:r>
                    </a:p>
                    <a:p>
                      <a:pPr algn="l">
                        <a:lnSpc>
                          <a:spcPts val="1819"/>
                        </a:lnSpc>
                      </a:pPr>
                      <a:r>
                        <a:rPr lang="en-US" sz="1299">
                          <a:solidFill>
                            <a:srgbClr val="000000"/>
                          </a:solidFill>
                          <a:latin typeface="Codec Pro"/>
                          <a:ea typeface="Codec Pro"/>
                          <a:cs typeface="Codec Pro"/>
                          <a:sym typeface="Codec Pro"/>
                        </a:rPr>
                        <a:t>  distinct segments.</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06294">
                <a:tc>
                  <a:txBody>
                    <a:bodyPr anchor="t" rtlCol="false"/>
                    <a:lstStyle/>
                    <a:p>
                      <a:pPr algn="l">
                        <a:lnSpc>
                          <a:spcPts val="1819"/>
                        </a:lnSpc>
                        <a:defRPr/>
                      </a:pPr>
                      <a:r>
                        <a:rPr lang="en-US" sz="1299">
                          <a:solidFill>
                            <a:srgbClr val="000000"/>
                          </a:solidFill>
                          <a:latin typeface="Codec Pro"/>
                          <a:ea typeface="Codec Pro"/>
                          <a:cs typeface="Codec Pro"/>
                          <a:sym typeface="Codec Pro"/>
                        </a:rPr>
                        <a:t>Consumer Alignment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Codec Pro"/>
                          <a:ea typeface="Codec Pro"/>
                          <a:cs typeface="Codec Pro"/>
                          <a:sym typeface="Codec Pro"/>
                        </a:rPr>
                        <a:t>High</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Codec Pro"/>
                          <a:ea typeface="Codec Pro"/>
                          <a:cs typeface="Codec Pro"/>
                          <a:sym typeface="Codec Pro"/>
                        </a:rPr>
                        <a:t>Aligns</a:t>
                      </a:r>
                      <a:endParaRPr lang="en-US" sz="1100"/>
                    </a:p>
                    <a:p>
                      <a:pPr algn="l">
                        <a:lnSpc>
                          <a:spcPts val="1819"/>
                        </a:lnSpc>
                      </a:pPr>
                      <a:r>
                        <a:rPr lang="en-US" sz="1299">
                          <a:solidFill>
                            <a:srgbClr val="000000"/>
                          </a:solidFill>
                          <a:latin typeface="Codec Pro"/>
                          <a:ea typeface="Codec Pro"/>
                          <a:cs typeface="Codec Pro"/>
                          <a:sym typeface="Codec Pro"/>
                        </a:rPr>
                        <a:t>  with diverse needs: serious athletes (ASICS), urban fashion (Onitsuka Tiger),</a:t>
                      </a:r>
                    </a:p>
                    <a:p>
                      <a:pPr algn="l">
                        <a:lnSpc>
                          <a:spcPts val="1819"/>
                        </a:lnSpc>
                      </a:pPr>
                      <a:r>
                        <a:rPr lang="en-US" sz="1299">
                          <a:solidFill>
                            <a:srgbClr val="000000"/>
                          </a:solidFill>
                          <a:latin typeface="Codec Pro"/>
                          <a:ea typeface="Codec Pro"/>
                          <a:cs typeface="Codec Pro"/>
                          <a:sym typeface="Codec Pro"/>
                        </a:rPr>
                        <a:t>  and casual runners (ASICS Flow).</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06294">
                <a:tc>
                  <a:txBody>
                    <a:bodyPr anchor="t" rtlCol="false"/>
                    <a:lstStyle/>
                    <a:p>
                      <a:pPr algn="l">
                        <a:lnSpc>
                          <a:spcPts val="1819"/>
                        </a:lnSpc>
                        <a:defRPr/>
                      </a:pPr>
                      <a:r>
                        <a:rPr lang="en-US" sz="1299">
                          <a:solidFill>
                            <a:srgbClr val="000000"/>
                          </a:solidFill>
                          <a:latin typeface="Codec Pro"/>
                          <a:ea typeface="Codec Pro"/>
                          <a:cs typeface="Codec Pro"/>
                          <a:sym typeface="Codec Pro"/>
                        </a:rPr>
                        <a:t>Scalability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Codec Pro"/>
                          <a:ea typeface="Codec Pro"/>
                          <a:cs typeface="Codec Pro"/>
                          <a:sym typeface="Codec Pro"/>
                        </a:rPr>
                        <a:t>Medium</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Codec Pro"/>
                          <a:ea typeface="Codec Pro"/>
                          <a:cs typeface="Codec Pro"/>
                          <a:sym typeface="Codec Pro"/>
                        </a:rPr>
                        <a:t>Broader</a:t>
                      </a:r>
                      <a:endParaRPr lang="en-US" sz="1100"/>
                    </a:p>
                    <a:p>
                      <a:pPr algn="l">
                        <a:lnSpc>
                          <a:spcPts val="1819"/>
                        </a:lnSpc>
                      </a:pPr>
                      <a:r>
                        <a:rPr lang="en-US" sz="1299">
                          <a:solidFill>
                            <a:srgbClr val="000000"/>
                          </a:solidFill>
                          <a:latin typeface="Codec Pro"/>
                          <a:ea typeface="Codec Pro"/>
                          <a:cs typeface="Codec Pro"/>
                          <a:sym typeface="Codec Pro"/>
                        </a:rPr>
                        <a:t>  appeal facilitates market expansion, though branding investments are</a:t>
                      </a:r>
                    </a:p>
                    <a:p>
                      <a:pPr algn="l">
                        <a:lnSpc>
                          <a:spcPts val="1819"/>
                        </a:lnSpc>
                      </a:pPr>
                      <a:r>
                        <a:rPr lang="en-US" sz="1299">
                          <a:solidFill>
                            <a:srgbClr val="000000"/>
                          </a:solidFill>
                          <a:latin typeface="Codec Pro"/>
                          <a:ea typeface="Codec Pro"/>
                          <a:cs typeface="Codec Pro"/>
                          <a:sym typeface="Codec Pro"/>
                        </a:rPr>
                        <a:t>  essential for premium segments.</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028700" y="933450"/>
            <a:ext cx="12636605" cy="2072640"/>
          </a:xfrm>
          <a:prstGeom prst="rect">
            <a:avLst/>
          </a:prstGeom>
        </p:spPr>
        <p:txBody>
          <a:bodyPr anchor="t" rtlCol="false" tIns="0" lIns="0" bIns="0" rIns="0">
            <a:spAutoFit/>
          </a:bodyPr>
          <a:lstStyle/>
          <a:p>
            <a:pPr algn="l">
              <a:lnSpc>
                <a:spcPts val="7799"/>
              </a:lnSpc>
            </a:pPr>
            <a:r>
              <a:rPr lang="en-US" sz="6499" b="true">
                <a:solidFill>
                  <a:srgbClr val="FFFFFF"/>
                </a:solidFill>
                <a:latin typeface="Codec Pro Bold"/>
                <a:ea typeface="Codec Pro Bold"/>
                <a:cs typeface="Codec Pro Bold"/>
                <a:sym typeface="Codec Pro Bold"/>
              </a:rPr>
              <a:t>ASICS BRANDING ARCHITECHTURE: REBRANDING </a:t>
            </a:r>
          </a:p>
        </p:txBody>
      </p:sp>
      <p:sp>
        <p:nvSpPr>
          <p:cNvPr name="TextBox 5" id="5"/>
          <p:cNvSpPr txBox="true"/>
          <p:nvPr/>
        </p:nvSpPr>
        <p:spPr>
          <a:xfrm rot="0">
            <a:off x="13665305" y="385502"/>
            <a:ext cx="4248507" cy="444500"/>
          </a:xfrm>
          <a:prstGeom prst="rect">
            <a:avLst/>
          </a:prstGeom>
        </p:spPr>
        <p:txBody>
          <a:bodyPr anchor="t" rtlCol="false" tIns="0" lIns="0" bIns="0" rIns="0">
            <a:spAutoFit/>
          </a:bodyPr>
          <a:lstStyle/>
          <a:p>
            <a:pPr algn="r">
              <a:lnSpc>
                <a:spcPts val="3249"/>
              </a:lnSpc>
            </a:pPr>
            <a:r>
              <a:rPr lang="en-US" sz="2499">
                <a:solidFill>
                  <a:srgbClr val="FFFFFF"/>
                </a:solidFill>
                <a:latin typeface="Codec Pro"/>
                <a:ea typeface="Codec Pro"/>
                <a:cs typeface="Codec Pro"/>
                <a:sym typeface="Codec Pro"/>
              </a:rPr>
              <a:t>20</a:t>
            </a:r>
          </a:p>
        </p:txBody>
      </p:sp>
      <p:sp>
        <p:nvSpPr>
          <p:cNvPr name="TextBox 6" id="6"/>
          <p:cNvSpPr txBox="true"/>
          <p:nvPr/>
        </p:nvSpPr>
        <p:spPr>
          <a:xfrm rot="0">
            <a:off x="541327" y="4095744"/>
            <a:ext cx="6805675" cy="5820410"/>
          </a:xfrm>
          <a:prstGeom prst="rect">
            <a:avLst/>
          </a:prstGeom>
        </p:spPr>
        <p:txBody>
          <a:bodyPr anchor="t" rtlCol="false" tIns="0" lIns="0" bIns="0" rIns="0">
            <a:spAutoFit/>
          </a:bodyPr>
          <a:lstStyle/>
          <a:p>
            <a:pPr algn="l">
              <a:lnSpc>
                <a:spcPts val="2860"/>
              </a:lnSpc>
            </a:pPr>
            <a:r>
              <a:rPr lang="en-US" sz="2200">
                <a:solidFill>
                  <a:srgbClr val="000000"/>
                </a:solidFill>
                <a:latin typeface="Codec Pro"/>
                <a:ea typeface="Codec Pro"/>
                <a:cs typeface="Codec Pro"/>
                <a:sym typeface="Codec Pro"/>
              </a:rPr>
              <a:t>ASICS needs to use a hybrid brand approach to balance its core Performance identity with its emerging Lifestyle and Digital brands. This will enable ASICS to:</a:t>
            </a:r>
          </a:p>
          <a:p>
            <a:pPr algn="l">
              <a:lnSpc>
                <a:spcPts val="2860"/>
              </a:lnSpc>
            </a:pP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Maintain the ASICS brand as a leader in performance-driven footwear and apparel.</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Position Onitsuka Tiger as a high-end, fashion-forward lifestyle brand.</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Develop ASICS Tiger as a more streetwear and youth-oriented brand targeting sneaker aficionados.</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Integrate the Runkeeper and MY ASICS apps within the ecosystem to deliver unique identities but align them with broader ASICS objectives.</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3006090"/>
          </a:xfrm>
          <a:prstGeom prst="rect">
            <a:avLst/>
          </a:prstGeom>
          <a:solidFill>
            <a:srgbClr val="000066"/>
          </a:solidFill>
        </p:spPr>
      </p:sp>
      <p:sp>
        <p:nvSpPr>
          <p:cNvPr name="TextBox 3" id="3"/>
          <p:cNvSpPr txBox="true"/>
          <p:nvPr/>
        </p:nvSpPr>
        <p:spPr>
          <a:xfrm rot="0">
            <a:off x="1028700" y="759388"/>
            <a:ext cx="12636605" cy="2072640"/>
          </a:xfrm>
          <a:prstGeom prst="rect">
            <a:avLst/>
          </a:prstGeom>
        </p:spPr>
        <p:txBody>
          <a:bodyPr anchor="t" rtlCol="false" tIns="0" lIns="0" bIns="0" rIns="0">
            <a:spAutoFit/>
          </a:bodyPr>
          <a:lstStyle/>
          <a:p>
            <a:pPr algn="l">
              <a:lnSpc>
                <a:spcPts val="7799"/>
              </a:lnSpc>
            </a:pPr>
            <a:r>
              <a:rPr lang="en-US" b="true" sz="6499">
                <a:solidFill>
                  <a:srgbClr val="FFFFFF"/>
                </a:solidFill>
                <a:latin typeface="Codec Pro Bold"/>
                <a:ea typeface="Codec Pro Bold"/>
                <a:cs typeface="Codec Pro Bold"/>
                <a:sym typeface="Codec Pro Bold"/>
              </a:rPr>
              <a:t>PRODUCT AND POSITIONING STRATEGY</a:t>
            </a:r>
          </a:p>
        </p:txBody>
      </p:sp>
      <p:sp>
        <p:nvSpPr>
          <p:cNvPr name="TextBox 4" id="4"/>
          <p:cNvSpPr txBox="true"/>
          <p:nvPr/>
        </p:nvSpPr>
        <p:spPr>
          <a:xfrm rot="0">
            <a:off x="447831" y="3139440"/>
            <a:ext cx="17336125" cy="7268210"/>
          </a:xfrm>
          <a:prstGeom prst="rect">
            <a:avLst/>
          </a:prstGeom>
        </p:spPr>
        <p:txBody>
          <a:bodyPr anchor="t" rtlCol="false" tIns="0" lIns="0" bIns="0" rIns="0">
            <a:spAutoFit/>
          </a:bodyPr>
          <a:lstStyle/>
          <a:p>
            <a:pPr algn="l">
              <a:lnSpc>
                <a:spcPts val="2860"/>
              </a:lnSpc>
            </a:pPr>
            <a:r>
              <a:rPr lang="en-US" sz="2200" b="true">
                <a:solidFill>
                  <a:srgbClr val="000000"/>
                </a:solidFill>
                <a:latin typeface="Codec Pro Bold"/>
                <a:ea typeface="Codec Pro Bold"/>
                <a:cs typeface="Codec Pro Bold"/>
                <a:sym typeface="Codec Pro Bold"/>
              </a:rPr>
              <a:t>Core Brand (ASICS):</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Innovate for high performance to appeal to serious runners, such as MetaRun and GEL-Kayano.</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The company maintains its positioning as a performance leader, offering the most advanced technical solution in the industry.</a:t>
            </a:r>
          </a:p>
          <a:p>
            <a:pPr algn="l">
              <a:lnSpc>
                <a:spcPts val="2860"/>
              </a:lnSpc>
            </a:pPr>
            <a:r>
              <a:rPr lang="en-US" sz="2200" b="true">
                <a:solidFill>
                  <a:srgbClr val="000000"/>
                </a:solidFill>
                <a:latin typeface="Codec Pro Bold"/>
                <a:ea typeface="Codec Pro Bold"/>
                <a:cs typeface="Codec Pro Bold"/>
                <a:sym typeface="Codec Pro Bold"/>
              </a:rPr>
              <a:t>Mid-Tier (ASICS Flow):</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Catches the values of price-oriented casual runners.</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Extends ASICS's reach into emerging race markets, such as 5K and 10K runs.</a:t>
            </a:r>
          </a:p>
          <a:p>
            <a:pPr algn="l">
              <a:lnSpc>
                <a:spcPts val="2860"/>
              </a:lnSpc>
            </a:pPr>
            <a:r>
              <a:rPr lang="en-US" sz="2200" b="true">
                <a:solidFill>
                  <a:srgbClr val="000000"/>
                </a:solidFill>
                <a:latin typeface="Codec Pro Bold"/>
                <a:ea typeface="Codec Pro Bold"/>
                <a:cs typeface="Codec Pro Bold"/>
                <a:sym typeface="Codec Pro Bold"/>
              </a:rPr>
              <a:t>Lifestyle Brand (Onitsuka Tiger):</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Fashionable urban millennials with environmentally friendly retro designs</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Complement "smart lifestyle integration" by focusing on heritage and sustainability.</a:t>
            </a:r>
          </a:p>
          <a:p>
            <a:pPr algn="l">
              <a:lnSpc>
                <a:spcPts val="2860"/>
              </a:lnSpc>
            </a:pPr>
            <a:r>
              <a:rPr lang="en-US" sz="2200" b="true">
                <a:solidFill>
                  <a:srgbClr val="000000"/>
                </a:solidFill>
                <a:latin typeface="Codec Pro Bold"/>
                <a:ea typeface="Codec Pro Bold"/>
                <a:cs typeface="Codec Pro Bold"/>
                <a:sym typeface="Codec Pro Bold"/>
              </a:rPr>
              <a:t>Digital ecosystem (Runkeeper):</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Unified app strategy for integrating ASICS and Runkeeper features to drive community-based growth.</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More emotive and functional engagement through personalized coaching and gamification.</a:t>
            </a:r>
          </a:p>
          <a:p>
            <a:pPr algn="l">
              <a:lnSpc>
                <a:spcPts val="2860"/>
              </a:lnSpc>
            </a:pPr>
            <a:r>
              <a:rPr lang="en-US" sz="2200" b="true">
                <a:solidFill>
                  <a:srgbClr val="000000"/>
                </a:solidFill>
                <a:latin typeface="Codec Pro Bold"/>
                <a:ea typeface="Codec Pro Bold"/>
                <a:cs typeface="Codec Pro Bold"/>
                <a:sym typeface="Codec Pro Bold"/>
              </a:rPr>
              <a:t>Benefits of the Hybrid Model</a:t>
            </a:r>
          </a:p>
          <a:p>
            <a:pPr algn="l">
              <a:lnSpc>
                <a:spcPts val="2860"/>
              </a:lnSpc>
            </a:pPr>
            <a:r>
              <a:rPr lang="en-US" sz="2200">
                <a:solidFill>
                  <a:srgbClr val="000000"/>
                </a:solidFill>
                <a:latin typeface="Codec Pro"/>
                <a:ea typeface="Codec Pro"/>
                <a:cs typeface="Codec Pro"/>
                <a:sym typeface="Codec Pro"/>
              </a:rPr>
              <a:t>Clarity and Flexibility: Avoids consumer confusion by maintaining distinct brand identities.</a:t>
            </a:r>
          </a:p>
          <a:p>
            <a:pPr algn="l">
              <a:lnSpc>
                <a:spcPts val="2860"/>
              </a:lnSpc>
            </a:pPr>
            <a:r>
              <a:rPr lang="en-US" sz="2200">
                <a:solidFill>
                  <a:srgbClr val="000000"/>
                </a:solidFill>
                <a:latin typeface="Codec Pro"/>
                <a:ea typeface="Codec Pro"/>
                <a:cs typeface="Codec Pro"/>
                <a:sym typeface="Codec Pro"/>
              </a:rPr>
              <a:t>Synergy Across Segments: The same creates cross-brand collaborations, like ASICS performance gear along with Onitsuka Tiger post-race footwear.</a:t>
            </a:r>
          </a:p>
          <a:p>
            <a:pPr algn="l">
              <a:lnSpc>
                <a:spcPts val="2860"/>
              </a:lnSpc>
            </a:pPr>
            <a:r>
              <a:rPr lang="en-US" sz="2200">
                <a:solidFill>
                  <a:srgbClr val="000000"/>
                </a:solidFill>
                <a:latin typeface="Codec Pro"/>
                <a:ea typeface="Codec Pro"/>
                <a:cs typeface="Codec Pro"/>
                <a:sym typeface="Codec Pro"/>
              </a:rPr>
              <a:t>Profitability: Premium margins are targeted in lifestyle and high-end performance products, with volume leveraged in the mid-tier.</a:t>
            </a:r>
          </a:p>
          <a:p>
            <a:pPr algn="l">
              <a:lnSpc>
                <a:spcPts val="2860"/>
              </a:lnSpc>
            </a:pPr>
            <a:r>
              <a:rPr lang="en-US" sz="2200">
                <a:solidFill>
                  <a:srgbClr val="000000"/>
                </a:solidFill>
                <a:latin typeface="Codec Pro"/>
                <a:ea typeface="Codec Pro"/>
                <a:cs typeface="Codec Pro"/>
                <a:sym typeface="Codec Pro"/>
              </a:rPr>
              <a:t>Brand equity: Strengthens ASICS's perception as a technical leader and lifestyle innovator.</a:t>
            </a:r>
          </a:p>
          <a:p>
            <a:pPr algn="l">
              <a:lnSpc>
                <a:spcPts val="2860"/>
              </a:lnSpc>
            </a:pPr>
          </a:p>
        </p:txBody>
      </p:sp>
      <p:sp>
        <p:nvSpPr>
          <p:cNvPr name="TextBox 5" id="5"/>
          <p:cNvSpPr txBox="true"/>
          <p:nvPr/>
        </p:nvSpPr>
        <p:spPr>
          <a:xfrm rot="0">
            <a:off x="17670912" y="9502467"/>
            <a:ext cx="329505" cy="396240"/>
          </a:xfrm>
          <a:prstGeom prst="rect">
            <a:avLst/>
          </a:prstGeom>
        </p:spPr>
        <p:txBody>
          <a:bodyPr anchor="t" rtlCol="false" tIns="0" lIns="0" bIns="0" rIns="0">
            <a:spAutoFit/>
          </a:bodyPr>
          <a:lstStyle/>
          <a:p>
            <a:pPr algn="ctr">
              <a:lnSpc>
                <a:spcPts val="3359"/>
              </a:lnSpc>
            </a:pPr>
            <a:r>
              <a:rPr lang="en-US" sz="2400">
                <a:solidFill>
                  <a:srgbClr val="000000"/>
                </a:solidFill>
                <a:latin typeface="Canva Sans"/>
                <a:ea typeface="Canva Sans"/>
                <a:cs typeface="Canva Sans"/>
                <a:sym typeface="Canva Sans"/>
              </a:rPr>
              <a:t>21</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3908560"/>
          </a:xfrm>
          <a:prstGeom prst="rect">
            <a:avLst/>
          </a:prstGeom>
          <a:solidFill>
            <a:srgbClr val="000066"/>
          </a:solidFill>
        </p:spPr>
      </p:sp>
      <p:sp>
        <p:nvSpPr>
          <p:cNvPr name="TextBox 3" id="3"/>
          <p:cNvSpPr txBox="true"/>
          <p:nvPr/>
        </p:nvSpPr>
        <p:spPr>
          <a:xfrm rot="0">
            <a:off x="1028700" y="933450"/>
            <a:ext cx="13889849" cy="2072640"/>
          </a:xfrm>
          <a:prstGeom prst="rect">
            <a:avLst/>
          </a:prstGeom>
        </p:spPr>
        <p:txBody>
          <a:bodyPr anchor="t" rtlCol="false" tIns="0" lIns="0" bIns="0" rIns="0">
            <a:spAutoFit/>
          </a:bodyPr>
          <a:lstStyle/>
          <a:p>
            <a:pPr algn="l">
              <a:lnSpc>
                <a:spcPts val="7799"/>
              </a:lnSpc>
            </a:pPr>
            <a:r>
              <a:rPr lang="en-US" sz="6499" b="true">
                <a:solidFill>
                  <a:srgbClr val="FFFFFF"/>
                </a:solidFill>
                <a:latin typeface="Codec Pro Bold"/>
                <a:ea typeface="Codec Pro Bold"/>
                <a:cs typeface="Codec Pro Bold"/>
                <a:sym typeface="Codec Pro Bold"/>
              </a:rPr>
              <a:t>Branding Strategy for Runkeeper and MY ASICS</a:t>
            </a:r>
          </a:p>
        </p:txBody>
      </p:sp>
      <p:sp>
        <p:nvSpPr>
          <p:cNvPr name="TextBox 4" id="4"/>
          <p:cNvSpPr txBox="true"/>
          <p:nvPr/>
        </p:nvSpPr>
        <p:spPr>
          <a:xfrm rot="0">
            <a:off x="1028700" y="4095744"/>
            <a:ext cx="6422740" cy="5820410"/>
          </a:xfrm>
          <a:prstGeom prst="rect">
            <a:avLst/>
          </a:prstGeom>
        </p:spPr>
        <p:txBody>
          <a:bodyPr anchor="t" rtlCol="false" tIns="0" lIns="0" bIns="0" rIns="0">
            <a:spAutoFit/>
          </a:bodyPr>
          <a:lstStyle/>
          <a:p>
            <a:pPr algn="l">
              <a:lnSpc>
                <a:spcPts val="2860"/>
              </a:lnSpc>
            </a:pPr>
            <a:r>
              <a:rPr lang="en-US" sz="2200">
                <a:solidFill>
                  <a:srgbClr val="000000"/>
                </a:solidFill>
                <a:latin typeface="Codec Pro"/>
                <a:ea typeface="Codec Pro"/>
                <a:cs typeface="Codec Pro"/>
                <a:sym typeface="Codec Pro"/>
              </a:rPr>
              <a:t>Recommendation: </a:t>
            </a:r>
            <a:r>
              <a:rPr lang="en-US" sz="2200" b="true">
                <a:solidFill>
                  <a:srgbClr val="000000"/>
                </a:solidFill>
                <a:latin typeface="Codec Pro Bold"/>
                <a:ea typeface="Codec Pro Bold"/>
                <a:cs typeface="Codec Pro Bold"/>
                <a:sym typeface="Codec Pro Bold"/>
              </a:rPr>
              <a:t>Integrate the Apps</a:t>
            </a:r>
          </a:p>
          <a:p>
            <a:pPr algn="l">
              <a:lnSpc>
                <a:spcPts val="2860"/>
              </a:lnSpc>
            </a:pPr>
            <a:r>
              <a:rPr lang="en-US" sz="2200">
                <a:solidFill>
                  <a:srgbClr val="000000"/>
                </a:solidFill>
                <a:latin typeface="Codec Pro"/>
                <a:ea typeface="Codec Pro"/>
                <a:cs typeface="Codec Pro"/>
                <a:sym typeface="Codec Pro"/>
              </a:rPr>
              <a:t>Why?</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Combining the apps aligns with ASICS's DTC and digital-first approach to create a unified platform in support of its wider strategy to drive consumer engagement and sales​ </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One single app would simplify the experience for consumers by combining MY ASICS's functionality for serious runners along with the community-driven features of Runkeeper for the casual runner ​</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Consolidation reduces duplication of resources and ensures one cohesive brand presence within the highly competitive fitness app space​</a:t>
            </a:r>
          </a:p>
        </p:txBody>
      </p:sp>
      <p:sp>
        <p:nvSpPr>
          <p:cNvPr name="TextBox 5" id="5"/>
          <p:cNvSpPr txBox="true"/>
          <p:nvPr/>
        </p:nvSpPr>
        <p:spPr>
          <a:xfrm rot="0">
            <a:off x="7973624" y="3969646"/>
            <a:ext cx="9834347" cy="5820410"/>
          </a:xfrm>
          <a:prstGeom prst="rect">
            <a:avLst/>
          </a:prstGeom>
        </p:spPr>
        <p:txBody>
          <a:bodyPr anchor="t" rtlCol="false" tIns="0" lIns="0" bIns="0" rIns="0">
            <a:spAutoFit/>
          </a:bodyPr>
          <a:lstStyle/>
          <a:p>
            <a:pPr algn="l">
              <a:lnSpc>
                <a:spcPts val="2860"/>
              </a:lnSpc>
            </a:pPr>
            <a:r>
              <a:rPr lang="en-US" sz="2200" b="true">
                <a:solidFill>
                  <a:srgbClr val="000000"/>
                </a:solidFill>
                <a:latin typeface="Codec Pro Bold"/>
                <a:ea typeface="Codec Pro Bold"/>
                <a:cs typeface="Codec Pro Bold"/>
                <a:sym typeface="Codec Pro Bold"/>
              </a:rPr>
              <a:t>Brand Consistency:</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On</a:t>
            </a:r>
            <a:r>
              <a:rPr lang="en-US" sz="2200">
                <a:solidFill>
                  <a:srgbClr val="000000"/>
                </a:solidFill>
                <a:latin typeface="Codec Pro"/>
                <a:ea typeface="Codec Pro"/>
                <a:cs typeface="Codec Pro"/>
                <a:sym typeface="Codec Pro"/>
              </a:rPr>
              <a:t>e s</a:t>
            </a:r>
            <a:r>
              <a:rPr lang="en-US" sz="2200">
                <a:solidFill>
                  <a:srgbClr val="000000"/>
                </a:solidFill>
                <a:latin typeface="Codec Pro"/>
                <a:ea typeface="Codec Pro"/>
                <a:cs typeface="Codec Pro"/>
                <a:sym typeface="Codec Pro"/>
              </a:rPr>
              <a:t>ingle app could encompass the ASICS "Sound Mind, Sound Body" philosophy to appeal to both performance- and lifestyle-driven customers​.</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Standardized logo, theme, and color scheme throughout the application and other ASICS products further strengthen brand identity.</a:t>
            </a:r>
          </a:p>
          <a:p>
            <a:pPr algn="l">
              <a:lnSpc>
                <a:spcPts val="2860"/>
              </a:lnSpc>
            </a:pPr>
            <a:r>
              <a:rPr lang="en-US" sz="2200" b="true">
                <a:solidFill>
                  <a:srgbClr val="000000"/>
                </a:solidFill>
                <a:latin typeface="Codec Pro Bold"/>
                <a:ea typeface="Codec Pro Bold"/>
                <a:cs typeface="Codec Pro Bold"/>
                <a:sym typeface="Codec Pro Bold"/>
              </a:rPr>
              <a:t>Driving Sales and Engagement:</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The app could also be used as a source of personalized suggestions-for example, recommending ASICS shoes and apparel according to the activity performed by the user-integrated with e-commerce features to enhance DTC sales​</a:t>
            </a:r>
          </a:p>
          <a:p>
            <a:pPr algn="l">
              <a:lnSpc>
                <a:spcPts val="2860"/>
              </a:lnSpc>
            </a:pPr>
            <a:r>
              <a:rPr lang="en-US" sz="2200">
                <a:solidFill>
                  <a:srgbClr val="000000"/>
                </a:solidFill>
                <a:latin typeface="Codec Pro"/>
                <a:ea typeface="Codec Pro"/>
                <a:cs typeface="Codec Pro"/>
                <a:sym typeface="Codec Pro"/>
              </a:rPr>
              <a:t>​ </a:t>
            </a:r>
            <a:r>
              <a:rPr lang="en-US" sz="2200" b="true">
                <a:solidFill>
                  <a:srgbClr val="000000"/>
                </a:solidFill>
                <a:latin typeface="Codec Pro Bold"/>
                <a:ea typeface="Codec Pro Bold"/>
                <a:cs typeface="Codec Pro Bold"/>
                <a:sym typeface="Codec Pro Bold"/>
              </a:rPr>
              <a:t>Data and insights:</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A c</a:t>
            </a:r>
            <a:r>
              <a:rPr lang="en-US" sz="2200">
                <a:solidFill>
                  <a:srgbClr val="000000"/>
                </a:solidFill>
                <a:latin typeface="Codec Pro"/>
                <a:ea typeface="Codec Pro"/>
                <a:cs typeface="Codec Pro"/>
                <a:sym typeface="Codec Pro"/>
              </a:rPr>
              <a:t>onsolidated platform allows ASICS to leverage a larger, unified data set, gaining deeper insights into user preferences and behaviors to refine its marketing and product strategies​</a:t>
            </a:r>
          </a:p>
        </p:txBody>
      </p:sp>
      <p:sp>
        <p:nvSpPr>
          <p:cNvPr name="TextBox 6" id="6"/>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7" id="7"/>
          <p:cNvSpPr txBox="true"/>
          <p:nvPr/>
        </p:nvSpPr>
        <p:spPr>
          <a:xfrm rot="0">
            <a:off x="17807971" y="9698984"/>
            <a:ext cx="334566" cy="396240"/>
          </a:xfrm>
          <a:prstGeom prst="rect">
            <a:avLst/>
          </a:prstGeom>
        </p:spPr>
        <p:txBody>
          <a:bodyPr anchor="t" rtlCol="false" tIns="0" lIns="0" bIns="0" rIns="0">
            <a:spAutoFit/>
          </a:bodyPr>
          <a:lstStyle/>
          <a:p>
            <a:pPr algn="ctr">
              <a:lnSpc>
                <a:spcPts val="3359"/>
              </a:lnSpc>
            </a:pPr>
            <a:r>
              <a:rPr lang="en-US" sz="2400">
                <a:solidFill>
                  <a:srgbClr val="000000"/>
                </a:solidFill>
                <a:latin typeface="Canva Sans"/>
                <a:ea typeface="Canva Sans"/>
                <a:cs typeface="Canva Sans"/>
                <a:sym typeface="Canva Sans"/>
              </a:rPr>
              <a:t>22</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000066"/>
        </a:solidFill>
      </p:bgPr>
    </p:bg>
    <p:spTree>
      <p:nvGrpSpPr>
        <p:cNvPr id="1" name=""/>
        <p:cNvGrpSpPr/>
        <p:nvPr/>
      </p:nvGrpSpPr>
      <p:grpSpPr>
        <a:xfrm>
          <a:off x="0" y="0"/>
          <a:ext cx="0" cy="0"/>
          <a:chOff x="0" y="0"/>
          <a:chExt cx="0" cy="0"/>
        </a:xfrm>
      </p:grpSpPr>
      <p:sp>
        <p:nvSpPr>
          <p:cNvPr name="TextBox 2" id="2"/>
          <p:cNvSpPr txBox="true"/>
          <p:nvPr/>
        </p:nvSpPr>
        <p:spPr>
          <a:xfrm rot="0">
            <a:off x="2765944" y="180975"/>
            <a:ext cx="12369102" cy="847725"/>
          </a:xfrm>
          <a:prstGeom prst="rect">
            <a:avLst/>
          </a:prstGeom>
        </p:spPr>
        <p:txBody>
          <a:bodyPr anchor="t" rtlCol="false" tIns="0" lIns="0" bIns="0" rIns="0">
            <a:spAutoFit/>
          </a:bodyPr>
          <a:lstStyle/>
          <a:p>
            <a:pPr algn="ctr">
              <a:lnSpc>
                <a:spcPts val="6000"/>
              </a:lnSpc>
            </a:pPr>
            <a:r>
              <a:rPr lang="en-US" b="true" sz="5000">
                <a:solidFill>
                  <a:srgbClr val="FFFFFF"/>
                </a:solidFill>
                <a:latin typeface="Codec Pro Bold"/>
                <a:ea typeface="Codec Pro Bold"/>
                <a:cs typeface="Codec Pro Bold"/>
                <a:sym typeface="Codec Pro Bold"/>
              </a:rPr>
              <a:t>NEXT STEPS</a:t>
            </a:r>
          </a:p>
        </p:txBody>
      </p:sp>
      <p:grpSp>
        <p:nvGrpSpPr>
          <p:cNvPr name="Group 3" id="3"/>
          <p:cNvGrpSpPr/>
          <p:nvPr/>
        </p:nvGrpSpPr>
        <p:grpSpPr>
          <a:xfrm rot="0">
            <a:off x="491740" y="1640145"/>
            <a:ext cx="7722996" cy="2057411"/>
            <a:chOff x="0" y="0"/>
            <a:chExt cx="1572155" cy="418823"/>
          </a:xfrm>
        </p:grpSpPr>
        <p:sp>
          <p:nvSpPr>
            <p:cNvPr name="Freeform 4" id="4"/>
            <p:cNvSpPr/>
            <p:nvPr/>
          </p:nvSpPr>
          <p:spPr>
            <a:xfrm flipH="false" flipV="false" rot="0">
              <a:off x="0" y="0"/>
              <a:ext cx="1572155" cy="418823"/>
            </a:xfrm>
            <a:custGeom>
              <a:avLst/>
              <a:gdLst/>
              <a:ahLst/>
              <a:cxnLst/>
              <a:rect r="r" b="b" t="t" l="l"/>
              <a:pathLst>
                <a:path h="418823" w="1572155">
                  <a:moveTo>
                    <a:pt x="0" y="0"/>
                  </a:moveTo>
                  <a:lnTo>
                    <a:pt x="1572155" y="0"/>
                  </a:lnTo>
                  <a:lnTo>
                    <a:pt x="1572155" y="418823"/>
                  </a:lnTo>
                  <a:lnTo>
                    <a:pt x="0" y="418823"/>
                  </a:lnTo>
                  <a:close/>
                </a:path>
              </a:pathLst>
            </a:custGeom>
            <a:solidFill>
              <a:srgbClr val="FFFFFF"/>
            </a:solidFill>
          </p:spPr>
        </p:sp>
        <p:sp>
          <p:nvSpPr>
            <p:cNvPr name="TextBox 5" id="5"/>
            <p:cNvSpPr txBox="true"/>
            <p:nvPr/>
          </p:nvSpPr>
          <p:spPr>
            <a:xfrm>
              <a:off x="0" y="-66675"/>
              <a:ext cx="1572155" cy="485498"/>
            </a:xfrm>
            <a:prstGeom prst="rect">
              <a:avLst/>
            </a:prstGeom>
          </p:spPr>
          <p:txBody>
            <a:bodyPr anchor="ctr" rtlCol="false" tIns="254000" lIns="254000" bIns="254000" rIns="254000"/>
            <a:lstStyle/>
            <a:p>
              <a:pPr algn="ctr">
                <a:lnSpc>
                  <a:spcPts val="3250"/>
                </a:lnSpc>
              </a:pPr>
              <a:r>
                <a:rPr lang="en-US" sz="2500" b="true">
                  <a:solidFill>
                    <a:srgbClr val="000000"/>
                  </a:solidFill>
                  <a:latin typeface="Codec Pro Bold"/>
                  <a:ea typeface="Codec Pro Bold"/>
                  <a:cs typeface="Codec Pro Bold"/>
                  <a:sym typeface="Codec Pro Bold"/>
                </a:rPr>
                <a:t>Core App Features</a:t>
              </a:r>
            </a:p>
            <a:p>
              <a:pPr algn="ctr">
                <a:lnSpc>
                  <a:spcPts val="2600"/>
                </a:lnSpc>
              </a:pPr>
              <a:r>
                <a:rPr lang="en-US" sz="2000">
                  <a:solidFill>
                    <a:srgbClr val="000000"/>
                  </a:solidFill>
                  <a:latin typeface="Codec Pro"/>
                  <a:ea typeface="Codec Pro"/>
                  <a:cs typeface="Codec Pro"/>
                  <a:sym typeface="Codec Pro"/>
                </a:rPr>
                <a:t>Integrate Runkeeper's social and tracking features with MY ASICS's training programs for advanced runners.</a:t>
              </a:r>
            </a:p>
            <a:p>
              <a:pPr algn="ctr">
                <a:lnSpc>
                  <a:spcPts val="2600"/>
                </a:lnSpc>
              </a:pPr>
            </a:p>
          </p:txBody>
        </p:sp>
      </p:grpSp>
      <p:grpSp>
        <p:nvGrpSpPr>
          <p:cNvPr name="Group 6" id="6"/>
          <p:cNvGrpSpPr/>
          <p:nvPr/>
        </p:nvGrpSpPr>
        <p:grpSpPr>
          <a:xfrm rot="0">
            <a:off x="9770066" y="3386684"/>
            <a:ext cx="7722996" cy="2057411"/>
            <a:chOff x="0" y="0"/>
            <a:chExt cx="1572155" cy="418823"/>
          </a:xfrm>
        </p:grpSpPr>
        <p:sp>
          <p:nvSpPr>
            <p:cNvPr name="Freeform 7" id="7"/>
            <p:cNvSpPr/>
            <p:nvPr/>
          </p:nvSpPr>
          <p:spPr>
            <a:xfrm flipH="false" flipV="false" rot="0">
              <a:off x="0" y="0"/>
              <a:ext cx="1572155" cy="418823"/>
            </a:xfrm>
            <a:custGeom>
              <a:avLst/>
              <a:gdLst/>
              <a:ahLst/>
              <a:cxnLst/>
              <a:rect r="r" b="b" t="t" l="l"/>
              <a:pathLst>
                <a:path h="418823" w="1572155">
                  <a:moveTo>
                    <a:pt x="0" y="0"/>
                  </a:moveTo>
                  <a:lnTo>
                    <a:pt x="1572155" y="0"/>
                  </a:lnTo>
                  <a:lnTo>
                    <a:pt x="1572155" y="418823"/>
                  </a:lnTo>
                  <a:lnTo>
                    <a:pt x="0" y="418823"/>
                  </a:lnTo>
                  <a:close/>
                </a:path>
              </a:pathLst>
            </a:custGeom>
            <a:solidFill>
              <a:srgbClr val="FFFFFF"/>
            </a:solidFill>
          </p:spPr>
        </p:sp>
        <p:sp>
          <p:nvSpPr>
            <p:cNvPr name="TextBox 8" id="8"/>
            <p:cNvSpPr txBox="true"/>
            <p:nvPr/>
          </p:nvSpPr>
          <p:spPr>
            <a:xfrm>
              <a:off x="0" y="-66675"/>
              <a:ext cx="1572155" cy="485498"/>
            </a:xfrm>
            <a:prstGeom prst="rect">
              <a:avLst/>
            </a:prstGeom>
          </p:spPr>
          <p:txBody>
            <a:bodyPr anchor="ctr" rtlCol="false" tIns="254000" lIns="254000" bIns="254000" rIns="254000"/>
            <a:lstStyle/>
            <a:p>
              <a:pPr algn="ctr">
                <a:lnSpc>
                  <a:spcPts val="3250"/>
                </a:lnSpc>
              </a:pPr>
              <a:r>
                <a:rPr lang="en-US" sz="2500" b="true">
                  <a:solidFill>
                    <a:srgbClr val="000000"/>
                  </a:solidFill>
                  <a:latin typeface="Codec Pro Bold"/>
                  <a:ea typeface="Codec Pro Bold"/>
                  <a:cs typeface="Codec Pro Bold"/>
                  <a:sym typeface="Codec Pro Bold"/>
                </a:rPr>
                <a:t>Branding Name and Identity</a:t>
              </a:r>
            </a:p>
            <a:p>
              <a:pPr algn="ctr">
                <a:lnSpc>
                  <a:spcPts val="2600"/>
                </a:lnSpc>
              </a:pPr>
              <a:r>
                <a:rPr lang="en-US" sz="2000">
                  <a:solidFill>
                    <a:srgbClr val="000000"/>
                  </a:solidFill>
                  <a:latin typeface="Codec Pro"/>
                  <a:ea typeface="Codec Pro"/>
                  <a:cs typeface="Codec Pro"/>
                  <a:sym typeface="Codec Pro"/>
                </a:rPr>
                <a:t>Rebrand the app under one single name, such as "ASICS Fit", which is tied to the ASICS brand but still neutral enough to appeal to both casual and serious fitness enthusiasts.</a:t>
              </a:r>
            </a:p>
          </p:txBody>
        </p:sp>
      </p:grpSp>
      <p:grpSp>
        <p:nvGrpSpPr>
          <p:cNvPr name="Group 9" id="9"/>
          <p:cNvGrpSpPr/>
          <p:nvPr/>
        </p:nvGrpSpPr>
        <p:grpSpPr>
          <a:xfrm rot="0">
            <a:off x="9536304" y="7349116"/>
            <a:ext cx="7722996" cy="2604773"/>
            <a:chOff x="0" y="0"/>
            <a:chExt cx="1572155" cy="530248"/>
          </a:xfrm>
        </p:grpSpPr>
        <p:sp>
          <p:nvSpPr>
            <p:cNvPr name="Freeform 10" id="10"/>
            <p:cNvSpPr/>
            <p:nvPr/>
          </p:nvSpPr>
          <p:spPr>
            <a:xfrm flipH="false" flipV="false" rot="0">
              <a:off x="0" y="0"/>
              <a:ext cx="1572155" cy="530248"/>
            </a:xfrm>
            <a:custGeom>
              <a:avLst/>
              <a:gdLst/>
              <a:ahLst/>
              <a:cxnLst/>
              <a:rect r="r" b="b" t="t" l="l"/>
              <a:pathLst>
                <a:path h="530248" w="1572155">
                  <a:moveTo>
                    <a:pt x="0" y="0"/>
                  </a:moveTo>
                  <a:lnTo>
                    <a:pt x="1572155" y="0"/>
                  </a:lnTo>
                  <a:lnTo>
                    <a:pt x="1572155" y="530248"/>
                  </a:lnTo>
                  <a:lnTo>
                    <a:pt x="0" y="530248"/>
                  </a:lnTo>
                  <a:close/>
                </a:path>
              </a:pathLst>
            </a:custGeom>
            <a:solidFill>
              <a:srgbClr val="FFFFFF"/>
            </a:solidFill>
          </p:spPr>
        </p:sp>
        <p:sp>
          <p:nvSpPr>
            <p:cNvPr name="TextBox 11" id="11"/>
            <p:cNvSpPr txBox="true"/>
            <p:nvPr/>
          </p:nvSpPr>
          <p:spPr>
            <a:xfrm>
              <a:off x="0" y="-66675"/>
              <a:ext cx="1572155" cy="596923"/>
            </a:xfrm>
            <a:prstGeom prst="rect">
              <a:avLst/>
            </a:prstGeom>
          </p:spPr>
          <p:txBody>
            <a:bodyPr anchor="ctr" rtlCol="false" tIns="254000" lIns="254000" bIns="254000" rIns="254000"/>
            <a:lstStyle/>
            <a:p>
              <a:pPr algn="ctr">
                <a:lnSpc>
                  <a:spcPts val="3250"/>
                </a:lnSpc>
              </a:pPr>
              <a:r>
                <a:rPr lang="en-US" sz="2500" b="true">
                  <a:solidFill>
                    <a:srgbClr val="000000"/>
                  </a:solidFill>
                  <a:latin typeface="Codec Pro Bold"/>
                  <a:ea typeface="Codec Pro Bold"/>
                  <a:cs typeface="Codec Pro Bold"/>
                  <a:sym typeface="Codec Pro Bold"/>
                </a:rPr>
                <a:t>User Centric Monetization</a:t>
              </a:r>
            </a:p>
            <a:p>
              <a:pPr algn="ctr">
                <a:lnSpc>
                  <a:spcPts val="2600"/>
                </a:lnSpc>
              </a:pPr>
              <a:r>
                <a:rPr lang="en-US" sz="2000">
                  <a:solidFill>
                    <a:srgbClr val="000000"/>
                  </a:solidFill>
                  <a:latin typeface="Codec Pro"/>
                  <a:ea typeface="Codec Pro"/>
                  <a:cs typeface="Codec Pro"/>
                  <a:sym typeface="Codec Pro"/>
                </a:rPr>
                <a:t>Following the free services: basic features free of charge and premium ones, such as advanced analytics and customized training plans, will be provided on subscription basis.</a:t>
              </a:r>
            </a:p>
          </p:txBody>
        </p:sp>
      </p:grpSp>
      <p:grpSp>
        <p:nvGrpSpPr>
          <p:cNvPr name="Group 12" id="12"/>
          <p:cNvGrpSpPr/>
          <p:nvPr/>
        </p:nvGrpSpPr>
        <p:grpSpPr>
          <a:xfrm rot="0">
            <a:off x="717828" y="5699543"/>
            <a:ext cx="7722996" cy="2604773"/>
            <a:chOff x="0" y="0"/>
            <a:chExt cx="1572155" cy="530248"/>
          </a:xfrm>
        </p:grpSpPr>
        <p:sp>
          <p:nvSpPr>
            <p:cNvPr name="Freeform 13" id="13"/>
            <p:cNvSpPr/>
            <p:nvPr/>
          </p:nvSpPr>
          <p:spPr>
            <a:xfrm flipH="false" flipV="false" rot="0">
              <a:off x="0" y="0"/>
              <a:ext cx="1572155" cy="530248"/>
            </a:xfrm>
            <a:custGeom>
              <a:avLst/>
              <a:gdLst/>
              <a:ahLst/>
              <a:cxnLst/>
              <a:rect r="r" b="b" t="t" l="l"/>
              <a:pathLst>
                <a:path h="530248" w="1572155">
                  <a:moveTo>
                    <a:pt x="0" y="0"/>
                  </a:moveTo>
                  <a:lnTo>
                    <a:pt x="1572155" y="0"/>
                  </a:lnTo>
                  <a:lnTo>
                    <a:pt x="1572155" y="530248"/>
                  </a:lnTo>
                  <a:lnTo>
                    <a:pt x="0" y="530248"/>
                  </a:lnTo>
                  <a:close/>
                </a:path>
              </a:pathLst>
            </a:custGeom>
            <a:solidFill>
              <a:srgbClr val="FFFFFF"/>
            </a:solidFill>
          </p:spPr>
        </p:sp>
        <p:sp>
          <p:nvSpPr>
            <p:cNvPr name="TextBox 14" id="14"/>
            <p:cNvSpPr txBox="true"/>
            <p:nvPr/>
          </p:nvSpPr>
          <p:spPr>
            <a:xfrm>
              <a:off x="0" y="-66675"/>
              <a:ext cx="1572155" cy="596923"/>
            </a:xfrm>
            <a:prstGeom prst="rect">
              <a:avLst/>
            </a:prstGeom>
          </p:spPr>
          <p:txBody>
            <a:bodyPr anchor="ctr" rtlCol="false" tIns="254000" lIns="254000" bIns="254000" rIns="254000"/>
            <a:lstStyle/>
            <a:p>
              <a:pPr algn="ctr">
                <a:lnSpc>
                  <a:spcPts val="3250"/>
                </a:lnSpc>
              </a:pPr>
              <a:r>
                <a:rPr lang="en-US" sz="2500" b="true">
                  <a:solidFill>
                    <a:srgbClr val="000000"/>
                  </a:solidFill>
                  <a:latin typeface="Codec Pro Bold"/>
                  <a:ea typeface="Codec Pro Bold"/>
                  <a:cs typeface="Codec Pro Bold"/>
                  <a:sym typeface="Codec Pro Bold"/>
                </a:rPr>
                <a:t>Transition</a:t>
              </a:r>
            </a:p>
            <a:p>
              <a:pPr algn="ctr">
                <a:lnSpc>
                  <a:spcPts val="2600"/>
                </a:lnSpc>
              </a:pPr>
              <a:r>
                <a:rPr lang="en-US" sz="2000">
                  <a:solidFill>
                    <a:srgbClr val="000000"/>
                  </a:solidFill>
                  <a:latin typeface="Codec Pro"/>
                  <a:ea typeface="Codec Pro"/>
                  <a:cs typeface="Codec Pro"/>
                  <a:sym typeface="Codec Pro"/>
                </a:rPr>
                <a:t>Gradually migrate MY ASICS users to the unified app, ensuring seamless data transfer and clear communication about enhanced features.</a:t>
              </a:r>
            </a:p>
            <a:p>
              <a:pPr algn="ctr">
                <a:lnSpc>
                  <a:spcPts val="2600"/>
                </a:lnSpc>
              </a:pPr>
              <a:r>
                <a:rPr lang="en-US" sz="2000">
                  <a:solidFill>
                    <a:srgbClr val="000000"/>
                  </a:solidFill>
                  <a:latin typeface="Codec Pro"/>
                  <a:ea typeface="Codec Pro"/>
                  <a:cs typeface="Codec Pro"/>
                  <a:sym typeface="Codec Pro"/>
                </a:rPr>
                <a:t>Market the app through ASICS's current customer touchpoints.</a:t>
              </a:r>
            </a:p>
          </p:txBody>
        </p:sp>
      </p:grpSp>
      <p:sp>
        <p:nvSpPr>
          <p:cNvPr name="TextBox 15" id="15"/>
          <p:cNvSpPr txBox="true"/>
          <p:nvPr/>
        </p:nvSpPr>
        <p:spPr>
          <a:xfrm rot="0">
            <a:off x="17676363" y="9557649"/>
            <a:ext cx="344091" cy="396240"/>
          </a:xfrm>
          <a:prstGeom prst="rect">
            <a:avLst/>
          </a:prstGeom>
        </p:spPr>
        <p:txBody>
          <a:bodyPr anchor="t" rtlCol="false" tIns="0" lIns="0" bIns="0" rIns="0">
            <a:spAutoFit/>
          </a:bodyPr>
          <a:lstStyle/>
          <a:p>
            <a:pPr algn="ctr">
              <a:lnSpc>
                <a:spcPts val="3359"/>
              </a:lnSpc>
            </a:pPr>
            <a:r>
              <a:rPr lang="en-US" sz="2400">
                <a:solidFill>
                  <a:srgbClr val="FFFFFF"/>
                </a:solidFill>
                <a:latin typeface="Canva Sans"/>
                <a:ea typeface="Canva Sans"/>
                <a:cs typeface="Canva Sans"/>
                <a:sym typeface="Canva Sans"/>
              </a:rPr>
              <a:t>23</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090944"/>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378696" y="1669646"/>
          <a:ext cx="17435568" cy="8208044"/>
        </p:xfrm>
        <a:graphic>
          <a:graphicData uri="http://schemas.openxmlformats.org/drawingml/2006/table">
            <a:tbl>
              <a:tblPr/>
              <a:tblGrid>
                <a:gridCol w="1931045"/>
                <a:gridCol w="2851936"/>
                <a:gridCol w="3481533"/>
                <a:gridCol w="3206085"/>
                <a:gridCol w="4543978"/>
                <a:gridCol w="1420990"/>
              </a:tblGrid>
              <a:tr h="753349">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Resource/Capability</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Valuable</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Rare</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Inimitable</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Organized</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Competitive</a:t>
                      </a:r>
                      <a:endParaRPr lang="en-US" sz="1100"/>
                    </a:p>
                    <a:p>
                      <a:pPr algn="l">
                        <a:lnSpc>
                          <a:spcPts val="2099"/>
                        </a:lnSpc>
                      </a:pPr>
                      <a:r>
                        <a:rPr lang="en-US" sz="1499" b="true">
                          <a:solidFill>
                            <a:srgbClr val="FFFFFF"/>
                          </a:solidFill>
                          <a:latin typeface="Codec Pro Bold"/>
                          <a:ea typeface="Codec Pro Bold"/>
                          <a:cs typeface="Codec Pro Bold"/>
                          <a:sym typeface="Codec Pro Bold"/>
                        </a:rPr>
                        <a:t>  Advantage</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513324">
                <a:tc rowSpan="2">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GEL Technology</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Yes</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Yes</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Yes</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Yes</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rowSpan="2">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Sustained</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1025041">
                <a:tc vMerge="true">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GEL Technology</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Provides superior cushioning and performance</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Proprietary</a:t>
                      </a:r>
                      <a:endParaRPr lang="en-US" sz="1100"/>
                    </a:p>
                    <a:p>
                      <a:pPr algn="l">
                        <a:lnSpc>
                          <a:spcPts val="2099"/>
                        </a:lnSpc>
                      </a:pPr>
                      <a:r>
                        <a:rPr lang="en-US" sz="1499" b="true">
                          <a:solidFill>
                            <a:srgbClr val="FFFFFF"/>
                          </a:solidFill>
                          <a:latin typeface="Codec Pro Bold"/>
                          <a:ea typeface="Codec Pro Bold"/>
                          <a:cs typeface="Codec Pro Bold"/>
                          <a:sym typeface="Codec Pro Bold"/>
                        </a:rPr>
                        <a:t>  technology</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Protected</a:t>
                      </a:r>
                      <a:endParaRPr lang="en-US" sz="1100"/>
                    </a:p>
                    <a:p>
                      <a:pPr algn="l">
                        <a:lnSpc>
                          <a:spcPts val="2099"/>
                        </a:lnSpc>
                      </a:pPr>
                      <a:r>
                        <a:rPr lang="en-US" sz="1499" b="true">
                          <a:solidFill>
                            <a:srgbClr val="FFFFFF"/>
                          </a:solidFill>
                          <a:latin typeface="Codec Pro Bold"/>
                          <a:ea typeface="Codec Pro Bold"/>
                          <a:cs typeface="Codec Pro Bold"/>
                          <a:sym typeface="Codec Pro Bold"/>
                        </a:rPr>
                        <a:t>  by patents</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Integrated</a:t>
                      </a:r>
                      <a:endParaRPr lang="en-US" sz="1100"/>
                    </a:p>
                    <a:p>
                      <a:pPr algn="l">
                        <a:lnSpc>
                          <a:spcPts val="2099"/>
                        </a:lnSpc>
                      </a:pPr>
                      <a:r>
                        <a:rPr lang="en-US" sz="1499" b="true">
                          <a:solidFill>
                            <a:srgbClr val="FFFFFF"/>
                          </a:solidFill>
                          <a:latin typeface="Codec Pro Bold"/>
                          <a:ea typeface="Codec Pro Bold"/>
                          <a:cs typeface="Codec Pro Bold"/>
                          <a:sym typeface="Codec Pro Bold"/>
                        </a:rPr>
                        <a:t>  into product development</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vMerge="true">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Sustained</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502850">
                <a:tc rowSpan="2">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Onitsuka Tiger</a:t>
                      </a:r>
                      <a:endParaRPr lang="en-US" sz="1100"/>
                    </a:p>
                    <a:p>
                      <a:pPr algn="l">
                        <a:lnSpc>
                          <a:spcPts val="2099"/>
                        </a:lnSpc>
                      </a:pPr>
                      <a:r>
                        <a:rPr lang="en-US" sz="1499" b="true">
                          <a:solidFill>
                            <a:srgbClr val="FFFFFF"/>
                          </a:solidFill>
                          <a:latin typeface="Codec Pro Bold"/>
                          <a:ea typeface="Codec Pro Bold"/>
                          <a:cs typeface="Codec Pro Bold"/>
                          <a:sym typeface="Codec Pro Bold"/>
                        </a:rPr>
                        <a:t>  Brand</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Yes</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Yes</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Yes</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Maybe</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rowSpan="2">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Sustained</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1547231">
                <a:tc vMerge="true">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Onitsuka Tiger</a:t>
                      </a:r>
                      <a:endParaRPr lang="en-US" sz="1100"/>
                    </a:p>
                    <a:p>
                      <a:pPr algn="l">
                        <a:lnSpc>
                          <a:spcPts val="2099"/>
                        </a:lnSpc>
                      </a:pPr>
                      <a:r>
                        <a:rPr lang="en-US" sz="1499" b="true">
                          <a:solidFill>
                            <a:srgbClr val="FFFFFF"/>
                          </a:solidFill>
                          <a:latin typeface="Codec Pro Bold"/>
                          <a:ea typeface="Codec Pro Bold"/>
                          <a:cs typeface="Codec Pro Bold"/>
                          <a:sym typeface="Codec Pro Bold"/>
                        </a:rPr>
                        <a:t>  Brand</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Serves the lucrative luxury lifestyle market</a:t>
                      </a:r>
                      <a:endParaRPr lang="en-US" sz="1100"/>
                    </a:p>
                    <a:p>
                      <a:pPr algn="l">
                        <a:lnSpc>
                          <a:spcPts val="2099"/>
                        </a:lnSpc>
                      </a:pPr>
                      <a:r>
                        <a:rPr lang="en-US" sz="1499" b="true">
                          <a:solidFill>
                            <a:srgbClr val="FFFFFF"/>
                          </a:solidFill>
                          <a:latin typeface="Codec Pro Bold"/>
                          <a:ea typeface="Codec Pro Bold"/>
                          <a:cs typeface="Codec Pro Bold"/>
                          <a:sym typeface="Codec Pro Bold"/>
                        </a:rPr>
                        <a:t>  with retro designs and high margins​</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Few</a:t>
                      </a:r>
                      <a:endParaRPr lang="en-US" sz="1100"/>
                    </a:p>
                    <a:p>
                      <a:pPr algn="l">
                        <a:lnSpc>
                          <a:spcPts val="2099"/>
                        </a:lnSpc>
                      </a:pPr>
                      <a:r>
                        <a:rPr lang="en-US" sz="1499" b="true">
                          <a:solidFill>
                            <a:srgbClr val="FFFFFF"/>
                          </a:solidFill>
                          <a:latin typeface="Codec Pro Bold"/>
                          <a:ea typeface="Codec Pro Bold"/>
                          <a:cs typeface="Codec Pro Bold"/>
                          <a:sym typeface="Codec Pro Bold"/>
                        </a:rPr>
                        <a:t>  competitors offer the same blend of retro and high fashion appeal in</a:t>
                      </a:r>
                    </a:p>
                    <a:p>
                      <a:pPr algn="l">
                        <a:lnSpc>
                          <a:spcPts val="2099"/>
                        </a:lnSpc>
                      </a:pPr>
                      <a:r>
                        <a:rPr lang="en-US" sz="1499" b="true">
                          <a:solidFill>
                            <a:srgbClr val="FFFFFF"/>
                          </a:solidFill>
                          <a:latin typeface="Codec Pro Bold"/>
                          <a:ea typeface="Codec Pro Bold"/>
                          <a:cs typeface="Codec Pro Bold"/>
                          <a:sym typeface="Codec Pro Bold"/>
                        </a:rPr>
                        <a:t>  sportswear​</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The</a:t>
                      </a:r>
                      <a:endParaRPr lang="en-US" sz="1100"/>
                    </a:p>
                    <a:p>
                      <a:pPr algn="l">
                        <a:lnSpc>
                          <a:spcPts val="2099"/>
                        </a:lnSpc>
                      </a:pPr>
                      <a:r>
                        <a:rPr lang="en-US" sz="1499" b="true">
                          <a:solidFill>
                            <a:srgbClr val="FFFFFF"/>
                          </a:solidFill>
                          <a:latin typeface="Codec Pro Bold"/>
                          <a:ea typeface="Codec Pro Bold"/>
                          <a:cs typeface="Codec Pro Bold"/>
                          <a:sym typeface="Codec Pro Bold"/>
                        </a:rPr>
                        <a:t>  craftsmanship (e.g., Nippon Made line) and established heritage make</a:t>
                      </a:r>
                    </a:p>
                    <a:p>
                      <a:pPr algn="l">
                        <a:lnSpc>
                          <a:spcPts val="2099"/>
                        </a:lnSpc>
                      </a:pPr>
                      <a:r>
                        <a:rPr lang="en-US" sz="1499" b="true">
                          <a:solidFill>
                            <a:srgbClr val="FFFFFF"/>
                          </a:solidFill>
                          <a:latin typeface="Codec Pro Bold"/>
                          <a:ea typeface="Codec Pro Bold"/>
                          <a:cs typeface="Codec Pro Bold"/>
                          <a:sym typeface="Codec Pro Bold"/>
                        </a:rPr>
                        <a:t>  imitation difficult​</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Strong</a:t>
                      </a:r>
                      <a:endParaRPr lang="en-US" sz="1100"/>
                    </a:p>
                    <a:p>
                      <a:pPr algn="l">
                        <a:lnSpc>
                          <a:spcPts val="2099"/>
                        </a:lnSpc>
                      </a:pPr>
                      <a:r>
                        <a:rPr lang="en-US" sz="1499" b="true">
                          <a:solidFill>
                            <a:srgbClr val="FFFFFF"/>
                          </a:solidFill>
                          <a:latin typeface="Codec Pro Bold"/>
                          <a:ea typeface="Codec Pro Bold"/>
                          <a:cs typeface="Codec Pro Bold"/>
                          <a:sym typeface="Codec Pro Bold"/>
                        </a:rPr>
                        <a:t>  branding in select regions (Europe, Japan) but less global coordination</a:t>
                      </a:r>
                    </a:p>
                    <a:p>
                      <a:pPr algn="l">
                        <a:lnSpc>
                          <a:spcPts val="2099"/>
                        </a:lnSpc>
                      </a:pPr>
                      <a:r>
                        <a:rPr lang="en-US" sz="1499" b="true">
                          <a:solidFill>
                            <a:srgbClr val="FFFFFF"/>
                          </a:solidFill>
                          <a:latin typeface="Codec Pro Bold"/>
                          <a:ea typeface="Codec Pro Bold"/>
                          <a:cs typeface="Codec Pro Bold"/>
                          <a:sym typeface="Codec Pro Bold"/>
                        </a:rPr>
                        <a:t>  compared to ASICS​</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vMerge="true">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Sustained</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502850">
                <a:tc rowSpan="2">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R&amp;D</a:t>
                      </a:r>
                      <a:endParaRPr lang="en-US" sz="1100"/>
                    </a:p>
                    <a:p>
                      <a:pPr algn="l">
                        <a:lnSpc>
                          <a:spcPts val="2099"/>
                        </a:lnSpc>
                      </a:pPr>
                      <a:r>
                        <a:rPr lang="en-US" sz="1499" b="true">
                          <a:solidFill>
                            <a:srgbClr val="FFFFFF"/>
                          </a:solidFill>
                          <a:latin typeface="Codec Pro Bold"/>
                          <a:ea typeface="Codec Pro Bold"/>
                          <a:cs typeface="Codec Pro Bold"/>
                          <a:sym typeface="Codec Pro Bold"/>
                        </a:rPr>
                        <a:t>  Capabilities</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Yes</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No</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No</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Yes</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rowSpan="2">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Temporary</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829808">
                <a:tc vMerge="true">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R&amp;D</a:t>
                      </a:r>
                      <a:endParaRPr lang="en-US" sz="1100"/>
                    </a:p>
                    <a:p>
                      <a:pPr algn="l">
                        <a:lnSpc>
                          <a:spcPts val="2099"/>
                        </a:lnSpc>
                      </a:pPr>
                      <a:r>
                        <a:rPr lang="en-US" sz="1499" b="true">
                          <a:solidFill>
                            <a:srgbClr val="FFFFFF"/>
                          </a:solidFill>
                          <a:latin typeface="Codec Pro Bold"/>
                          <a:ea typeface="Codec Pro Bold"/>
                          <a:cs typeface="Codec Pro Bold"/>
                          <a:sym typeface="Codec Pro Bold"/>
                        </a:rPr>
                        <a:t>  Capabilities</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Drives product innovation</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Other</a:t>
                      </a:r>
                      <a:endParaRPr lang="en-US" sz="1100"/>
                    </a:p>
                    <a:p>
                      <a:pPr algn="l">
                        <a:lnSpc>
                          <a:spcPts val="2099"/>
                        </a:lnSpc>
                      </a:pPr>
                      <a:r>
                        <a:rPr lang="en-US" sz="1499" b="true">
                          <a:solidFill>
                            <a:srgbClr val="FFFFFF"/>
                          </a:solidFill>
                          <a:latin typeface="Codec Pro Bold"/>
                          <a:ea typeface="Codec Pro Bold"/>
                          <a:cs typeface="Codec Pro Bold"/>
                          <a:sym typeface="Codec Pro Bold"/>
                        </a:rPr>
                        <a:t>  brands also invest heavily in R&amp;D</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Can</a:t>
                      </a:r>
                      <a:endParaRPr lang="en-US" sz="1100"/>
                    </a:p>
                    <a:p>
                      <a:pPr algn="l">
                        <a:lnSpc>
                          <a:spcPts val="2099"/>
                        </a:lnSpc>
                      </a:pPr>
                      <a:r>
                        <a:rPr lang="en-US" sz="1499" b="true">
                          <a:solidFill>
                            <a:srgbClr val="FFFFFF"/>
                          </a:solidFill>
                          <a:latin typeface="Codec Pro Bold"/>
                          <a:ea typeface="Codec Pro Bold"/>
                          <a:cs typeface="Codec Pro Bold"/>
                          <a:sym typeface="Codec Pro Bold"/>
                        </a:rPr>
                        <a:t>  be replicated with resources</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Dedicated</a:t>
                      </a:r>
                      <a:endParaRPr lang="en-US" sz="1100"/>
                    </a:p>
                    <a:p>
                      <a:pPr algn="l">
                        <a:lnSpc>
                          <a:spcPts val="2099"/>
                        </a:lnSpc>
                      </a:pPr>
                      <a:r>
                        <a:rPr lang="en-US" sz="1499" b="true">
                          <a:solidFill>
                            <a:srgbClr val="FFFFFF"/>
                          </a:solidFill>
                          <a:latin typeface="Codec Pro Bold"/>
                          <a:ea typeface="Codec Pro Bold"/>
                          <a:cs typeface="Codec Pro Bold"/>
                          <a:sym typeface="Codec Pro Bold"/>
                        </a:rPr>
                        <a:t>  research facilities</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vMerge="true">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Temporary</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502850">
                <a:tc rowSpan="2">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Japanese</a:t>
                      </a:r>
                      <a:endParaRPr lang="en-US" sz="1100"/>
                    </a:p>
                    <a:p>
                      <a:pPr algn="l">
                        <a:lnSpc>
                          <a:spcPts val="2099"/>
                        </a:lnSpc>
                      </a:pPr>
                      <a:r>
                        <a:rPr lang="en-US" sz="1499" b="true">
                          <a:solidFill>
                            <a:srgbClr val="FFFFFF"/>
                          </a:solidFill>
                          <a:latin typeface="Codec Pro Bold"/>
                          <a:ea typeface="Codec Pro Bold"/>
                          <a:cs typeface="Codec Pro Bold"/>
                          <a:sym typeface="Codec Pro Bold"/>
                        </a:rPr>
                        <a:t>  Craftsmanship</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Yes</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Yes</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Yes</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Yes</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rowSpan="2">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Sustained</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763945">
                <a:tc vMerge="true">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Japanese</a:t>
                      </a:r>
                      <a:endParaRPr lang="en-US" sz="1100"/>
                    </a:p>
                    <a:p>
                      <a:pPr algn="l">
                        <a:lnSpc>
                          <a:spcPts val="2099"/>
                        </a:lnSpc>
                      </a:pPr>
                      <a:r>
                        <a:rPr lang="en-US" sz="1499" b="true">
                          <a:solidFill>
                            <a:srgbClr val="FFFFFF"/>
                          </a:solidFill>
                          <a:latin typeface="Codec Pro Bold"/>
                          <a:ea typeface="Codec Pro Bold"/>
                          <a:cs typeface="Codec Pro Bold"/>
                          <a:sym typeface="Codec Pro Bold"/>
                        </a:rPr>
                        <a:t>  Craftsmanship</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Ensures high quality</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Unique</a:t>
                      </a:r>
                      <a:endParaRPr lang="en-US" sz="1100"/>
                    </a:p>
                    <a:p>
                      <a:pPr algn="l">
                        <a:lnSpc>
                          <a:spcPts val="2099"/>
                        </a:lnSpc>
                      </a:pPr>
                      <a:r>
                        <a:rPr lang="en-US" sz="1499" b="true">
                          <a:solidFill>
                            <a:srgbClr val="FFFFFF"/>
                          </a:solidFill>
                          <a:latin typeface="Codec Pro Bold"/>
                          <a:ea typeface="Codec Pro Bold"/>
                          <a:cs typeface="Codec Pro Bold"/>
                          <a:sym typeface="Codec Pro Bold"/>
                        </a:rPr>
                        <a:t>  heritage</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Difficult</a:t>
                      </a:r>
                      <a:endParaRPr lang="en-US" sz="1100"/>
                    </a:p>
                    <a:p>
                      <a:pPr algn="l">
                        <a:lnSpc>
                          <a:spcPts val="2099"/>
                        </a:lnSpc>
                      </a:pPr>
                      <a:r>
                        <a:rPr lang="en-US" sz="1499" b="true">
                          <a:solidFill>
                            <a:srgbClr val="FFFFFF"/>
                          </a:solidFill>
                          <a:latin typeface="Codec Pro Bold"/>
                          <a:ea typeface="Codec Pro Bold"/>
                          <a:cs typeface="Codec Pro Bold"/>
                          <a:sym typeface="Codec Pro Bold"/>
                        </a:rPr>
                        <a:t>  to replicate</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Embedded</a:t>
                      </a:r>
                      <a:endParaRPr lang="en-US" sz="1100"/>
                    </a:p>
                    <a:p>
                      <a:pPr algn="l">
                        <a:lnSpc>
                          <a:spcPts val="2099"/>
                        </a:lnSpc>
                      </a:pPr>
                      <a:r>
                        <a:rPr lang="en-US" sz="1499" b="true">
                          <a:solidFill>
                            <a:srgbClr val="FFFFFF"/>
                          </a:solidFill>
                          <a:latin typeface="Codec Pro Bold"/>
                          <a:ea typeface="Codec Pro Bold"/>
                          <a:cs typeface="Codec Pro Bold"/>
                          <a:sym typeface="Codec Pro Bold"/>
                        </a:rPr>
                        <a:t>  in company culture</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vMerge="true">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Sustained</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502850">
                <a:tc rowSpan="2">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Runkeeper</a:t>
                      </a:r>
                      <a:endParaRPr lang="en-US" sz="1100"/>
                    </a:p>
                    <a:p>
                      <a:pPr algn="l">
                        <a:lnSpc>
                          <a:spcPts val="2099"/>
                        </a:lnSpc>
                      </a:pPr>
                      <a:r>
                        <a:rPr lang="en-US" sz="1499" b="true">
                          <a:solidFill>
                            <a:srgbClr val="FFFFFF"/>
                          </a:solidFill>
                          <a:latin typeface="Codec Pro Bold"/>
                          <a:ea typeface="Codec Pro Bold"/>
                          <a:cs typeface="Codec Pro Bold"/>
                          <a:sym typeface="Codec Pro Bold"/>
                        </a:rPr>
                        <a:t>  Acquisition</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Yes</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No</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No</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No</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rowSpan="2">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Parity</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763945">
                <a:tc vMerge="true">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Runkeeper</a:t>
                      </a:r>
                      <a:endParaRPr lang="en-US" sz="1100"/>
                    </a:p>
                    <a:p>
                      <a:pPr algn="l">
                        <a:lnSpc>
                          <a:spcPts val="2099"/>
                        </a:lnSpc>
                      </a:pPr>
                      <a:r>
                        <a:rPr lang="en-US" sz="1499" b="true">
                          <a:solidFill>
                            <a:srgbClr val="FFFFFF"/>
                          </a:solidFill>
                          <a:latin typeface="Codec Pro Bold"/>
                          <a:ea typeface="Codec Pro Bold"/>
                          <a:cs typeface="Codec Pro Bold"/>
                          <a:sym typeface="Codec Pro Bold"/>
                        </a:rPr>
                        <a:t>  Acquisition</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Provides digital platform and user data</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Other</a:t>
                      </a:r>
                      <a:endParaRPr lang="en-US" sz="1100"/>
                    </a:p>
                    <a:p>
                      <a:pPr algn="l">
                        <a:lnSpc>
                          <a:spcPts val="2099"/>
                        </a:lnSpc>
                      </a:pPr>
                      <a:r>
                        <a:rPr lang="en-US" sz="1499" b="true">
                          <a:solidFill>
                            <a:srgbClr val="FFFFFF"/>
                          </a:solidFill>
                          <a:latin typeface="Codec Pro Bold"/>
                          <a:ea typeface="Codec Pro Bold"/>
                          <a:cs typeface="Codec Pro Bold"/>
                          <a:sym typeface="Codec Pro Bold"/>
                        </a:rPr>
                        <a:t>  brands have similar apps</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Can</a:t>
                      </a:r>
                      <a:endParaRPr lang="en-US" sz="1100"/>
                    </a:p>
                    <a:p>
                      <a:pPr algn="l">
                        <a:lnSpc>
                          <a:spcPts val="2099"/>
                        </a:lnSpc>
                      </a:pPr>
                      <a:r>
                        <a:rPr lang="en-US" sz="1499" b="true">
                          <a:solidFill>
                            <a:srgbClr val="FFFFFF"/>
                          </a:solidFill>
                          <a:latin typeface="Codec Pro Bold"/>
                          <a:ea typeface="Codec Pro Bold"/>
                          <a:cs typeface="Codec Pro Bold"/>
                          <a:sym typeface="Codec Pro Bold"/>
                        </a:rPr>
                        <a:t>  be developed or acquired</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Integration</a:t>
                      </a:r>
                      <a:endParaRPr lang="en-US" sz="1100"/>
                    </a:p>
                    <a:p>
                      <a:pPr algn="l">
                        <a:lnSpc>
                          <a:spcPts val="2099"/>
                        </a:lnSpc>
                      </a:pPr>
                      <a:r>
                        <a:rPr lang="en-US" sz="1499" b="true">
                          <a:solidFill>
                            <a:srgbClr val="FFFFFF"/>
                          </a:solidFill>
                          <a:latin typeface="Codec Pro Bold"/>
                          <a:ea typeface="Codec Pro Bold"/>
                          <a:cs typeface="Codec Pro Bold"/>
                          <a:sym typeface="Codec Pro Bold"/>
                        </a:rPr>
                        <a:t>  still unclear</a:t>
                      </a:r>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vMerge="true">
                  <a:txBody>
                    <a:bodyPr anchor="t" rtlCol="false"/>
                    <a:lstStyle/>
                    <a:p>
                      <a:pPr algn="l">
                        <a:lnSpc>
                          <a:spcPts val="2099"/>
                        </a:lnSpc>
                        <a:defRPr/>
                      </a:pPr>
                      <a:r>
                        <a:rPr lang="en-US" sz="1499" b="true">
                          <a:solidFill>
                            <a:srgbClr val="FFFFFF"/>
                          </a:solidFill>
                          <a:latin typeface="Codec Pro Bold"/>
                          <a:ea typeface="Codec Pro Bold"/>
                          <a:cs typeface="Codec Pro Bold"/>
                          <a:sym typeface="Codec Pro Bold"/>
                        </a:rPr>
                        <a:t>Parity</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bl>
          </a:graphicData>
        </a:graphic>
      </p:graphicFrame>
      <p:sp>
        <p:nvSpPr>
          <p:cNvPr name="TextBox 3" id="3"/>
          <p:cNvSpPr txBox="true"/>
          <p:nvPr/>
        </p:nvSpPr>
        <p:spPr>
          <a:xfrm rot="0">
            <a:off x="7952661" y="-115687"/>
            <a:ext cx="3304044" cy="913767"/>
          </a:xfrm>
          <a:prstGeom prst="rect">
            <a:avLst/>
          </a:prstGeom>
        </p:spPr>
        <p:txBody>
          <a:bodyPr anchor="t" rtlCol="false" tIns="0" lIns="0" bIns="0" rIns="0">
            <a:spAutoFit/>
          </a:bodyPr>
          <a:lstStyle/>
          <a:p>
            <a:pPr algn="l">
              <a:lnSpc>
                <a:spcPts val="6859"/>
              </a:lnSpc>
            </a:pPr>
            <a:r>
              <a:rPr lang="en-US" sz="4899" b="true">
                <a:solidFill>
                  <a:srgbClr val="FFFFFF"/>
                </a:solidFill>
                <a:latin typeface="Codec Pro Bold"/>
                <a:ea typeface="Codec Pro Bold"/>
                <a:cs typeface="Codec Pro Bold"/>
                <a:sym typeface="Codec Pro Bold"/>
              </a:rPr>
              <a:t>VRIO </a:t>
            </a:r>
          </a:p>
        </p:txBody>
      </p:sp>
      <p:sp>
        <p:nvSpPr>
          <p:cNvPr name="TextBox 4" id="4"/>
          <p:cNvSpPr txBox="true"/>
          <p:nvPr/>
        </p:nvSpPr>
        <p:spPr>
          <a:xfrm rot="0">
            <a:off x="17936319" y="9839590"/>
            <a:ext cx="351681" cy="396240"/>
          </a:xfrm>
          <a:prstGeom prst="rect">
            <a:avLst/>
          </a:prstGeom>
        </p:spPr>
        <p:txBody>
          <a:bodyPr anchor="t" rtlCol="false" tIns="0" lIns="0" bIns="0" rIns="0">
            <a:spAutoFit/>
          </a:bodyPr>
          <a:lstStyle/>
          <a:p>
            <a:pPr algn="ctr">
              <a:lnSpc>
                <a:spcPts val="3359"/>
              </a:lnSpc>
            </a:pPr>
            <a:r>
              <a:rPr lang="en-US" sz="2400">
                <a:solidFill>
                  <a:srgbClr val="FFFFFF"/>
                </a:solidFill>
                <a:latin typeface="Canva Sans"/>
                <a:ea typeface="Canva Sans"/>
                <a:cs typeface="Canva Sans"/>
                <a:sym typeface="Canva Sans"/>
              </a:rPr>
              <a:t>24</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090944"/>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341728" y="640316"/>
          <a:ext cx="16357369" cy="8834284"/>
        </p:xfrm>
        <a:graphic>
          <a:graphicData uri="http://schemas.openxmlformats.org/drawingml/2006/table">
            <a:tbl>
              <a:tblPr/>
              <a:tblGrid>
                <a:gridCol w="2831425"/>
                <a:gridCol w="2239655"/>
                <a:gridCol w="11286290"/>
              </a:tblGrid>
              <a:tr h="964148">
                <a:tc>
                  <a:txBody>
                    <a:bodyPr anchor="t" rtlCol="false"/>
                    <a:lstStyle/>
                    <a:p>
                      <a:pPr algn="l">
                        <a:lnSpc>
                          <a:spcPts val="2379"/>
                        </a:lnSpc>
                        <a:defRPr/>
                      </a:pPr>
                      <a:r>
                        <a:rPr lang="en-US" sz="1699" b="true">
                          <a:solidFill>
                            <a:srgbClr val="FFFFFF"/>
                          </a:solidFill>
                          <a:latin typeface="Codec Pro Bold"/>
                          <a:ea typeface="Codec Pro Bold"/>
                          <a:cs typeface="Codec Pro Bold"/>
                          <a:sym typeface="Codec Pro Bold"/>
                        </a:rPr>
                        <a:t>Force</a:t>
                      </a:r>
                      <a:endParaRPr lang="en-US" sz="1100"/>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379"/>
                        </a:lnSpc>
                        <a:defRPr/>
                      </a:pPr>
                      <a:r>
                        <a:rPr lang="en-US" sz="1699" b="true">
                          <a:solidFill>
                            <a:srgbClr val="FFFFFF"/>
                          </a:solidFill>
                          <a:latin typeface="Codec Pro Bold"/>
                          <a:ea typeface="Codec Pro Bold"/>
                          <a:cs typeface="Codec Pro Bold"/>
                          <a:sym typeface="Codec Pro Bold"/>
                        </a:rPr>
                        <a:t>Level of Impact</a:t>
                      </a:r>
                      <a:endParaRPr lang="en-US" sz="1100"/>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379"/>
                        </a:lnSpc>
                        <a:defRPr/>
                      </a:pPr>
                      <a:r>
                        <a:rPr lang="en-US" sz="1699" b="true">
                          <a:solidFill>
                            <a:srgbClr val="FFFFFF"/>
                          </a:solidFill>
                          <a:latin typeface="Codec Pro Bold"/>
                          <a:ea typeface="Codec Pro Bold"/>
                          <a:cs typeface="Codec Pro Bold"/>
                          <a:sym typeface="Codec Pro Bold"/>
                        </a:rPr>
                        <a:t>Rationale</a:t>
                      </a:r>
                      <a:endParaRPr lang="en-US" sz="1100"/>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1311689">
                <a:tc>
                  <a:txBody>
                    <a:bodyPr anchor="t" rtlCol="false"/>
                    <a:lstStyle/>
                    <a:p>
                      <a:pPr algn="l">
                        <a:lnSpc>
                          <a:spcPts val="2379"/>
                        </a:lnSpc>
                        <a:defRPr/>
                      </a:pPr>
                      <a:r>
                        <a:rPr lang="en-US" sz="1699">
                          <a:solidFill>
                            <a:srgbClr val="FFFFFF"/>
                          </a:solidFill>
                          <a:latin typeface="Codec Pro"/>
                          <a:ea typeface="Codec Pro"/>
                          <a:cs typeface="Codec Pro"/>
                          <a:sym typeface="Codec Pro"/>
                        </a:rPr>
                        <a:t>Threat of New Entrants</a:t>
                      </a:r>
                      <a:endParaRPr lang="en-US" sz="1100"/>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379"/>
                        </a:lnSpc>
                        <a:defRPr/>
                      </a:pPr>
                      <a:r>
                        <a:rPr lang="en-US" sz="1699">
                          <a:solidFill>
                            <a:srgbClr val="FFFFFF"/>
                          </a:solidFill>
                          <a:latin typeface="Codec Pro"/>
                          <a:ea typeface="Codec Pro"/>
                          <a:cs typeface="Codec Pro"/>
                          <a:sym typeface="Codec Pro"/>
                        </a:rPr>
                        <a:t>Medium</a:t>
                      </a:r>
                      <a:endParaRPr lang="en-US" sz="1100"/>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379"/>
                        </a:lnSpc>
                        <a:defRPr/>
                      </a:pPr>
                      <a:r>
                        <a:rPr lang="en-US" sz="1699">
                          <a:solidFill>
                            <a:srgbClr val="FFFFFF"/>
                          </a:solidFill>
                          <a:latin typeface="Codec Pro"/>
                          <a:ea typeface="Codec Pro"/>
                          <a:cs typeface="Codec Pro"/>
                          <a:sym typeface="Codec Pro"/>
                        </a:rPr>
                        <a:t>High R&amp;D costs and brand loyalty in performance footwear create barriers;</a:t>
                      </a:r>
                      <a:endParaRPr lang="en-US" sz="1100"/>
                    </a:p>
                    <a:p>
                      <a:pPr algn="l">
                        <a:lnSpc>
                          <a:spcPts val="2379"/>
                        </a:lnSpc>
                      </a:pPr>
                      <a:r>
                        <a:rPr lang="en-US" sz="1699">
                          <a:solidFill>
                            <a:srgbClr val="FFFFFF"/>
                          </a:solidFill>
                          <a:latin typeface="Codec Pro"/>
                          <a:ea typeface="Codec Pro"/>
                          <a:cs typeface="Codec Pro"/>
                          <a:sym typeface="Codec Pro"/>
                        </a:rPr>
                        <a:t>  however, lifestyle segments have lower entry barriers​</a:t>
                      </a:r>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1311689">
                <a:tc>
                  <a:txBody>
                    <a:bodyPr anchor="t" rtlCol="false"/>
                    <a:lstStyle/>
                    <a:p>
                      <a:pPr algn="l">
                        <a:lnSpc>
                          <a:spcPts val="2379"/>
                        </a:lnSpc>
                        <a:defRPr/>
                      </a:pPr>
                      <a:r>
                        <a:rPr lang="en-US" sz="1699">
                          <a:solidFill>
                            <a:srgbClr val="FFFFFF"/>
                          </a:solidFill>
                          <a:latin typeface="Codec Pro"/>
                          <a:ea typeface="Codec Pro"/>
                          <a:cs typeface="Codec Pro"/>
                          <a:sym typeface="Codec Pro"/>
                        </a:rPr>
                        <a:t>Industry Rivalry</a:t>
                      </a:r>
                      <a:endParaRPr lang="en-US" sz="1100"/>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379"/>
                        </a:lnSpc>
                        <a:defRPr/>
                      </a:pPr>
                      <a:r>
                        <a:rPr lang="en-US" sz="1699">
                          <a:solidFill>
                            <a:srgbClr val="FFFFFF"/>
                          </a:solidFill>
                          <a:latin typeface="Codec Pro"/>
                          <a:ea typeface="Codec Pro"/>
                          <a:cs typeface="Codec Pro"/>
                          <a:sym typeface="Codec Pro"/>
                        </a:rPr>
                        <a:t>High</a:t>
                      </a:r>
                      <a:endParaRPr lang="en-US" sz="1100"/>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379"/>
                        </a:lnSpc>
                        <a:defRPr/>
                      </a:pPr>
                      <a:r>
                        <a:rPr lang="en-US" sz="1699">
                          <a:solidFill>
                            <a:srgbClr val="FFFFFF"/>
                          </a:solidFill>
                          <a:latin typeface="Codec Pro"/>
                          <a:ea typeface="Codec Pro"/>
                          <a:cs typeface="Codec Pro"/>
                          <a:sym typeface="Codec Pro"/>
                        </a:rPr>
                        <a:t>Dominated by Nike and Adidas, which have larger resources, marketing budgets, and DTC</a:t>
                      </a:r>
                      <a:endParaRPr lang="en-US" sz="1100"/>
                    </a:p>
                    <a:p>
                      <a:pPr algn="l">
                        <a:lnSpc>
                          <a:spcPts val="2379"/>
                        </a:lnSpc>
                      </a:pPr>
                      <a:r>
                        <a:rPr lang="en-US" sz="1699">
                          <a:solidFill>
                            <a:srgbClr val="FFFFFF"/>
                          </a:solidFill>
                          <a:latin typeface="Codec Pro"/>
                          <a:ea typeface="Codec Pro"/>
                          <a:cs typeface="Codec Pro"/>
                          <a:sym typeface="Codec Pro"/>
                        </a:rPr>
                        <a:t>  infrastructure​</a:t>
                      </a:r>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1311689">
                <a:tc>
                  <a:txBody>
                    <a:bodyPr anchor="t" rtlCol="false"/>
                    <a:lstStyle/>
                    <a:p>
                      <a:pPr algn="l">
                        <a:lnSpc>
                          <a:spcPts val="2379"/>
                        </a:lnSpc>
                        <a:defRPr/>
                      </a:pPr>
                      <a:r>
                        <a:rPr lang="en-US" sz="1699">
                          <a:solidFill>
                            <a:srgbClr val="FFFFFF"/>
                          </a:solidFill>
                          <a:latin typeface="Codec Pro"/>
                          <a:ea typeface="Codec Pro"/>
                          <a:cs typeface="Codec Pro"/>
                          <a:sym typeface="Codec Pro"/>
                        </a:rPr>
                        <a:t>Threat of Substitutes</a:t>
                      </a:r>
                      <a:endParaRPr lang="en-US" sz="1100"/>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379"/>
                        </a:lnSpc>
                        <a:defRPr/>
                      </a:pPr>
                      <a:r>
                        <a:rPr lang="en-US" sz="1699">
                          <a:solidFill>
                            <a:srgbClr val="FFFFFF"/>
                          </a:solidFill>
                          <a:latin typeface="Codec Pro"/>
                          <a:ea typeface="Codec Pro"/>
                          <a:cs typeface="Codec Pro"/>
                          <a:sym typeface="Codec Pro"/>
                        </a:rPr>
                        <a:t>Medium-High</a:t>
                      </a:r>
                      <a:endParaRPr lang="en-US" sz="1100"/>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379"/>
                        </a:lnSpc>
                        <a:defRPr/>
                      </a:pPr>
                      <a:r>
                        <a:rPr lang="en-US" sz="1699">
                          <a:solidFill>
                            <a:srgbClr val="FFFFFF"/>
                          </a:solidFill>
                          <a:latin typeface="Codec Pro"/>
                          <a:ea typeface="Codec Pro"/>
                          <a:cs typeface="Codec Pro"/>
                          <a:sym typeface="Codec Pro"/>
                        </a:rPr>
                        <a:t>Rising interest in athleisure and alternative fitness trends (e.g., yoga, gym</a:t>
                      </a:r>
                      <a:endParaRPr lang="en-US" sz="1100"/>
                    </a:p>
                    <a:p>
                      <a:pPr algn="l">
                        <a:lnSpc>
                          <a:spcPts val="2379"/>
                        </a:lnSpc>
                      </a:pPr>
                      <a:r>
                        <a:rPr lang="en-US" sz="1699">
                          <a:solidFill>
                            <a:srgbClr val="FFFFFF"/>
                          </a:solidFill>
                          <a:latin typeface="Codec Pro"/>
                          <a:ea typeface="Codec Pro"/>
                          <a:cs typeface="Codec Pro"/>
                          <a:sym typeface="Codec Pro"/>
                        </a:rPr>
                        <a:t>  equipment) threaten sports footwear demand​</a:t>
                      </a:r>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1311689">
                <a:tc>
                  <a:txBody>
                    <a:bodyPr anchor="t" rtlCol="false"/>
                    <a:lstStyle/>
                    <a:p>
                      <a:pPr algn="l">
                        <a:lnSpc>
                          <a:spcPts val="2379"/>
                        </a:lnSpc>
                        <a:defRPr/>
                      </a:pPr>
                      <a:r>
                        <a:rPr lang="en-US" sz="1699">
                          <a:solidFill>
                            <a:srgbClr val="FFFFFF"/>
                          </a:solidFill>
                          <a:latin typeface="Codec Pro"/>
                          <a:ea typeface="Codec Pro"/>
                          <a:cs typeface="Codec Pro"/>
                          <a:sym typeface="Codec Pro"/>
                        </a:rPr>
                        <a:t>Bargaining Power of Buyers</a:t>
                      </a:r>
                      <a:endParaRPr lang="en-US" sz="1100"/>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379"/>
                        </a:lnSpc>
                        <a:defRPr/>
                      </a:pPr>
                      <a:r>
                        <a:rPr lang="en-US" sz="1699">
                          <a:solidFill>
                            <a:srgbClr val="FFFFFF"/>
                          </a:solidFill>
                          <a:latin typeface="Codec Pro"/>
                          <a:ea typeface="Codec Pro"/>
                          <a:cs typeface="Codec Pro"/>
                          <a:sym typeface="Codec Pro"/>
                        </a:rPr>
                        <a:t>High</a:t>
                      </a:r>
                      <a:endParaRPr lang="en-US" sz="1100"/>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379"/>
                        </a:lnSpc>
                        <a:defRPr/>
                      </a:pPr>
                      <a:r>
                        <a:rPr lang="en-US" sz="1699">
                          <a:solidFill>
                            <a:srgbClr val="FFFFFF"/>
                          </a:solidFill>
                          <a:latin typeface="Codec Pro"/>
                          <a:ea typeface="Codec Pro"/>
                          <a:cs typeface="Codec Pro"/>
                          <a:sym typeface="Codec Pro"/>
                        </a:rPr>
                        <a:t>Consumers in lifestyle segments are price-sensitive, and casual runners prioritize</a:t>
                      </a:r>
                      <a:endParaRPr lang="en-US" sz="1100"/>
                    </a:p>
                    <a:p>
                      <a:pPr algn="l">
                        <a:lnSpc>
                          <a:spcPts val="2379"/>
                        </a:lnSpc>
                      </a:pPr>
                      <a:r>
                        <a:rPr lang="en-US" sz="1699">
                          <a:solidFill>
                            <a:srgbClr val="FFFFFF"/>
                          </a:solidFill>
                          <a:latin typeface="Codec Pro"/>
                          <a:ea typeface="Codec Pro"/>
                          <a:cs typeface="Codec Pro"/>
                          <a:sym typeface="Codec Pro"/>
                        </a:rPr>
                        <a:t>  affordability over brand</a:t>
                      </a:r>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1311689">
                <a:tc>
                  <a:txBody>
                    <a:bodyPr anchor="t" rtlCol="false"/>
                    <a:lstStyle/>
                    <a:p>
                      <a:pPr algn="l">
                        <a:lnSpc>
                          <a:spcPts val="2379"/>
                        </a:lnSpc>
                        <a:defRPr/>
                      </a:pPr>
                      <a:r>
                        <a:rPr lang="en-US" sz="1699">
                          <a:solidFill>
                            <a:srgbClr val="FFFFFF"/>
                          </a:solidFill>
                          <a:latin typeface="Codec Pro"/>
                          <a:ea typeface="Codec Pro"/>
                          <a:cs typeface="Codec Pro"/>
                          <a:sym typeface="Codec Pro"/>
                        </a:rPr>
                        <a:t>Bargaining Power of Suppliers</a:t>
                      </a:r>
                      <a:endParaRPr lang="en-US" sz="1100"/>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379"/>
                        </a:lnSpc>
                        <a:defRPr/>
                      </a:pPr>
                      <a:r>
                        <a:rPr lang="en-US" sz="1699">
                          <a:solidFill>
                            <a:srgbClr val="FFFFFF"/>
                          </a:solidFill>
                          <a:latin typeface="Codec Pro"/>
                          <a:ea typeface="Codec Pro"/>
                          <a:cs typeface="Codec Pro"/>
                          <a:sym typeface="Codec Pro"/>
                        </a:rPr>
                        <a:t>Medium</a:t>
                      </a:r>
                      <a:endParaRPr lang="en-US" sz="1100"/>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379"/>
                        </a:lnSpc>
                        <a:defRPr/>
                      </a:pPr>
                      <a:r>
                        <a:rPr lang="en-US" sz="1699">
                          <a:solidFill>
                            <a:srgbClr val="FFFFFF"/>
                          </a:solidFill>
                          <a:latin typeface="Codec Pro"/>
                          <a:ea typeface="Codec Pro"/>
                          <a:cs typeface="Codec Pro"/>
                          <a:sym typeface="Codec Pro"/>
                        </a:rPr>
                        <a:t>Reliance on outsourced production creates some dependency, but ASICS mitigates this</a:t>
                      </a:r>
                      <a:endParaRPr lang="en-US" sz="1100"/>
                    </a:p>
                    <a:p>
                      <a:pPr algn="l">
                        <a:lnSpc>
                          <a:spcPts val="2379"/>
                        </a:lnSpc>
                      </a:pPr>
                      <a:r>
                        <a:rPr lang="en-US" sz="1699">
                          <a:solidFill>
                            <a:srgbClr val="FFFFFF"/>
                          </a:solidFill>
                          <a:latin typeface="Codec Pro"/>
                          <a:ea typeface="Codec Pro"/>
                          <a:cs typeface="Codec Pro"/>
                          <a:sym typeface="Codec Pro"/>
                        </a:rPr>
                        <a:t>  with diversified suppliers​</a:t>
                      </a:r>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1311689">
                <a:tc>
                  <a:txBody>
                    <a:bodyPr anchor="t" rtlCol="false"/>
                    <a:lstStyle/>
                    <a:p>
                      <a:pPr algn="l">
                        <a:lnSpc>
                          <a:spcPts val="2379"/>
                        </a:lnSpc>
                        <a:defRPr/>
                      </a:pPr>
                      <a:r>
                        <a:rPr lang="en-US" sz="1699">
                          <a:solidFill>
                            <a:srgbClr val="FFFFFF"/>
                          </a:solidFill>
                          <a:latin typeface="Codec Pro"/>
                          <a:ea typeface="Codec Pro"/>
                          <a:cs typeface="Codec Pro"/>
                          <a:sym typeface="Codec Pro"/>
                        </a:rPr>
                        <a:t>Complements and Ecosystem Effects</a:t>
                      </a:r>
                      <a:endParaRPr lang="en-US" sz="1100"/>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379"/>
                        </a:lnSpc>
                        <a:defRPr/>
                      </a:pPr>
                      <a:r>
                        <a:rPr lang="en-US" sz="1699">
                          <a:solidFill>
                            <a:srgbClr val="FFFFFF"/>
                          </a:solidFill>
                          <a:latin typeface="Codec Pro"/>
                          <a:ea typeface="Codec Pro"/>
                          <a:cs typeface="Codec Pro"/>
                          <a:sym typeface="Codec Pro"/>
                        </a:rPr>
                        <a:t>Medium</a:t>
                      </a:r>
                      <a:endParaRPr lang="en-US" sz="1100"/>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379"/>
                        </a:lnSpc>
                        <a:defRPr/>
                      </a:pPr>
                      <a:r>
                        <a:rPr lang="en-US" sz="1699">
                          <a:solidFill>
                            <a:srgbClr val="FFFFFF"/>
                          </a:solidFill>
                          <a:latin typeface="Codec Pro"/>
                          <a:ea typeface="Codec Pro"/>
                          <a:cs typeface="Codec Pro"/>
                          <a:sym typeface="Codec Pro"/>
                        </a:rPr>
                        <a:t>Fitness tracking apps and wearables boost demand for running products, but ASICS lags</a:t>
                      </a:r>
                      <a:endParaRPr lang="en-US" sz="1100"/>
                    </a:p>
                    <a:p>
                      <a:pPr algn="l">
                        <a:lnSpc>
                          <a:spcPts val="2379"/>
                        </a:lnSpc>
                      </a:pPr>
                      <a:r>
                        <a:rPr lang="en-US" sz="1699">
                          <a:solidFill>
                            <a:srgbClr val="FFFFFF"/>
                          </a:solidFill>
                          <a:latin typeface="Codec Pro"/>
                          <a:ea typeface="Codec Pro"/>
                          <a:cs typeface="Codec Pro"/>
                          <a:sym typeface="Codec Pro"/>
                        </a:rPr>
                        <a:t>  in leveraging this fully​</a:t>
                      </a:r>
                    </a:p>
                  </a:txBody>
                  <a:tcPr marL="180975" marR="180975" marT="180975" marB="180975"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bl>
          </a:graphicData>
        </a:graphic>
      </p:graphicFrame>
      <p:sp>
        <p:nvSpPr>
          <p:cNvPr name="TextBox 3" id="3"/>
          <p:cNvSpPr txBox="true"/>
          <p:nvPr/>
        </p:nvSpPr>
        <p:spPr>
          <a:xfrm rot="-5400000">
            <a:off x="-3094674" y="4051217"/>
            <a:ext cx="7316472" cy="930276"/>
          </a:xfrm>
          <a:prstGeom prst="rect">
            <a:avLst/>
          </a:prstGeom>
        </p:spPr>
        <p:txBody>
          <a:bodyPr anchor="t" rtlCol="false" tIns="0" lIns="0" bIns="0" rIns="0">
            <a:spAutoFit/>
          </a:bodyPr>
          <a:lstStyle/>
          <a:p>
            <a:pPr algn="r">
              <a:lnSpc>
                <a:spcPts val="6999"/>
              </a:lnSpc>
            </a:pPr>
            <a:r>
              <a:rPr lang="en-US" b="true" sz="4999">
                <a:solidFill>
                  <a:srgbClr val="FFFFFF"/>
                </a:solidFill>
                <a:latin typeface="Codec Pro Bold"/>
                <a:ea typeface="Codec Pro Bold"/>
                <a:cs typeface="Codec Pro Bold"/>
                <a:sym typeface="Codec Pro Bold"/>
              </a:rPr>
              <a:t>6 FORCES ANALYSIS </a:t>
            </a:r>
          </a:p>
        </p:txBody>
      </p:sp>
      <p:sp>
        <p:nvSpPr>
          <p:cNvPr name="TextBox 4" id="4"/>
          <p:cNvSpPr txBox="true"/>
          <p:nvPr/>
        </p:nvSpPr>
        <p:spPr>
          <a:xfrm rot="0">
            <a:off x="17699097" y="9690849"/>
            <a:ext cx="347365" cy="396240"/>
          </a:xfrm>
          <a:prstGeom prst="rect">
            <a:avLst/>
          </a:prstGeom>
        </p:spPr>
        <p:txBody>
          <a:bodyPr anchor="t" rtlCol="false" tIns="0" lIns="0" bIns="0" rIns="0">
            <a:spAutoFit/>
          </a:bodyPr>
          <a:lstStyle/>
          <a:p>
            <a:pPr algn="ctr">
              <a:lnSpc>
                <a:spcPts val="3359"/>
              </a:lnSpc>
            </a:pPr>
            <a:r>
              <a:rPr lang="en-US" sz="2400">
                <a:solidFill>
                  <a:srgbClr val="FFFFFF"/>
                </a:solidFill>
                <a:latin typeface="Canva Sans"/>
                <a:ea typeface="Canva Sans"/>
                <a:cs typeface="Canva Sans"/>
                <a:sym typeface="Canva Sans"/>
              </a:rPr>
              <a:t>25</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6738822" cy="10287000"/>
          </a:xfrm>
          <a:prstGeom prst="rect">
            <a:avLst/>
          </a:prstGeom>
          <a:solidFill>
            <a:srgbClr val="090944"/>
          </a:solidFill>
        </p:spPr>
      </p:sp>
      <p:sp>
        <p:nvSpPr>
          <p:cNvPr name="TextBox 3" id="3"/>
          <p:cNvSpPr txBox="true"/>
          <p:nvPr/>
        </p:nvSpPr>
        <p:spPr>
          <a:xfrm rot="0">
            <a:off x="1028700" y="933450"/>
            <a:ext cx="5059131" cy="2057363"/>
          </a:xfrm>
          <a:prstGeom prst="rect">
            <a:avLst/>
          </a:prstGeom>
        </p:spPr>
        <p:txBody>
          <a:bodyPr anchor="t" rtlCol="false" tIns="0" lIns="0" bIns="0" rIns="0">
            <a:spAutoFit/>
          </a:bodyPr>
          <a:lstStyle/>
          <a:p>
            <a:pPr algn="l">
              <a:lnSpc>
                <a:spcPts val="7799"/>
              </a:lnSpc>
            </a:pPr>
            <a:r>
              <a:rPr lang="en-US" sz="6499">
                <a:solidFill>
                  <a:srgbClr val="FFFFFF"/>
                </a:solidFill>
                <a:latin typeface="Codec Pro"/>
                <a:ea typeface="Codec Pro"/>
                <a:cs typeface="Codec Pro"/>
                <a:sym typeface="Codec Pro"/>
              </a:rPr>
              <a:t>Resource </a:t>
            </a:r>
          </a:p>
          <a:p>
            <a:pPr algn="l">
              <a:lnSpc>
                <a:spcPts val="7799"/>
              </a:lnSpc>
            </a:pPr>
            <a:r>
              <a:rPr lang="en-US" sz="6499">
                <a:solidFill>
                  <a:srgbClr val="FFFFFF"/>
                </a:solidFill>
                <a:latin typeface="Codec Pro"/>
                <a:ea typeface="Codec Pro"/>
                <a:cs typeface="Codec Pro"/>
                <a:sym typeface="Codec Pro"/>
              </a:rPr>
              <a:t>Page</a:t>
            </a:r>
          </a:p>
        </p:txBody>
      </p:sp>
      <p:sp>
        <p:nvSpPr>
          <p:cNvPr name="TextBox 4" id="4"/>
          <p:cNvSpPr txBox="true"/>
          <p:nvPr/>
        </p:nvSpPr>
        <p:spPr>
          <a:xfrm rot="0">
            <a:off x="7304852" y="971550"/>
            <a:ext cx="9954448" cy="6182360"/>
          </a:xfrm>
          <a:prstGeom prst="rect">
            <a:avLst/>
          </a:prstGeom>
        </p:spPr>
        <p:txBody>
          <a:bodyPr anchor="t" rtlCol="false" tIns="0" lIns="0" bIns="0" rIns="0">
            <a:spAutoFit/>
          </a:bodyPr>
          <a:lstStyle/>
          <a:p>
            <a:pPr algn="l">
              <a:lnSpc>
                <a:spcPts val="2860"/>
              </a:lnSpc>
            </a:pPr>
          </a:p>
          <a:p>
            <a:pPr algn="l" marL="474981" indent="-237491" lvl="1">
              <a:lnSpc>
                <a:spcPts val="2860"/>
              </a:lnSpc>
              <a:buAutoNum type="arabicPeriod" startAt="1"/>
            </a:pPr>
            <a:r>
              <a:rPr lang="en-US" sz="2200">
                <a:solidFill>
                  <a:srgbClr val="000000"/>
                </a:solidFill>
                <a:latin typeface="Codec Pro"/>
                <a:ea typeface="Codec Pro"/>
                <a:cs typeface="Codec Pro"/>
                <a:sym typeface="Codec Pro"/>
              </a:rPr>
              <a:t>Statista (2023): Market share, fitness app statistics, consumer insights.</a:t>
            </a:r>
          </a:p>
          <a:p>
            <a:pPr algn="l" marL="474981" indent="-237491" lvl="1">
              <a:lnSpc>
                <a:spcPts val="2860"/>
              </a:lnSpc>
              <a:buAutoNum type="arabicPeriod" startAt="1"/>
            </a:pPr>
            <a:r>
              <a:rPr lang="en-US" sz="2200">
                <a:solidFill>
                  <a:srgbClr val="000000"/>
                </a:solidFill>
                <a:latin typeface="Codec Pro"/>
                <a:ea typeface="Codec Pro"/>
                <a:cs typeface="Codec Pro"/>
                <a:sym typeface="Codec Pro"/>
              </a:rPr>
              <a:t>Nike and Adidas Annual Reports (2023): Revenue, product segmentation, community engagement.</a:t>
            </a:r>
          </a:p>
          <a:p>
            <a:pPr algn="l" marL="474981" indent="-237491" lvl="1">
              <a:lnSpc>
                <a:spcPts val="2860"/>
              </a:lnSpc>
              <a:buAutoNum type="arabicPeriod" startAt="1"/>
            </a:pPr>
            <a:r>
              <a:rPr lang="en-US" sz="2200">
                <a:solidFill>
                  <a:srgbClr val="000000"/>
                </a:solidFill>
                <a:latin typeface="Codec Pro"/>
                <a:ea typeface="Codec Pro"/>
                <a:cs typeface="Codec Pro"/>
                <a:sym typeface="Codec Pro"/>
              </a:rPr>
              <a:t>Fortune Business Insights (2023): Fitness app market growth.</a:t>
            </a:r>
          </a:p>
          <a:p>
            <a:pPr algn="l" marL="474981" indent="-237491" lvl="1">
              <a:lnSpc>
                <a:spcPts val="2860"/>
              </a:lnSpc>
              <a:buAutoNum type="arabicPeriod" startAt="1"/>
            </a:pPr>
            <a:r>
              <a:rPr lang="en-US" sz="2200">
                <a:solidFill>
                  <a:srgbClr val="000000"/>
                </a:solidFill>
                <a:latin typeface="Codec Pro"/>
                <a:ea typeface="Codec Pro"/>
                <a:cs typeface="Codec Pro"/>
                <a:sym typeface="Codec Pro"/>
              </a:rPr>
              <a:t>Grand View Research (2023): Running footwear market analysis.</a:t>
            </a:r>
          </a:p>
          <a:p>
            <a:pPr algn="l" marL="474981" indent="-237491" lvl="1">
              <a:lnSpc>
                <a:spcPts val="2860"/>
              </a:lnSpc>
              <a:buAutoNum type="arabicPeriod" startAt="1"/>
            </a:pPr>
            <a:r>
              <a:rPr lang="en-US" sz="2200">
                <a:solidFill>
                  <a:srgbClr val="000000"/>
                </a:solidFill>
                <a:latin typeface="Codec Pro"/>
                <a:ea typeface="Codec Pro"/>
                <a:cs typeface="Codec Pro"/>
                <a:sym typeface="Codec Pro"/>
              </a:rPr>
              <a:t>Nielsen (2023): Sustainability trends.</a:t>
            </a:r>
          </a:p>
          <a:p>
            <a:pPr algn="l" marL="474981" indent="-237491" lvl="1">
              <a:lnSpc>
                <a:spcPts val="2860"/>
              </a:lnSpc>
              <a:buAutoNum type="arabicPeriod" startAt="1"/>
            </a:pPr>
            <a:r>
              <a:rPr lang="en-US" sz="2200">
                <a:solidFill>
                  <a:srgbClr val="000000"/>
                </a:solidFill>
                <a:latin typeface="Codec Pro"/>
                <a:ea typeface="Codec Pro"/>
                <a:cs typeface="Codec Pro"/>
                <a:sym typeface="Codec Pro"/>
              </a:rPr>
              <a:t>Runner’s World (2023): ASICS GEL-Kayano rankings.</a:t>
            </a:r>
          </a:p>
          <a:p>
            <a:pPr algn="l" marL="474981" indent="-237491" lvl="1">
              <a:lnSpc>
                <a:spcPts val="2860"/>
              </a:lnSpc>
              <a:buAutoNum type="arabicPeriod" startAt="1"/>
            </a:pPr>
            <a:r>
              <a:rPr lang="en-US" sz="2200">
                <a:solidFill>
                  <a:srgbClr val="000000"/>
                </a:solidFill>
                <a:latin typeface="Codec Pro"/>
                <a:ea typeface="Codec Pro"/>
                <a:cs typeface="Codec Pro"/>
                <a:sym typeface="Codec Pro"/>
              </a:rPr>
              <a:t>Ryan, T. J. (2023). EXEC: Asics expands 2026 Plan as company drives past 2023 targets | SGB Media Online. https://sgbonline.com/exec-asics-expands-2026-plan-as-company-drives-past-2023-targets/</a:t>
            </a:r>
          </a:p>
          <a:p>
            <a:pPr algn="l" marL="474981" indent="-237491" lvl="1">
              <a:lnSpc>
                <a:spcPts val="2860"/>
              </a:lnSpc>
              <a:buAutoNum type="arabicPeriod" startAt="1"/>
            </a:pPr>
            <a:r>
              <a:rPr lang="en-US" sz="2200">
                <a:solidFill>
                  <a:srgbClr val="000000"/>
                </a:solidFill>
                <a:latin typeface="Codec Pro"/>
                <a:ea typeface="Codec Pro"/>
                <a:cs typeface="Codec Pro"/>
                <a:sym typeface="Codec Pro"/>
              </a:rPr>
              <a:t>岸並. (2024, October 30). New Onitsuka Tiger Store epitomizes Asics’ fashion strategy. The Japan News. https://japannews.yomiuri.co.jp/culture/fashion/20230903-133579/</a:t>
            </a:r>
          </a:p>
          <a:p>
            <a:pPr algn="l" marL="474981" indent="-237491" lvl="1">
              <a:lnSpc>
                <a:spcPts val="2860"/>
              </a:lnSpc>
              <a:buAutoNum type="arabicPeriod" startAt="1"/>
            </a:pPr>
            <a:r>
              <a:rPr lang="en-US" sz="2200">
                <a:solidFill>
                  <a:srgbClr val="000000"/>
                </a:solidFill>
                <a:latin typeface="Codec Pro"/>
                <a:ea typeface="Codec Pro"/>
                <a:cs typeface="Codec Pro"/>
                <a:sym typeface="Codec Pro"/>
              </a:rPr>
              <a:t>ASICS Marketing Strategy 2024: A case study – Latterly.org. (n.d.). https://www.latterly.org/asics-marketing-strategy/</a:t>
            </a:r>
          </a:p>
          <a:p>
            <a:pPr algn="l">
              <a:lnSpc>
                <a:spcPts val="2860"/>
              </a:lnSpc>
            </a:pPr>
          </a:p>
        </p:txBody>
      </p:sp>
      <p:sp>
        <p:nvSpPr>
          <p:cNvPr name="TextBox 5" id="5"/>
          <p:cNvSpPr txBox="true"/>
          <p:nvPr/>
        </p:nvSpPr>
        <p:spPr>
          <a:xfrm rot="0">
            <a:off x="17924711" y="9890760"/>
            <a:ext cx="363289" cy="396240"/>
          </a:xfrm>
          <a:prstGeom prst="rect">
            <a:avLst/>
          </a:prstGeom>
        </p:spPr>
        <p:txBody>
          <a:bodyPr anchor="t" rtlCol="false" tIns="0" lIns="0" bIns="0" rIns="0">
            <a:spAutoFit/>
          </a:bodyPr>
          <a:lstStyle/>
          <a:p>
            <a:pPr algn="ctr">
              <a:lnSpc>
                <a:spcPts val="3359"/>
              </a:lnSpc>
            </a:pPr>
            <a:r>
              <a:rPr lang="en-US" sz="2400">
                <a:solidFill>
                  <a:srgbClr val="000000"/>
                </a:solidFill>
                <a:latin typeface="Canva Sans"/>
                <a:ea typeface="Canva Sans"/>
                <a:cs typeface="Canva Sans"/>
                <a:sym typeface="Canva Sans"/>
              </a:rPr>
              <a:t>26</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10287000"/>
          </a:xfrm>
          <a:prstGeom prst="rect">
            <a:avLst/>
          </a:prstGeom>
          <a:solidFill>
            <a:srgbClr val="090944"/>
          </a:solidFill>
        </p:spPr>
      </p:sp>
      <p:sp>
        <p:nvSpPr>
          <p:cNvPr name="TextBox 3" id="3"/>
          <p:cNvSpPr txBox="true"/>
          <p:nvPr/>
        </p:nvSpPr>
        <p:spPr>
          <a:xfrm rot="0">
            <a:off x="1028700" y="552450"/>
            <a:ext cx="11982093" cy="1076325"/>
          </a:xfrm>
          <a:prstGeom prst="rect">
            <a:avLst/>
          </a:prstGeom>
        </p:spPr>
        <p:txBody>
          <a:bodyPr anchor="t" rtlCol="false" tIns="0" lIns="0" bIns="0" rIns="0">
            <a:spAutoFit/>
          </a:bodyPr>
          <a:lstStyle/>
          <a:p>
            <a:pPr algn="l">
              <a:lnSpc>
                <a:spcPts val="7799"/>
              </a:lnSpc>
            </a:pPr>
            <a:r>
              <a:rPr lang="en-US" sz="6499" b="true">
                <a:solidFill>
                  <a:srgbClr val="FFFFFF"/>
                </a:solidFill>
                <a:latin typeface="Codec Pro Bold"/>
                <a:ea typeface="Codec Pro Bold"/>
                <a:cs typeface="Codec Pro Bold"/>
                <a:sym typeface="Codec Pro Bold"/>
              </a:rPr>
              <a:t>Challenges and Objectives</a:t>
            </a:r>
          </a:p>
        </p:txBody>
      </p:sp>
      <p:grpSp>
        <p:nvGrpSpPr>
          <p:cNvPr name="Group 4" id="4"/>
          <p:cNvGrpSpPr/>
          <p:nvPr/>
        </p:nvGrpSpPr>
        <p:grpSpPr>
          <a:xfrm rot="0">
            <a:off x="9470034" y="2361668"/>
            <a:ext cx="8406217" cy="7520697"/>
            <a:chOff x="0" y="0"/>
            <a:chExt cx="11208289" cy="10027596"/>
          </a:xfrm>
        </p:grpSpPr>
        <p:sp>
          <p:nvSpPr>
            <p:cNvPr name="TextBox 5" id="5"/>
            <p:cNvSpPr txBox="true"/>
            <p:nvPr/>
          </p:nvSpPr>
          <p:spPr>
            <a:xfrm rot="0">
              <a:off x="0" y="-47625"/>
              <a:ext cx="11208289" cy="1054184"/>
            </a:xfrm>
            <a:prstGeom prst="rect">
              <a:avLst/>
            </a:prstGeom>
          </p:spPr>
          <p:txBody>
            <a:bodyPr anchor="t" rtlCol="false" tIns="0" lIns="0" bIns="0" rIns="0">
              <a:spAutoFit/>
            </a:bodyPr>
            <a:lstStyle/>
            <a:p>
              <a:pPr algn="l">
                <a:lnSpc>
                  <a:spcPts val="3003"/>
                </a:lnSpc>
              </a:pPr>
              <a:r>
                <a:rPr lang="en-US" sz="2502" b="true">
                  <a:solidFill>
                    <a:srgbClr val="FFFFFF"/>
                  </a:solidFill>
                  <a:latin typeface="Codec Pro Bold"/>
                  <a:ea typeface="Codec Pro Bold"/>
                  <a:cs typeface="Codec Pro Bold"/>
                  <a:sym typeface="Codec Pro Bold"/>
                </a:rPr>
                <a:t>Global Market Trends and Opportunities</a:t>
              </a:r>
            </a:p>
            <a:p>
              <a:pPr algn="l" marL="0" indent="0" lvl="0">
                <a:lnSpc>
                  <a:spcPts val="3003"/>
                </a:lnSpc>
                <a:spcBef>
                  <a:spcPct val="0"/>
                </a:spcBef>
              </a:pPr>
            </a:p>
          </p:txBody>
        </p:sp>
        <p:sp>
          <p:nvSpPr>
            <p:cNvPr name="TextBox 6" id="6"/>
            <p:cNvSpPr txBox="true"/>
            <p:nvPr/>
          </p:nvSpPr>
          <p:spPr>
            <a:xfrm rot="0">
              <a:off x="0" y="1091029"/>
              <a:ext cx="11208289" cy="8936567"/>
            </a:xfrm>
            <a:prstGeom prst="rect">
              <a:avLst/>
            </a:prstGeom>
          </p:spPr>
          <p:txBody>
            <a:bodyPr anchor="t" rtlCol="false" tIns="0" lIns="0" bIns="0" rIns="0">
              <a:spAutoFit/>
            </a:bodyPr>
            <a:lstStyle/>
            <a:p>
              <a:pPr algn="l">
                <a:lnSpc>
                  <a:spcPts val="2799"/>
                </a:lnSpc>
              </a:pPr>
              <a:r>
                <a:rPr lang="en-US" sz="1999">
                  <a:solidFill>
                    <a:srgbClr val="FFFFFF"/>
                  </a:solidFill>
                  <a:latin typeface="Codec Pro"/>
                  <a:ea typeface="Codec Pro"/>
                  <a:cs typeface="Codec Pro"/>
                  <a:sym typeface="Codec Pro"/>
                </a:rPr>
                <a:t>1. Trends:</a:t>
              </a:r>
            </a:p>
            <a:p>
              <a:pPr algn="l" marL="431799" indent="-215899" lvl="1">
                <a:lnSpc>
                  <a:spcPts val="2799"/>
                </a:lnSpc>
                <a:buFont typeface="Arial"/>
                <a:buChar char="•"/>
              </a:pPr>
              <a:r>
                <a:rPr lang="en-US" sz="1999">
                  <a:solidFill>
                    <a:srgbClr val="FFFFFF"/>
                  </a:solidFill>
                  <a:latin typeface="Codec Pro"/>
                  <a:ea typeface="Codec Pro"/>
                  <a:cs typeface="Codec Pro"/>
                  <a:sym typeface="Codec Pro"/>
                </a:rPr>
                <a:t>Sustainability: Nielsen’s global survey conducted in 2023 reveals that 62% of consumers are interested in buying eco-friendly products.</a:t>
              </a:r>
            </a:p>
            <a:p>
              <a:pPr algn="l" marL="431799" indent="-215899" lvl="1">
                <a:lnSpc>
                  <a:spcPts val="2799"/>
                </a:lnSpc>
                <a:buFont typeface="Arial"/>
                <a:buChar char="•"/>
              </a:pPr>
              <a:r>
                <a:rPr lang="en-US" sz="1999">
                  <a:solidFill>
                    <a:srgbClr val="FFFFFF"/>
                  </a:solidFill>
                  <a:latin typeface="Codec Pro"/>
                  <a:ea typeface="Codec Pro"/>
                  <a:cs typeface="Codec Pro"/>
                  <a:sym typeface="Codec Pro"/>
                </a:rPr>
                <a:t>Tech Integration: The market of fitness applications is expected to achieve the number of users to 1 billion by 2026.</a:t>
              </a:r>
            </a:p>
            <a:p>
              <a:pPr algn="l">
                <a:lnSpc>
                  <a:spcPts val="2799"/>
                </a:lnSpc>
              </a:pPr>
            </a:p>
            <a:p>
              <a:pPr algn="l">
                <a:lnSpc>
                  <a:spcPts val="2799"/>
                </a:lnSpc>
              </a:pPr>
              <a:r>
                <a:rPr lang="en-US" sz="1999">
                  <a:solidFill>
                    <a:srgbClr val="FFFFFF"/>
                  </a:solidFill>
                  <a:latin typeface="Codec Pro"/>
                  <a:ea typeface="Codec Pro"/>
                  <a:cs typeface="Codec Pro"/>
                  <a:sym typeface="Codec Pro"/>
                </a:rPr>
                <a:t>2</a:t>
              </a:r>
              <a:r>
                <a:rPr lang="en-US" sz="1999">
                  <a:solidFill>
                    <a:srgbClr val="FFFFFF"/>
                  </a:solidFill>
                  <a:latin typeface="Codec Pro"/>
                  <a:ea typeface="Codec Pro"/>
                  <a:cs typeface="Codec Pro"/>
                  <a:sym typeface="Codec Pro"/>
                </a:rPr>
                <a:t>. Challenges:</a:t>
              </a:r>
            </a:p>
            <a:p>
              <a:pPr algn="l" marL="431799" indent="-215899" lvl="1">
                <a:lnSpc>
                  <a:spcPts val="2799"/>
                </a:lnSpc>
                <a:buFont typeface="Arial"/>
                <a:buChar char="•"/>
              </a:pPr>
              <a:r>
                <a:rPr lang="en-US" sz="1999">
                  <a:solidFill>
                    <a:srgbClr val="FFFFFF"/>
                  </a:solidFill>
                  <a:latin typeface="Codec Pro"/>
                  <a:ea typeface="Codec Pro"/>
                  <a:cs typeface="Codec Pro"/>
                  <a:sym typeface="Codec Pro"/>
                </a:rPr>
                <a:t>According to the Grand View Research (2023), the cost of the raw materials have rose.</a:t>
              </a:r>
            </a:p>
            <a:p>
              <a:pPr algn="l" marL="431799" indent="-215899" lvl="1">
                <a:lnSpc>
                  <a:spcPts val="2799"/>
                </a:lnSpc>
                <a:buFont typeface="Arial"/>
                <a:buChar char="•"/>
              </a:pPr>
              <a:r>
                <a:rPr lang="en-US" sz="1999">
                  <a:solidFill>
                    <a:srgbClr val="FFFFFF"/>
                  </a:solidFill>
                  <a:latin typeface="Codec Pro"/>
                  <a:ea typeface="Codec Pro"/>
                  <a:cs typeface="Codec Pro"/>
                  <a:sym typeface="Codec Pro"/>
                </a:rPr>
                <a:t>The competitive pressure on the prices due to fluctuations in the currencies.</a:t>
              </a:r>
            </a:p>
            <a:p>
              <a:pPr algn="l">
                <a:lnSpc>
                  <a:spcPts val="2799"/>
                </a:lnSpc>
              </a:pPr>
            </a:p>
            <a:p>
              <a:pPr algn="l">
                <a:lnSpc>
                  <a:spcPts val="2799"/>
                </a:lnSpc>
              </a:pPr>
              <a:r>
                <a:rPr lang="en-US" sz="1999">
                  <a:solidFill>
                    <a:srgbClr val="FFFFFF"/>
                  </a:solidFill>
                  <a:latin typeface="Codec Pro"/>
                  <a:ea typeface="Codec Pro"/>
                  <a:cs typeface="Codec Pro"/>
                  <a:sym typeface="Codec Pro"/>
                </a:rPr>
                <a:t>3. Opportunities:</a:t>
              </a:r>
            </a:p>
            <a:p>
              <a:pPr algn="l" marL="431799" indent="-215899" lvl="1">
                <a:lnSpc>
                  <a:spcPts val="2799"/>
                </a:lnSpc>
                <a:buFont typeface="Arial"/>
                <a:buChar char="•"/>
              </a:pPr>
              <a:r>
                <a:rPr lang="en-US" sz="1999">
                  <a:solidFill>
                    <a:srgbClr val="FFFFFF"/>
                  </a:solidFill>
                  <a:latin typeface="Codec Pro"/>
                  <a:ea typeface="Codec Pro"/>
                  <a:cs typeface="Codec Pro"/>
                  <a:sym typeface="Codec Pro"/>
                </a:rPr>
                <a:t>Cross to Sustainable Product Lines in order to target the consumers who are keen on the products that affect the environment.</a:t>
              </a:r>
            </a:p>
            <a:p>
              <a:pPr algn="l" marL="431799" indent="-215899" lvl="1">
                <a:lnSpc>
                  <a:spcPts val="2799"/>
                </a:lnSpc>
                <a:buFont typeface="Arial"/>
                <a:buChar char="•"/>
              </a:pPr>
              <a:r>
                <a:rPr lang="en-US" sz="1999">
                  <a:solidFill>
                    <a:srgbClr val="FFFFFF"/>
                  </a:solidFill>
                  <a:latin typeface="Codec Pro"/>
                  <a:ea typeface="Codec Pro"/>
                  <a:cs typeface="Codec Pro"/>
                  <a:sym typeface="Codec Pro"/>
                </a:rPr>
                <a:t> It is important to leverage on the fitness app market by enhancing Runkeeper’s features</a:t>
              </a:r>
            </a:p>
          </p:txBody>
        </p:sp>
      </p:grpSp>
      <p:grpSp>
        <p:nvGrpSpPr>
          <p:cNvPr name="Group 7" id="7"/>
          <p:cNvGrpSpPr/>
          <p:nvPr/>
        </p:nvGrpSpPr>
        <p:grpSpPr>
          <a:xfrm rot="0">
            <a:off x="1044968" y="2361668"/>
            <a:ext cx="6758191" cy="7210389"/>
            <a:chOff x="0" y="0"/>
            <a:chExt cx="9010921" cy="9613852"/>
          </a:xfrm>
        </p:grpSpPr>
        <p:sp>
          <p:nvSpPr>
            <p:cNvPr name="TextBox 8" id="8"/>
            <p:cNvSpPr txBox="true"/>
            <p:nvPr/>
          </p:nvSpPr>
          <p:spPr>
            <a:xfrm rot="0">
              <a:off x="0" y="-38100"/>
              <a:ext cx="9010921" cy="1028700"/>
            </a:xfrm>
            <a:prstGeom prst="rect">
              <a:avLst/>
            </a:prstGeom>
          </p:spPr>
          <p:txBody>
            <a:bodyPr anchor="t" rtlCol="false" tIns="0" lIns="0" bIns="0" rIns="0">
              <a:spAutoFit/>
            </a:bodyPr>
            <a:lstStyle/>
            <a:p>
              <a:pPr algn="l">
                <a:lnSpc>
                  <a:spcPts val="2999"/>
                </a:lnSpc>
              </a:pPr>
              <a:r>
                <a:rPr lang="en-US" sz="2499" b="true">
                  <a:solidFill>
                    <a:srgbClr val="FFFFFF"/>
                  </a:solidFill>
                  <a:latin typeface="Codec Pro Bold"/>
                  <a:ea typeface="Codec Pro Bold"/>
                  <a:cs typeface="Codec Pro Bold"/>
                  <a:sym typeface="Codec Pro Bold"/>
                </a:rPr>
                <a:t>ASICS’ Competitive Position</a:t>
              </a:r>
            </a:p>
            <a:p>
              <a:pPr algn="l" marL="0" indent="0" lvl="0">
                <a:lnSpc>
                  <a:spcPts val="2999"/>
                </a:lnSpc>
                <a:spcBef>
                  <a:spcPct val="0"/>
                </a:spcBef>
              </a:pPr>
            </a:p>
          </p:txBody>
        </p:sp>
        <p:sp>
          <p:nvSpPr>
            <p:cNvPr name="TextBox 9" id="9"/>
            <p:cNvSpPr txBox="true"/>
            <p:nvPr/>
          </p:nvSpPr>
          <p:spPr>
            <a:xfrm rot="0">
              <a:off x="0" y="1147185"/>
              <a:ext cx="9010921" cy="8466667"/>
            </a:xfrm>
            <a:prstGeom prst="rect">
              <a:avLst/>
            </a:prstGeom>
          </p:spPr>
          <p:txBody>
            <a:bodyPr anchor="t" rtlCol="false" tIns="0" lIns="0" bIns="0" rIns="0">
              <a:spAutoFit/>
            </a:bodyPr>
            <a:lstStyle/>
            <a:p>
              <a:pPr algn="l">
                <a:lnSpc>
                  <a:spcPts val="2799"/>
                </a:lnSpc>
              </a:pPr>
              <a:r>
                <a:rPr lang="en-US" sz="1999">
                  <a:solidFill>
                    <a:srgbClr val="FFFFFF"/>
                  </a:solidFill>
                  <a:latin typeface="Codec Pro"/>
                  <a:ea typeface="Codec Pro"/>
                  <a:cs typeface="Codec Pro"/>
                  <a:sym typeface="Codec Pro"/>
                </a:rPr>
                <a:t> 1. Key Competitors: </a:t>
              </a:r>
            </a:p>
            <a:p>
              <a:pPr algn="l" marL="431799" indent="-215899" lvl="1">
                <a:lnSpc>
                  <a:spcPts val="2799"/>
                </a:lnSpc>
                <a:buFont typeface="Arial"/>
                <a:buChar char="•"/>
              </a:pPr>
              <a:r>
                <a:rPr lang="en-US" sz="1999">
                  <a:solidFill>
                    <a:srgbClr val="FFFFFF"/>
                  </a:solidFill>
                  <a:latin typeface="Codec Pro"/>
                  <a:ea typeface="Codec Pro"/>
                  <a:cs typeface="Codec Pro"/>
                  <a:sym typeface="Codec Pro"/>
                </a:rPr>
                <a:t> Nike:  Nike’s revenue for the year ended 31st March 2023 was $51.2 billion and  the Nike Run Club has 19 million active users (Statista, 2023). </a:t>
              </a:r>
            </a:p>
            <a:p>
              <a:pPr algn="l" marL="431799" indent="-215899" lvl="1">
                <a:lnSpc>
                  <a:spcPts val="2799"/>
                </a:lnSpc>
                <a:buFont typeface="Arial"/>
                <a:buChar char="•"/>
              </a:pPr>
              <a:r>
                <a:rPr lang="en-US" sz="1999">
                  <a:solidFill>
                    <a:srgbClr val="FFFFFF"/>
                  </a:solidFill>
                  <a:latin typeface="Codec Pro"/>
                  <a:ea typeface="Codec Pro"/>
                  <a:cs typeface="Codec Pro"/>
                  <a:sym typeface="Codec Pro"/>
                </a:rPr>
                <a:t>  Adidas: Generated $24 billion in revenue in 2023 and is known for cultural and fashion collaborations such  as Yeezy and Gucci. </a:t>
              </a:r>
            </a:p>
            <a:p>
              <a:pPr algn="l" marL="431799" indent="-215899" lvl="1">
                <a:lnSpc>
                  <a:spcPts val="2799"/>
                </a:lnSpc>
                <a:buFont typeface="Arial"/>
                <a:buChar char="•"/>
              </a:pPr>
              <a:r>
                <a:rPr lang="en-US" sz="1999">
                  <a:solidFill>
                    <a:srgbClr val="FFFFFF"/>
                  </a:solidFill>
                  <a:latin typeface="Codec Pro"/>
                  <a:ea typeface="Codec Pro"/>
                  <a:cs typeface="Codec Pro"/>
                  <a:sym typeface="Codec Pro"/>
                </a:rPr>
                <a:t> Hoka One One: High growth, specialised brand that  is especially well received by the ultra runners for cushioning. </a:t>
              </a:r>
            </a:p>
            <a:p>
              <a:pPr algn="l">
                <a:lnSpc>
                  <a:spcPts val="2799"/>
                </a:lnSpc>
              </a:pPr>
            </a:p>
            <a:p>
              <a:pPr algn="l">
                <a:lnSpc>
                  <a:spcPts val="2799"/>
                </a:lnSpc>
              </a:pPr>
              <a:r>
                <a:rPr lang="en-US" sz="1999">
                  <a:solidFill>
                    <a:srgbClr val="FFFFFF"/>
                  </a:solidFill>
                  <a:latin typeface="Codec Pro"/>
                  <a:ea typeface="Codec Pro"/>
                  <a:cs typeface="Codec Pro"/>
                  <a:sym typeface="Codec Pro"/>
                </a:rPr>
                <a:t>2. Insights: </a:t>
              </a:r>
            </a:p>
            <a:p>
              <a:pPr algn="l" marL="431799" indent="-215899" lvl="1">
                <a:lnSpc>
                  <a:spcPts val="2799"/>
                </a:lnSpc>
                <a:buFont typeface="Arial"/>
                <a:buChar char="•"/>
              </a:pPr>
              <a:r>
                <a:rPr lang="en-US" sz="1999">
                  <a:solidFill>
                    <a:srgbClr val="FFFFFF"/>
                  </a:solidFill>
                  <a:latin typeface="Codec Pro"/>
                  <a:ea typeface="Codec Pro"/>
                  <a:cs typeface="Codec Pro"/>
                  <a:sym typeface="Codec Pro"/>
                </a:rPr>
                <a:t> Nike  is leading the social media interaction with the help of apps that are gamified and running clubs. </a:t>
              </a:r>
            </a:p>
            <a:p>
              <a:pPr algn="l" marL="431799" indent="-215899" lvl="1">
                <a:lnSpc>
                  <a:spcPts val="2799"/>
                </a:lnSpc>
                <a:buFont typeface="Arial"/>
                <a:buChar char="•"/>
              </a:pPr>
              <a:r>
                <a:rPr lang="en-US" sz="1999">
                  <a:solidFill>
                    <a:srgbClr val="FFFFFF"/>
                  </a:solidFill>
                  <a:latin typeface="Codec Pro"/>
                  <a:ea typeface="Codec Pro"/>
                  <a:cs typeface="Codec Pro"/>
                  <a:sym typeface="Codec Pro"/>
                </a:rPr>
                <a:t>  Adidas has adopted stylish and trendy designs coupled with utilitywear to increase its consumer reach.</a:t>
              </a:r>
            </a:p>
          </p:txBody>
        </p:sp>
      </p:grpSp>
      <p:sp>
        <p:nvSpPr>
          <p:cNvPr name="TextBox 10" id="10"/>
          <p:cNvSpPr txBox="true"/>
          <p:nvPr/>
        </p:nvSpPr>
        <p:spPr>
          <a:xfrm rot="0">
            <a:off x="13010793" y="882650"/>
            <a:ext cx="4248507" cy="444500"/>
          </a:xfrm>
          <a:prstGeom prst="rect">
            <a:avLst/>
          </a:prstGeom>
        </p:spPr>
        <p:txBody>
          <a:bodyPr anchor="t" rtlCol="false" tIns="0" lIns="0" bIns="0" rIns="0">
            <a:spAutoFit/>
          </a:bodyPr>
          <a:lstStyle/>
          <a:p>
            <a:pPr algn="r">
              <a:lnSpc>
                <a:spcPts val="3249"/>
              </a:lnSpc>
            </a:pPr>
            <a:r>
              <a:rPr lang="en-US" sz="2499">
                <a:solidFill>
                  <a:srgbClr val="FFFFFF"/>
                </a:solidFill>
                <a:latin typeface="Codec Pro"/>
                <a:ea typeface="Codec Pro"/>
                <a:cs typeface="Codec Pro"/>
                <a:sym typeface="Codec Pro"/>
              </a:rPr>
              <a:t>02</a:t>
            </a:r>
          </a:p>
        </p:txBody>
      </p:sp>
      <p:sp>
        <p:nvSpPr>
          <p:cNvPr name="AutoShape 11" id="11"/>
          <p:cNvSpPr/>
          <p:nvPr/>
        </p:nvSpPr>
        <p:spPr>
          <a:xfrm flipV="true">
            <a:off x="8636596" y="2361668"/>
            <a:ext cx="0" cy="7210389"/>
          </a:xfrm>
          <a:prstGeom prst="line">
            <a:avLst/>
          </a:prstGeom>
          <a:ln cap="flat" w="28575">
            <a:solidFill>
              <a:srgbClr val="FFFFFF"/>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885825"/>
            <a:ext cx="12486341" cy="1514475"/>
          </a:xfrm>
          <a:prstGeom prst="rect">
            <a:avLst/>
          </a:prstGeom>
        </p:spPr>
        <p:txBody>
          <a:bodyPr anchor="t" rtlCol="false" tIns="0" lIns="0" bIns="0" rIns="0">
            <a:spAutoFit/>
          </a:bodyPr>
          <a:lstStyle/>
          <a:p>
            <a:pPr algn="l">
              <a:lnSpc>
                <a:spcPts val="10800"/>
              </a:lnSpc>
            </a:pPr>
            <a:r>
              <a:rPr lang="en-US" sz="9000" b="true">
                <a:solidFill>
                  <a:srgbClr val="000000"/>
                </a:solidFill>
                <a:latin typeface="Codec Pro Bold"/>
                <a:ea typeface="Codec Pro Bold"/>
                <a:cs typeface="Codec Pro Bold"/>
                <a:sym typeface="Codec Pro Bold"/>
              </a:rPr>
              <a:t>Defining the Problem</a:t>
            </a:r>
          </a:p>
        </p:txBody>
      </p:sp>
      <p:grpSp>
        <p:nvGrpSpPr>
          <p:cNvPr name="Group 3" id="3"/>
          <p:cNvGrpSpPr/>
          <p:nvPr/>
        </p:nvGrpSpPr>
        <p:grpSpPr>
          <a:xfrm rot="0">
            <a:off x="1028700" y="2741896"/>
            <a:ext cx="5147618" cy="8136329"/>
            <a:chOff x="0" y="0"/>
            <a:chExt cx="6863491" cy="10848439"/>
          </a:xfrm>
        </p:grpSpPr>
        <p:sp>
          <p:nvSpPr>
            <p:cNvPr name="AutoShape 4" id="4"/>
            <p:cNvSpPr/>
            <p:nvPr/>
          </p:nvSpPr>
          <p:spPr>
            <a:xfrm rot="0">
              <a:off x="0" y="0"/>
              <a:ext cx="6863491" cy="10848439"/>
            </a:xfrm>
            <a:prstGeom prst="rect">
              <a:avLst/>
            </a:prstGeom>
            <a:solidFill>
              <a:srgbClr val="090944"/>
            </a:solidFill>
          </p:spPr>
        </p:sp>
        <p:sp>
          <p:nvSpPr>
            <p:cNvPr name="TextBox 5" id="5"/>
            <p:cNvSpPr txBox="true"/>
            <p:nvPr/>
          </p:nvSpPr>
          <p:spPr>
            <a:xfrm rot="0">
              <a:off x="807463" y="2357012"/>
              <a:ext cx="5248566" cy="606425"/>
            </a:xfrm>
            <a:prstGeom prst="rect">
              <a:avLst/>
            </a:prstGeom>
          </p:spPr>
          <p:txBody>
            <a:bodyPr anchor="t" rtlCol="false" tIns="0" lIns="0" bIns="0" rIns="0">
              <a:spAutoFit/>
            </a:bodyPr>
            <a:lstStyle/>
            <a:p>
              <a:pPr algn="l" marL="0" indent="0" lvl="0">
                <a:lnSpc>
                  <a:spcPts val="3360"/>
                </a:lnSpc>
                <a:spcBef>
                  <a:spcPct val="0"/>
                </a:spcBef>
              </a:pPr>
              <a:r>
                <a:rPr lang="en-US" b="true" sz="2800">
                  <a:solidFill>
                    <a:srgbClr val="FFFFFF"/>
                  </a:solidFill>
                  <a:latin typeface="Codec Pro Bold"/>
                  <a:ea typeface="Codec Pro Bold"/>
                  <a:cs typeface="Codec Pro Bold"/>
                  <a:sym typeface="Codec Pro Bold"/>
                </a:rPr>
                <a:t>Core Problem</a:t>
              </a:r>
            </a:p>
          </p:txBody>
        </p:sp>
        <p:sp>
          <p:nvSpPr>
            <p:cNvPr name="TextBox 6" id="6"/>
            <p:cNvSpPr txBox="true"/>
            <p:nvPr/>
          </p:nvSpPr>
          <p:spPr>
            <a:xfrm rot="0">
              <a:off x="807463" y="3755600"/>
              <a:ext cx="5248566" cy="6250093"/>
            </a:xfrm>
            <a:prstGeom prst="rect">
              <a:avLst/>
            </a:prstGeom>
          </p:spPr>
          <p:txBody>
            <a:bodyPr anchor="t" rtlCol="false" tIns="0" lIns="0" bIns="0" rIns="0">
              <a:spAutoFit/>
            </a:bodyPr>
            <a:lstStyle/>
            <a:p>
              <a:pPr algn="l">
                <a:lnSpc>
                  <a:spcPts val="3079"/>
                </a:lnSpc>
              </a:pPr>
              <a:r>
                <a:rPr lang="en-US" sz="2199">
                  <a:solidFill>
                    <a:srgbClr val="FFFFFF"/>
                  </a:solidFill>
                  <a:latin typeface="Codec Pro"/>
                  <a:ea typeface="Codec Pro"/>
                  <a:cs typeface="Codec Pro"/>
                  <a:sym typeface="Codec Pro"/>
                </a:rPr>
                <a:t>ASICS is a performance brand but it does not have the emotional connection and digital ecosystem that is needed for the market which is increasingly being dominated by lifestyle and technological products.</a:t>
              </a:r>
            </a:p>
            <a:p>
              <a:pPr algn="l">
                <a:lnSpc>
                  <a:spcPts val="3079"/>
                </a:lnSpc>
              </a:pPr>
            </a:p>
            <a:p>
              <a:pPr algn="l">
                <a:lnSpc>
                  <a:spcPts val="3079"/>
                </a:lnSpc>
              </a:pPr>
            </a:p>
            <a:p>
              <a:pPr algn="l">
                <a:lnSpc>
                  <a:spcPts val="3079"/>
                </a:lnSpc>
              </a:pPr>
            </a:p>
            <a:p>
              <a:pPr algn="l" marL="0" indent="0" lvl="0">
                <a:lnSpc>
                  <a:spcPts val="3079"/>
                </a:lnSpc>
                <a:spcBef>
                  <a:spcPct val="0"/>
                </a:spcBef>
              </a:pPr>
            </a:p>
          </p:txBody>
        </p:sp>
        <p:sp>
          <p:nvSpPr>
            <p:cNvPr name="TextBox 7" id="7"/>
            <p:cNvSpPr txBox="true"/>
            <p:nvPr/>
          </p:nvSpPr>
          <p:spPr>
            <a:xfrm rot="0">
              <a:off x="807463" y="1110715"/>
              <a:ext cx="5248566" cy="917476"/>
            </a:xfrm>
            <a:prstGeom prst="rect">
              <a:avLst/>
            </a:prstGeom>
          </p:spPr>
          <p:txBody>
            <a:bodyPr anchor="t" rtlCol="false" tIns="0" lIns="0" bIns="0" rIns="0">
              <a:spAutoFit/>
            </a:bodyPr>
            <a:lstStyle/>
            <a:p>
              <a:pPr algn="l" marL="0" indent="0" lvl="0">
                <a:lnSpc>
                  <a:spcPts val="5040"/>
                </a:lnSpc>
                <a:spcBef>
                  <a:spcPct val="0"/>
                </a:spcBef>
              </a:pPr>
              <a:r>
                <a:rPr lang="en-US" sz="4200" u="none">
                  <a:solidFill>
                    <a:srgbClr val="FFFFFF"/>
                  </a:solidFill>
                  <a:latin typeface="Codec Pro"/>
                  <a:ea typeface="Codec Pro"/>
                  <a:cs typeface="Codec Pro"/>
                  <a:sym typeface="Codec Pro"/>
                </a:rPr>
                <a:t>01</a:t>
              </a:r>
            </a:p>
          </p:txBody>
        </p:sp>
      </p:grpSp>
      <p:grpSp>
        <p:nvGrpSpPr>
          <p:cNvPr name="Group 8" id="8"/>
          <p:cNvGrpSpPr/>
          <p:nvPr/>
        </p:nvGrpSpPr>
        <p:grpSpPr>
          <a:xfrm rot="0">
            <a:off x="6570191" y="2741896"/>
            <a:ext cx="5147618" cy="8136329"/>
            <a:chOff x="0" y="0"/>
            <a:chExt cx="6863491" cy="10848439"/>
          </a:xfrm>
        </p:grpSpPr>
        <p:sp>
          <p:nvSpPr>
            <p:cNvPr name="AutoShape 9" id="9"/>
            <p:cNvSpPr/>
            <p:nvPr/>
          </p:nvSpPr>
          <p:spPr>
            <a:xfrm rot="0">
              <a:off x="0" y="0"/>
              <a:ext cx="6863491" cy="10848439"/>
            </a:xfrm>
            <a:prstGeom prst="rect">
              <a:avLst/>
            </a:prstGeom>
            <a:solidFill>
              <a:srgbClr val="000066"/>
            </a:solidFill>
          </p:spPr>
        </p:sp>
        <p:sp>
          <p:nvSpPr>
            <p:cNvPr name="TextBox 10" id="10"/>
            <p:cNvSpPr txBox="true"/>
            <p:nvPr/>
          </p:nvSpPr>
          <p:spPr>
            <a:xfrm rot="0">
              <a:off x="807463" y="2357012"/>
              <a:ext cx="5248566" cy="606425"/>
            </a:xfrm>
            <a:prstGeom prst="rect">
              <a:avLst/>
            </a:prstGeom>
          </p:spPr>
          <p:txBody>
            <a:bodyPr anchor="t" rtlCol="false" tIns="0" lIns="0" bIns="0" rIns="0">
              <a:spAutoFit/>
            </a:bodyPr>
            <a:lstStyle/>
            <a:p>
              <a:pPr algn="l" marL="0" indent="0" lvl="0">
                <a:lnSpc>
                  <a:spcPts val="3360"/>
                </a:lnSpc>
                <a:spcBef>
                  <a:spcPct val="0"/>
                </a:spcBef>
              </a:pPr>
              <a:r>
                <a:rPr lang="en-US" b="true" sz="2800">
                  <a:solidFill>
                    <a:srgbClr val="FFFFFF"/>
                  </a:solidFill>
                  <a:latin typeface="Codec Pro Bold"/>
                  <a:ea typeface="Codec Pro Bold"/>
                  <a:cs typeface="Codec Pro Bold"/>
                  <a:sym typeface="Codec Pro Bold"/>
                </a:rPr>
                <a:t>Supporting Evidence</a:t>
              </a:r>
            </a:p>
          </p:txBody>
        </p:sp>
        <p:sp>
          <p:nvSpPr>
            <p:cNvPr name="TextBox 11" id="11"/>
            <p:cNvSpPr txBox="true"/>
            <p:nvPr/>
          </p:nvSpPr>
          <p:spPr>
            <a:xfrm rot="0">
              <a:off x="807463" y="1110715"/>
              <a:ext cx="5248566" cy="917476"/>
            </a:xfrm>
            <a:prstGeom prst="rect">
              <a:avLst/>
            </a:prstGeom>
          </p:spPr>
          <p:txBody>
            <a:bodyPr anchor="t" rtlCol="false" tIns="0" lIns="0" bIns="0" rIns="0">
              <a:spAutoFit/>
            </a:bodyPr>
            <a:lstStyle/>
            <a:p>
              <a:pPr algn="l" marL="0" indent="0" lvl="0">
                <a:lnSpc>
                  <a:spcPts val="5040"/>
                </a:lnSpc>
                <a:spcBef>
                  <a:spcPct val="0"/>
                </a:spcBef>
              </a:pPr>
              <a:r>
                <a:rPr lang="en-US" sz="4200" u="none">
                  <a:solidFill>
                    <a:srgbClr val="FFFFFF"/>
                  </a:solidFill>
                  <a:latin typeface="Codec Pro"/>
                  <a:ea typeface="Codec Pro"/>
                  <a:cs typeface="Codec Pro"/>
                  <a:sym typeface="Codec Pro"/>
                </a:rPr>
                <a:t>02</a:t>
              </a:r>
            </a:p>
          </p:txBody>
        </p:sp>
        <p:sp>
          <p:nvSpPr>
            <p:cNvPr name="TextBox 12" id="12"/>
            <p:cNvSpPr txBox="true"/>
            <p:nvPr/>
          </p:nvSpPr>
          <p:spPr>
            <a:xfrm rot="0">
              <a:off x="807463" y="3755600"/>
              <a:ext cx="5248566" cy="6250093"/>
            </a:xfrm>
            <a:prstGeom prst="rect">
              <a:avLst/>
            </a:prstGeom>
          </p:spPr>
          <p:txBody>
            <a:bodyPr anchor="t" rtlCol="false" tIns="0" lIns="0" bIns="0" rIns="0">
              <a:spAutoFit/>
            </a:bodyPr>
            <a:lstStyle/>
            <a:p>
              <a:pPr algn="l">
                <a:lnSpc>
                  <a:spcPts val="3079"/>
                </a:lnSpc>
              </a:pPr>
              <a:r>
                <a:rPr lang="en-US" sz="2199">
                  <a:solidFill>
                    <a:srgbClr val="FFFFFF"/>
                  </a:solidFill>
                  <a:latin typeface="Codec Pro"/>
                  <a:ea typeface="Codec Pro"/>
                  <a:cs typeface="Codec Pro"/>
                  <a:sym typeface="Codec Pro"/>
                </a:rPr>
                <a:t>Lifestyle footwear is also part of ASICS‘ offering and is sold by the company even though Nike sells 40% of their products as lifestyle footwear (Nike Annual Report, 2019).</a:t>
              </a:r>
            </a:p>
            <a:p>
              <a:pPr algn="l">
                <a:lnSpc>
                  <a:spcPts val="3079"/>
                </a:lnSpc>
              </a:pPr>
              <a:r>
                <a:rPr lang="en-US" sz="2199">
                  <a:solidFill>
                    <a:srgbClr val="FFFFFF"/>
                  </a:solidFill>
                  <a:latin typeface="Codec Pro"/>
                  <a:ea typeface="Codec Pro"/>
                  <a:cs typeface="Codec Pro"/>
                  <a:sym typeface="Codec Pro"/>
                </a:rPr>
                <a:t>Runkeeper has limited synchronization with ASICS while Nike has engaged millions of users through Nike+ Run Club.</a:t>
              </a:r>
            </a:p>
            <a:p>
              <a:pPr algn="l" marL="0" indent="0" lvl="0">
                <a:lnSpc>
                  <a:spcPts val="3079"/>
                </a:lnSpc>
                <a:spcBef>
                  <a:spcPct val="0"/>
                </a:spcBef>
              </a:pPr>
            </a:p>
          </p:txBody>
        </p:sp>
      </p:grpSp>
      <p:grpSp>
        <p:nvGrpSpPr>
          <p:cNvPr name="Group 13" id="13"/>
          <p:cNvGrpSpPr/>
          <p:nvPr/>
        </p:nvGrpSpPr>
        <p:grpSpPr>
          <a:xfrm rot="0">
            <a:off x="12108334" y="2741896"/>
            <a:ext cx="5147618" cy="7745804"/>
            <a:chOff x="0" y="0"/>
            <a:chExt cx="6863491" cy="10327739"/>
          </a:xfrm>
        </p:grpSpPr>
        <p:sp>
          <p:nvSpPr>
            <p:cNvPr name="AutoShape 14" id="14"/>
            <p:cNvSpPr/>
            <p:nvPr/>
          </p:nvSpPr>
          <p:spPr>
            <a:xfrm rot="0">
              <a:off x="0" y="0"/>
              <a:ext cx="6863491" cy="10327739"/>
            </a:xfrm>
            <a:prstGeom prst="rect">
              <a:avLst/>
            </a:prstGeom>
            <a:solidFill>
              <a:srgbClr val="D3D8F4"/>
            </a:solidFill>
          </p:spPr>
        </p:sp>
        <p:sp>
          <p:nvSpPr>
            <p:cNvPr name="TextBox 15" id="15"/>
            <p:cNvSpPr txBox="true"/>
            <p:nvPr/>
          </p:nvSpPr>
          <p:spPr>
            <a:xfrm rot="0">
              <a:off x="807463" y="2446182"/>
              <a:ext cx="5248566" cy="606425"/>
            </a:xfrm>
            <a:prstGeom prst="rect">
              <a:avLst/>
            </a:prstGeom>
          </p:spPr>
          <p:txBody>
            <a:bodyPr anchor="t" rtlCol="false" tIns="0" lIns="0" bIns="0" rIns="0">
              <a:spAutoFit/>
            </a:bodyPr>
            <a:lstStyle/>
            <a:p>
              <a:pPr algn="l" marL="0" indent="0" lvl="0">
                <a:lnSpc>
                  <a:spcPts val="3360"/>
                </a:lnSpc>
                <a:spcBef>
                  <a:spcPct val="0"/>
                </a:spcBef>
              </a:pPr>
              <a:r>
                <a:rPr lang="en-US" b="true" sz="2800">
                  <a:solidFill>
                    <a:srgbClr val="000000"/>
                  </a:solidFill>
                  <a:latin typeface="Codec Pro Bold"/>
                  <a:ea typeface="Codec Pro Bold"/>
                  <a:cs typeface="Codec Pro Bold"/>
                  <a:sym typeface="Codec Pro Bold"/>
                </a:rPr>
                <a:t>Statement</a:t>
              </a:r>
            </a:p>
          </p:txBody>
        </p:sp>
        <p:sp>
          <p:nvSpPr>
            <p:cNvPr name="TextBox 16" id="16"/>
            <p:cNvSpPr txBox="true"/>
            <p:nvPr/>
          </p:nvSpPr>
          <p:spPr>
            <a:xfrm rot="0">
              <a:off x="807463" y="952231"/>
              <a:ext cx="5248566" cy="917476"/>
            </a:xfrm>
            <a:prstGeom prst="rect">
              <a:avLst/>
            </a:prstGeom>
          </p:spPr>
          <p:txBody>
            <a:bodyPr anchor="t" rtlCol="false" tIns="0" lIns="0" bIns="0" rIns="0">
              <a:spAutoFit/>
            </a:bodyPr>
            <a:lstStyle/>
            <a:p>
              <a:pPr algn="l" marL="0" indent="0" lvl="0">
                <a:lnSpc>
                  <a:spcPts val="5040"/>
                </a:lnSpc>
                <a:spcBef>
                  <a:spcPct val="0"/>
                </a:spcBef>
              </a:pPr>
              <a:r>
                <a:rPr lang="en-US" sz="4200" u="none">
                  <a:solidFill>
                    <a:srgbClr val="000000"/>
                  </a:solidFill>
                  <a:latin typeface="Codec Pro"/>
                  <a:ea typeface="Codec Pro"/>
                  <a:cs typeface="Codec Pro"/>
                  <a:sym typeface="Codec Pro"/>
                </a:rPr>
                <a:t>03</a:t>
              </a:r>
            </a:p>
          </p:txBody>
        </p:sp>
        <p:sp>
          <p:nvSpPr>
            <p:cNvPr name="TextBox 17" id="17"/>
            <p:cNvSpPr txBox="true"/>
            <p:nvPr/>
          </p:nvSpPr>
          <p:spPr>
            <a:xfrm rot="0">
              <a:off x="807463" y="3755600"/>
              <a:ext cx="5248566" cy="5729393"/>
            </a:xfrm>
            <a:prstGeom prst="rect">
              <a:avLst/>
            </a:prstGeom>
          </p:spPr>
          <p:txBody>
            <a:bodyPr anchor="t" rtlCol="false" tIns="0" lIns="0" bIns="0" rIns="0">
              <a:spAutoFit/>
            </a:bodyPr>
            <a:lstStyle/>
            <a:p>
              <a:pPr algn="l">
                <a:lnSpc>
                  <a:spcPts val="3079"/>
                </a:lnSpc>
              </a:pPr>
              <a:r>
                <a:rPr lang="en-US" sz="2199">
                  <a:solidFill>
                    <a:srgbClr val="000000"/>
                  </a:solidFill>
                  <a:latin typeface="Codec Pro"/>
                  <a:ea typeface="Codec Pro"/>
                  <a:cs typeface="Codec Pro"/>
                  <a:sym typeface="Codec Pro"/>
                </a:rPr>
                <a:t>To focus on the lifestyle market and to try to gain more market share from the existing 10% to 15% in the year 2026 to enhance the community and the products’ relationship.</a:t>
              </a:r>
            </a:p>
            <a:p>
              <a:pPr algn="l">
                <a:lnSpc>
                  <a:spcPts val="3079"/>
                </a:lnSpc>
              </a:pPr>
            </a:p>
            <a:p>
              <a:pPr algn="l">
                <a:lnSpc>
                  <a:spcPts val="3079"/>
                </a:lnSpc>
              </a:pPr>
            </a:p>
            <a:p>
              <a:pPr algn="l">
                <a:lnSpc>
                  <a:spcPts val="3079"/>
                </a:lnSpc>
              </a:pPr>
            </a:p>
            <a:p>
              <a:pPr algn="l" marL="0" indent="0" lvl="0">
                <a:lnSpc>
                  <a:spcPts val="3079"/>
                </a:lnSpc>
                <a:spcBef>
                  <a:spcPct val="0"/>
                </a:spcBef>
              </a:pPr>
            </a:p>
          </p:txBody>
        </p:sp>
      </p:grpSp>
      <p:sp>
        <p:nvSpPr>
          <p:cNvPr name="TextBox 18" id="18"/>
          <p:cNvSpPr txBox="true"/>
          <p:nvPr/>
        </p:nvSpPr>
        <p:spPr>
          <a:xfrm rot="0">
            <a:off x="13010793" y="962025"/>
            <a:ext cx="4248507" cy="444500"/>
          </a:xfrm>
          <a:prstGeom prst="rect">
            <a:avLst/>
          </a:prstGeom>
        </p:spPr>
        <p:txBody>
          <a:bodyPr anchor="t" rtlCol="false" tIns="0" lIns="0" bIns="0" rIns="0">
            <a:spAutoFit/>
          </a:bodyPr>
          <a:lstStyle/>
          <a:p>
            <a:pPr algn="r">
              <a:lnSpc>
                <a:spcPts val="3249"/>
              </a:lnSpc>
            </a:pPr>
            <a:r>
              <a:rPr lang="en-US" sz="2499">
                <a:solidFill>
                  <a:srgbClr val="000000"/>
                </a:solidFill>
                <a:latin typeface="Codec Pro"/>
                <a:ea typeface="Codec Pro"/>
                <a:cs typeface="Codec Pro"/>
                <a:sym typeface="Codec Pro"/>
              </a:rPr>
              <a:t>03</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3908560"/>
          </a:xfrm>
          <a:prstGeom prst="rect">
            <a:avLst/>
          </a:prstGeom>
          <a:solidFill>
            <a:srgbClr val="000066"/>
          </a:solidFill>
        </p:spPr>
      </p:sp>
      <p:sp>
        <p:nvSpPr>
          <p:cNvPr name="TextBox 3" id="3"/>
          <p:cNvSpPr txBox="true"/>
          <p:nvPr/>
        </p:nvSpPr>
        <p:spPr>
          <a:xfrm rot="0">
            <a:off x="1028700" y="933450"/>
            <a:ext cx="10459686" cy="2057400"/>
          </a:xfrm>
          <a:prstGeom prst="rect">
            <a:avLst/>
          </a:prstGeom>
        </p:spPr>
        <p:txBody>
          <a:bodyPr anchor="t" rtlCol="false" tIns="0" lIns="0" bIns="0" rIns="0">
            <a:spAutoFit/>
          </a:bodyPr>
          <a:lstStyle/>
          <a:p>
            <a:pPr algn="l">
              <a:lnSpc>
                <a:spcPts val="7799"/>
              </a:lnSpc>
            </a:pPr>
            <a:r>
              <a:rPr lang="en-US" sz="6499" b="true">
                <a:solidFill>
                  <a:srgbClr val="FFFFFF"/>
                </a:solidFill>
                <a:latin typeface="Codec Pro Bold"/>
                <a:ea typeface="Codec Pro Bold"/>
                <a:cs typeface="Codec Pro Bold"/>
                <a:sym typeface="Codec Pro Bold"/>
              </a:rPr>
              <a:t>ASICS Positioning: Strengths and Gaps</a:t>
            </a:r>
          </a:p>
        </p:txBody>
      </p:sp>
      <p:sp>
        <p:nvSpPr>
          <p:cNvPr name="TextBox 4" id="4"/>
          <p:cNvSpPr txBox="true"/>
          <p:nvPr/>
        </p:nvSpPr>
        <p:spPr>
          <a:xfrm rot="0">
            <a:off x="13010793" y="882584"/>
            <a:ext cx="4248507" cy="444500"/>
          </a:xfrm>
          <a:prstGeom prst="rect">
            <a:avLst/>
          </a:prstGeom>
        </p:spPr>
        <p:txBody>
          <a:bodyPr anchor="t" rtlCol="false" tIns="0" lIns="0" bIns="0" rIns="0">
            <a:spAutoFit/>
          </a:bodyPr>
          <a:lstStyle/>
          <a:p>
            <a:pPr algn="r">
              <a:lnSpc>
                <a:spcPts val="3249"/>
              </a:lnSpc>
            </a:pPr>
            <a:r>
              <a:rPr lang="en-US" sz="2499">
                <a:solidFill>
                  <a:srgbClr val="FFFFFF"/>
                </a:solidFill>
                <a:latin typeface="Codec Pro"/>
                <a:ea typeface="Codec Pro"/>
                <a:cs typeface="Codec Pro"/>
                <a:sym typeface="Codec Pro"/>
              </a:rPr>
              <a:t>04</a:t>
            </a:r>
          </a:p>
        </p:txBody>
      </p:sp>
      <p:sp>
        <p:nvSpPr>
          <p:cNvPr name="TextBox 5" id="5"/>
          <p:cNvSpPr txBox="true"/>
          <p:nvPr/>
        </p:nvSpPr>
        <p:spPr>
          <a:xfrm rot="0">
            <a:off x="1028700" y="4600523"/>
            <a:ext cx="10068108" cy="5820410"/>
          </a:xfrm>
          <a:prstGeom prst="rect">
            <a:avLst/>
          </a:prstGeom>
        </p:spPr>
        <p:txBody>
          <a:bodyPr anchor="t" rtlCol="false" tIns="0" lIns="0" bIns="0" rIns="0">
            <a:spAutoFit/>
          </a:bodyPr>
          <a:lstStyle/>
          <a:p>
            <a:pPr algn="l">
              <a:lnSpc>
                <a:spcPts val="2860"/>
              </a:lnSpc>
            </a:pPr>
            <a:r>
              <a:rPr lang="en-US" sz="2200">
                <a:solidFill>
                  <a:srgbClr val="000000"/>
                </a:solidFill>
                <a:latin typeface="Codec Pro"/>
                <a:ea typeface="Codec Pro"/>
                <a:cs typeface="Codec Pro"/>
                <a:sym typeface="Codec Pro"/>
              </a:rPr>
              <a:t>1. Current Position:</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Performance Leader: It is noted that they incorporate technologies such as GEL cushioning and FlyteFoam in their products.</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Limited Lifestyle Relevance: Has a small market share in the fashion-oriented footwear category.</a:t>
            </a:r>
          </a:p>
          <a:p>
            <a:pPr algn="l">
              <a:lnSpc>
                <a:spcPts val="2860"/>
              </a:lnSpc>
            </a:pPr>
          </a:p>
          <a:p>
            <a:pPr algn="l">
              <a:lnSpc>
                <a:spcPts val="2860"/>
              </a:lnSpc>
            </a:pPr>
            <a:r>
              <a:rPr lang="en-US" sz="2200">
                <a:solidFill>
                  <a:srgbClr val="000000"/>
                </a:solidFill>
                <a:latin typeface="Codec Pro"/>
                <a:ea typeface="Codec Pro"/>
                <a:cs typeface="Codec Pro"/>
                <a:sym typeface="Codec Pro"/>
              </a:rPr>
              <a:t>2. Strengths:</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Trusted by serious runners; ASICS GEL-Kayano consistently ranks as a top stability shoe (Runner’s World, 2023).</a:t>
            </a:r>
          </a:p>
          <a:p>
            <a:pPr algn="l">
              <a:lnSpc>
                <a:spcPts val="2860"/>
              </a:lnSpc>
            </a:pPr>
          </a:p>
          <a:p>
            <a:pPr algn="l">
              <a:lnSpc>
                <a:spcPts val="2860"/>
              </a:lnSpc>
            </a:pPr>
            <a:r>
              <a:rPr lang="en-US" sz="2200">
                <a:solidFill>
                  <a:srgbClr val="000000"/>
                </a:solidFill>
                <a:latin typeface="Codec Pro"/>
                <a:ea typeface="Codec Pro"/>
                <a:cs typeface="Codec Pro"/>
                <a:sym typeface="Codec Pro"/>
              </a:rPr>
              <a:t>3. Weaknesses:</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Weak emotional connection with lifestyle and recreational users.</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Limited leverage of Runkeeper for gamified and community experiences.</a:t>
            </a:r>
          </a:p>
          <a:p>
            <a:pPr algn="l">
              <a:lnSpc>
                <a:spcPts val="2860"/>
              </a:lnSpc>
            </a:pPr>
          </a:p>
          <a:p>
            <a:pPr algn="l">
              <a:lnSpc>
                <a:spcPts val="286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10201" y="0"/>
            <a:ext cx="8077799" cy="10287000"/>
          </a:xfrm>
          <a:prstGeom prst="rect">
            <a:avLst/>
          </a:prstGeom>
          <a:solidFill>
            <a:srgbClr val="090944"/>
          </a:solidFill>
        </p:spPr>
      </p:sp>
      <p:sp>
        <p:nvSpPr>
          <p:cNvPr name="Freeform 3" id="3"/>
          <p:cNvSpPr/>
          <p:nvPr/>
        </p:nvSpPr>
        <p:spPr>
          <a:xfrm flipH="false" flipV="false" rot="0">
            <a:off x="11122215" y="2148780"/>
            <a:ext cx="6169549" cy="6263502"/>
          </a:xfrm>
          <a:custGeom>
            <a:avLst/>
            <a:gdLst/>
            <a:ahLst/>
            <a:cxnLst/>
            <a:rect r="r" b="b" t="t" l="l"/>
            <a:pathLst>
              <a:path h="6263502" w="6169549">
                <a:moveTo>
                  <a:pt x="0" y="0"/>
                </a:moveTo>
                <a:lnTo>
                  <a:pt x="6169549" y="0"/>
                </a:lnTo>
                <a:lnTo>
                  <a:pt x="6169549" y="6263502"/>
                </a:lnTo>
                <a:lnTo>
                  <a:pt x="0" y="62635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26791" y="5166287"/>
            <a:ext cx="2057628" cy="540245"/>
          </a:xfrm>
          <a:custGeom>
            <a:avLst/>
            <a:gdLst/>
            <a:ahLst/>
            <a:cxnLst/>
            <a:rect r="r" b="b" t="t" l="l"/>
            <a:pathLst>
              <a:path h="540245" w="2057628">
                <a:moveTo>
                  <a:pt x="0" y="0"/>
                </a:moveTo>
                <a:lnTo>
                  <a:pt x="2057628" y="0"/>
                </a:lnTo>
                <a:lnTo>
                  <a:pt x="2057628" y="540245"/>
                </a:lnTo>
                <a:lnTo>
                  <a:pt x="0" y="540245"/>
                </a:lnTo>
                <a:lnTo>
                  <a:pt x="0" y="0"/>
                </a:lnTo>
                <a:close/>
              </a:path>
            </a:pathLst>
          </a:custGeom>
          <a:blipFill>
            <a:blip r:embed="rId4"/>
            <a:stretch>
              <a:fillRect l="0" t="0" r="0" b="0"/>
            </a:stretch>
          </a:blipFill>
        </p:spPr>
      </p:sp>
      <p:sp>
        <p:nvSpPr>
          <p:cNvPr name="Freeform 5" id="5"/>
          <p:cNvSpPr/>
          <p:nvPr/>
        </p:nvSpPr>
        <p:spPr>
          <a:xfrm flipH="false" flipV="false" rot="0">
            <a:off x="13591754" y="2887246"/>
            <a:ext cx="1670074" cy="1125618"/>
          </a:xfrm>
          <a:custGeom>
            <a:avLst/>
            <a:gdLst/>
            <a:ahLst/>
            <a:cxnLst/>
            <a:rect r="r" b="b" t="t" l="l"/>
            <a:pathLst>
              <a:path h="1125618" w="1670074">
                <a:moveTo>
                  <a:pt x="0" y="0"/>
                </a:moveTo>
                <a:lnTo>
                  <a:pt x="1670074" y="0"/>
                </a:lnTo>
                <a:lnTo>
                  <a:pt x="1670074" y="1125618"/>
                </a:lnTo>
                <a:lnTo>
                  <a:pt x="0" y="1125618"/>
                </a:lnTo>
                <a:lnTo>
                  <a:pt x="0" y="0"/>
                </a:lnTo>
                <a:close/>
              </a:path>
            </a:pathLst>
          </a:custGeom>
          <a:blipFill>
            <a:blip r:embed="rId5"/>
            <a:stretch>
              <a:fillRect l="0" t="0" r="0" b="0"/>
            </a:stretch>
          </a:blipFill>
        </p:spPr>
      </p:sp>
      <p:sp>
        <p:nvSpPr>
          <p:cNvPr name="Freeform 6" id="6"/>
          <p:cNvSpPr/>
          <p:nvPr/>
        </p:nvSpPr>
        <p:spPr>
          <a:xfrm flipH="false" flipV="false" rot="0">
            <a:off x="15567822" y="2511256"/>
            <a:ext cx="1274693" cy="1125618"/>
          </a:xfrm>
          <a:custGeom>
            <a:avLst/>
            <a:gdLst/>
            <a:ahLst/>
            <a:cxnLst/>
            <a:rect r="r" b="b" t="t" l="l"/>
            <a:pathLst>
              <a:path h="1125618" w="1274693">
                <a:moveTo>
                  <a:pt x="0" y="0"/>
                </a:moveTo>
                <a:lnTo>
                  <a:pt x="1274693" y="0"/>
                </a:lnTo>
                <a:lnTo>
                  <a:pt x="1274693" y="1125618"/>
                </a:lnTo>
                <a:lnTo>
                  <a:pt x="0" y="1125618"/>
                </a:lnTo>
                <a:lnTo>
                  <a:pt x="0" y="0"/>
                </a:lnTo>
                <a:close/>
              </a:path>
            </a:pathLst>
          </a:custGeom>
          <a:blipFill>
            <a:blip r:embed="rId6">
              <a:extLst>
                <a:ext uri="{96DAC541-7B7A-43D3-8B79-37D633B846F1}">
                  <asvg:svgBlip xmlns:asvg="http://schemas.microsoft.com/office/drawing/2016/SVG/main" r:embed="rId7"/>
                </a:ext>
              </a:extLst>
            </a:blip>
            <a:stretch>
              <a:fillRect l="0" t="0" r="0" b="-9829"/>
            </a:stretch>
          </a:blipFill>
        </p:spPr>
      </p:sp>
      <p:grpSp>
        <p:nvGrpSpPr>
          <p:cNvPr name="Group 7" id="7"/>
          <p:cNvGrpSpPr/>
          <p:nvPr/>
        </p:nvGrpSpPr>
        <p:grpSpPr>
          <a:xfrm rot="0">
            <a:off x="14801476" y="6344707"/>
            <a:ext cx="2041039" cy="660554"/>
            <a:chOff x="0" y="0"/>
            <a:chExt cx="2721385" cy="880739"/>
          </a:xfrm>
        </p:grpSpPr>
        <p:sp>
          <p:nvSpPr>
            <p:cNvPr name="Freeform 8" id="8"/>
            <p:cNvSpPr/>
            <p:nvPr/>
          </p:nvSpPr>
          <p:spPr>
            <a:xfrm flipH="false" flipV="false" rot="0">
              <a:off x="0" y="0"/>
              <a:ext cx="2709967" cy="880739"/>
            </a:xfrm>
            <a:custGeom>
              <a:avLst/>
              <a:gdLst/>
              <a:ahLst/>
              <a:cxnLst/>
              <a:rect r="r" b="b" t="t" l="l"/>
              <a:pathLst>
                <a:path h="880739" w="2709967">
                  <a:moveTo>
                    <a:pt x="0" y="0"/>
                  </a:moveTo>
                  <a:lnTo>
                    <a:pt x="2709967" y="0"/>
                  </a:lnTo>
                  <a:lnTo>
                    <a:pt x="2709967" y="880739"/>
                  </a:lnTo>
                  <a:lnTo>
                    <a:pt x="0" y="8807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w="466725" cap="sq">
              <a:solidFill>
                <a:srgbClr val="FFFFFF"/>
              </a:solidFill>
              <a:prstDash val="solid"/>
              <a:miter/>
            </a:ln>
          </p:spPr>
        </p:sp>
        <p:sp>
          <p:nvSpPr>
            <p:cNvPr name="Freeform 9" id="9"/>
            <p:cNvSpPr/>
            <p:nvPr/>
          </p:nvSpPr>
          <p:spPr>
            <a:xfrm flipH="false" flipV="false" rot="0">
              <a:off x="0" y="0"/>
              <a:ext cx="2721385" cy="880739"/>
            </a:xfrm>
            <a:custGeom>
              <a:avLst/>
              <a:gdLst/>
              <a:ahLst/>
              <a:cxnLst/>
              <a:rect r="r" b="b" t="t" l="l"/>
              <a:pathLst>
                <a:path h="880739" w="2721385">
                  <a:moveTo>
                    <a:pt x="0" y="0"/>
                  </a:moveTo>
                  <a:lnTo>
                    <a:pt x="2721385" y="0"/>
                  </a:lnTo>
                  <a:lnTo>
                    <a:pt x="2721385" y="880739"/>
                  </a:lnTo>
                  <a:lnTo>
                    <a:pt x="0" y="8807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10" id="10"/>
          <p:cNvSpPr txBox="true"/>
          <p:nvPr/>
        </p:nvSpPr>
        <p:spPr>
          <a:xfrm rot="0">
            <a:off x="599938" y="360348"/>
            <a:ext cx="7626546" cy="1666875"/>
          </a:xfrm>
          <a:prstGeom prst="rect">
            <a:avLst/>
          </a:prstGeom>
        </p:spPr>
        <p:txBody>
          <a:bodyPr anchor="t" rtlCol="false" tIns="0" lIns="0" bIns="0" rIns="0">
            <a:spAutoFit/>
          </a:bodyPr>
          <a:lstStyle/>
          <a:p>
            <a:pPr algn="l">
              <a:lnSpc>
                <a:spcPts val="6285"/>
              </a:lnSpc>
            </a:pPr>
            <a:r>
              <a:rPr lang="en-US" sz="5237" b="true">
                <a:solidFill>
                  <a:srgbClr val="000000"/>
                </a:solidFill>
                <a:latin typeface="Codec Pro Bold"/>
                <a:ea typeface="Codec Pro Bold"/>
                <a:cs typeface="Codec Pro Bold"/>
                <a:sym typeface="Codec Pro Bold"/>
              </a:rPr>
              <a:t>ASICS: Perceived Strengths and Gaps</a:t>
            </a:r>
          </a:p>
        </p:txBody>
      </p:sp>
      <p:sp>
        <p:nvSpPr>
          <p:cNvPr name="TextBox 11" id="11"/>
          <p:cNvSpPr txBox="true"/>
          <p:nvPr/>
        </p:nvSpPr>
        <p:spPr>
          <a:xfrm rot="0">
            <a:off x="13565757" y="9509388"/>
            <a:ext cx="4248507" cy="444500"/>
          </a:xfrm>
          <a:prstGeom prst="rect">
            <a:avLst/>
          </a:prstGeom>
        </p:spPr>
        <p:txBody>
          <a:bodyPr anchor="t" rtlCol="false" tIns="0" lIns="0" bIns="0" rIns="0">
            <a:spAutoFit/>
          </a:bodyPr>
          <a:lstStyle/>
          <a:p>
            <a:pPr algn="r">
              <a:lnSpc>
                <a:spcPts val="3249"/>
              </a:lnSpc>
            </a:pPr>
            <a:r>
              <a:rPr lang="en-US" sz="2499">
                <a:solidFill>
                  <a:srgbClr val="FFFFFF"/>
                </a:solidFill>
                <a:latin typeface="Codec Pro"/>
                <a:ea typeface="Codec Pro"/>
                <a:cs typeface="Codec Pro"/>
                <a:sym typeface="Codec Pro"/>
              </a:rPr>
              <a:t>05</a:t>
            </a:r>
          </a:p>
        </p:txBody>
      </p:sp>
      <p:sp>
        <p:nvSpPr>
          <p:cNvPr name="TextBox 12" id="12"/>
          <p:cNvSpPr txBox="true"/>
          <p:nvPr/>
        </p:nvSpPr>
        <p:spPr>
          <a:xfrm rot="0">
            <a:off x="599938" y="2792904"/>
            <a:ext cx="9233425" cy="3648710"/>
          </a:xfrm>
          <a:prstGeom prst="rect">
            <a:avLst/>
          </a:prstGeom>
        </p:spPr>
        <p:txBody>
          <a:bodyPr anchor="t" rtlCol="false" tIns="0" lIns="0" bIns="0" rIns="0">
            <a:spAutoFit/>
          </a:bodyPr>
          <a:lstStyle/>
          <a:p>
            <a:pPr algn="l">
              <a:lnSpc>
                <a:spcPts val="2860"/>
              </a:lnSpc>
            </a:pPr>
            <a:r>
              <a:rPr lang="en-US" sz="2200" b="true">
                <a:solidFill>
                  <a:srgbClr val="000000"/>
                </a:solidFill>
                <a:latin typeface="Codec Pro Bold"/>
                <a:ea typeface="Codec Pro Bold"/>
                <a:cs typeface="Codec Pro Bold"/>
                <a:sym typeface="Codec Pro Bold"/>
              </a:rPr>
              <a:t>Competitor Placement:</a:t>
            </a:r>
          </a:p>
          <a:p>
            <a:pPr algn="l">
              <a:lnSpc>
                <a:spcPts val="2860"/>
              </a:lnSpc>
            </a:pP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Nike: High in both (ZoomX innovation + Nike Run Club’s 19M users).</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Adidas: Moderate technology, high community engagement via cultural campaigns.</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ASICS: High technology, low engagement (strong technical appeal, weak social/digital presence).</a:t>
            </a:r>
          </a:p>
          <a:p>
            <a:pPr algn="l" marL="474986" indent="-237493" lvl="1">
              <a:lnSpc>
                <a:spcPts val="2860"/>
              </a:lnSpc>
              <a:buFont typeface="Arial"/>
              <a:buChar char="•"/>
            </a:pPr>
            <a:r>
              <a:rPr lang="en-US" sz="2200">
                <a:solidFill>
                  <a:srgbClr val="000000"/>
                </a:solidFill>
                <a:latin typeface="Codec Pro"/>
                <a:ea typeface="Codec Pro"/>
                <a:cs typeface="Codec Pro"/>
                <a:sym typeface="Codec Pro"/>
              </a:rPr>
              <a:t>Hoka One One: High technology, moderate engagement (focus on cushioning, less digital presence).</a:t>
            </a:r>
          </a:p>
        </p:txBody>
      </p:sp>
      <p:sp>
        <p:nvSpPr>
          <p:cNvPr name="TextBox 13" id="13"/>
          <p:cNvSpPr txBox="true"/>
          <p:nvPr/>
        </p:nvSpPr>
        <p:spPr>
          <a:xfrm rot="0">
            <a:off x="624298" y="7202116"/>
            <a:ext cx="9433503" cy="2562860"/>
          </a:xfrm>
          <a:prstGeom prst="rect">
            <a:avLst/>
          </a:prstGeom>
        </p:spPr>
        <p:txBody>
          <a:bodyPr anchor="t" rtlCol="false" tIns="0" lIns="0" bIns="0" rIns="0">
            <a:spAutoFit/>
          </a:bodyPr>
          <a:lstStyle/>
          <a:p>
            <a:pPr algn="l">
              <a:lnSpc>
                <a:spcPts val="2860"/>
              </a:lnSpc>
            </a:pPr>
            <a:r>
              <a:rPr lang="en-US" sz="2200" b="true">
                <a:solidFill>
                  <a:srgbClr val="000000"/>
                </a:solidFill>
                <a:latin typeface="Codec Pro Bold"/>
                <a:ea typeface="Codec Pro Bold"/>
                <a:cs typeface="Codec Pro Bold"/>
                <a:sym typeface="Codec Pro Bold"/>
              </a:rPr>
              <a:t>Axes Explanation:</a:t>
            </a:r>
          </a:p>
          <a:p>
            <a:pPr algn="l">
              <a:lnSpc>
                <a:spcPts val="2860"/>
              </a:lnSpc>
            </a:pPr>
          </a:p>
          <a:p>
            <a:pPr algn="l" marL="474981" indent="-237491" lvl="1">
              <a:lnSpc>
                <a:spcPts val="2860"/>
              </a:lnSpc>
              <a:buFont typeface="Arial"/>
              <a:buChar char="•"/>
            </a:pPr>
            <a:r>
              <a:rPr lang="en-US" sz="2200">
                <a:solidFill>
                  <a:srgbClr val="000000"/>
                </a:solidFill>
                <a:latin typeface="Codec Pro"/>
                <a:ea typeface="Codec Pro"/>
                <a:cs typeface="Codec Pro"/>
                <a:sym typeface="Codec Pro"/>
              </a:rPr>
              <a:t>X-Axis: Performance Technology (Low to High):</a:t>
            </a:r>
          </a:p>
          <a:p>
            <a:pPr algn="l">
              <a:lnSpc>
                <a:spcPts val="2860"/>
              </a:lnSpc>
            </a:pPr>
            <a:r>
              <a:rPr lang="en-US" sz="2200">
                <a:solidFill>
                  <a:srgbClr val="000000"/>
                </a:solidFill>
                <a:latin typeface="Codec Pro"/>
                <a:ea typeface="Codec Pro"/>
                <a:cs typeface="Codec Pro"/>
                <a:sym typeface="Codec Pro"/>
              </a:rPr>
              <a:t>Measures innovation in features like cushioning and injury prevention.</a:t>
            </a:r>
          </a:p>
          <a:p>
            <a:pPr algn="l" marL="474981" indent="-237491" lvl="1">
              <a:lnSpc>
                <a:spcPts val="2860"/>
              </a:lnSpc>
              <a:buFont typeface="Arial"/>
              <a:buChar char="•"/>
            </a:pPr>
            <a:r>
              <a:rPr lang="en-US" sz="2200">
                <a:solidFill>
                  <a:srgbClr val="000000"/>
                </a:solidFill>
                <a:latin typeface="Codec Pro"/>
                <a:ea typeface="Codec Pro"/>
                <a:cs typeface="Codec Pro"/>
                <a:sym typeface="Codec Pro"/>
              </a:rPr>
              <a:t>Y-Axis: Community Engagement (Low to High):</a:t>
            </a:r>
          </a:p>
          <a:p>
            <a:pPr algn="l">
              <a:lnSpc>
                <a:spcPts val="2860"/>
              </a:lnSpc>
            </a:pPr>
            <a:r>
              <a:rPr lang="en-US" sz="2200">
                <a:solidFill>
                  <a:srgbClr val="000000"/>
                </a:solidFill>
                <a:latin typeface="Codec Pro"/>
                <a:ea typeface="Codec Pro"/>
                <a:cs typeface="Codec Pro"/>
                <a:sym typeface="Codec Pro"/>
              </a:rPr>
              <a:t>Reflects the brand’s ability to build digital ecosystems (apps, challenges) and engage through events.</a:t>
            </a:r>
          </a:p>
        </p:txBody>
      </p:sp>
      <p:sp>
        <p:nvSpPr>
          <p:cNvPr name="TextBox 14" id="14"/>
          <p:cNvSpPr txBox="true"/>
          <p:nvPr/>
        </p:nvSpPr>
        <p:spPr>
          <a:xfrm rot="0">
            <a:off x="17323900" y="7727723"/>
            <a:ext cx="1928200" cy="443865"/>
          </a:xfrm>
          <a:prstGeom prst="rect">
            <a:avLst/>
          </a:prstGeom>
        </p:spPr>
        <p:txBody>
          <a:bodyPr anchor="t" rtlCol="false" tIns="0" lIns="0" bIns="0" rIns="0">
            <a:spAutoFit/>
          </a:bodyPr>
          <a:lstStyle/>
          <a:p>
            <a:pPr algn="l">
              <a:lnSpc>
                <a:spcPts val="3359"/>
              </a:lnSpc>
            </a:pPr>
            <a:r>
              <a:rPr lang="en-US" b="true" sz="2399">
                <a:solidFill>
                  <a:srgbClr val="FFFFFF"/>
                </a:solidFill>
                <a:latin typeface="Codec Pro Bold"/>
                <a:ea typeface="Codec Pro Bold"/>
                <a:cs typeface="Codec Pro Bold"/>
                <a:sym typeface="Codec Pro Bold"/>
              </a:rPr>
              <a:t>x axis</a:t>
            </a:r>
          </a:p>
        </p:txBody>
      </p:sp>
      <p:sp>
        <p:nvSpPr>
          <p:cNvPr name="TextBox 15" id="15"/>
          <p:cNvSpPr txBox="true"/>
          <p:nvPr/>
        </p:nvSpPr>
        <p:spPr>
          <a:xfrm rot="0">
            <a:off x="11666105" y="8514086"/>
            <a:ext cx="4155891" cy="443865"/>
          </a:xfrm>
          <a:prstGeom prst="rect">
            <a:avLst/>
          </a:prstGeom>
        </p:spPr>
        <p:txBody>
          <a:bodyPr anchor="t" rtlCol="false" tIns="0" lIns="0" bIns="0" rIns="0">
            <a:spAutoFit/>
          </a:bodyPr>
          <a:lstStyle/>
          <a:p>
            <a:pPr algn="l">
              <a:lnSpc>
                <a:spcPts val="3359"/>
              </a:lnSpc>
            </a:pPr>
            <a:r>
              <a:rPr lang="en-US" b="true" sz="2399">
                <a:solidFill>
                  <a:srgbClr val="FFFFFF"/>
                </a:solidFill>
                <a:latin typeface="Codec Pro Bold"/>
                <a:ea typeface="Codec Pro Bold"/>
                <a:cs typeface="Codec Pro Bold"/>
                <a:sym typeface="Codec Pro Bold"/>
              </a:rPr>
              <a:t>Performance Technology</a:t>
            </a:r>
          </a:p>
        </p:txBody>
      </p:sp>
      <p:sp>
        <p:nvSpPr>
          <p:cNvPr name="TextBox 16" id="16"/>
          <p:cNvSpPr txBox="true"/>
          <p:nvPr/>
        </p:nvSpPr>
        <p:spPr>
          <a:xfrm rot="-5400000">
            <a:off x="8574506" y="5592764"/>
            <a:ext cx="4355645" cy="443865"/>
          </a:xfrm>
          <a:prstGeom prst="rect">
            <a:avLst/>
          </a:prstGeom>
        </p:spPr>
        <p:txBody>
          <a:bodyPr anchor="t" rtlCol="false" tIns="0" lIns="0" bIns="0" rIns="0">
            <a:spAutoFit/>
          </a:bodyPr>
          <a:lstStyle/>
          <a:p>
            <a:pPr algn="l">
              <a:lnSpc>
                <a:spcPts val="3359"/>
              </a:lnSpc>
            </a:pPr>
            <a:r>
              <a:rPr lang="en-US" b="true" sz="2399">
                <a:solidFill>
                  <a:srgbClr val="FFFFFF"/>
                </a:solidFill>
                <a:latin typeface="Codec Pro Bold"/>
                <a:ea typeface="Codec Pro Bold"/>
                <a:cs typeface="Codec Pro Bold"/>
                <a:sym typeface="Codec Pro Bold"/>
              </a:rPr>
              <a:t>Community Engagemnt</a:t>
            </a:r>
          </a:p>
        </p:txBody>
      </p:sp>
      <p:sp>
        <p:nvSpPr>
          <p:cNvPr name="TextBox 17" id="17"/>
          <p:cNvSpPr txBox="true"/>
          <p:nvPr/>
        </p:nvSpPr>
        <p:spPr>
          <a:xfrm rot="0">
            <a:off x="11489893" y="1403139"/>
            <a:ext cx="1928200" cy="443865"/>
          </a:xfrm>
          <a:prstGeom prst="rect">
            <a:avLst/>
          </a:prstGeom>
        </p:spPr>
        <p:txBody>
          <a:bodyPr anchor="t" rtlCol="false" tIns="0" lIns="0" bIns="0" rIns="0">
            <a:spAutoFit/>
          </a:bodyPr>
          <a:lstStyle/>
          <a:p>
            <a:pPr algn="l">
              <a:lnSpc>
                <a:spcPts val="3359"/>
              </a:lnSpc>
            </a:pPr>
            <a:r>
              <a:rPr lang="en-US" b="true" sz="2399">
                <a:solidFill>
                  <a:srgbClr val="FFFFFF"/>
                </a:solidFill>
                <a:latin typeface="Codec Pro Bold"/>
                <a:ea typeface="Codec Pro Bold"/>
                <a:cs typeface="Codec Pro Bold"/>
                <a:sym typeface="Codec Pro Bold"/>
              </a:rPr>
              <a:t>y axis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90944"/>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13701147" cy="6884826"/>
          </a:xfrm>
          <a:custGeom>
            <a:avLst/>
            <a:gdLst/>
            <a:ahLst/>
            <a:cxnLst/>
            <a:rect r="r" b="b" t="t" l="l"/>
            <a:pathLst>
              <a:path h="6884826" w="13701147">
                <a:moveTo>
                  <a:pt x="0" y="0"/>
                </a:moveTo>
                <a:lnTo>
                  <a:pt x="13701147" y="0"/>
                </a:lnTo>
                <a:lnTo>
                  <a:pt x="13701147" y="6884826"/>
                </a:lnTo>
                <a:lnTo>
                  <a:pt x="0" y="6884826"/>
                </a:lnTo>
                <a:lnTo>
                  <a:pt x="0" y="0"/>
                </a:lnTo>
                <a:close/>
              </a:path>
            </a:pathLst>
          </a:custGeom>
          <a:blipFill>
            <a:blip r:embed="rId2"/>
            <a:stretch>
              <a:fillRect l="0" t="0" r="0" b="0"/>
            </a:stretch>
          </a:blipFill>
        </p:spPr>
      </p:sp>
      <p:sp>
        <p:nvSpPr>
          <p:cNvPr name="TextBox 3" id="3"/>
          <p:cNvSpPr txBox="true"/>
          <p:nvPr/>
        </p:nvSpPr>
        <p:spPr>
          <a:xfrm rot="0">
            <a:off x="1028700" y="139700"/>
            <a:ext cx="8982737" cy="889000"/>
          </a:xfrm>
          <a:prstGeom prst="rect">
            <a:avLst/>
          </a:prstGeom>
        </p:spPr>
        <p:txBody>
          <a:bodyPr anchor="t" rtlCol="false" tIns="0" lIns="0" bIns="0" rIns="0">
            <a:spAutoFit/>
          </a:bodyPr>
          <a:lstStyle/>
          <a:p>
            <a:pPr algn="ctr">
              <a:lnSpc>
                <a:spcPts val="6500"/>
              </a:lnSpc>
              <a:spcBef>
                <a:spcPct val="0"/>
              </a:spcBef>
            </a:pPr>
            <a:r>
              <a:rPr lang="en-US" b="true" sz="5000">
                <a:solidFill>
                  <a:srgbClr val="FFFFFF"/>
                </a:solidFill>
                <a:latin typeface="Codec Pro Bold"/>
                <a:ea typeface="Codec Pro Bold"/>
                <a:cs typeface="Codec Pro Bold"/>
                <a:sym typeface="Codec Pro Bold"/>
              </a:rPr>
              <a:t>Where to Invest and Maintain</a:t>
            </a:r>
          </a:p>
        </p:txBody>
      </p:sp>
      <p:sp>
        <p:nvSpPr>
          <p:cNvPr name="TextBox 4" id="4"/>
          <p:cNvSpPr txBox="true"/>
          <p:nvPr/>
        </p:nvSpPr>
        <p:spPr>
          <a:xfrm rot="0">
            <a:off x="1028700" y="8183455"/>
            <a:ext cx="14903980" cy="970280"/>
          </a:xfrm>
          <a:prstGeom prst="rect">
            <a:avLst/>
          </a:prstGeom>
        </p:spPr>
        <p:txBody>
          <a:bodyPr anchor="t" rtlCol="false" tIns="0" lIns="0" bIns="0" rIns="0">
            <a:spAutoFit/>
          </a:bodyPr>
          <a:lstStyle/>
          <a:p>
            <a:pPr algn="just" marL="474979" indent="-237490" lvl="1">
              <a:lnSpc>
                <a:spcPts val="3849"/>
              </a:lnSpc>
              <a:buFont typeface="Arial"/>
              <a:buChar char="•"/>
            </a:pPr>
            <a:r>
              <a:rPr lang="en-US" sz="2199">
                <a:solidFill>
                  <a:srgbClr val="FFFFFF"/>
                </a:solidFill>
                <a:latin typeface="Codec Pro"/>
                <a:ea typeface="Codec Pro"/>
                <a:cs typeface="Codec Pro"/>
                <a:sym typeface="Codec Pro"/>
              </a:rPr>
              <a:t>Aligns with AGP 2020 goals to expand the customer base and shift towards DTC engagement.</a:t>
            </a:r>
          </a:p>
          <a:p>
            <a:pPr algn="just" marL="474979" indent="-237490" lvl="1">
              <a:lnSpc>
                <a:spcPts val="3849"/>
              </a:lnSpc>
              <a:buFont typeface="Arial"/>
              <a:buChar char="•"/>
            </a:pPr>
            <a:r>
              <a:rPr lang="en-US" sz="2199">
                <a:solidFill>
                  <a:srgbClr val="FFFFFF"/>
                </a:solidFill>
                <a:latin typeface="Codec Pro"/>
                <a:ea typeface="Codec Pro"/>
                <a:cs typeface="Codec Pro"/>
                <a:sym typeface="Codec Pro"/>
              </a:rPr>
              <a:t>Balanced investment in high-performance, mid-tier, and digital integration to capture growth opportunities.</a:t>
            </a:r>
          </a:p>
        </p:txBody>
      </p:sp>
      <p:sp>
        <p:nvSpPr>
          <p:cNvPr name="TextBox 5" id="5"/>
          <p:cNvSpPr txBox="true"/>
          <p:nvPr/>
        </p:nvSpPr>
        <p:spPr>
          <a:xfrm rot="0">
            <a:off x="17530353" y="9568140"/>
            <a:ext cx="410021" cy="396239"/>
          </a:xfrm>
          <a:prstGeom prst="rect">
            <a:avLst/>
          </a:prstGeom>
        </p:spPr>
        <p:txBody>
          <a:bodyPr anchor="t" rtlCol="false" tIns="0" lIns="0" bIns="0" rIns="0">
            <a:spAutoFit/>
          </a:bodyPr>
          <a:lstStyle/>
          <a:p>
            <a:pPr algn="ctr">
              <a:lnSpc>
                <a:spcPts val="3360"/>
              </a:lnSpc>
            </a:pPr>
            <a:r>
              <a:rPr lang="en-US" sz="2400">
                <a:solidFill>
                  <a:srgbClr val="FFFFFF"/>
                </a:solidFill>
                <a:latin typeface="Canva Sans"/>
                <a:ea typeface="Canva Sans"/>
                <a:cs typeface="Canva Sans"/>
                <a:sym typeface="Canva Sans"/>
              </a:rPr>
              <a:t>06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90944"/>
        </a:solidFill>
      </p:bgPr>
    </p:bg>
    <p:spTree>
      <p:nvGrpSpPr>
        <p:cNvPr id="1" name=""/>
        <p:cNvGrpSpPr/>
        <p:nvPr/>
      </p:nvGrpSpPr>
      <p:grpSpPr>
        <a:xfrm>
          <a:off x="0" y="0"/>
          <a:ext cx="0" cy="0"/>
          <a:chOff x="0" y="0"/>
          <a:chExt cx="0" cy="0"/>
        </a:xfrm>
      </p:grpSpPr>
      <p:sp>
        <p:nvSpPr>
          <p:cNvPr name="Freeform 2" id="2"/>
          <p:cNvSpPr/>
          <p:nvPr/>
        </p:nvSpPr>
        <p:spPr>
          <a:xfrm flipH="false" flipV="false" rot="0">
            <a:off x="11877898" y="-1679287"/>
            <a:ext cx="3291269" cy="1708583"/>
          </a:xfrm>
          <a:custGeom>
            <a:avLst/>
            <a:gdLst/>
            <a:ahLst/>
            <a:cxnLst/>
            <a:rect r="r" b="b" t="t" l="l"/>
            <a:pathLst>
              <a:path h="1708583" w="3291269">
                <a:moveTo>
                  <a:pt x="0" y="0"/>
                </a:moveTo>
                <a:lnTo>
                  <a:pt x="3291269" y="0"/>
                </a:lnTo>
                <a:lnTo>
                  <a:pt x="3291269" y="1708582"/>
                </a:lnTo>
                <a:lnTo>
                  <a:pt x="0" y="1708582"/>
                </a:lnTo>
                <a:lnTo>
                  <a:pt x="0" y="0"/>
                </a:lnTo>
                <a:close/>
              </a:path>
            </a:pathLst>
          </a:custGeom>
          <a:blipFill>
            <a:blip r:embed="rId2"/>
            <a:stretch>
              <a:fillRect l="0" t="0" r="-3825" b="0"/>
            </a:stretch>
          </a:blipFill>
        </p:spPr>
      </p:sp>
      <p:grpSp>
        <p:nvGrpSpPr>
          <p:cNvPr name="Group 3" id="3"/>
          <p:cNvGrpSpPr/>
          <p:nvPr/>
        </p:nvGrpSpPr>
        <p:grpSpPr>
          <a:xfrm rot="0">
            <a:off x="12766527" y="5238331"/>
            <a:ext cx="4805280" cy="2098072"/>
            <a:chOff x="0" y="0"/>
            <a:chExt cx="6407040" cy="2797429"/>
          </a:xfrm>
        </p:grpSpPr>
        <p:sp>
          <p:nvSpPr>
            <p:cNvPr name="Freeform 4" id="4"/>
            <p:cNvSpPr/>
            <p:nvPr/>
          </p:nvSpPr>
          <p:spPr>
            <a:xfrm flipH="false" flipV="false" rot="0">
              <a:off x="0" y="0"/>
              <a:ext cx="3729905" cy="2797429"/>
            </a:xfrm>
            <a:custGeom>
              <a:avLst/>
              <a:gdLst/>
              <a:ahLst/>
              <a:cxnLst/>
              <a:rect r="r" b="b" t="t" l="l"/>
              <a:pathLst>
                <a:path h="2797429" w="3729905">
                  <a:moveTo>
                    <a:pt x="0" y="0"/>
                  </a:moveTo>
                  <a:lnTo>
                    <a:pt x="3729905" y="0"/>
                  </a:lnTo>
                  <a:lnTo>
                    <a:pt x="3729905" y="2797429"/>
                  </a:lnTo>
                  <a:lnTo>
                    <a:pt x="0" y="2797429"/>
                  </a:lnTo>
                  <a:lnTo>
                    <a:pt x="0" y="0"/>
                  </a:lnTo>
                  <a:close/>
                </a:path>
              </a:pathLst>
            </a:custGeom>
            <a:blipFill>
              <a:blip r:embed="rId3"/>
              <a:stretch>
                <a:fillRect l="0" t="0" r="0" b="0"/>
              </a:stretch>
            </a:blipFill>
          </p:spPr>
        </p:sp>
        <p:sp>
          <p:nvSpPr>
            <p:cNvPr name="Freeform 5" id="5"/>
            <p:cNvSpPr/>
            <p:nvPr/>
          </p:nvSpPr>
          <p:spPr>
            <a:xfrm flipH="false" flipV="false" rot="0">
              <a:off x="3294004" y="232741"/>
              <a:ext cx="3113036" cy="2331947"/>
            </a:xfrm>
            <a:custGeom>
              <a:avLst/>
              <a:gdLst/>
              <a:ahLst/>
              <a:cxnLst/>
              <a:rect r="r" b="b" t="t" l="l"/>
              <a:pathLst>
                <a:path h="2331947" w="3113036">
                  <a:moveTo>
                    <a:pt x="0" y="0"/>
                  </a:moveTo>
                  <a:lnTo>
                    <a:pt x="3113036" y="0"/>
                  </a:lnTo>
                  <a:lnTo>
                    <a:pt x="3113036" y="2331947"/>
                  </a:lnTo>
                  <a:lnTo>
                    <a:pt x="0" y="2331947"/>
                  </a:lnTo>
                  <a:lnTo>
                    <a:pt x="0" y="0"/>
                  </a:lnTo>
                  <a:close/>
                </a:path>
              </a:pathLst>
            </a:custGeom>
            <a:blipFill>
              <a:blip r:embed="rId4"/>
              <a:stretch>
                <a:fillRect l="0" t="0" r="0" b="0"/>
              </a:stretch>
            </a:blipFill>
          </p:spPr>
        </p:sp>
      </p:grpSp>
      <p:sp>
        <p:nvSpPr>
          <p:cNvPr name="Freeform 6" id="6"/>
          <p:cNvSpPr/>
          <p:nvPr/>
        </p:nvSpPr>
        <p:spPr>
          <a:xfrm flipH="false" flipV="false" rot="0">
            <a:off x="13523533" y="6868392"/>
            <a:ext cx="3410705" cy="1790620"/>
          </a:xfrm>
          <a:custGeom>
            <a:avLst/>
            <a:gdLst/>
            <a:ahLst/>
            <a:cxnLst/>
            <a:rect r="r" b="b" t="t" l="l"/>
            <a:pathLst>
              <a:path h="1790620" w="3410705">
                <a:moveTo>
                  <a:pt x="0" y="0"/>
                </a:moveTo>
                <a:lnTo>
                  <a:pt x="3410704" y="0"/>
                </a:lnTo>
                <a:lnTo>
                  <a:pt x="3410704" y="1790620"/>
                </a:lnTo>
                <a:lnTo>
                  <a:pt x="0" y="1790620"/>
                </a:lnTo>
                <a:lnTo>
                  <a:pt x="0" y="0"/>
                </a:lnTo>
                <a:close/>
              </a:path>
            </a:pathLst>
          </a:custGeom>
          <a:blipFill>
            <a:blip r:embed="rId5"/>
            <a:stretch>
              <a:fillRect l="0" t="0" r="0" b="0"/>
            </a:stretch>
          </a:blipFill>
        </p:spPr>
      </p:sp>
      <p:sp>
        <p:nvSpPr>
          <p:cNvPr name="Freeform 7" id="7"/>
          <p:cNvSpPr/>
          <p:nvPr/>
        </p:nvSpPr>
        <p:spPr>
          <a:xfrm flipH="false" flipV="false" rot="0">
            <a:off x="13875694" y="962025"/>
            <a:ext cx="2706381" cy="2029786"/>
          </a:xfrm>
          <a:custGeom>
            <a:avLst/>
            <a:gdLst/>
            <a:ahLst/>
            <a:cxnLst/>
            <a:rect r="r" b="b" t="t" l="l"/>
            <a:pathLst>
              <a:path h="2029786" w="2706381">
                <a:moveTo>
                  <a:pt x="0" y="0"/>
                </a:moveTo>
                <a:lnTo>
                  <a:pt x="2706381" y="0"/>
                </a:lnTo>
                <a:lnTo>
                  <a:pt x="2706381" y="2029786"/>
                </a:lnTo>
                <a:lnTo>
                  <a:pt x="0" y="2029786"/>
                </a:lnTo>
                <a:lnTo>
                  <a:pt x="0" y="0"/>
                </a:lnTo>
                <a:close/>
              </a:path>
            </a:pathLst>
          </a:custGeom>
          <a:blipFill>
            <a:blip r:embed="rId6"/>
            <a:stretch>
              <a:fillRect l="0" t="0" r="0" b="0"/>
            </a:stretch>
          </a:blipFill>
        </p:spPr>
      </p:sp>
      <p:sp>
        <p:nvSpPr>
          <p:cNvPr name="Freeform 8" id="8"/>
          <p:cNvSpPr/>
          <p:nvPr/>
        </p:nvSpPr>
        <p:spPr>
          <a:xfrm flipH="false" flipV="false" rot="0">
            <a:off x="13218500" y="2621056"/>
            <a:ext cx="4427112" cy="2735856"/>
          </a:xfrm>
          <a:custGeom>
            <a:avLst/>
            <a:gdLst/>
            <a:ahLst/>
            <a:cxnLst/>
            <a:rect r="r" b="b" t="t" l="l"/>
            <a:pathLst>
              <a:path h="2735856" w="4427112">
                <a:moveTo>
                  <a:pt x="0" y="0"/>
                </a:moveTo>
                <a:lnTo>
                  <a:pt x="4427112" y="0"/>
                </a:lnTo>
                <a:lnTo>
                  <a:pt x="4427112" y="2735856"/>
                </a:lnTo>
                <a:lnTo>
                  <a:pt x="0" y="2735856"/>
                </a:lnTo>
                <a:lnTo>
                  <a:pt x="0" y="0"/>
                </a:lnTo>
                <a:close/>
              </a:path>
            </a:pathLst>
          </a:custGeom>
          <a:blipFill>
            <a:blip r:embed="rId7"/>
            <a:stretch>
              <a:fillRect l="0" t="0" r="0" b="0"/>
            </a:stretch>
          </a:blipFill>
        </p:spPr>
      </p:sp>
      <p:sp>
        <p:nvSpPr>
          <p:cNvPr name="TextBox 9" id="9"/>
          <p:cNvSpPr txBox="true"/>
          <p:nvPr/>
        </p:nvSpPr>
        <p:spPr>
          <a:xfrm rot="0">
            <a:off x="478565" y="143933"/>
            <a:ext cx="17330870" cy="818092"/>
          </a:xfrm>
          <a:prstGeom prst="rect">
            <a:avLst/>
          </a:prstGeom>
        </p:spPr>
        <p:txBody>
          <a:bodyPr anchor="t" rtlCol="false" tIns="0" lIns="0" bIns="0" rIns="0">
            <a:spAutoFit/>
          </a:bodyPr>
          <a:lstStyle/>
          <a:p>
            <a:pPr algn="ctr">
              <a:lnSpc>
                <a:spcPts val="5850"/>
              </a:lnSpc>
              <a:spcBef>
                <a:spcPct val="0"/>
              </a:spcBef>
            </a:pPr>
            <a:r>
              <a:rPr lang="en-US" b="true" sz="4500">
                <a:solidFill>
                  <a:srgbClr val="FFFFFF"/>
                </a:solidFill>
                <a:latin typeface="Codec Pro Bold"/>
                <a:ea typeface="Codec Pro Bold"/>
                <a:cs typeface="Codec Pro Bold"/>
                <a:sym typeface="Codec Pro Bold"/>
              </a:rPr>
              <a:t>ASICS Portfolio: Performance-Heavy, Limited Lifestyle Presence</a:t>
            </a:r>
          </a:p>
        </p:txBody>
      </p:sp>
      <p:sp>
        <p:nvSpPr>
          <p:cNvPr name="TextBox 10" id="10"/>
          <p:cNvSpPr txBox="true"/>
          <p:nvPr/>
        </p:nvSpPr>
        <p:spPr>
          <a:xfrm rot="0">
            <a:off x="1028700" y="1135030"/>
            <a:ext cx="2672953" cy="391160"/>
          </a:xfrm>
          <a:prstGeom prst="rect">
            <a:avLst/>
          </a:prstGeom>
        </p:spPr>
        <p:txBody>
          <a:bodyPr anchor="t" rtlCol="false" tIns="0" lIns="0" bIns="0" rIns="0">
            <a:spAutoFit/>
          </a:bodyPr>
          <a:lstStyle/>
          <a:p>
            <a:pPr algn="ctr">
              <a:lnSpc>
                <a:spcPts val="2859"/>
              </a:lnSpc>
              <a:spcBef>
                <a:spcPct val="0"/>
              </a:spcBef>
            </a:pPr>
            <a:r>
              <a:rPr lang="en-US" b="true" sz="2199">
                <a:solidFill>
                  <a:srgbClr val="FFFFFF"/>
                </a:solidFill>
                <a:latin typeface="Codec Pro Bold"/>
                <a:ea typeface="Codec Pro Bold"/>
                <a:cs typeface="Codec Pro Bold"/>
                <a:sym typeface="Codec Pro Bold"/>
              </a:rPr>
              <a:t>Product Categories:</a:t>
            </a:r>
          </a:p>
        </p:txBody>
      </p:sp>
      <p:sp>
        <p:nvSpPr>
          <p:cNvPr name="TextBox 11" id="11"/>
          <p:cNvSpPr txBox="true"/>
          <p:nvPr/>
        </p:nvSpPr>
        <p:spPr>
          <a:xfrm rot="0">
            <a:off x="1028700" y="1697640"/>
            <a:ext cx="10156560" cy="1134745"/>
          </a:xfrm>
          <a:prstGeom prst="rect">
            <a:avLst/>
          </a:prstGeom>
        </p:spPr>
        <p:txBody>
          <a:bodyPr anchor="t" rtlCol="false" tIns="0" lIns="0" bIns="0" rIns="0">
            <a:spAutoFit/>
          </a:bodyPr>
          <a:lstStyle/>
          <a:p>
            <a:pPr algn="just">
              <a:lnSpc>
                <a:spcPts val="2859"/>
              </a:lnSpc>
              <a:spcBef>
                <a:spcPct val="0"/>
              </a:spcBef>
            </a:pPr>
            <a:r>
              <a:rPr lang="en-US" b="true" sz="2199">
                <a:solidFill>
                  <a:srgbClr val="FFFFFF"/>
                </a:solidFill>
                <a:latin typeface="Codec Pro Bold"/>
                <a:ea typeface="Codec Pro Bold"/>
                <a:cs typeface="Codec Pro Bold"/>
                <a:sym typeface="Codec Pro Bold"/>
              </a:rPr>
              <a:t>High-Performance Running (Core):</a:t>
            </a:r>
          </a:p>
          <a:p>
            <a:pPr algn="just">
              <a:lnSpc>
                <a:spcPts val="2859"/>
              </a:lnSpc>
              <a:spcBef>
                <a:spcPct val="0"/>
              </a:spcBef>
            </a:pPr>
            <a:r>
              <a:rPr lang="en-US" sz="2199">
                <a:solidFill>
                  <a:srgbClr val="FFFFFF"/>
                </a:solidFill>
                <a:latin typeface="Codec Pro"/>
                <a:ea typeface="Codec Pro"/>
                <a:cs typeface="Codec Pro"/>
                <a:sym typeface="Codec Pro"/>
              </a:rPr>
              <a:t>o Strengths: Strong R&amp;D, preferred by serious runners, high brand credibility.</a:t>
            </a:r>
          </a:p>
          <a:p>
            <a:pPr algn="just">
              <a:lnSpc>
                <a:spcPts val="3299"/>
              </a:lnSpc>
            </a:pPr>
            <a:r>
              <a:rPr lang="en-US" sz="2199">
                <a:solidFill>
                  <a:srgbClr val="FFFFFF"/>
                </a:solidFill>
                <a:latin typeface="Codec Pro"/>
                <a:ea typeface="Codec Pro"/>
                <a:cs typeface="Codec Pro"/>
                <a:sym typeface="Codec Pro"/>
              </a:rPr>
              <a:t>o Weaknesses: Market plateauing, limited growth potential.</a:t>
            </a:r>
          </a:p>
        </p:txBody>
      </p:sp>
      <p:sp>
        <p:nvSpPr>
          <p:cNvPr name="TextBox 12" id="12"/>
          <p:cNvSpPr txBox="true"/>
          <p:nvPr/>
        </p:nvSpPr>
        <p:spPr>
          <a:xfrm rot="0">
            <a:off x="1028700" y="3321282"/>
            <a:ext cx="9973866" cy="1240155"/>
          </a:xfrm>
          <a:prstGeom prst="rect">
            <a:avLst/>
          </a:prstGeom>
        </p:spPr>
        <p:txBody>
          <a:bodyPr anchor="t" rtlCol="false" tIns="0" lIns="0" bIns="0" rIns="0">
            <a:spAutoFit/>
          </a:bodyPr>
          <a:lstStyle/>
          <a:p>
            <a:pPr algn="just">
              <a:lnSpc>
                <a:spcPts val="3299"/>
              </a:lnSpc>
            </a:pPr>
            <a:r>
              <a:rPr lang="en-US" b="true" sz="2199">
                <a:solidFill>
                  <a:srgbClr val="FFFFFF"/>
                </a:solidFill>
                <a:latin typeface="Codec Pro Bold"/>
                <a:ea typeface="Codec Pro Bold"/>
                <a:cs typeface="Codec Pro Bold"/>
                <a:sym typeface="Codec Pro Bold"/>
              </a:rPr>
              <a:t>Mid-Tier Running:</a:t>
            </a:r>
          </a:p>
          <a:p>
            <a:pPr algn="just">
              <a:lnSpc>
                <a:spcPts val="3299"/>
              </a:lnSpc>
            </a:pPr>
            <a:r>
              <a:rPr lang="en-US" sz="2199">
                <a:solidFill>
                  <a:srgbClr val="FFFFFF"/>
                </a:solidFill>
                <a:latin typeface="Codec Pro"/>
                <a:ea typeface="Codec Pro"/>
                <a:cs typeface="Codec Pro"/>
                <a:sym typeface="Codec Pro"/>
              </a:rPr>
              <a:t>o Strengths: Rising demand from casual runners.</a:t>
            </a:r>
          </a:p>
          <a:p>
            <a:pPr algn="just">
              <a:lnSpc>
                <a:spcPts val="3299"/>
              </a:lnSpc>
            </a:pPr>
            <a:r>
              <a:rPr lang="en-US" sz="2199">
                <a:solidFill>
                  <a:srgbClr val="FFFFFF"/>
                </a:solidFill>
                <a:latin typeface="Codec Pro"/>
                <a:ea typeface="Codec Pro"/>
                <a:cs typeface="Codec Pro"/>
                <a:sym typeface="Codec Pro"/>
              </a:rPr>
              <a:t>o Weaknesses: Underdeveloped product line, potential cannibalization risk.</a:t>
            </a:r>
          </a:p>
        </p:txBody>
      </p:sp>
      <p:sp>
        <p:nvSpPr>
          <p:cNvPr name="TextBox 13" id="13"/>
          <p:cNvSpPr txBox="true"/>
          <p:nvPr/>
        </p:nvSpPr>
        <p:spPr>
          <a:xfrm rot="0">
            <a:off x="1028700" y="5047212"/>
            <a:ext cx="10994760" cy="1240155"/>
          </a:xfrm>
          <a:prstGeom prst="rect">
            <a:avLst/>
          </a:prstGeom>
        </p:spPr>
        <p:txBody>
          <a:bodyPr anchor="t" rtlCol="false" tIns="0" lIns="0" bIns="0" rIns="0">
            <a:spAutoFit/>
          </a:bodyPr>
          <a:lstStyle/>
          <a:p>
            <a:pPr algn="just">
              <a:lnSpc>
                <a:spcPts val="3299"/>
              </a:lnSpc>
            </a:pPr>
            <a:r>
              <a:rPr lang="en-US" b="true" sz="2199">
                <a:solidFill>
                  <a:srgbClr val="FFFFFF"/>
                </a:solidFill>
                <a:latin typeface="Codec Pro Bold"/>
                <a:ea typeface="Codec Pro Bold"/>
                <a:cs typeface="Codec Pro Bold"/>
                <a:sym typeface="Codec Pro Bold"/>
              </a:rPr>
              <a:t>Lifestyle/Athleisure (Onitsuka Tiger, ASICS Tiger):</a:t>
            </a:r>
          </a:p>
          <a:p>
            <a:pPr algn="just">
              <a:lnSpc>
                <a:spcPts val="3299"/>
              </a:lnSpc>
            </a:pPr>
            <a:r>
              <a:rPr lang="en-US" sz="2199">
                <a:solidFill>
                  <a:srgbClr val="FFFFFF"/>
                </a:solidFill>
                <a:latin typeface="Codec Pro"/>
                <a:ea typeface="Codec Pro"/>
                <a:cs typeface="Codec Pro"/>
                <a:sym typeface="Codec Pro"/>
              </a:rPr>
              <a:t>o Strengths: High market potential, strong brand heritage.</a:t>
            </a:r>
          </a:p>
          <a:p>
            <a:pPr algn="just">
              <a:lnSpc>
                <a:spcPts val="3299"/>
              </a:lnSpc>
            </a:pPr>
            <a:r>
              <a:rPr lang="en-US" sz="2199">
                <a:solidFill>
                  <a:srgbClr val="FFFFFF"/>
                </a:solidFill>
                <a:latin typeface="Codec Pro"/>
                <a:ea typeface="Codec Pro"/>
                <a:cs typeface="Codec Pro"/>
                <a:sym typeface="Codec Pro"/>
              </a:rPr>
              <a:t>o Weaknesses: Low resonance, unclear positioning, and potential brand confusion.</a:t>
            </a:r>
          </a:p>
        </p:txBody>
      </p:sp>
      <p:sp>
        <p:nvSpPr>
          <p:cNvPr name="TextBox 14" id="14"/>
          <p:cNvSpPr txBox="true"/>
          <p:nvPr/>
        </p:nvSpPr>
        <p:spPr>
          <a:xfrm rot="0">
            <a:off x="1028700" y="6773142"/>
            <a:ext cx="10692871" cy="1240155"/>
          </a:xfrm>
          <a:prstGeom prst="rect">
            <a:avLst/>
          </a:prstGeom>
        </p:spPr>
        <p:txBody>
          <a:bodyPr anchor="t" rtlCol="false" tIns="0" lIns="0" bIns="0" rIns="0">
            <a:spAutoFit/>
          </a:bodyPr>
          <a:lstStyle/>
          <a:p>
            <a:pPr algn="just">
              <a:lnSpc>
                <a:spcPts val="3299"/>
              </a:lnSpc>
            </a:pPr>
            <a:r>
              <a:rPr lang="en-US" b="true" sz="2199">
                <a:solidFill>
                  <a:srgbClr val="FFFFFF"/>
                </a:solidFill>
                <a:latin typeface="Codec Pro Bold"/>
                <a:ea typeface="Codec Pro Bold"/>
                <a:cs typeface="Codec Pro Bold"/>
                <a:sym typeface="Codec Pro Bold"/>
              </a:rPr>
              <a:t>Digital Services (Runkeeper):</a:t>
            </a:r>
          </a:p>
          <a:p>
            <a:pPr algn="just">
              <a:lnSpc>
                <a:spcPts val="3299"/>
              </a:lnSpc>
            </a:pPr>
            <a:r>
              <a:rPr lang="en-US" sz="2199">
                <a:solidFill>
                  <a:srgbClr val="FFFFFF"/>
                </a:solidFill>
                <a:latin typeface="Codec Pro"/>
                <a:ea typeface="Codec Pro"/>
                <a:cs typeface="Codec Pro"/>
                <a:sym typeface="Codec Pro"/>
              </a:rPr>
              <a:t>o Strengths: Large user base, potential for community engagement.</a:t>
            </a:r>
          </a:p>
          <a:p>
            <a:pPr algn="just">
              <a:lnSpc>
                <a:spcPts val="3299"/>
              </a:lnSpc>
            </a:pPr>
            <a:r>
              <a:rPr lang="en-US" sz="2199">
                <a:solidFill>
                  <a:srgbClr val="FFFFFF"/>
                </a:solidFill>
                <a:latin typeface="Codec Pro"/>
                <a:ea typeface="Codec Pro"/>
                <a:cs typeface="Codec Pro"/>
                <a:sym typeface="Codec Pro"/>
              </a:rPr>
              <a:t>o Weaknesses: Moderate integration with product offerings, untapped potential.</a:t>
            </a:r>
          </a:p>
        </p:txBody>
      </p:sp>
      <p:sp>
        <p:nvSpPr>
          <p:cNvPr name="TextBox 15" id="15"/>
          <p:cNvSpPr txBox="true"/>
          <p:nvPr/>
        </p:nvSpPr>
        <p:spPr>
          <a:xfrm rot="0">
            <a:off x="13565757" y="9509388"/>
            <a:ext cx="4248507" cy="444500"/>
          </a:xfrm>
          <a:prstGeom prst="rect">
            <a:avLst/>
          </a:prstGeom>
        </p:spPr>
        <p:txBody>
          <a:bodyPr anchor="t" rtlCol="false" tIns="0" lIns="0" bIns="0" rIns="0">
            <a:spAutoFit/>
          </a:bodyPr>
          <a:lstStyle/>
          <a:p>
            <a:pPr algn="r">
              <a:lnSpc>
                <a:spcPts val="3249"/>
              </a:lnSpc>
            </a:pPr>
            <a:r>
              <a:rPr lang="en-US" sz="2499">
                <a:solidFill>
                  <a:srgbClr val="FFFFFF"/>
                </a:solidFill>
                <a:latin typeface="Codec Pro"/>
                <a:ea typeface="Codec Pro"/>
                <a:cs typeface="Codec Pro"/>
                <a:sym typeface="Codec Pro"/>
              </a:rPr>
              <a:t>07</a:t>
            </a:r>
          </a:p>
        </p:txBody>
      </p:sp>
      <p:sp>
        <p:nvSpPr>
          <p:cNvPr name="TextBox 16" id="16"/>
          <p:cNvSpPr txBox="true"/>
          <p:nvPr/>
        </p:nvSpPr>
        <p:spPr>
          <a:xfrm rot="0">
            <a:off x="908284" y="8527647"/>
            <a:ext cx="14523773" cy="1263650"/>
          </a:xfrm>
          <a:prstGeom prst="rect">
            <a:avLst/>
          </a:prstGeom>
        </p:spPr>
        <p:txBody>
          <a:bodyPr anchor="t" rtlCol="false" tIns="0" lIns="0" bIns="0" rIns="0">
            <a:spAutoFit/>
          </a:bodyPr>
          <a:lstStyle/>
          <a:p>
            <a:pPr algn="just">
              <a:lnSpc>
                <a:spcPts val="3249"/>
              </a:lnSpc>
              <a:spcBef>
                <a:spcPct val="0"/>
              </a:spcBef>
            </a:pPr>
            <a:r>
              <a:rPr lang="en-US" sz="2499">
                <a:solidFill>
                  <a:srgbClr val="FFFFFF"/>
                </a:solidFill>
                <a:latin typeface="Codec Pro"/>
                <a:ea typeface="Codec Pro"/>
                <a:cs typeface="Codec Pro"/>
                <a:sym typeface="Codec Pro"/>
              </a:rPr>
              <a:t>Key Insights:</a:t>
            </a:r>
          </a:p>
          <a:p>
            <a:pPr algn="just">
              <a:lnSpc>
                <a:spcPts val="3249"/>
              </a:lnSpc>
              <a:spcBef>
                <a:spcPct val="0"/>
              </a:spcBef>
            </a:pPr>
            <a:r>
              <a:rPr lang="en-US" sz="2499">
                <a:solidFill>
                  <a:srgbClr val="FFFFFF"/>
                </a:solidFill>
                <a:latin typeface="Codec Pro"/>
                <a:ea typeface="Codec Pro"/>
                <a:cs typeface="Codec Pro"/>
                <a:sym typeface="Codec Pro"/>
              </a:rPr>
              <a:t>Imbalance towards high-performance products; lifestyle and mid-tier segments need attention.</a:t>
            </a:r>
          </a:p>
          <a:p>
            <a:pPr algn="just">
              <a:lnSpc>
                <a:spcPts val="3249"/>
              </a:lnSpc>
              <a:spcBef>
                <a:spcPct val="0"/>
              </a:spcBef>
            </a:pPr>
            <a:r>
              <a:rPr lang="en-US" sz="2499">
                <a:solidFill>
                  <a:srgbClr val="FFFFFF"/>
                </a:solidFill>
                <a:latin typeface="Codec Pro"/>
                <a:ea typeface="Codec Pro"/>
                <a:cs typeface="Codec Pro"/>
                <a:sym typeface="Codec Pro"/>
              </a:rPr>
              <a:t>Runkeeper offers an opportunity for engagement and integration with physical products.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90944"/>
        </a:solidFill>
      </p:bgPr>
    </p:bg>
    <p:spTree>
      <p:nvGrpSpPr>
        <p:cNvPr id="1" name=""/>
        <p:cNvGrpSpPr/>
        <p:nvPr/>
      </p:nvGrpSpPr>
      <p:grpSpPr>
        <a:xfrm>
          <a:off x="0" y="0"/>
          <a:ext cx="0" cy="0"/>
          <a:chOff x="0" y="0"/>
          <a:chExt cx="0" cy="0"/>
        </a:xfrm>
      </p:grpSpPr>
      <p:sp>
        <p:nvSpPr>
          <p:cNvPr name="TextBox 2" id="2"/>
          <p:cNvSpPr txBox="true"/>
          <p:nvPr/>
        </p:nvSpPr>
        <p:spPr>
          <a:xfrm rot="0">
            <a:off x="1028700" y="139700"/>
            <a:ext cx="7759568" cy="889000"/>
          </a:xfrm>
          <a:prstGeom prst="rect">
            <a:avLst/>
          </a:prstGeom>
        </p:spPr>
        <p:txBody>
          <a:bodyPr anchor="t" rtlCol="false" tIns="0" lIns="0" bIns="0" rIns="0">
            <a:spAutoFit/>
          </a:bodyPr>
          <a:lstStyle/>
          <a:p>
            <a:pPr algn="ctr">
              <a:lnSpc>
                <a:spcPts val="6500"/>
              </a:lnSpc>
              <a:spcBef>
                <a:spcPct val="0"/>
              </a:spcBef>
            </a:pPr>
            <a:r>
              <a:rPr lang="en-US" b="true" sz="5000">
                <a:solidFill>
                  <a:srgbClr val="FFFFFF"/>
                </a:solidFill>
                <a:latin typeface="Codec Pro Bold"/>
                <a:ea typeface="Codec Pro Bold"/>
                <a:cs typeface="Codec Pro Bold"/>
                <a:sym typeface="Codec Pro Bold"/>
              </a:rPr>
              <a:t>Rebalancing the Portfolio</a:t>
            </a:r>
          </a:p>
        </p:txBody>
      </p:sp>
      <p:grpSp>
        <p:nvGrpSpPr>
          <p:cNvPr name="Group 3" id="3"/>
          <p:cNvGrpSpPr/>
          <p:nvPr/>
        </p:nvGrpSpPr>
        <p:grpSpPr>
          <a:xfrm rot="0">
            <a:off x="1631825" y="1332207"/>
            <a:ext cx="15024351" cy="7622586"/>
            <a:chOff x="0" y="0"/>
            <a:chExt cx="20032468" cy="10163448"/>
          </a:xfrm>
        </p:grpSpPr>
        <p:sp>
          <p:nvSpPr>
            <p:cNvPr name="TextBox 4" id="4"/>
            <p:cNvSpPr txBox="true"/>
            <p:nvPr/>
          </p:nvSpPr>
          <p:spPr>
            <a:xfrm rot="0">
              <a:off x="0" y="-66675"/>
              <a:ext cx="5131081" cy="607547"/>
            </a:xfrm>
            <a:prstGeom prst="rect">
              <a:avLst/>
            </a:prstGeom>
          </p:spPr>
          <p:txBody>
            <a:bodyPr anchor="t" rtlCol="false" tIns="0" lIns="0" bIns="0" rIns="0">
              <a:spAutoFit/>
            </a:bodyPr>
            <a:lstStyle/>
            <a:p>
              <a:pPr algn="ctr">
                <a:lnSpc>
                  <a:spcPts val="3473"/>
                </a:lnSpc>
                <a:spcBef>
                  <a:spcPct val="0"/>
                </a:spcBef>
              </a:pPr>
              <a:r>
                <a:rPr lang="en-US" b="true" sz="2671">
                  <a:solidFill>
                    <a:srgbClr val="FFFFFF"/>
                  </a:solidFill>
                  <a:latin typeface="Codec Pro Bold"/>
                  <a:ea typeface="Codec Pro Bold"/>
                  <a:cs typeface="Codec Pro Bold"/>
                  <a:sym typeface="Codec Pro Bold"/>
                </a:rPr>
                <a:t>Key Recommendations:</a:t>
              </a:r>
            </a:p>
          </p:txBody>
        </p:sp>
        <p:sp>
          <p:nvSpPr>
            <p:cNvPr name="TextBox 5" id="5"/>
            <p:cNvSpPr txBox="true"/>
            <p:nvPr/>
          </p:nvSpPr>
          <p:spPr>
            <a:xfrm rot="0">
              <a:off x="0" y="791771"/>
              <a:ext cx="20032468" cy="9371677"/>
            </a:xfrm>
            <a:prstGeom prst="rect">
              <a:avLst/>
            </a:prstGeom>
          </p:spPr>
          <p:txBody>
            <a:bodyPr anchor="t" rtlCol="false" tIns="0" lIns="0" bIns="0" rIns="0">
              <a:spAutoFit/>
            </a:bodyPr>
            <a:lstStyle/>
            <a:p>
              <a:pPr algn="just">
                <a:lnSpc>
                  <a:spcPts val="4675"/>
                </a:lnSpc>
              </a:pPr>
              <a:r>
                <a:rPr lang="en-US" sz="2671">
                  <a:solidFill>
                    <a:srgbClr val="FFFFFF"/>
                  </a:solidFill>
                  <a:latin typeface="Codec Pro"/>
                  <a:ea typeface="Codec Pro"/>
                  <a:cs typeface="Codec Pro"/>
                  <a:sym typeface="Codec Pro"/>
                </a:rPr>
                <a:t>1. </a:t>
              </a:r>
              <a:r>
                <a:rPr lang="en-US" b="true" sz="2671">
                  <a:solidFill>
                    <a:srgbClr val="FFFFFF"/>
                  </a:solidFill>
                  <a:latin typeface="Codec Pro Bold"/>
                  <a:ea typeface="Codec Pro Bold"/>
                  <a:cs typeface="Codec Pro Bold"/>
                  <a:sym typeface="Codec Pro Bold"/>
                </a:rPr>
                <a:t>High-Performance Line:</a:t>
              </a:r>
            </a:p>
            <a:p>
              <a:pPr algn="just">
                <a:lnSpc>
                  <a:spcPts val="4675"/>
                </a:lnSpc>
              </a:pPr>
              <a:r>
                <a:rPr lang="en-US" sz="2671">
                  <a:solidFill>
                    <a:srgbClr val="FFFFFF"/>
                  </a:solidFill>
                  <a:latin typeface="Codec Pro"/>
                  <a:ea typeface="Codec Pro"/>
                  <a:cs typeface="Codec Pro"/>
                  <a:sym typeface="Codec Pro"/>
                </a:rPr>
                <a:t>o Maintain premium models to preserve credibility among serious runners.</a:t>
              </a:r>
            </a:p>
            <a:p>
              <a:pPr algn="just">
                <a:lnSpc>
                  <a:spcPts val="4675"/>
                </a:lnSpc>
              </a:pPr>
            </a:p>
            <a:p>
              <a:pPr algn="just">
                <a:lnSpc>
                  <a:spcPts val="4675"/>
                </a:lnSpc>
              </a:pPr>
              <a:r>
                <a:rPr lang="en-US" sz="2671">
                  <a:solidFill>
                    <a:srgbClr val="FFFFFF"/>
                  </a:solidFill>
                  <a:latin typeface="Codec Pro"/>
                  <a:ea typeface="Codec Pro"/>
                  <a:cs typeface="Codec Pro"/>
                  <a:sym typeface="Codec Pro"/>
                </a:rPr>
                <a:t>2.</a:t>
              </a:r>
              <a:r>
                <a:rPr lang="en-US" b="true" sz="2671">
                  <a:solidFill>
                    <a:srgbClr val="FFFFFF"/>
                  </a:solidFill>
                  <a:latin typeface="Codec Pro Bold"/>
                  <a:ea typeface="Codec Pro Bold"/>
                  <a:cs typeface="Codec Pro Bold"/>
                  <a:sym typeface="Codec Pro Bold"/>
                </a:rPr>
                <a:t> Mid-Tier Line:</a:t>
              </a:r>
            </a:p>
            <a:p>
              <a:pPr algn="just">
                <a:lnSpc>
                  <a:spcPts val="4675"/>
                </a:lnSpc>
              </a:pPr>
              <a:r>
                <a:rPr lang="en-US" sz="2671">
                  <a:solidFill>
                    <a:srgbClr val="FFFFFF"/>
                  </a:solidFill>
                  <a:latin typeface="Codec Pro"/>
                  <a:ea typeface="Codec Pro"/>
                  <a:cs typeface="Codec Pro"/>
                  <a:sym typeface="Codec Pro"/>
                </a:rPr>
                <a:t>o Aggressively develop products to attract recreational and casual runners (e.g., ASICS Flow).</a:t>
              </a:r>
            </a:p>
            <a:p>
              <a:pPr algn="just">
                <a:lnSpc>
                  <a:spcPts val="4675"/>
                </a:lnSpc>
              </a:pPr>
              <a:r>
                <a:rPr lang="en-US" sz="2671">
                  <a:solidFill>
                    <a:srgbClr val="FFFFFF"/>
                  </a:solidFill>
                  <a:latin typeface="Codec Pro"/>
                  <a:ea typeface="Codec Pro"/>
                  <a:cs typeface="Codec Pro"/>
                  <a:sym typeface="Codec Pro"/>
                </a:rPr>
                <a:t>o Price Range: $80–$120.</a:t>
              </a:r>
            </a:p>
            <a:p>
              <a:pPr algn="just">
                <a:lnSpc>
                  <a:spcPts val="4675"/>
                </a:lnSpc>
              </a:pPr>
            </a:p>
            <a:p>
              <a:pPr algn="just">
                <a:lnSpc>
                  <a:spcPts val="4675"/>
                </a:lnSpc>
              </a:pPr>
              <a:r>
                <a:rPr lang="en-US" sz="2671">
                  <a:solidFill>
                    <a:srgbClr val="FFFFFF"/>
                  </a:solidFill>
                  <a:latin typeface="Codec Pro"/>
                  <a:ea typeface="Codec Pro"/>
                  <a:cs typeface="Codec Pro"/>
                  <a:sym typeface="Codec Pro"/>
                </a:rPr>
                <a:t>3.</a:t>
              </a:r>
              <a:r>
                <a:rPr lang="en-US" b="true" sz="2671">
                  <a:solidFill>
                    <a:srgbClr val="FFFFFF"/>
                  </a:solidFill>
                  <a:latin typeface="Codec Pro Bold"/>
                  <a:ea typeface="Codec Pro Bold"/>
                  <a:cs typeface="Codec Pro Bold"/>
                  <a:sym typeface="Codec Pro Bold"/>
                </a:rPr>
                <a:t> Lifestyle Lines:</a:t>
              </a:r>
            </a:p>
            <a:p>
              <a:pPr algn="just">
                <a:lnSpc>
                  <a:spcPts val="4675"/>
                </a:lnSpc>
              </a:pPr>
              <a:r>
                <a:rPr lang="en-US" sz="2671">
                  <a:solidFill>
                    <a:srgbClr val="FFFFFF"/>
                  </a:solidFill>
                  <a:latin typeface="Codec Pro"/>
                  <a:ea typeface="Codec Pro"/>
                  <a:cs typeface="Codec Pro"/>
                  <a:sym typeface="Codec Pro"/>
                </a:rPr>
                <a:t>o Refocus Onitsuka Tiger and ASICS Tiger with distinct identities and clear brand narratives.</a:t>
              </a:r>
            </a:p>
            <a:p>
              <a:pPr algn="just">
                <a:lnSpc>
                  <a:spcPts val="4675"/>
                </a:lnSpc>
              </a:pPr>
            </a:p>
            <a:p>
              <a:pPr algn="just">
                <a:lnSpc>
                  <a:spcPts val="4675"/>
                </a:lnSpc>
              </a:pPr>
              <a:r>
                <a:rPr lang="en-US" sz="2671">
                  <a:solidFill>
                    <a:srgbClr val="FFFFFF"/>
                  </a:solidFill>
                  <a:latin typeface="Codec Pro"/>
                  <a:ea typeface="Codec Pro"/>
                  <a:cs typeface="Codec Pro"/>
                  <a:sym typeface="Codec Pro"/>
                </a:rPr>
                <a:t>4.</a:t>
              </a:r>
              <a:r>
                <a:rPr lang="en-US" b="true" sz="2671">
                  <a:solidFill>
                    <a:srgbClr val="FFFFFF"/>
                  </a:solidFill>
                  <a:latin typeface="Codec Pro Bold"/>
                  <a:ea typeface="Codec Pro Bold"/>
                  <a:cs typeface="Codec Pro Bold"/>
                  <a:sym typeface="Codec Pro Bold"/>
                </a:rPr>
                <a:t> Digital Integration:</a:t>
              </a:r>
            </a:p>
            <a:p>
              <a:pPr algn="just">
                <a:lnSpc>
                  <a:spcPts val="4675"/>
                </a:lnSpc>
              </a:pPr>
              <a:r>
                <a:rPr lang="en-US" sz="2671">
                  <a:solidFill>
                    <a:srgbClr val="FFFFFF"/>
                  </a:solidFill>
                  <a:latin typeface="Codec Pro"/>
                  <a:ea typeface="Codec Pro"/>
                  <a:cs typeface="Codec Pro"/>
                  <a:sym typeface="Codec Pro"/>
                </a:rPr>
                <a:t>o Leverage Runkeeper for community building and personalized engagement.</a:t>
              </a:r>
            </a:p>
          </p:txBody>
        </p:sp>
      </p:grpSp>
      <p:sp>
        <p:nvSpPr>
          <p:cNvPr name="TextBox 6" id="6"/>
          <p:cNvSpPr txBox="true"/>
          <p:nvPr/>
        </p:nvSpPr>
        <p:spPr>
          <a:xfrm rot="0">
            <a:off x="17705872" y="9652923"/>
            <a:ext cx="398115" cy="396240"/>
          </a:xfrm>
          <a:prstGeom prst="rect">
            <a:avLst/>
          </a:prstGeom>
        </p:spPr>
        <p:txBody>
          <a:bodyPr anchor="t" rtlCol="false" tIns="0" lIns="0" bIns="0" rIns="0">
            <a:spAutoFit/>
          </a:bodyPr>
          <a:lstStyle/>
          <a:p>
            <a:pPr algn="ctr">
              <a:lnSpc>
                <a:spcPts val="3359"/>
              </a:lnSpc>
            </a:pPr>
            <a:r>
              <a:rPr lang="en-US" sz="2400">
                <a:solidFill>
                  <a:srgbClr val="FFFFFF"/>
                </a:solidFill>
                <a:latin typeface="Canva Sans"/>
                <a:ea typeface="Canva Sans"/>
                <a:cs typeface="Canva Sans"/>
                <a:sym typeface="Canva Sans"/>
              </a:rPr>
              <a:t>08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DAGYurE05So</dc:identifier>
  <dcterms:modified xsi:type="dcterms:W3CDTF">2011-08-01T06:04:30Z</dcterms:modified>
  <cp:revision>1</cp:revision>
  <dc:title>Olive Green White Simple and Minimal Business Case Study and Report Business Presentation</dc:title>
</cp:coreProperties>
</file>