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Garet"/>
      <p:regular r:id="rId13"/>
    </p:embeddedFont>
    <p:embeddedFont>
      <p:font typeface="Garet Bold"/>
      <p:regular r:id="rId14"/>
    </p:embeddedFont>
    <p:embeddedFont>
      <p:font typeface="Open Sauce"/>
      <p:regular r:id="rId15"/>
    </p:embeddedFont>
    <p:embeddedFont>
      <p:font typeface="Open Sauce Bold"/>
      <p:regular r:id="rId16"/>
    </p:embeddedFont>
    <p:embeddedFont>
      <p:font typeface="Open Sauce Bold Italics"/>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2" d="100"/>
          <a:sy n="62" d="100"/>
        </p:scale>
        <p:origin x="27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hyperlink" Target="https://flowhub.com/cannabis-industry-statistics" TargetMode="External"/><Relationship Id="rId3" Type="http://schemas.openxmlformats.org/officeDocument/2006/relationships/hyperlink" Target="https://www.pewresearch.org/politics/2024/03/26/most-americans-favor-legalizing-marijuana-for-medical-recreational-use/" TargetMode="External"/><Relationship Id="rId7" Type="http://schemas.openxmlformats.org/officeDocument/2006/relationships/hyperlink" Target="https://moneyandmarkets.com/martha-stewart-partners-canopy-growth/" TargetMode="External"/><Relationship Id="rId2" Type="http://schemas.openxmlformats.org/officeDocument/2006/relationships/hyperlink" Target="https://www.canopygrowth.com/investors/news-releases/canopy-growth-reports-first-quarter-fiscal-year-2024-financial-results/" TargetMode="External"/><Relationship Id="rId1" Type="http://schemas.openxmlformats.org/officeDocument/2006/relationships/slideLayout" Target="../slideLayouts/slideLayout7.xml"/><Relationship Id="rId6" Type="http://schemas.openxmlformats.org/officeDocument/2006/relationships/hyperlink" Target="https://vaporvoice.net/2023/12/01/canopy-growth-martha-stewart-launch-new-cbd-line/" TargetMode="External"/><Relationship Id="rId5" Type="http://schemas.openxmlformats.org/officeDocument/2006/relationships/hyperlink" Target="https://www.hockani.com/blog/53/good-thing-martha-stewart-embraces-cannabis/" TargetMode="External"/><Relationship Id="rId10" Type="http://schemas.openxmlformats.org/officeDocument/2006/relationships/image" Target="../media/image2.svg"/><Relationship Id="rId4" Type="http://schemas.openxmlformats.org/officeDocument/2006/relationships/hyperlink" Target="https://mgmagazine.com/press-releases/canopy-growth-reports-fourth-quarter-and-fiscal-year-2024-financial-results/" TargetMode="External"/><Relationship Id="rId9"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972800" y="6569815"/>
            <a:ext cx="7315200" cy="3657600"/>
          </a:xfrm>
          <a:custGeom>
            <a:avLst/>
            <a:gdLst/>
            <a:ahLst/>
            <a:cxnLst/>
            <a:rect l="l" t="t" r="r" b="b"/>
            <a:pathLst>
              <a:path w="7315200" h="3657600">
                <a:moveTo>
                  <a:pt x="0" y="0"/>
                </a:moveTo>
                <a:lnTo>
                  <a:pt x="7315200" y="0"/>
                </a:lnTo>
                <a:lnTo>
                  <a:pt x="7315200" y="3657600"/>
                </a:lnTo>
                <a:lnTo>
                  <a:pt x="0" y="3657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145032" y="5639541"/>
            <a:ext cx="9483349" cy="568324"/>
          </a:xfrm>
          <a:prstGeom prst="rect">
            <a:avLst/>
          </a:prstGeom>
        </p:spPr>
        <p:txBody>
          <a:bodyPr lIns="0" tIns="0" rIns="0" bIns="0" rtlCol="0" anchor="t">
            <a:spAutoFit/>
          </a:bodyPr>
          <a:lstStyle/>
          <a:p>
            <a:pPr algn="l">
              <a:lnSpc>
                <a:spcPts val="3999"/>
              </a:lnSpc>
            </a:pPr>
            <a:r>
              <a:rPr lang="en-US" sz="4999" spc="-349">
                <a:solidFill>
                  <a:srgbClr val="211E1B"/>
                </a:solidFill>
                <a:latin typeface="Open Sauce"/>
                <a:ea typeface="Open Sauce"/>
                <a:cs typeface="Open Sauce"/>
                <a:sym typeface="Open Sauce"/>
              </a:rPr>
              <a:t>Presentation</a:t>
            </a:r>
          </a:p>
        </p:txBody>
      </p:sp>
      <p:sp>
        <p:nvSpPr>
          <p:cNvPr id="4" name="TextBox 4"/>
          <p:cNvSpPr txBox="1"/>
          <p:nvPr/>
        </p:nvSpPr>
        <p:spPr>
          <a:xfrm>
            <a:off x="1145032" y="1306521"/>
            <a:ext cx="16230600" cy="3857620"/>
          </a:xfrm>
          <a:prstGeom prst="rect">
            <a:avLst/>
          </a:prstGeom>
        </p:spPr>
        <p:txBody>
          <a:bodyPr lIns="0" tIns="0" rIns="0" bIns="0" rtlCol="0" anchor="t">
            <a:spAutoFit/>
          </a:bodyPr>
          <a:lstStyle/>
          <a:p>
            <a:pPr algn="l">
              <a:lnSpc>
                <a:spcPts val="9974"/>
              </a:lnSpc>
            </a:pPr>
            <a:r>
              <a:rPr lang="en-US" sz="10499" spc="-734">
                <a:solidFill>
                  <a:srgbClr val="211E1B"/>
                </a:solidFill>
                <a:latin typeface="Open Sauce"/>
                <a:ea typeface="Open Sauce"/>
                <a:cs typeface="Open Sauce"/>
                <a:sym typeface="Open Sauce"/>
              </a:rPr>
              <a:t>MARTHA STEWART </a:t>
            </a:r>
          </a:p>
          <a:p>
            <a:pPr algn="l">
              <a:lnSpc>
                <a:spcPts val="9974"/>
              </a:lnSpc>
            </a:pPr>
            <a:r>
              <a:rPr lang="en-US" sz="10499" spc="-734">
                <a:solidFill>
                  <a:srgbClr val="211E1B"/>
                </a:solidFill>
                <a:latin typeface="Open Sauce"/>
                <a:ea typeface="Open Sauce"/>
                <a:cs typeface="Open Sauce"/>
                <a:sym typeface="Open Sauce"/>
              </a:rPr>
              <a:t>CANNABIS-</a:t>
            </a:r>
          </a:p>
          <a:p>
            <a:pPr algn="l">
              <a:lnSpc>
                <a:spcPts val="9974"/>
              </a:lnSpc>
            </a:pPr>
            <a:r>
              <a:rPr lang="en-US" sz="10499" spc="-734">
                <a:solidFill>
                  <a:srgbClr val="211E1B"/>
                </a:solidFill>
                <a:latin typeface="Open Sauce"/>
                <a:ea typeface="Open Sauce"/>
                <a:cs typeface="Open Sauce"/>
                <a:sym typeface="Open Sauce"/>
              </a:rPr>
              <a:t>OVERCOMING OBSTACLES</a:t>
            </a:r>
          </a:p>
        </p:txBody>
      </p:sp>
      <p:sp>
        <p:nvSpPr>
          <p:cNvPr id="5" name="TextBox 5"/>
          <p:cNvSpPr txBox="1"/>
          <p:nvPr/>
        </p:nvSpPr>
        <p:spPr>
          <a:xfrm>
            <a:off x="1145032" y="6882867"/>
            <a:ext cx="5137210" cy="1243966"/>
          </a:xfrm>
          <a:prstGeom prst="rect">
            <a:avLst/>
          </a:prstGeom>
        </p:spPr>
        <p:txBody>
          <a:bodyPr lIns="0" tIns="0" rIns="0" bIns="0" rtlCol="0" anchor="t">
            <a:spAutoFit/>
          </a:bodyPr>
          <a:lstStyle/>
          <a:p>
            <a:pPr algn="l">
              <a:lnSpc>
                <a:spcPts val="3359"/>
              </a:lnSpc>
            </a:pPr>
            <a:r>
              <a:rPr lang="en-US" sz="2399" b="1">
                <a:solidFill>
                  <a:srgbClr val="272727"/>
                </a:solidFill>
                <a:latin typeface="Open Sauce Bold"/>
                <a:ea typeface="Open Sauce Bold"/>
                <a:cs typeface="Open Sauce Bold"/>
                <a:sym typeface="Open Sauce Bold"/>
              </a:rPr>
              <a:t>Devansh Solanki</a:t>
            </a:r>
          </a:p>
          <a:p>
            <a:pPr algn="l">
              <a:lnSpc>
                <a:spcPts val="3359"/>
              </a:lnSpc>
            </a:pPr>
            <a:r>
              <a:rPr lang="en-US" sz="2399" b="1">
                <a:solidFill>
                  <a:srgbClr val="272727"/>
                </a:solidFill>
                <a:latin typeface="Open Sauce Bold"/>
                <a:ea typeface="Open Sauce Bold"/>
                <a:cs typeface="Open Sauce Bold"/>
                <a:sym typeface="Open Sauce Bold"/>
              </a:rPr>
              <a:t>142127224</a:t>
            </a:r>
          </a:p>
          <a:p>
            <a:pPr algn="l">
              <a:lnSpc>
                <a:spcPts val="3359"/>
              </a:lnSpc>
            </a:pPr>
            <a:r>
              <a:rPr lang="en-US" sz="2399" b="1">
                <a:solidFill>
                  <a:srgbClr val="272727"/>
                </a:solidFill>
                <a:latin typeface="Open Sauce Bold"/>
                <a:ea typeface="Open Sauce Bold"/>
                <a:cs typeface="Open Sauce Bold"/>
                <a:sym typeface="Open Sauce Bold"/>
              </a:rPr>
              <a:t>MKM - 805</a:t>
            </a:r>
          </a:p>
        </p:txBody>
      </p:sp>
      <p:sp>
        <p:nvSpPr>
          <p:cNvPr id="6" name="TextBox 6"/>
          <p:cNvSpPr txBox="1"/>
          <p:nvPr/>
        </p:nvSpPr>
        <p:spPr>
          <a:xfrm>
            <a:off x="1145032" y="6407890"/>
            <a:ext cx="5137210" cy="314325"/>
          </a:xfrm>
          <a:prstGeom prst="rect">
            <a:avLst/>
          </a:prstGeom>
        </p:spPr>
        <p:txBody>
          <a:bodyPr lIns="0" tIns="0" rIns="0" bIns="0" rtlCol="0" anchor="t">
            <a:spAutoFit/>
          </a:bodyPr>
          <a:lstStyle/>
          <a:p>
            <a:pPr algn="l">
              <a:lnSpc>
                <a:spcPts val="2400"/>
              </a:lnSpc>
            </a:pPr>
            <a:r>
              <a:rPr lang="en-US" sz="2000">
                <a:solidFill>
                  <a:srgbClr val="272727"/>
                </a:solidFill>
                <a:latin typeface="Open Sauce"/>
                <a:ea typeface="Open Sauce"/>
                <a:cs typeface="Open Sauce"/>
                <a:sym typeface="Open Sauce"/>
              </a:rPr>
              <a:t>presented by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2628900"/>
            <a:ext cx="7315200" cy="3657600"/>
          </a:xfrm>
          <a:custGeom>
            <a:avLst/>
            <a:gdLst/>
            <a:ahLst/>
            <a:cxnLst/>
            <a:rect l="l" t="t" r="r" b="b"/>
            <a:pathLst>
              <a:path w="7315200" h="3657600">
                <a:moveTo>
                  <a:pt x="0" y="0"/>
                </a:moveTo>
                <a:lnTo>
                  <a:pt x="7315200" y="0"/>
                </a:lnTo>
                <a:lnTo>
                  <a:pt x="7315200" y="3657600"/>
                </a:lnTo>
                <a:lnTo>
                  <a:pt x="0" y="3657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944100" y="-2628900"/>
            <a:ext cx="7315200" cy="3657600"/>
          </a:xfrm>
          <a:custGeom>
            <a:avLst/>
            <a:gdLst/>
            <a:ahLst/>
            <a:cxnLst/>
            <a:rect l="l" t="t" r="r" b="b"/>
            <a:pathLst>
              <a:path w="7315200" h="3657600">
                <a:moveTo>
                  <a:pt x="0" y="0"/>
                </a:moveTo>
                <a:lnTo>
                  <a:pt x="7315200" y="0"/>
                </a:lnTo>
                <a:lnTo>
                  <a:pt x="7315200" y="3657600"/>
                </a:lnTo>
                <a:lnTo>
                  <a:pt x="0" y="3657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4" name="Table 4"/>
          <p:cNvGraphicFramePr>
            <a:graphicFrameLocks noGrp="1"/>
          </p:cNvGraphicFramePr>
          <p:nvPr>
            <p:extLst>
              <p:ext uri="{D42A27DB-BD31-4B8C-83A1-F6EECF244321}">
                <p14:modId xmlns:p14="http://schemas.microsoft.com/office/powerpoint/2010/main" val="2719744174"/>
              </p:ext>
            </p:extLst>
          </p:nvPr>
        </p:nvGraphicFramePr>
        <p:xfrm>
          <a:off x="1028700" y="1878049"/>
          <a:ext cx="16481531" cy="7454208"/>
        </p:xfrm>
        <a:graphic>
          <a:graphicData uri="http://schemas.openxmlformats.org/drawingml/2006/table">
            <a:tbl>
              <a:tblPr/>
              <a:tblGrid>
                <a:gridCol w="2588966">
                  <a:extLst>
                    <a:ext uri="{9D8B030D-6E8A-4147-A177-3AD203B41FA5}">
                      <a16:colId xmlns:a16="http://schemas.microsoft.com/office/drawing/2014/main" val="20000"/>
                    </a:ext>
                  </a:extLst>
                </a:gridCol>
                <a:gridCol w="2765275">
                  <a:extLst>
                    <a:ext uri="{9D8B030D-6E8A-4147-A177-3AD203B41FA5}">
                      <a16:colId xmlns:a16="http://schemas.microsoft.com/office/drawing/2014/main" val="20001"/>
                    </a:ext>
                  </a:extLst>
                </a:gridCol>
                <a:gridCol w="2097121">
                  <a:extLst>
                    <a:ext uri="{9D8B030D-6E8A-4147-A177-3AD203B41FA5}">
                      <a16:colId xmlns:a16="http://schemas.microsoft.com/office/drawing/2014/main" val="20002"/>
                    </a:ext>
                  </a:extLst>
                </a:gridCol>
                <a:gridCol w="2157862">
                  <a:extLst>
                    <a:ext uri="{9D8B030D-6E8A-4147-A177-3AD203B41FA5}">
                      <a16:colId xmlns:a16="http://schemas.microsoft.com/office/drawing/2014/main" val="20003"/>
                    </a:ext>
                  </a:extLst>
                </a:gridCol>
                <a:gridCol w="1975638">
                  <a:extLst>
                    <a:ext uri="{9D8B030D-6E8A-4147-A177-3AD203B41FA5}">
                      <a16:colId xmlns:a16="http://schemas.microsoft.com/office/drawing/2014/main" val="20004"/>
                    </a:ext>
                  </a:extLst>
                </a:gridCol>
                <a:gridCol w="1882514">
                  <a:extLst>
                    <a:ext uri="{9D8B030D-6E8A-4147-A177-3AD203B41FA5}">
                      <a16:colId xmlns:a16="http://schemas.microsoft.com/office/drawing/2014/main" val="20005"/>
                    </a:ext>
                  </a:extLst>
                </a:gridCol>
                <a:gridCol w="3014155">
                  <a:extLst>
                    <a:ext uri="{9D8B030D-6E8A-4147-A177-3AD203B41FA5}">
                      <a16:colId xmlns:a16="http://schemas.microsoft.com/office/drawing/2014/main" val="20006"/>
                    </a:ext>
                  </a:extLst>
                </a:gridCol>
              </a:tblGrid>
              <a:tr h="505472">
                <a:tc>
                  <a:txBody>
                    <a:bodyPr/>
                    <a:lstStyle/>
                    <a:p>
                      <a:pPr algn="l">
                        <a:lnSpc>
                          <a:spcPts val="1679"/>
                        </a:lnSpc>
                        <a:defRPr/>
                      </a:pPr>
                      <a:r>
                        <a:rPr lang="en-US" sz="1400" b="1">
                          <a:solidFill>
                            <a:srgbClr val="000000"/>
                          </a:solidFill>
                          <a:latin typeface="Open Sauce Bold"/>
                          <a:ea typeface="Open Sauce Bold"/>
                          <a:cs typeface="Open Sauce Bold"/>
                          <a:sym typeface="Open Sauce Bold"/>
                        </a:rPr>
                        <a:t>Competency</a:t>
                      </a:r>
                      <a:endParaRPr lang="en-US" sz="14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b="1">
                          <a:solidFill>
                            <a:srgbClr val="000000"/>
                          </a:solidFill>
                          <a:latin typeface="Open Sauce Bold"/>
                          <a:ea typeface="Open Sauce Bold"/>
                          <a:cs typeface="Open Sauce Bold"/>
                          <a:sym typeface="Open Sauce Bold"/>
                        </a:rPr>
                        <a:t>Valuable</a:t>
                      </a:r>
                      <a:endParaRPr lang="en-US" sz="14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b="1">
                          <a:solidFill>
                            <a:srgbClr val="000000"/>
                          </a:solidFill>
                          <a:latin typeface="Open Sauce Bold"/>
                          <a:ea typeface="Open Sauce Bold"/>
                          <a:cs typeface="Open Sauce Bold"/>
                          <a:sym typeface="Open Sauce Bold"/>
                        </a:rPr>
                        <a:t>Rare</a:t>
                      </a:r>
                      <a:endParaRPr lang="en-US" sz="14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b="1">
                          <a:solidFill>
                            <a:srgbClr val="000000"/>
                          </a:solidFill>
                          <a:latin typeface="Open Sauce Bold"/>
                          <a:ea typeface="Open Sauce Bold"/>
                          <a:cs typeface="Open Sauce Bold"/>
                          <a:sym typeface="Open Sauce Bold"/>
                        </a:rPr>
                        <a:t>Inimitable</a:t>
                      </a:r>
                      <a:endParaRPr lang="en-US" sz="14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b="1">
                          <a:solidFill>
                            <a:srgbClr val="000000"/>
                          </a:solidFill>
                          <a:latin typeface="Open Sauce Bold"/>
                          <a:ea typeface="Open Sauce Bold"/>
                          <a:cs typeface="Open Sauce Bold"/>
                          <a:sym typeface="Open Sauce Bold"/>
                        </a:rPr>
                        <a:t>Organized</a:t>
                      </a:r>
                      <a:endParaRPr lang="en-US" sz="14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b="1">
                          <a:solidFill>
                            <a:srgbClr val="000000"/>
                          </a:solidFill>
                          <a:latin typeface="Open Sauce Bold"/>
                          <a:ea typeface="Open Sauce Bold"/>
                          <a:cs typeface="Open Sauce Bold"/>
                          <a:sym typeface="Open Sauce Bold"/>
                        </a:rPr>
                        <a:t>Competitive</a:t>
                      </a:r>
                      <a:endParaRPr lang="en-US" sz="1400"/>
                    </a:p>
                    <a:p>
                      <a:pPr algn="l">
                        <a:lnSpc>
                          <a:spcPts val="1679"/>
                        </a:lnSpc>
                      </a:pPr>
                      <a:r>
                        <a:rPr lang="en-US" sz="1400" b="1">
                          <a:solidFill>
                            <a:srgbClr val="000000"/>
                          </a:solidFill>
                          <a:latin typeface="Open Sauce Bold"/>
                          <a:ea typeface="Open Sauce Bold"/>
                          <a:cs typeface="Open Sauce Bold"/>
                          <a:sym typeface="Open Sauce Bold"/>
                        </a:rPr>
                        <a:t>  Advantage</a:t>
                      </a: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b="1">
                          <a:solidFill>
                            <a:srgbClr val="000000"/>
                          </a:solidFill>
                          <a:latin typeface="Open Sauce Bold"/>
                          <a:ea typeface="Open Sauce Bold"/>
                          <a:cs typeface="Open Sauce Bold"/>
                          <a:sym typeface="Open Sauce Bold"/>
                        </a:rPr>
                        <a:t>Rationale</a:t>
                      </a:r>
                      <a:endParaRPr lang="en-US" sz="14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134928">
                <a:tc>
                  <a:txBody>
                    <a:bodyPr/>
                    <a:lstStyle/>
                    <a:p>
                      <a:pPr algn="l">
                        <a:lnSpc>
                          <a:spcPts val="1679"/>
                        </a:lnSpc>
                        <a:defRPr/>
                      </a:pPr>
                      <a:r>
                        <a:rPr lang="en-US" sz="1400" b="1">
                          <a:solidFill>
                            <a:srgbClr val="000000"/>
                          </a:solidFill>
                          <a:latin typeface="Open Sauce Bold"/>
                          <a:ea typeface="Open Sauce Bold"/>
                          <a:cs typeface="Open Sauce Bold"/>
                          <a:sym typeface="Open Sauce Bold"/>
                        </a:rPr>
                        <a:t>Brand Trust and Consumer Credibility</a:t>
                      </a:r>
                      <a:endParaRPr lang="en-US" sz="14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a:solidFill>
                            <a:srgbClr val="000000"/>
                          </a:solidFill>
                          <a:latin typeface="Open Sauce"/>
                          <a:ea typeface="Open Sauce"/>
                          <a:cs typeface="Open Sauce"/>
                          <a:sym typeface="Open Sauce"/>
                        </a:rPr>
                        <a:t>Yes.</a:t>
                      </a:r>
                      <a:endParaRPr lang="en-US" sz="1400"/>
                    </a:p>
                    <a:p>
                      <a:pPr algn="l">
                        <a:lnSpc>
                          <a:spcPts val="1679"/>
                        </a:lnSpc>
                      </a:pPr>
                      <a:r>
                        <a:rPr lang="en-US" sz="1400">
                          <a:solidFill>
                            <a:srgbClr val="000000"/>
                          </a:solidFill>
                          <a:latin typeface="Open Sauce"/>
                          <a:ea typeface="Open Sauce"/>
                          <a:cs typeface="Open Sauce"/>
                          <a:sym typeface="Open Sauce"/>
                        </a:rPr>
                        <a:t>  Martha Stewart’s brand is widely trusted, especially among wellness-focused</a:t>
                      </a:r>
                    </a:p>
                    <a:p>
                      <a:pPr algn="l">
                        <a:lnSpc>
                          <a:spcPts val="1679"/>
                        </a:lnSpc>
                      </a:pPr>
                      <a:r>
                        <a:rPr lang="en-US" sz="1400">
                          <a:solidFill>
                            <a:srgbClr val="000000"/>
                          </a:solidFill>
                          <a:latin typeface="Open Sauce"/>
                          <a:ea typeface="Open Sauce"/>
                          <a:cs typeface="Open Sauce"/>
                          <a:sym typeface="Open Sauce"/>
                        </a:rPr>
                        <a:t>  consumers.</a:t>
                      </a: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a:solidFill>
                            <a:srgbClr val="000000"/>
                          </a:solidFill>
                          <a:latin typeface="Open Sauce"/>
                          <a:ea typeface="Open Sauce"/>
                          <a:cs typeface="Open Sauce"/>
                          <a:sym typeface="Open Sauce"/>
                        </a:rPr>
                        <a:t>Yes. </a:t>
                      </a:r>
                      <a:endParaRPr lang="en-US" sz="1400"/>
                    </a:p>
                    <a:p>
                      <a:pPr algn="l">
                        <a:lnSpc>
                          <a:spcPts val="1679"/>
                        </a:lnSpc>
                      </a:pPr>
                      <a:r>
                        <a:rPr lang="en-US" sz="1400">
                          <a:solidFill>
                            <a:srgbClr val="000000"/>
                          </a:solidFill>
                          <a:latin typeface="Open Sauce"/>
                          <a:ea typeface="Open Sauce"/>
                          <a:cs typeface="Open Sauce"/>
                          <a:sym typeface="Open Sauce"/>
                        </a:rPr>
                        <a:t>Few cannabis brands have the established reputation and trust associated with</a:t>
                      </a:r>
                    </a:p>
                    <a:p>
                      <a:pPr algn="l">
                        <a:lnSpc>
                          <a:spcPts val="1679"/>
                        </a:lnSpc>
                      </a:pPr>
                      <a:r>
                        <a:rPr lang="en-US" sz="1400">
                          <a:solidFill>
                            <a:srgbClr val="000000"/>
                          </a:solidFill>
                          <a:latin typeface="Open Sauce"/>
                          <a:ea typeface="Open Sauce"/>
                          <a:cs typeface="Open Sauce"/>
                          <a:sym typeface="Open Sauce"/>
                        </a:rPr>
                        <a:t>  Martha Stewart,</a:t>
                      </a: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a:solidFill>
                            <a:srgbClr val="000000"/>
                          </a:solidFill>
                          <a:latin typeface="Open Sauce"/>
                          <a:ea typeface="Open Sauce"/>
                          <a:cs typeface="Open Sauce"/>
                          <a:sym typeface="Open Sauce"/>
                        </a:rPr>
                        <a:t>Yes.</a:t>
                      </a:r>
                      <a:endParaRPr lang="en-US" sz="1400"/>
                    </a:p>
                    <a:p>
                      <a:pPr algn="l">
                        <a:lnSpc>
                          <a:spcPts val="1679"/>
                        </a:lnSpc>
                      </a:pPr>
                      <a:r>
                        <a:rPr lang="en-US" sz="1400">
                          <a:solidFill>
                            <a:srgbClr val="000000"/>
                          </a:solidFill>
                          <a:latin typeface="Open Sauce"/>
                          <a:ea typeface="Open Sauce"/>
                          <a:cs typeface="Open Sauce"/>
                          <a:sym typeface="Open Sauce"/>
                        </a:rPr>
                        <a:t>  Stewart’s personal brand and reputation are unique and difficult for</a:t>
                      </a:r>
                    </a:p>
                    <a:p>
                      <a:pPr algn="l">
                        <a:lnSpc>
                          <a:spcPts val="1679"/>
                        </a:lnSpc>
                      </a:pPr>
                      <a:r>
                        <a:rPr lang="en-US" sz="1400">
                          <a:solidFill>
                            <a:srgbClr val="000000"/>
                          </a:solidFill>
                          <a:latin typeface="Open Sauce"/>
                          <a:ea typeface="Open Sauce"/>
                          <a:cs typeface="Open Sauce"/>
                          <a:sym typeface="Open Sauce"/>
                        </a:rPr>
                        <a:t>  competitors to replicate.</a:t>
                      </a: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a:solidFill>
                            <a:srgbClr val="000000"/>
                          </a:solidFill>
                          <a:latin typeface="Open Sauce"/>
                          <a:ea typeface="Open Sauce"/>
                          <a:cs typeface="Open Sauce"/>
                          <a:sym typeface="Open Sauce"/>
                        </a:rPr>
                        <a:t>Yes. </a:t>
                      </a:r>
                      <a:endParaRPr lang="en-US" sz="1400"/>
                    </a:p>
                    <a:p>
                      <a:pPr algn="l">
                        <a:lnSpc>
                          <a:spcPts val="1679"/>
                        </a:lnSpc>
                      </a:pPr>
                      <a:r>
                        <a:rPr lang="en-US" sz="1400">
                          <a:solidFill>
                            <a:srgbClr val="000000"/>
                          </a:solidFill>
                          <a:latin typeface="Open Sauce"/>
                          <a:ea typeface="Open Sauce"/>
                          <a:cs typeface="Open Sauce"/>
                          <a:sym typeface="Open Sauce"/>
                        </a:rPr>
                        <a:t> to utilize Martha Stewart’s brand strength</a:t>
                      </a:r>
                    </a:p>
                    <a:p>
                      <a:pPr algn="l">
                        <a:lnSpc>
                          <a:spcPts val="1679"/>
                        </a:lnSpc>
                      </a:pPr>
                      <a:r>
                        <a:rPr lang="en-US" sz="1400">
                          <a:solidFill>
                            <a:srgbClr val="000000"/>
                          </a:solidFill>
                          <a:latin typeface="Open Sauce"/>
                          <a:ea typeface="Open Sauce"/>
                          <a:cs typeface="Open Sauce"/>
                          <a:sym typeface="Open Sauce"/>
                        </a:rPr>
                        <a:t>  to appeal to a wellness-focused demographic.</a:t>
                      </a: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a:solidFill>
                            <a:srgbClr val="000000"/>
                          </a:solidFill>
                          <a:latin typeface="Open Sauce"/>
                          <a:ea typeface="Open Sauce"/>
                          <a:cs typeface="Open Sauce"/>
                          <a:sym typeface="Open Sauce"/>
                        </a:rPr>
                        <a:t>Sustainable</a:t>
                      </a:r>
                      <a:endParaRPr lang="en-US" sz="1400"/>
                    </a:p>
                    <a:p>
                      <a:pPr algn="l">
                        <a:lnSpc>
                          <a:spcPts val="1679"/>
                        </a:lnSpc>
                      </a:pPr>
                      <a:r>
                        <a:rPr lang="en-US" sz="1400">
                          <a:solidFill>
                            <a:srgbClr val="000000"/>
                          </a:solidFill>
                          <a:latin typeface="Open Sauce"/>
                          <a:ea typeface="Open Sauce"/>
                          <a:cs typeface="Open Sauce"/>
                          <a:sym typeface="Open Sauce"/>
                        </a:rPr>
                        <a:t>  Competitive Advantage</a:t>
                      </a: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a:solidFill>
                            <a:srgbClr val="000000"/>
                          </a:solidFill>
                          <a:latin typeface="Open Sauce"/>
                          <a:ea typeface="Open Sauce"/>
                          <a:cs typeface="Open Sauce"/>
                          <a:sym typeface="Open Sauce"/>
                        </a:rPr>
                        <a:t>Martha Stewart’s credibility and influence create a unique trust factor that</a:t>
                      </a:r>
                      <a:endParaRPr lang="en-US" sz="1400"/>
                    </a:p>
                    <a:p>
                      <a:pPr algn="l">
                        <a:lnSpc>
                          <a:spcPts val="1679"/>
                        </a:lnSpc>
                      </a:pPr>
                      <a:r>
                        <a:rPr lang="en-US" sz="1400">
                          <a:solidFill>
                            <a:srgbClr val="000000"/>
                          </a:solidFill>
                          <a:latin typeface="Open Sauce"/>
                          <a:ea typeface="Open Sauce"/>
                          <a:cs typeface="Open Sauce"/>
                          <a:sym typeface="Open Sauce"/>
                        </a:rPr>
                        <a:t>  attracts consumers hesitant about cannabis.​</a:t>
                      </a: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44747">
                <a:tc>
                  <a:txBody>
                    <a:bodyPr/>
                    <a:lstStyle/>
                    <a:p>
                      <a:pPr algn="l">
                        <a:lnSpc>
                          <a:spcPts val="1679"/>
                        </a:lnSpc>
                        <a:defRPr/>
                      </a:pPr>
                      <a:r>
                        <a:rPr lang="en-US" sz="1400" b="1">
                          <a:solidFill>
                            <a:srgbClr val="000000"/>
                          </a:solidFill>
                          <a:latin typeface="Open Sauce Bold"/>
                          <a:ea typeface="Open Sauce Bold"/>
                          <a:cs typeface="Open Sauce Bold"/>
                          <a:sym typeface="Open Sauce Bold"/>
                        </a:rPr>
                        <a:t>Product Development and Innovation</a:t>
                      </a:r>
                      <a:endParaRPr lang="en-US" sz="14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a:solidFill>
                            <a:srgbClr val="000000"/>
                          </a:solidFill>
                          <a:latin typeface="Open Sauce"/>
                          <a:ea typeface="Open Sauce"/>
                          <a:cs typeface="Open Sauce"/>
                          <a:sym typeface="Open Sauce"/>
                        </a:rPr>
                        <a:t>Yes.</a:t>
                      </a:r>
                      <a:endParaRPr lang="en-US" sz="1400"/>
                    </a:p>
                    <a:p>
                      <a:pPr algn="l">
                        <a:lnSpc>
                          <a:spcPts val="1679"/>
                        </a:lnSpc>
                      </a:pPr>
                      <a:r>
                        <a:rPr lang="en-US" sz="1400">
                          <a:solidFill>
                            <a:srgbClr val="000000"/>
                          </a:solidFill>
                          <a:latin typeface="Open Sauce"/>
                          <a:ea typeface="Open Sauce"/>
                          <a:cs typeface="Open Sauce"/>
                          <a:sym typeface="Open Sauce"/>
                        </a:rPr>
                        <a:t>  Canopy Growth’s focus on new formulations and targeted wellness products</a:t>
                      </a:r>
                    </a:p>
                    <a:p>
                      <a:pPr algn="l">
                        <a:lnSpc>
                          <a:spcPts val="1679"/>
                        </a:lnSpc>
                      </a:pPr>
                      <a:r>
                        <a:rPr lang="en-US" sz="1400">
                          <a:solidFill>
                            <a:srgbClr val="000000"/>
                          </a:solidFill>
                          <a:latin typeface="Open Sauce"/>
                          <a:ea typeface="Open Sauce"/>
                          <a:cs typeface="Open Sauce"/>
                          <a:sym typeface="Open Sauce"/>
                        </a:rPr>
                        <a:t>  aligns with consumer demand for quality, </a:t>
                      </a: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a:solidFill>
                            <a:srgbClr val="000000"/>
                          </a:solidFill>
                          <a:latin typeface="Open Sauce"/>
                          <a:ea typeface="Open Sauce"/>
                          <a:cs typeface="Open Sauce"/>
                          <a:sym typeface="Open Sauce"/>
                        </a:rPr>
                        <a:t>No.</a:t>
                      </a:r>
                      <a:endParaRPr lang="en-US" sz="1400"/>
                    </a:p>
                    <a:p>
                      <a:pPr algn="l">
                        <a:lnSpc>
                          <a:spcPts val="1679"/>
                        </a:lnSpc>
                      </a:pPr>
                      <a:r>
                        <a:rPr lang="en-US" sz="1400">
                          <a:solidFill>
                            <a:srgbClr val="000000"/>
                          </a:solidFill>
                          <a:latin typeface="Open Sauce"/>
                          <a:ea typeface="Open Sauce"/>
                          <a:cs typeface="Open Sauce"/>
                          <a:sym typeface="Open Sauce"/>
                        </a:rPr>
                        <a:t>  Other cannabis companies are investing in R&amp;D and offering similar</a:t>
                      </a:r>
                    </a:p>
                    <a:p>
                      <a:pPr algn="l">
                        <a:lnSpc>
                          <a:spcPts val="1679"/>
                        </a:lnSpc>
                      </a:pPr>
                      <a:r>
                        <a:rPr lang="en-US" sz="1400">
                          <a:solidFill>
                            <a:srgbClr val="000000"/>
                          </a:solidFill>
                          <a:latin typeface="Open Sauce"/>
                          <a:ea typeface="Open Sauce"/>
                          <a:cs typeface="Open Sauce"/>
                          <a:sym typeface="Open Sauce"/>
                        </a:rPr>
                        <a:t>  product innovations.</a:t>
                      </a: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a:solidFill>
                            <a:srgbClr val="000000"/>
                          </a:solidFill>
                          <a:latin typeface="Open Sauce"/>
                          <a:ea typeface="Open Sauce"/>
                          <a:cs typeface="Open Sauce"/>
                          <a:sym typeface="Open Sauce"/>
                        </a:rPr>
                        <a:t>No.</a:t>
                      </a:r>
                      <a:endParaRPr lang="en-US" sz="1400"/>
                    </a:p>
                    <a:p>
                      <a:pPr algn="l">
                        <a:lnSpc>
                          <a:spcPts val="1679"/>
                        </a:lnSpc>
                      </a:pPr>
                      <a:r>
                        <a:rPr lang="en-US" sz="1400">
                          <a:solidFill>
                            <a:srgbClr val="000000"/>
                          </a:solidFill>
                          <a:latin typeface="Open Sauce"/>
                          <a:ea typeface="Open Sauce"/>
                          <a:cs typeface="Open Sauce"/>
                          <a:sym typeface="Open Sauce"/>
                        </a:rPr>
                        <a:t>  Product innovation can be pursued by other brands investing in R&amp;D.</a:t>
                      </a: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a:solidFill>
                            <a:srgbClr val="000000"/>
                          </a:solidFill>
                          <a:latin typeface="Open Sauce"/>
                          <a:ea typeface="Open Sauce"/>
                          <a:cs typeface="Open Sauce"/>
                          <a:sym typeface="Open Sauce"/>
                        </a:rPr>
                        <a:t>Yes.</a:t>
                      </a:r>
                      <a:endParaRPr lang="en-US" sz="1400"/>
                    </a:p>
                    <a:p>
                      <a:pPr algn="l">
                        <a:lnSpc>
                          <a:spcPts val="1679"/>
                        </a:lnSpc>
                      </a:pPr>
                      <a:r>
                        <a:rPr lang="en-US" sz="1400">
                          <a:solidFill>
                            <a:srgbClr val="000000"/>
                          </a:solidFill>
                          <a:latin typeface="Open Sauce"/>
                          <a:ea typeface="Open Sauce"/>
                          <a:cs typeface="Open Sauce"/>
                          <a:sym typeface="Open Sauce"/>
                        </a:rPr>
                        <a:t>  Canopy has a structured R&amp;D and innovation framework.</a:t>
                      </a: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a:solidFill>
                            <a:srgbClr val="000000"/>
                          </a:solidFill>
                          <a:latin typeface="Open Sauce"/>
                          <a:ea typeface="Open Sauce"/>
                          <a:cs typeface="Open Sauce"/>
                          <a:sym typeface="Open Sauce"/>
                        </a:rPr>
                        <a:t>Temporary</a:t>
                      </a:r>
                      <a:endParaRPr lang="en-US" sz="1400"/>
                    </a:p>
                    <a:p>
                      <a:pPr algn="l">
                        <a:lnSpc>
                          <a:spcPts val="1679"/>
                        </a:lnSpc>
                      </a:pPr>
                      <a:r>
                        <a:rPr lang="en-US" sz="1400">
                          <a:solidFill>
                            <a:srgbClr val="000000"/>
                          </a:solidFill>
                          <a:latin typeface="Open Sauce"/>
                          <a:ea typeface="Open Sauce"/>
                          <a:cs typeface="Open Sauce"/>
                          <a:sym typeface="Open Sauce"/>
                        </a:rPr>
                        <a:t>  Competitive Advantage</a:t>
                      </a: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a:solidFill>
                            <a:srgbClr val="000000"/>
                          </a:solidFill>
                          <a:latin typeface="Open Sauce"/>
                          <a:ea typeface="Open Sauce"/>
                          <a:cs typeface="Open Sauce"/>
                          <a:sym typeface="Open Sauce"/>
                        </a:rPr>
                        <a:t>While valuable, Canopy’s product development is not rare or difficult to imitate.</a:t>
                      </a:r>
                      <a:endParaRPr lang="en-US" sz="14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54565">
                <a:tc>
                  <a:txBody>
                    <a:bodyPr/>
                    <a:lstStyle/>
                    <a:p>
                      <a:pPr algn="l">
                        <a:lnSpc>
                          <a:spcPts val="1679"/>
                        </a:lnSpc>
                        <a:defRPr/>
                      </a:pPr>
                      <a:r>
                        <a:rPr lang="en-US" sz="1400" b="1">
                          <a:solidFill>
                            <a:srgbClr val="000000"/>
                          </a:solidFill>
                          <a:latin typeface="Open Sauce Bold"/>
                          <a:ea typeface="Open Sauce Bold"/>
                          <a:cs typeface="Open Sauce Bold"/>
                          <a:sym typeface="Open Sauce Bold"/>
                        </a:rPr>
                        <a:t>Strategic Distribution Channels</a:t>
                      </a:r>
                      <a:endParaRPr lang="en-US" sz="14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dirty="0">
                          <a:solidFill>
                            <a:srgbClr val="000000"/>
                          </a:solidFill>
                          <a:latin typeface="Open Sauce"/>
                          <a:ea typeface="Open Sauce"/>
                          <a:cs typeface="Open Sauce"/>
                          <a:sym typeface="Open Sauce"/>
                        </a:rPr>
                        <a:t>Yes.</a:t>
                      </a:r>
                      <a:endParaRPr lang="en-US" sz="1400" dirty="0"/>
                    </a:p>
                    <a:p>
                      <a:pPr algn="l">
                        <a:lnSpc>
                          <a:spcPts val="1679"/>
                        </a:lnSpc>
                      </a:pPr>
                      <a:r>
                        <a:rPr lang="en-US" sz="1400" dirty="0">
                          <a:solidFill>
                            <a:srgbClr val="000000"/>
                          </a:solidFill>
                          <a:latin typeface="Open Sauce"/>
                          <a:ea typeface="Open Sauce"/>
                          <a:cs typeface="Open Sauce"/>
                          <a:sym typeface="Open Sauce"/>
                        </a:rPr>
                        <a:t>  Partnerships with established retailers like The Vitamin Shoppe increase</a:t>
                      </a:r>
                    </a:p>
                    <a:p>
                      <a:pPr algn="l">
                        <a:lnSpc>
                          <a:spcPts val="1679"/>
                        </a:lnSpc>
                      </a:pPr>
                      <a:r>
                        <a:rPr lang="en-US" sz="1400" dirty="0">
                          <a:solidFill>
                            <a:srgbClr val="000000"/>
                          </a:solidFill>
                          <a:latin typeface="Open Sauce"/>
                          <a:ea typeface="Open Sauce"/>
                          <a:cs typeface="Open Sauce"/>
                          <a:sym typeface="Open Sauce"/>
                        </a:rPr>
                        <a:t>  product accessibility and reach.</a:t>
                      </a: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a:solidFill>
                            <a:srgbClr val="000000"/>
                          </a:solidFill>
                          <a:latin typeface="Open Sauce"/>
                          <a:ea typeface="Open Sauce"/>
                          <a:cs typeface="Open Sauce"/>
                          <a:sym typeface="Open Sauce"/>
                        </a:rPr>
                        <a:t>No. </a:t>
                      </a:r>
                      <a:endParaRPr lang="en-US" sz="1400"/>
                    </a:p>
                    <a:p>
                      <a:pPr algn="l">
                        <a:lnSpc>
                          <a:spcPts val="1679"/>
                        </a:lnSpc>
                      </a:pPr>
                      <a:r>
                        <a:rPr lang="en-US" sz="1400">
                          <a:solidFill>
                            <a:srgbClr val="000000"/>
                          </a:solidFill>
                          <a:latin typeface="Open Sauce"/>
                          <a:ea typeface="Open Sauce"/>
                          <a:cs typeface="Open Sauce"/>
                          <a:sym typeface="Open Sauce"/>
                        </a:rPr>
                        <a:t> other brands also have partnerships with</a:t>
                      </a:r>
                    </a:p>
                    <a:p>
                      <a:pPr algn="l">
                        <a:lnSpc>
                          <a:spcPts val="1679"/>
                        </a:lnSpc>
                      </a:pPr>
                      <a:r>
                        <a:rPr lang="en-US" sz="1400">
                          <a:solidFill>
                            <a:srgbClr val="000000"/>
                          </a:solidFill>
                          <a:latin typeface="Open Sauce"/>
                          <a:ea typeface="Open Sauce"/>
                          <a:cs typeface="Open Sauce"/>
                          <a:sym typeface="Open Sauce"/>
                        </a:rPr>
                        <a:t>  wellness and retail chains.</a:t>
                      </a: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a:solidFill>
                            <a:srgbClr val="000000"/>
                          </a:solidFill>
                          <a:latin typeface="Open Sauce"/>
                          <a:ea typeface="Open Sauce"/>
                          <a:cs typeface="Open Sauce"/>
                          <a:sym typeface="Open Sauce"/>
                        </a:rPr>
                        <a:t>No.</a:t>
                      </a:r>
                      <a:endParaRPr lang="en-US" sz="1400"/>
                    </a:p>
                    <a:p>
                      <a:pPr algn="l">
                        <a:lnSpc>
                          <a:spcPts val="1679"/>
                        </a:lnSpc>
                      </a:pPr>
                      <a:r>
                        <a:rPr lang="en-US" sz="1400">
                          <a:solidFill>
                            <a:srgbClr val="000000"/>
                          </a:solidFill>
                          <a:latin typeface="Open Sauce"/>
                          <a:ea typeface="Open Sauce"/>
                          <a:cs typeface="Open Sauce"/>
                          <a:sym typeface="Open Sauce"/>
                        </a:rPr>
                        <a:t>  Distribution partnerships can be duplicated by competitors pursuing similar</a:t>
                      </a:r>
                    </a:p>
                    <a:p>
                      <a:pPr algn="l">
                        <a:lnSpc>
                          <a:spcPts val="1679"/>
                        </a:lnSpc>
                      </a:pPr>
                      <a:r>
                        <a:rPr lang="en-US" sz="1400">
                          <a:solidFill>
                            <a:srgbClr val="000000"/>
                          </a:solidFill>
                          <a:latin typeface="Open Sauce"/>
                          <a:ea typeface="Open Sauce"/>
                          <a:cs typeface="Open Sauce"/>
                          <a:sym typeface="Open Sauce"/>
                        </a:rPr>
                        <a:t>  retail strategies.</a:t>
                      </a: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a:solidFill>
                            <a:srgbClr val="000000"/>
                          </a:solidFill>
                          <a:latin typeface="Open Sauce"/>
                          <a:ea typeface="Open Sauce"/>
                          <a:cs typeface="Open Sauce"/>
                          <a:sym typeface="Open Sauce"/>
                        </a:rPr>
                        <a:t>Yes. </a:t>
                      </a:r>
                      <a:endParaRPr lang="en-US" sz="1400"/>
                    </a:p>
                    <a:p>
                      <a:pPr algn="l">
                        <a:lnSpc>
                          <a:spcPts val="1679"/>
                        </a:lnSpc>
                      </a:pPr>
                      <a:r>
                        <a:rPr lang="en-US" sz="1400">
                          <a:solidFill>
                            <a:srgbClr val="000000"/>
                          </a:solidFill>
                          <a:latin typeface="Open Sauce"/>
                          <a:ea typeface="Open Sauce"/>
                          <a:cs typeface="Open Sauce"/>
                          <a:sym typeface="Open Sauce"/>
                        </a:rPr>
                        <a:t>The</a:t>
                      </a:r>
                    </a:p>
                    <a:p>
                      <a:pPr algn="l">
                        <a:lnSpc>
                          <a:spcPts val="1679"/>
                        </a:lnSpc>
                      </a:pPr>
                      <a:r>
                        <a:rPr lang="en-US" sz="1400">
                          <a:solidFill>
                            <a:srgbClr val="000000"/>
                          </a:solidFill>
                          <a:latin typeface="Open Sauce"/>
                          <a:ea typeface="Open Sauce"/>
                          <a:cs typeface="Open Sauce"/>
                          <a:sym typeface="Open Sauce"/>
                        </a:rPr>
                        <a:t>  joint venture leverages these channels well to target wellness consumers</a:t>
                      </a:r>
                    </a:p>
                    <a:p>
                      <a:pPr algn="l">
                        <a:lnSpc>
                          <a:spcPts val="1679"/>
                        </a:lnSpc>
                      </a:pPr>
                      <a:r>
                        <a:rPr lang="en-US" sz="1400">
                          <a:solidFill>
                            <a:srgbClr val="000000"/>
                          </a:solidFill>
                          <a:latin typeface="Open Sauce"/>
                          <a:ea typeface="Open Sauce"/>
                          <a:cs typeface="Open Sauce"/>
                          <a:sym typeface="Open Sauce"/>
                        </a:rPr>
                        <a:t>  effectively.</a:t>
                      </a: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a:solidFill>
                            <a:srgbClr val="000000"/>
                          </a:solidFill>
                          <a:latin typeface="Open Sauce"/>
                          <a:ea typeface="Open Sauce"/>
                          <a:cs typeface="Open Sauce"/>
                          <a:sym typeface="Open Sauce"/>
                        </a:rPr>
                        <a:t>Competitive</a:t>
                      </a:r>
                      <a:endParaRPr lang="en-US" sz="1400"/>
                    </a:p>
                    <a:p>
                      <a:pPr algn="l">
                        <a:lnSpc>
                          <a:spcPts val="1679"/>
                        </a:lnSpc>
                      </a:pPr>
                      <a:r>
                        <a:rPr lang="en-US" sz="1400">
                          <a:solidFill>
                            <a:srgbClr val="000000"/>
                          </a:solidFill>
                          <a:latin typeface="Open Sauce"/>
                          <a:ea typeface="Open Sauce"/>
                          <a:cs typeface="Open Sauce"/>
                          <a:sym typeface="Open Sauce"/>
                        </a:rPr>
                        <a:t>  Parity</a:t>
                      </a: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a:solidFill>
                            <a:srgbClr val="000000"/>
                          </a:solidFill>
                          <a:latin typeface="Open Sauce"/>
                          <a:ea typeface="Open Sauce"/>
                          <a:cs typeface="Open Sauce"/>
                          <a:sym typeface="Open Sauce"/>
                        </a:rPr>
                        <a:t>Distribution partnerships enhance accessibility but are not exclusive to Canopy.</a:t>
                      </a:r>
                      <a:endParaRPr lang="en-US" sz="14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344747">
                <a:tc>
                  <a:txBody>
                    <a:bodyPr/>
                    <a:lstStyle/>
                    <a:p>
                      <a:pPr algn="l">
                        <a:lnSpc>
                          <a:spcPts val="1679"/>
                        </a:lnSpc>
                        <a:defRPr/>
                      </a:pPr>
                      <a:r>
                        <a:rPr lang="en-US" sz="1400" b="1" dirty="0">
                          <a:solidFill>
                            <a:srgbClr val="000000"/>
                          </a:solidFill>
                          <a:latin typeface="Open Sauce Bold"/>
                          <a:ea typeface="Open Sauce Bold"/>
                          <a:cs typeface="Open Sauce Bold"/>
                          <a:sym typeface="Open Sauce Bold"/>
                        </a:rPr>
                        <a:t>Regulatory Navigation and Compliance Expertise</a:t>
                      </a:r>
                      <a:endParaRPr lang="en-US" sz="1400" dirty="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a:solidFill>
                            <a:srgbClr val="000000"/>
                          </a:solidFill>
                          <a:latin typeface="Open Sauce"/>
                          <a:ea typeface="Open Sauce"/>
                          <a:cs typeface="Open Sauce"/>
                          <a:sym typeface="Open Sauce"/>
                        </a:rPr>
                        <a:t>Yes.</a:t>
                      </a:r>
                      <a:endParaRPr lang="en-US" sz="1400"/>
                    </a:p>
                    <a:p>
                      <a:pPr algn="l">
                        <a:lnSpc>
                          <a:spcPts val="1679"/>
                        </a:lnSpc>
                      </a:pPr>
                      <a:r>
                        <a:rPr lang="en-US" sz="1400">
                          <a:solidFill>
                            <a:srgbClr val="000000"/>
                          </a:solidFill>
                          <a:latin typeface="Open Sauce"/>
                          <a:ea typeface="Open Sauce"/>
                          <a:cs typeface="Open Sauce"/>
                          <a:sym typeface="Open Sauce"/>
                        </a:rPr>
                        <a:t>  Canopy’s expertise in managing regulatory issues across North America is</a:t>
                      </a:r>
                    </a:p>
                    <a:p>
                      <a:pPr algn="l">
                        <a:lnSpc>
                          <a:spcPts val="1679"/>
                        </a:lnSpc>
                      </a:pPr>
                      <a:r>
                        <a:rPr lang="en-US" sz="1400">
                          <a:solidFill>
                            <a:srgbClr val="000000"/>
                          </a:solidFill>
                          <a:latin typeface="Open Sauce"/>
                          <a:ea typeface="Open Sauce"/>
                          <a:cs typeface="Open Sauce"/>
                          <a:sym typeface="Open Sauce"/>
                        </a:rPr>
                        <a:t>  essential for compliance.</a:t>
                      </a: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a:solidFill>
                            <a:srgbClr val="000000"/>
                          </a:solidFill>
                          <a:latin typeface="Open Sauce"/>
                          <a:ea typeface="Open Sauce"/>
                          <a:cs typeface="Open Sauce"/>
                          <a:sym typeface="Open Sauce"/>
                        </a:rPr>
                        <a:t>Yes. </a:t>
                      </a:r>
                      <a:endParaRPr lang="en-US" sz="1400"/>
                    </a:p>
                    <a:p>
                      <a:pPr algn="l">
                        <a:lnSpc>
                          <a:spcPts val="1679"/>
                        </a:lnSpc>
                      </a:pPr>
                      <a:r>
                        <a:rPr lang="en-US" sz="1400">
                          <a:solidFill>
                            <a:srgbClr val="000000"/>
                          </a:solidFill>
                          <a:latin typeface="Open Sauce"/>
                          <a:ea typeface="Open Sauce"/>
                          <a:cs typeface="Open Sauce"/>
                          <a:sym typeface="Open Sauce"/>
                        </a:rPr>
                        <a:t>Few cannabis companies have Canopy’s extensive experience with regulatory</a:t>
                      </a:r>
                    </a:p>
                    <a:p>
                      <a:pPr algn="l">
                        <a:lnSpc>
                          <a:spcPts val="1679"/>
                        </a:lnSpc>
                      </a:pPr>
                      <a:r>
                        <a:rPr lang="en-US" sz="1400">
                          <a:solidFill>
                            <a:srgbClr val="000000"/>
                          </a:solidFill>
                          <a:latin typeface="Open Sauce"/>
                          <a:ea typeface="Open Sauce"/>
                          <a:cs typeface="Open Sauce"/>
                          <a:sym typeface="Open Sauce"/>
                        </a:rPr>
                        <a:t>  processes in both Canadian and U.S. </a:t>
                      </a: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a:solidFill>
                            <a:srgbClr val="000000"/>
                          </a:solidFill>
                          <a:latin typeface="Open Sauce"/>
                          <a:ea typeface="Open Sauce"/>
                          <a:cs typeface="Open Sauce"/>
                          <a:sym typeface="Open Sauce"/>
                        </a:rPr>
                        <a:t>Partially.</a:t>
                      </a:r>
                      <a:endParaRPr lang="en-US" sz="1400"/>
                    </a:p>
                    <a:p>
                      <a:pPr algn="l">
                        <a:lnSpc>
                          <a:spcPts val="1679"/>
                        </a:lnSpc>
                      </a:pPr>
                      <a:r>
                        <a:rPr lang="en-US" sz="1400">
                          <a:solidFill>
                            <a:srgbClr val="000000"/>
                          </a:solidFill>
                          <a:latin typeface="Open Sauce"/>
                          <a:ea typeface="Open Sauce"/>
                          <a:cs typeface="Open Sauce"/>
                          <a:sym typeface="Open Sauce"/>
                        </a:rPr>
                        <a:t>  Competitors may develop regulatory expertise over time.</a:t>
                      </a: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a:solidFill>
                            <a:srgbClr val="000000"/>
                          </a:solidFill>
                          <a:latin typeface="Open Sauce"/>
                          <a:ea typeface="Open Sauce"/>
                          <a:cs typeface="Open Sauce"/>
                          <a:sym typeface="Open Sauce"/>
                        </a:rPr>
                        <a:t>Yes.</a:t>
                      </a:r>
                      <a:endParaRPr lang="en-US" sz="1400"/>
                    </a:p>
                    <a:p>
                      <a:pPr algn="l">
                        <a:lnSpc>
                          <a:spcPts val="1679"/>
                        </a:lnSpc>
                      </a:pPr>
                      <a:r>
                        <a:rPr lang="en-US" sz="1400">
                          <a:solidFill>
                            <a:srgbClr val="000000"/>
                          </a:solidFill>
                          <a:latin typeface="Open Sauce"/>
                          <a:ea typeface="Open Sauce"/>
                          <a:cs typeface="Open Sauce"/>
                          <a:sym typeface="Open Sauce"/>
                        </a:rPr>
                        <a:t>  Canopy has established frameworks for compliance.</a:t>
                      </a: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a:solidFill>
                            <a:srgbClr val="000000"/>
                          </a:solidFill>
                          <a:latin typeface="Open Sauce"/>
                          <a:ea typeface="Open Sauce"/>
                          <a:cs typeface="Open Sauce"/>
                          <a:sym typeface="Open Sauce"/>
                        </a:rPr>
                        <a:t>Sustainable</a:t>
                      </a:r>
                      <a:endParaRPr lang="en-US" sz="1400"/>
                    </a:p>
                    <a:p>
                      <a:pPr algn="l">
                        <a:lnSpc>
                          <a:spcPts val="1679"/>
                        </a:lnSpc>
                      </a:pPr>
                      <a:r>
                        <a:rPr lang="en-US" sz="1400">
                          <a:solidFill>
                            <a:srgbClr val="000000"/>
                          </a:solidFill>
                          <a:latin typeface="Open Sauce"/>
                          <a:ea typeface="Open Sauce"/>
                          <a:cs typeface="Open Sauce"/>
                          <a:sym typeface="Open Sauce"/>
                        </a:rPr>
                        <a:t>  Competitive Advantage</a:t>
                      </a: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a:solidFill>
                            <a:srgbClr val="000000"/>
                          </a:solidFill>
                          <a:latin typeface="Open Sauce"/>
                          <a:ea typeface="Open Sauce"/>
                          <a:cs typeface="Open Sauce"/>
                          <a:sym typeface="Open Sauce"/>
                        </a:rPr>
                        <a:t>Canopy’s regulatory expertise supports growth in a heavily regulated industry.​</a:t>
                      </a:r>
                      <a:endParaRPr lang="en-US" sz="14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554565">
                <a:tc>
                  <a:txBody>
                    <a:bodyPr/>
                    <a:lstStyle/>
                    <a:p>
                      <a:pPr algn="l">
                        <a:lnSpc>
                          <a:spcPts val="1679"/>
                        </a:lnSpc>
                        <a:defRPr/>
                      </a:pPr>
                      <a:r>
                        <a:rPr lang="en-US" sz="1400" b="1">
                          <a:solidFill>
                            <a:srgbClr val="000000"/>
                          </a:solidFill>
                          <a:latin typeface="Open Sauce Bold"/>
                          <a:ea typeface="Open Sauce Bold"/>
                          <a:cs typeface="Open Sauce Bold"/>
                          <a:sym typeface="Open Sauce Bold"/>
                        </a:rPr>
                        <a:t>Cross-Demographic Appeal with Wellness and Lifestyle Marketing</a:t>
                      </a:r>
                      <a:endParaRPr lang="en-US" sz="140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a:solidFill>
                            <a:srgbClr val="000000"/>
                          </a:solidFill>
                          <a:latin typeface="Open Sauce"/>
                          <a:ea typeface="Open Sauce"/>
                          <a:cs typeface="Open Sauce"/>
                          <a:sym typeface="Open Sauce"/>
                        </a:rPr>
                        <a:t>Yes.</a:t>
                      </a:r>
                      <a:endParaRPr lang="en-US" sz="1400"/>
                    </a:p>
                    <a:p>
                      <a:pPr algn="l">
                        <a:lnSpc>
                          <a:spcPts val="1679"/>
                        </a:lnSpc>
                      </a:pPr>
                      <a:r>
                        <a:rPr lang="en-US" sz="1400">
                          <a:solidFill>
                            <a:srgbClr val="000000"/>
                          </a:solidFill>
                          <a:latin typeface="Open Sauce"/>
                          <a:ea typeface="Open Sauce"/>
                          <a:cs typeface="Open Sauce"/>
                          <a:sym typeface="Open Sauce"/>
                        </a:rPr>
                        <a:t>  Combining Stewart’s wellness brand with Canopy’s cannabis expertise allows</a:t>
                      </a:r>
                    </a:p>
                    <a:p>
                      <a:pPr algn="l">
                        <a:lnSpc>
                          <a:spcPts val="1679"/>
                        </a:lnSpc>
                      </a:pPr>
                      <a:r>
                        <a:rPr lang="en-US" sz="1400">
                          <a:solidFill>
                            <a:srgbClr val="000000"/>
                          </a:solidFill>
                          <a:latin typeface="Open Sauce"/>
                          <a:ea typeface="Open Sauce"/>
                          <a:cs typeface="Open Sauce"/>
                          <a:sym typeface="Open Sauce"/>
                        </a:rPr>
                        <a:t>  appeal across demographic.</a:t>
                      </a: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a:solidFill>
                            <a:srgbClr val="000000"/>
                          </a:solidFill>
                          <a:latin typeface="Open Sauce"/>
                          <a:ea typeface="Open Sauce"/>
                          <a:cs typeface="Open Sauce"/>
                          <a:sym typeface="Open Sauce"/>
                        </a:rPr>
                        <a:t>Yes.</a:t>
                      </a:r>
                      <a:endParaRPr lang="en-US" sz="1400"/>
                    </a:p>
                    <a:p>
                      <a:pPr algn="l">
                        <a:lnSpc>
                          <a:spcPts val="1679"/>
                        </a:lnSpc>
                      </a:pPr>
                      <a:r>
                        <a:rPr lang="en-US" sz="1400">
                          <a:solidFill>
                            <a:srgbClr val="000000"/>
                          </a:solidFill>
                          <a:latin typeface="Open Sauce"/>
                          <a:ea typeface="Open Sauce"/>
                          <a:cs typeface="Open Sauce"/>
                          <a:sym typeface="Open Sauce"/>
                        </a:rPr>
                        <a:t>  The partnership is uniquely positioned to appeal to both older</a:t>
                      </a:r>
                    </a:p>
                    <a:p>
                      <a:pPr algn="l">
                        <a:lnSpc>
                          <a:spcPts val="1679"/>
                        </a:lnSpc>
                      </a:pPr>
                      <a:r>
                        <a:rPr lang="en-US" sz="1400">
                          <a:solidFill>
                            <a:srgbClr val="000000"/>
                          </a:solidFill>
                          <a:latin typeface="Open Sauce"/>
                          <a:ea typeface="Open Sauce"/>
                          <a:cs typeface="Open Sauce"/>
                          <a:sym typeface="Open Sauce"/>
                        </a:rPr>
                        <a:t>  wellness-focused consumers and younger cannabis users.</a:t>
                      </a: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a:solidFill>
                            <a:srgbClr val="000000"/>
                          </a:solidFill>
                          <a:latin typeface="Open Sauce"/>
                          <a:ea typeface="Open Sauce"/>
                          <a:cs typeface="Open Sauce"/>
                          <a:sym typeface="Open Sauce"/>
                        </a:rPr>
                        <a:t>Partially.</a:t>
                      </a:r>
                      <a:endParaRPr lang="en-US" sz="1400"/>
                    </a:p>
                    <a:p>
                      <a:pPr algn="l">
                        <a:lnSpc>
                          <a:spcPts val="1679"/>
                        </a:lnSpc>
                      </a:pPr>
                      <a:r>
                        <a:rPr lang="en-US" sz="1400">
                          <a:solidFill>
                            <a:srgbClr val="000000"/>
                          </a:solidFill>
                          <a:latin typeface="Open Sauce"/>
                          <a:ea typeface="Open Sauce"/>
                          <a:cs typeface="Open Sauce"/>
                          <a:sym typeface="Open Sauce"/>
                        </a:rPr>
                        <a:t>  Competitors may target multiple demographics.</a:t>
                      </a: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a:solidFill>
                            <a:srgbClr val="000000"/>
                          </a:solidFill>
                          <a:latin typeface="Open Sauce"/>
                          <a:ea typeface="Open Sauce"/>
                          <a:cs typeface="Open Sauce"/>
                          <a:sym typeface="Open Sauce"/>
                        </a:rPr>
                        <a:t>Yes.</a:t>
                      </a:r>
                      <a:endParaRPr lang="en-US" sz="1400"/>
                    </a:p>
                    <a:p>
                      <a:pPr algn="l">
                        <a:lnSpc>
                          <a:spcPts val="1679"/>
                        </a:lnSpc>
                      </a:pPr>
                      <a:r>
                        <a:rPr lang="en-US" sz="1400">
                          <a:solidFill>
                            <a:srgbClr val="000000"/>
                          </a:solidFill>
                          <a:latin typeface="Open Sauce"/>
                          <a:ea typeface="Open Sauce"/>
                          <a:cs typeface="Open Sauce"/>
                          <a:sym typeface="Open Sauce"/>
                        </a:rPr>
                        <a:t>  The joint venture is structured to leverage marketing that spans multiple</a:t>
                      </a:r>
                    </a:p>
                    <a:p>
                      <a:pPr algn="l">
                        <a:lnSpc>
                          <a:spcPts val="1679"/>
                        </a:lnSpc>
                      </a:pPr>
                      <a:r>
                        <a:rPr lang="en-US" sz="1400">
                          <a:solidFill>
                            <a:srgbClr val="000000"/>
                          </a:solidFill>
                          <a:latin typeface="Open Sauce"/>
                          <a:ea typeface="Open Sauce"/>
                          <a:cs typeface="Open Sauce"/>
                          <a:sym typeface="Open Sauce"/>
                        </a:rPr>
                        <a:t>  demographics effectively.</a:t>
                      </a: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a:solidFill>
                            <a:srgbClr val="000000"/>
                          </a:solidFill>
                          <a:latin typeface="Open Sauce"/>
                          <a:ea typeface="Open Sauce"/>
                          <a:cs typeface="Open Sauce"/>
                          <a:sym typeface="Open Sauce"/>
                        </a:rPr>
                        <a:t>Sustainable</a:t>
                      </a:r>
                      <a:endParaRPr lang="en-US" sz="1400"/>
                    </a:p>
                    <a:p>
                      <a:pPr algn="l">
                        <a:lnSpc>
                          <a:spcPts val="1679"/>
                        </a:lnSpc>
                      </a:pPr>
                      <a:r>
                        <a:rPr lang="en-US" sz="1400">
                          <a:solidFill>
                            <a:srgbClr val="000000"/>
                          </a:solidFill>
                          <a:latin typeface="Open Sauce"/>
                          <a:ea typeface="Open Sauce"/>
                          <a:cs typeface="Open Sauce"/>
                          <a:sym typeface="Open Sauce"/>
                        </a:rPr>
                        <a:t>  Competitive Advantage</a:t>
                      </a:r>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l">
                        <a:lnSpc>
                          <a:spcPts val="1679"/>
                        </a:lnSpc>
                        <a:defRPr/>
                      </a:pPr>
                      <a:r>
                        <a:rPr lang="en-US" sz="1400" dirty="0">
                          <a:solidFill>
                            <a:srgbClr val="000000"/>
                          </a:solidFill>
                          <a:latin typeface="Open Sauce"/>
                          <a:ea typeface="Open Sauce"/>
                          <a:cs typeface="Open Sauce"/>
                          <a:sym typeface="Open Sauce"/>
                        </a:rPr>
                        <a:t>The ross-demographic appeal creates a wide-reaching market position, </a:t>
                      </a:r>
                      <a:endParaRPr lang="en-US" sz="1400" dirty="0"/>
                    </a:p>
                  </a:txBody>
                  <a:tcPr marL="28575" marR="28575" marT="28575" marB="2857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TextBox 5"/>
          <p:cNvSpPr txBox="1"/>
          <p:nvPr/>
        </p:nvSpPr>
        <p:spPr>
          <a:xfrm>
            <a:off x="1028700" y="1438629"/>
            <a:ext cx="8808013" cy="439420"/>
          </a:xfrm>
          <a:prstGeom prst="rect">
            <a:avLst/>
          </a:prstGeom>
        </p:spPr>
        <p:txBody>
          <a:bodyPr lIns="0" tIns="0" rIns="0" bIns="0" rtlCol="0" anchor="t">
            <a:spAutoFit/>
          </a:bodyPr>
          <a:lstStyle/>
          <a:p>
            <a:pPr algn="l">
              <a:lnSpc>
                <a:spcPts val="3409"/>
              </a:lnSpc>
            </a:pPr>
            <a:r>
              <a:rPr lang="en-US" sz="3099" spc="-108">
                <a:solidFill>
                  <a:srgbClr val="211E1B"/>
                </a:solidFill>
                <a:latin typeface="Garet"/>
                <a:ea typeface="Garet"/>
                <a:cs typeface="Garet"/>
                <a:sym typeface="Garet"/>
              </a:rPr>
              <a:t>VRIO</a:t>
            </a:r>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525762"/>
            <a:ext cx="9183312" cy="450215"/>
          </a:xfrm>
          <a:prstGeom prst="rect">
            <a:avLst/>
          </a:prstGeom>
        </p:spPr>
        <p:txBody>
          <a:bodyPr lIns="0" tIns="0" rIns="0" bIns="0" rtlCol="0" anchor="t">
            <a:spAutoFit/>
          </a:bodyPr>
          <a:lstStyle/>
          <a:p>
            <a:pPr algn="l">
              <a:lnSpc>
                <a:spcPts val="3520"/>
              </a:lnSpc>
            </a:pPr>
            <a:r>
              <a:rPr lang="en-US" sz="3200" spc="-112">
                <a:solidFill>
                  <a:srgbClr val="211E1B"/>
                </a:solidFill>
                <a:latin typeface="Open Sauce"/>
                <a:ea typeface="Open Sauce"/>
                <a:cs typeface="Open Sauce"/>
                <a:sym typeface="Open Sauce"/>
              </a:rPr>
              <a:t>REFERENCES</a:t>
            </a:r>
          </a:p>
        </p:txBody>
      </p:sp>
      <p:sp>
        <p:nvSpPr>
          <p:cNvPr id="3" name="TextBox 3"/>
          <p:cNvSpPr txBox="1"/>
          <p:nvPr/>
        </p:nvSpPr>
        <p:spPr>
          <a:xfrm>
            <a:off x="1028700" y="2576687"/>
            <a:ext cx="13101877" cy="5930265"/>
          </a:xfrm>
          <a:prstGeom prst="rect">
            <a:avLst/>
          </a:prstGeom>
        </p:spPr>
        <p:txBody>
          <a:bodyPr lIns="0" tIns="0" rIns="0" bIns="0" rtlCol="0" anchor="t">
            <a:spAutoFit/>
          </a:bodyPr>
          <a:lstStyle/>
          <a:p>
            <a:pPr marL="431799" lvl="1" indent="-215899" algn="l">
              <a:lnSpc>
                <a:spcPts val="3459"/>
              </a:lnSpc>
              <a:buAutoNum type="arabicPeriod"/>
            </a:pPr>
            <a:r>
              <a:rPr lang="en-US" sz="1999" b="1" u="sng">
                <a:solidFill>
                  <a:srgbClr val="211E1B"/>
                </a:solidFill>
                <a:latin typeface="Open Sauce Bold"/>
                <a:ea typeface="Open Sauce Bold"/>
                <a:cs typeface="Open Sauce Bold"/>
                <a:sym typeface="Open Sauce Bold"/>
                <a:hlinkClick r:id="rId2" tooltip="https://www.canopygrowth.com/investors/news-releases/canopy-growth-reports-first-quarter-fiscal-year-2024-financial-results/"/>
              </a:rPr>
              <a:t>https://www.canopygrowth.com/investors/news-releases/canopy-growth-reports-first-quarter-fiscal-year-2024-financial-results/</a:t>
            </a:r>
            <a:r>
              <a:rPr lang="en-US" sz="1999" b="1" u="sng">
                <a:solidFill>
                  <a:srgbClr val="211E1B"/>
                </a:solidFill>
                <a:latin typeface="Open Sauce Bold"/>
                <a:ea typeface="Open Sauce Bold"/>
                <a:cs typeface="Open Sauce Bold"/>
                <a:sym typeface="Open Sauce Bold"/>
                <a:hlinkClick r:id="rId2" tooltip="https://www.canopygrowth.com/investors/news-releases/canopy-growth-reports-first-quarter-fiscal-year-2024-financial-results/"/>
              </a:rPr>
              <a:t> </a:t>
            </a:r>
          </a:p>
          <a:p>
            <a:pPr marL="431799" lvl="1" indent="-215899" algn="l">
              <a:lnSpc>
                <a:spcPts val="3459"/>
              </a:lnSpc>
              <a:buAutoNum type="arabicPeriod"/>
            </a:pPr>
            <a:r>
              <a:rPr lang="en-US" sz="1999" b="1" u="sng">
                <a:solidFill>
                  <a:srgbClr val="211E1B"/>
                </a:solidFill>
                <a:latin typeface="Open Sauce Bold"/>
                <a:ea typeface="Open Sauce Bold"/>
                <a:cs typeface="Open Sauce Bold"/>
                <a:sym typeface="Open Sauce Bold"/>
                <a:hlinkClick r:id="rId3" tooltip="https://www.pewresearch.org/politics/2024/03/26/most-americans-favor-legalizing-marijuana-for-medical-recreational-use/"/>
              </a:rPr>
              <a:t> </a:t>
            </a:r>
            <a:r>
              <a:rPr lang="en-US" sz="1999" b="1" u="sng">
                <a:solidFill>
                  <a:srgbClr val="211E1B"/>
                </a:solidFill>
                <a:latin typeface="Open Sauce Bold"/>
                <a:ea typeface="Open Sauce Bold"/>
                <a:cs typeface="Open Sauce Bold"/>
                <a:sym typeface="Open Sauce Bold"/>
                <a:hlinkClick r:id="rId4" tooltip="https://mgmagazine.com/press-releases/canopy-growth-reports-fourth-quarter-and-fiscal-year-2024-financial-results/"/>
              </a:rPr>
              <a:t>https://mgmagazine.com/press-releases/canopy-growth-reports-fourth-quarter-and-fiscal-year-2024-financial-results/ </a:t>
            </a:r>
            <a:r>
              <a:rPr lang="en-US" sz="1999" u="sng">
                <a:solidFill>
                  <a:srgbClr val="211E1B"/>
                </a:solidFill>
                <a:latin typeface="Open Sauce"/>
                <a:ea typeface="Open Sauce"/>
                <a:cs typeface="Open Sauce"/>
                <a:sym typeface="Open Sauce"/>
                <a:hlinkClick r:id="rId4" tooltip="https://mgmagazine.com/press-releases/canopy-growth-reports-fourth-quarter-and-fiscal-year-2024-financial-results/"/>
              </a:rPr>
              <a:t> </a:t>
            </a:r>
          </a:p>
          <a:p>
            <a:pPr marL="431799" lvl="1" indent="-215899" algn="l">
              <a:lnSpc>
                <a:spcPts val="3459"/>
              </a:lnSpc>
              <a:buAutoNum type="arabicPeriod"/>
            </a:pPr>
            <a:r>
              <a:rPr lang="en-US" sz="1999" b="1" u="sng">
                <a:solidFill>
                  <a:srgbClr val="211E1B"/>
                </a:solidFill>
                <a:latin typeface="Open Sauce Bold"/>
                <a:ea typeface="Open Sauce Bold"/>
                <a:cs typeface="Open Sauce Bold"/>
                <a:sym typeface="Open Sauce Bold"/>
                <a:hlinkClick r:id="rId3" tooltip="https://www.pewresearch.org/politics/2024/03/26/most-americans-favor-legalizing-marijuana-for-medical-recreational-use/"/>
              </a:rPr>
              <a:t>https://www.pewresearch.org/politics/2024/03/26/most-americans-favor-legalizing-marijuana-for-medical-recreational-use/</a:t>
            </a:r>
            <a:r>
              <a:rPr lang="en-US" sz="1999" u="sng">
                <a:solidFill>
                  <a:srgbClr val="211E1B"/>
                </a:solidFill>
                <a:latin typeface="Open Sauce"/>
                <a:ea typeface="Open Sauce"/>
                <a:cs typeface="Open Sauce"/>
                <a:sym typeface="Open Sauce"/>
                <a:hlinkClick r:id="rId3" tooltip="https://www.pewresearch.org/politics/2024/03/26/most-americans-favor-legalizing-marijuana-for-medical-recreational-use/"/>
              </a:rPr>
              <a:t> </a:t>
            </a:r>
          </a:p>
          <a:p>
            <a:pPr marL="431799" lvl="1" indent="-215899" algn="l">
              <a:lnSpc>
                <a:spcPts val="3459"/>
              </a:lnSpc>
              <a:buAutoNum type="arabicPeriod"/>
            </a:pPr>
            <a:r>
              <a:rPr lang="en-US" sz="1999" b="1" u="sng">
                <a:solidFill>
                  <a:srgbClr val="211E1B"/>
                </a:solidFill>
                <a:latin typeface="Open Sauce Bold"/>
                <a:ea typeface="Open Sauce Bold"/>
                <a:cs typeface="Open Sauce Bold"/>
                <a:sym typeface="Open Sauce Bold"/>
                <a:hlinkClick r:id="rId5" tooltip="https://www.hockani.com/blog/53/good-thing-martha-stewart-embraces-cannabis/"/>
              </a:rPr>
              <a:t>https://www.hockani.com/blog/53/good-thing-martha-stewart-embraces-cannabis/ </a:t>
            </a:r>
          </a:p>
          <a:p>
            <a:pPr marL="431799" lvl="1" indent="-215899" algn="l">
              <a:lnSpc>
                <a:spcPts val="3459"/>
              </a:lnSpc>
              <a:buAutoNum type="arabicPeriod"/>
            </a:pPr>
            <a:r>
              <a:rPr lang="en-US" sz="1999" b="1" u="sng">
                <a:solidFill>
                  <a:srgbClr val="211E1B"/>
                </a:solidFill>
                <a:latin typeface="Open Sauce Bold"/>
                <a:ea typeface="Open Sauce Bold"/>
                <a:cs typeface="Open Sauce Bold"/>
                <a:sym typeface="Open Sauce Bold"/>
                <a:hlinkClick r:id="rId6" tooltip="https://vaporvoice.net/2023/12/01/canopy-growth-martha-stewart-launch-new-cbd-line/"/>
              </a:rPr>
              <a:t>https://vaporvoice.net/2023/12/01/canopy-growth-martha-stewart-launch-new-cbd-line/</a:t>
            </a:r>
          </a:p>
          <a:p>
            <a:pPr marL="431799" lvl="1" indent="-215899" algn="l">
              <a:lnSpc>
                <a:spcPts val="3459"/>
              </a:lnSpc>
              <a:buAutoNum type="arabicPeriod"/>
            </a:pPr>
            <a:r>
              <a:rPr lang="en-US" sz="1999" b="1" u="sng">
                <a:solidFill>
                  <a:srgbClr val="211E1B"/>
                </a:solidFill>
                <a:latin typeface="Open Sauce Bold"/>
                <a:ea typeface="Open Sauce Bold"/>
                <a:cs typeface="Open Sauce Bold"/>
                <a:sym typeface="Open Sauce Bold"/>
                <a:hlinkClick r:id="rId7" tooltip="https://moneyandmarkets.com/martha-stewart-partners-canopy-growth/"/>
              </a:rPr>
              <a:t>https://moneyandmarkets.com/martha-stewart-partners-canopy-growth/</a:t>
            </a:r>
          </a:p>
          <a:p>
            <a:pPr marL="431799" lvl="1" indent="-215899" algn="l">
              <a:lnSpc>
                <a:spcPts val="3459"/>
              </a:lnSpc>
              <a:buAutoNum type="arabicPeriod"/>
            </a:pPr>
            <a:r>
              <a:rPr lang="en-US" sz="1999" b="1" u="sng">
                <a:solidFill>
                  <a:srgbClr val="211E1B"/>
                </a:solidFill>
                <a:latin typeface="Open Sauce Bold"/>
                <a:ea typeface="Open Sauce Bold"/>
                <a:cs typeface="Open Sauce Bold"/>
                <a:sym typeface="Open Sauce Bold"/>
                <a:hlinkClick r:id="rId8" tooltip="https://flowhub.com/cannabis-industry-statistics"/>
              </a:rPr>
              <a:t>https://flowhub.com/cannabis-industry-statistics</a:t>
            </a:r>
          </a:p>
          <a:p>
            <a:pPr algn="l">
              <a:lnSpc>
                <a:spcPts val="1999"/>
              </a:lnSpc>
            </a:pPr>
            <a:endParaRPr lang="en-US" sz="1999" b="1" u="sng">
              <a:solidFill>
                <a:srgbClr val="211E1B"/>
              </a:solidFill>
              <a:latin typeface="Open Sauce Bold"/>
              <a:ea typeface="Open Sauce Bold"/>
              <a:cs typeface="Open Sauce Bold"/>
              <a:sym typeface="Open Sauce Bold"/>
              <a:hlinkClick r:id="rId8" tooltip="https://flowhub.com/cannabis-industry-statistics"/>
            </a:endParaRPr>
          </a:p>
          <a:p>
            <a:pPr algn="l">
              <a:lnSpc>
                <a:spcPts val="1999"/>
              </a:lnSpc>
            </a:pPr>
            <a:endParaRPr lang="en-US" sz="1999" b="1" u="sng">
              <a:solidFill>
                <a:srgbClr val="211E1B"/>
              </a:solidFill>
              <a:latin typeface="Open Sauce Bold"/>
              <a:ea typeface="Open Sauce Bold"/>
              <a:cs typeface="Open Sauce Bold"/>
              <a:sym typeface="Open Sauce Bold"/>
              <a:hlinkClick r:id="rId8" tooltip="https://flowhub.com/cannabis-industry-statistics"/>
            </a:endParaRPr>
          </a:p>
          <a:p>
            <a:pPr algn="l">
              <a:lnSpc>
                <a:spcPts val="1999"/>
              </a:lnSpc>
            </a:pPr>
            <a:endParaRPr lang="en-US" sz="1999" b="1" u="sng">
              <a:solidFill>
                <a:srgbClr val="211E1B"/>
              </a:solidFill>
              <a:latin typeface="Open Sauce Bold"/>
              <a:ea typeface="Open Sauce Bold"/>
              <a:cs typeface="Open Sauce Bold"/>
              <a:sym typeface="Open Sauce Bold"/>
              <a:hlinkClick r:id="rId8" tooltip="https://flowhub.com/cannabis-industry-statistics"/>
            </a:endParaRPr>
          </a:p>
          <a:p>
            <a:pPr algn="l">
              <a:lnSpc>
                <a:spcPts val="1999"/>
              </a:lnSpc>
            </a:pPr>
            <a:endParaRPr lang="en-US" sz="1999" b="1" u="sng">
              <a:solidFill>
                <a:srgbClr val="211E1B"/>
              </a:solidFill>
              <a:latin typeface="Open Sauce Bold"/>
              <a:ea typeface="Open Sauce Bold"/>
              <a:cs typeface="Open Sauce Bold"/>
              <a:sym typeface="Open Sauce Bold"/>
              <a:hlinkClick r:id="rId8" tooltip="https://flowhub.com/cannabis-industry-statistics"/>
            </a:endParaRPr>
          </a:p>
          <a:p>
            <a:pPr algn="l">
              <a:lnSpc>
                <a:spcPts val="1999"/>
              </a:lnSpc>
            </a:pPr>
            <a:endParaRPr lang="en-US" sz="1999" b="1" u="sng">
              <a:solidFill>
                <a:srgbClr val="211E1B"/>
              </a:solidFill>
              <a:latin typeface="Open Sauce Bold"/>
              <a:ea typeface="Open Sauce Bold"/>
              <a:cs typeface="Open Sauce Bold"/>
              <a:sym typeface="Open Sauce Bold"/>
              <a:hlinkClick r:id="rId8" tooltip="https://flowhub.com/cannabis-industry-statistics"/>
            </a:endParaRPr>
          </a:p>
          <a:p>
            <a:pPr algn="l">
              <a:lnSpc>
                <a:spcPts val="1999"/>
              </a:lnSpc>
            </a:pPr>
            <a:endParaRPr lang="en-US" sz="1999" b="1" u="sng">
              <a:solidFill>
                <a:srgbClr val="211E1B"/>
              </a:solidFill>
              <a:latin typeface="Open Sauce Bold"/>
              <a:ea typeface="Open Sauce Bold"/>
              <a:cs typeface="Open Sauce Bold"/>
              <a:sym typeface="Open Sauce Bold"/>
              <a:hlinkClick r:id="rId8" tooltip="https://flowhub.com/cannabis-industry-statistics"/>
            </a:endParaRPr>
          </a:p>
        </p:txBody>
      </p:sp>
      <p:sp>
        <p:nvSpPr>
          <p:cNvPr id="4" name="Freeform 4"/>
          <p:cNvSpPr/>
          <p:nvPr/>
        </p:nvSpPr>
        <p:spPr>
          <a:xfrm>
            <a:off x="14630400" y="-331613"/>
            <a:ext cx="7315200" cy="3657600"/>
          </a:xfrm>
          <a:custGeom>
            <a:avLst/>
            <a:gdLst/>
            <a:ahLst/>
            <a:cxnLst/>
            <a:rect l="l" t="t" r="r" b="b"/>
            <a:pathLst>
              <a:path w="7315200" h="3657600">
                <a:moveTo>
                  <a:pt x="0" y="0"/>
                </a:moveTo>
                <a:lnTo>
                  <a:pt x="7315200" y="0"/>
                </a:lnTo>
                <a:lnTo>
                  <a:pt x="7315200" y="3657600"/>
                </a:lnTo>
                <a:lnTo>
                  <a:pt x="0" y="36576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852484" y="1670605"/>
          <a:ext cx="14583033" cy="6772275"/>
        </p:xfrm>
        <a:graphic>
          <a:graphicData uri="http://schemas.openxmlformats.org/drawingml/2006/table">
            <a:tbl>
              <a:tblPr/>
              <a:tblGrid>
                <a:gridCol w="1728864">
                  <a:extLst>
                    <a:ext uri="{9D8B030D-6E8A-4147-A177-3AD203B41FA5}">
                      <a16:colId xmlns:a16="http://schemas.microsoft.com/office/drawing/2014/main" val="20000"/>
                    </a:ext>
                  </a:extLst>
                </a:gridCol>
                <a:gridCol w="2094872">
                  <a:extLst>
                    <a:ext uri="{9D8B030D-6E8A-4147-A177-3AD203B41FA5}">
                      <a16:colId xmlns:a16="http://schemas.microsoft.com/office/drawing/2014/main" val="20001"/>
                    </a:ext>
                  </a:extLst>
                </a:gridCol>
                <a:gridCol w="2548024">
                  <a:extLst>
                    <a:ext uri="{9D8B030D-6E8A-4147-A177-3AD203B41FA5}">
                      <a16:colId xmlns:a16="http://schemas.microsoft.com/office/drawing/2014/main" val="20002"/>
                    </a:ext>
                  </a:extLst>
                </a:gridCol>
                <a:gridCol w="2460879">
                  <a:extLst>
                    <a:ext uri="{9D8B030D-6E8A-4147-A177-3AD203B41FA5}">
                      <a16:colId xmlns:a16="http://schemas.microsoft.com/office/drawing/2014/main" val="20003"/>
                    </a:ext>
                  </a:extLst>
                </a:gridCol>
                <a:gridCol w="2792029">
                  <a:extLst>
                    <a:ext uri="{9D8B030D-6E8A-4147-A177-3AD203B41FA5}">
                      <a16:colId xmlns:a16="http://schemas.microsoft.com/office/drawing/2014/main" val="20004"/>
                    </a:ext>
                  </a:extLst>
                </a:gridCol>
                <a:gridCol w="2958365">
                  <a:extLst>
                    <a:ext uri="{9D8B030D-6E8A-4147-A177-3AD203B41FA5}">
                      <a16:colId xmlns:a16="http://schemas.microsoft.com/office/drawing/2014/main" val="20005"/>
                    </a:ext>
                  </a:extLst>
                </a:gridCol>
              </a:tblGrid>
              <a:tr h="869220">
                <a:tc>
                  <a:txBody>
                    <a:bodyPr/>
                    <a:lstStyle/>
                    <a:p>
                      <a:pPr algn="ctr">
                        <a:lnSpc>
                          <a:spcPts val="2100"/>
                        </a:lnSpc>
                        <a:defRPr/>
                      </a:pPr>
                      <a:r>
                        <a:rPr lang="en-US" sz="1500" b="1">
                          <a:solidFill>
                            <a:srgbClr val="000000"/>
                          </a:solidFill>
                          <a:latin typeface="Open Sauce Bold"/>
                          <a:ea typeface="Open Sauce Bold"/>
                          <a:cs typeface="Open Sauce Bold"/>
                          <a:sym typeface="Open Sauce Bold"/>
                        </a:rPr>
                        <a:t>Market</a:t>
                      </a:r>
                      <a:endParaRPr lang="en-US" sz="1100"/>
                    </a:p>
                    <a:p>
                      <a:pPr algn="ctr">
                        <a:lnSpc>
                          <a:spcPts val="2100"/>
                        </a:lnSpc>
                      </a:pPr>
                      <a:r>
                        <a:rPr lang="en-US" sz="1500" b="1">
                          <a:solidFill>
                            <a:srgbClr val="000000"/>
                          </a:solidFill>
                          <a:latin typeface="Open Sauce Bold"/>
                          <a:ea typeface="Open Sauce Bold"/>
                          <a:cs typeface="Open Sauce Bold"/>
                          <a:sym typeface="Open Sauce Bold"/>
                        </a:rPr>
                        <a:t>  Segment</a:t>
                      </a:r>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100"/>
                        </a:lnSpc>
                        <a:defRPr/>
                      </a:pPr>
                      <a:r>
                        <a:rPr lang="en-US" sz="1500" b="1">
                          <a:solidFill>
                            <a:srgbClr val="000000"/>
                          </a:solidFill>
                          <a:latin typeface="Open Sauce Bold"/>
                          <a:ea typeface="Open Sauce Bold"/>
                          <a:cs typeface="Open Sauce Bold"/>
                          <a:sym typeface="Open Sauce Bold"/>
                        </a:rPr>
                        <a:t>Market Size</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100"/>
                        </a:lnSpc>
                        <a:defRPr/>
                      </a:pPr>
                      <a:r>
                        <a:rPr lang="en-US" sz="1500" b="1">
                          <a:solidFill>
                            <a:srgbClr val="000000"/>
                          </a:solidFill>
                          <a:latin typeface="Open Sauce Bold"/>
                          <a:ea typeface="Open Sauce Bold"/>
                          <a:cs typeface="Open Sauce Bold"/>
                          <a:sym typeface="Open Sauce Bold"/>
                        </a:rPr>
                        <a:t>Growth Potential</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100"/>
                        </a:lnSpc>
                        <a:defRPr/>
                      </a:pPr>
                      <a:r>
                        <a:rPr lang="en-US" sz="1500" b="1">
                          <a:solidFill>
                            <a:srgbClr val="000000"/>
                          </a:solidFill>
                          <a:latin typeface="Open Sauce Bold"/>
                          <a:ea typeface="Open Sauce Bold"/>
                          <a:cs typeface="Open Sauce Bold"/>
                          <a:sym typeface="Open Sauce Bold"/>
                        </a:rPr>
                        <a:t>Brand Fit</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100"/>
                        </a:lnSpc>
                        <a:defRPr/>
                      </a:pPr>
                      <a:r>
                        <a:rPr lang="en-US" sz="1500" b="1">
                          <a:solidFill>
                            <a:srgbClr val="000000"/>
                          </a:solidFill>
                          <a:latin typeface="Open Sauce Bold"/>
                          <a:ea typeface="Open Sauce Bold"/>
                          <a:cs typeface="Open Sauce Bold"/>
                          <a:sym typeface="Open Sauce Bold"/>
                        </a:rPr>
                        <a:t>Regulatory Ease</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100"/>
                        </a:lnSpc>
                        <a:defRPr/>
                      </a:pPr>
                      <a:r>
                        <a:rPr lang="en-US" sz="1500" b="1">
                          <a:solidFill>
                            <a:srgbClr val="000000"/>
                          </a:solidFill>
                          <a:latin typeface="Open Sauce Bold"/>
                          <a:ea typeface="Open Sauce Bold"/>
                          <a:cs typeface="Open Sauce Bold"/>
                          <a:sym typeface="Open Sauce Bold"/>
                        </a:rPr>
                        <a:t>Consumer Perception</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671577">
                <a:tc>
                  <a:txBody>
                    <a:bodyPr/>
                    <a:lstStyle/>
                    <a:p>
                      <a:pPr algn="ctr">
                        <a:lnSpc>
                          <a:spcPts val="2100"/>
                        </a:lnSpc>
                        <a:defRPr/>
                      </a:pPr>
                      <a:r>
                        <a:rPr lang="en-US" sz="1500">
                          <a:solidFill>
                            <a:srgbClr val="000000"/>
                          </a:solidFill>
                          <a:latin typeface="Open Sauce"/>
                          <a:ea typeface="Open Sauce"/>
                          <a:cs typeface="Open Sauce"/>
                          <a:sym typeface="Open Sauce"/>
                        </a:rPr>
                        <a:t>Wellness CBD</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100"/>
                        </a:lnSpc>
                        <a:defRPr/>
                      </a:pPr>
                      <a:r>
                        <a:rPr lang="en-US" sz="1500" dirty="0">
                          <a:solidFill>
                            <a:srgbClr val="000000"/>
                          </a:solidFill>
                          <a:latin typeface="Open Sauce"/>
                          <a:ea typeface="Open Sauce"/>
                          <a:cs typeface="Open Sauce"/>
                          <a:sym typeface="Open Sauce"/>
                        </a:rPr>
                        <a:t>High   </a:t>
                      </a:r>
                      <a:endParaRPr lang="en-US" sz="1100" dirty="0"/>
                    </a:p>
                    <a:p>
                      <a:pPr algn="ctr">
                        <a:lnSpc>
                          <a:spcPts val="2100"/>
                        </a:lnSpc>
                      </a:pPr>
                      <a:r>
                        <a:rPr lang="en-US" sz="1500" dirty="0">
                          <a:solidFill>
                            <a:srgbClr val="000000"/>
                          </a:solidFill>
                          <a:latin typeface="Open Sauce"/>
                          <a:ea typeface="Open Sauce"/>
                          <a:cs typeface="Open Sauce"/>
                          <a:sym typeface="Open Sauce"/>
                        </a:rPr>
                        <a:t>(Large existing market for wellness</a:t>
                      </a:r>
                    </a:p>
                    <a:p>
                      <a:pPr algn="ctr">
                        <a:lnSpc>
                          <a:spcPts val="2100"/>
                        </a:lnSpc>
                      </a:pPr>
                      <a:r>
                        <a:rPr lang="en-US" sz="1500" dirty="0">
                          <a:solidFill>
                            <a:srgbClr val="000000"/>
                          </a:solidFill>
                          <a:latin typeface="Open Sauce"/>
                          <a:ea typeface="Open Sauce"/>
                          <a:cs typeface="Open Sauce"/>
                          <a:sym typeface="Open Sauce"/>
                        </a:rPr>
                        <a:t>  products)</a:t>
                      </a:r>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100"/>
                        </a:lnSpc>
                        <a:defRPr/>
                      </a:pPr>
                      <a:r>
                        <a:rPr lang="en-US" sz="1500">
                          <a:solidFill>
                            <a:srgbClr val="000000"/>
                          </a:solidFill>
                          <a:latin typeface="Open Sauce"/>
                          <a:ea typeface="Open Sauce"/>
                          <a:cs typeface="Open Sauce"/>
                          <a:sym typeface="Open Sauce"/>
                        </a:rPr>
                        <a:t>High  </a:t>
                      </a:r>
                      <a:endParaRPr lang="en-US" sz="1100"/>
                    </a:p>
                    <a:p>
                      <a:pPr algn="ctr">
                        <a:lnSpc>
                          <a:spcPts val="2100"/>
                        </a:lnSpc>
                      </a:pPr>
                      <a:r>
                        <a:rPr lang="en-US" sz="1500">
                          <a:solidFill>
                            <a:srgbClr val="000000"/>
                          </a:solidFill>
                          <a:latin typeface="Open Sauce"/>
                          <a:ea typeface="Open Sauce"/>
                          <a:cs typeface="Open Sauce"/>
                          <a:sym typeface="Open Sauce"/>
                        </a:rPr>
                        <a:t>  (Increasing acceptance of CBD for</a:t>
                      </a:r>
                    </a:p>
                    <a:p>
                      <a:pPr algn="ctr">
                        <a:lnSpc>
                          <a:spcPts val="2100"/>
                        </a:lnSpc>
                      </a:pPr>
                      <a:r>
                        <a:rPr lang="en-US" sz="1500">
                          <a:solidFill>
                            <a:srgbClr val="000000"/>
                          </a:solidFill>
                          <a:latin typeface="Open Sauce"/>
                          <a:ea typeface="Open Sauce"/>
                          <a:cs typeface="Open Sauce"/>
                          <a:sym typeface="Open Sauce"/>
                        </a:rPr>
                        <a:t>  wellness)</a:t>
                      </a:r>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100"/>
                        </a:lnSpc>
                        <a:defRPr/>
                      </a:pPr>
                      <a:r>
                        <a:rPr lang="en-US" sz="1500">
                          <a:solidFill>
                            <a:srgbClr val="000000"/>
                          </a:solidFill>
                          <a:latin typeface="Open Sauce"/>
                          <a:ea typeface="Open Sauce"/>
                          <a:cs typeface="Open Sauce"/>
                          <a:sym typeface="Open Sauce"/>
                        </a:rPr>
                        <a:t>High </a:t>
                      </a:r>
                      <a:endParaRPr lang="en-US" sz="1100"/>
                    </a:p>
                    <a:p>
                      <a:pPr algn="ctr">
                        <a:lnSpc>
                          <a:spcPts val="2100"/>
                        </a:lnSpc>
                      </a:pPr>
                      <a:r>
                        <a:rPr lang="en-US" sz="1500">
                          <a:solidFill>
                            <a:srgbClr val="000000"/>
                          </a:solidFill>
                          <a:latin typeface="Open Sauce"/>
                          <a:ea typeface="Open Sauce"/>
                          <a:cs typeface="Open Sauce"/>
                          <a:sym typeface="Open Sauce"/>
                        </a:rPr>
                        <a:t>(Aligns with</a:t>
                      </a:r>
                    </a:p>
                    <a:p>
                      <a:pPr algn="ctr">
                        <a:lnSpc>
                          <a:spcPts val="2100"/>
                        </a:lnSpc>
                      </a:pPr>
                      <a:r>
                        <a:rPr lang="en-US" sz="1500">
                          <a:solidFill>
                            <a:srgbClr val="000000"/>
                          </a:solidFill>
                          <a:latin typeface="Open Sauce"/>
                          <a:ea typeface="Open Sauce"/>
                          <a:cs typeface="Open Sauce"/>
                          <a:sym typeface="Open Sauce"/>
                        </a:rPr>
                        <a:t>  Stewart's lifestyle brand)</a:t>
                      </a:r>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100"/>
                        </a:lnSpc>
                        <a:defRPr/>
                      </a:pPr>
                      <a:r>
                        <a:rPr lang="en-US" sz="1500">
                          <a:solidFill>
                            <a:srgbClr val="000000"/>
                          </a:solidFill>
                          <a:latin typeface="Open Sauce"/>
                          <a:ea typeface="Open Sauce"/>
                          <a:cs typeface="Open Sauce"/>
                          <a:sym typeface="Open Sauce"/>
                        </a:rPr>
                        <a:t>Medium       </a:t>
                      </a:r>
                      <a:endParaRPr lang="en-US" sz="1100"/>
                    </a:p>
                    <a:p>
                      <a:pPr algn="ctr">
                        <a:lnSpc>
                          <a:spcPts val="2100"/>
                        </a:lnSpc>
                      </a:pPr>
                      <a:r>
                        <a:rPr lang="en-US" sz="1500">
                          <a:solidFill>
                            <a:srgbClr val="000000"/>
                          </a:solidFill>
                          <a:latin typeface="Open Sauce"/>
                          <a:ea typeface="Open Sauce"/>
                          <a:cs typeface="Open Sauce"/>
                          <a:sym typeface="Open Sauce"/>
                        </a:rPr>
                        <a:t>(CBD regulations less strict than THC)</a:t>
                      </a:r>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100"/>
                        </a:lnSpc>
                        <a:defRPr/>
                      </a:pPr>
                      <a:r>
                        <a:rPr lang="en-US" sz="1500">
                          <a:solidFill>
                            <a:srgbClr val="000000"/>
                          </a:solidFill>
                          <a:latin typeface="Open Sauce"/>
                          <a:ea typeface="Open Sauce"/>
                          <a:cs typeface="Open Sauce"/>
                          <a:sym typeface="Open Sauce"/>
                        </a:rPr>
                        <a:t>                      High                                    (Viewed as natural wellness</a:t>
                      </a:r>
                      <a:endParaRPr lang="en-US" sz="1100"/>
                    </a:p>
                    <a:p>
                      <a:pPr algn="ctr">
                        <a:lnSpc>
                          <a:spcPts val="2100"/>
                        </a:lnSpc>
                      </a:pPr>
                      <a:r>
                        <a:rPr lang="en-US" sz="1500">
                          <a:solidFill>
                            <a:srgbClr val="000000"/>
                          </a:solidFill>
                          <a:latin typeface="Open Sauce"/>
                          <a:ea typeface="Open Sauce"/>
                          <a:cs typeface="Open Sauce"/>
                          <a:sym typeface="Open Sauce"/>
                        </a:rPr>
                        <a:t>  solution)</a:t>
                      </a:r>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423228">
                <a:tc>
                  <a:txBody>
                    <a:bodyPr/>
                    <a:lstStyle/>
                    <a:p>
                      <a:pPr algn="ctr">
                        <a:lnSpc>
                          <a:spcPts val="2100"/>
                        </a:lnSpc>
                        <a:defRPr/>
                      </a:pPr>
                      <a:r>
                        <a:rPr lang="en-US" sz="1500">
                          <a:solidFill>
                            <a:srgbClr val="000000"/>
                          </a:solidFill>
                          <a:latin typeface="Open Sauce"/>
                          <a:ea typeface="Open Sauce"/>
                          <a:cs typeface="Open Sauce"/>
                          <a:sym typeface="Open Sauce"/>
                        </a:rPr>
                        <a:t>Medical Cannabis</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100"/>
                        </a:lnSpc>
                        <a:defRPr/>
                      </a:pPr>
                      <a:r>
                        <a:rPr lang="en-US" sz="1500">
                          <a:solidFill>
                            <a:srgbClr val="000000"/>
                          </a:solidFill>
                          <a:latin typeface="Open Sauce"/>
                          <a:ea typeface="Open Sauce"/>
                          <a:cs typeface="Open Sauce"/>
                          <a:sym typeface="Open Sauce"/>
                        </a:rPr>
                        <a:t>Medium</a:t>
                      </a:r>
                      <a:endParaRPr lang="en-US" sz="1100"/>
                    </a:p>
                    <a:p>
                      <a:pPr algn="ctr">
                        <a:lnSpc>
                          <a:spcPts val="2100"/>
                        </a:lnSpc>
                      </a:pPr>
                      <a:r>
                        <a:rPr lang="en-US" sz="1500">
                          <a:solidFill>
                            <a:srgbClr val="000000"/>
                          </a:solidFill>
                          <a:latin typeface="Open Sauce"/>
                          <a:ea typeface="Open Sauce"/>
                          <a:cs typeface="Open Sauce"/>
                          <a:sym typeface="Open Sauce"/>
                        </a:rPr>
                        <a:t> (Limited by</a:t>
                      </a:r>
                    </a:p>
                    <a:p>
                      <a:pPr algn="ctr">
                        <a:lnSpc>
                          <a:spcPts val="2100"/>
                        </a:lnSpc>
                      </a:pPr>
                      <a:r>
                        <a:rPr lang="en-US" sz="1500">
                          <a:solidFill>
                            <a:srgbClr val="000000"/>
                          </a:solidFill>
                          <a:latin typeface="Open Sauce"/>
                          <a:ea typeface="Open Sauce"/>
                          <a:cs typeface="Open Sauce"/>
                          <a:sym typeface="Open Sauce"/>
                        </a:rPr>
                        <a:t>  prescription requirements)</a:t>
                      </a:r>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100"/>
                        </a:lnSpc>
                        <a:defRPr/>
                      </a:pPr>
                      <a:r>
                        <a:rPr lang="en-US" sz="1500">
                          <a:solidFill>
                            <a:srgbClr val="000000"/>
                          </a:solidFill>
                          <a:latin typeface="Open Sauce"/>
                          <a:ea typeface="Open Sauce"/>
                          <a:cs typeface="Open Sauce"/>
                          <a:sym typeface="Open Sauce"/>
                        </a:rPr>
                        <a:t>Medium</a:t>
                      </a:r>
                      <a:endParaRPr lang="en-US" sz="1100"/>
                    </a:p>
                    <a:p>
                      <a:pPr algn="ctr">
                        <a:lnSpc>
                          <a:spcPts val="2100"/>
                        </a:lnSpc>
                      </a:pPr>
                      <a:r>
                        <a:rPr lang="en-US" sz="1500">
                          <a:solidFill>
                            <a:srgbClr val="000000"/>
                          </a:solidFill>
                          <a:latin typeface="Open Sauce"/>
                          <a:ea typeface="Open Sauce"/>
                          <a:cs typeface="Open Sauce"/>
                          <a:sym typeface="Open Sauce"/>
                        </a:rPr>
                        <a:t> (Gradual</a:t>
                      </a:r>
                    </a:p>
                    <a:p>
                      <a:pPr algn="ctr">
                        <a:lnSpc>
                          <a:spcPts val="2100"/>
                        </a:lnSpc>
                      </a:pPr>
                      <a:r>
                        <a:rPr lang="en-US" sz="1500">
                          <a:solidFill>
                            <a:srgbClr val="000000"/>
                          </a:solidFill>
                          <a:latin typeface="Open Sauce"/>
                          <a:ea typeface="Open Sauce"/>
                          <a:cs typeface="Open Sauce"/>
                          <a:sym typeface="Open Sauce"/>
                        </a:rPr>
                        <a:t>  increase in medical approvals)</a:t>
                      </a:r>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100"/>
                        </a:lnSpc>
                        <a:defRPr/>
                      </a:pPr>
                      <a:r>
                        <a:rPr lang="en-US" sz="1500">
                          <a:solidFill>
                            <a:srgbClr val="000000"/>
                          </a:solidFill>
                          <a:latin typeface="Open Sauce"/>
                          <a:ea typeface="Open Sauce"/>
                          <a:cs typeface="Open Sauce"/>
                          <a:sym typeface="Open Sauce"/>
                        </a:rPr>
                        <a:t>Low     </a:t>
                      </a:r>
                      <a:endParaRPr lang="en-US" sz="1100"/>
                    </a:p>
                    <a:p>
                      <a:pPr algn="ctr">
                        <a:lnSpc>
                          <a:spcPts val="2100"/>
                        </a:lnSpc>
                      </a:pPr>
                      <a:r>
                        <a:rPr lang="en-US" sz="1500">
                          <a:solidFill>
                            <a:srgbClr val="000000"/>
                          </a:solidFill>
                          <a:latin typeface="Open Sauce"/>
                          <a:ea typeface="Open Sauce"/>
                          <a:cs typeface="Open Sauce"/>
                          <a:sym typeface="Open Sauce"/>
                        </a:rPr>
                        <a:t>    (Less aligned with Stewart's</a:t>
                      </a:r>
                    </a:p>
                    <a:p>
                      <a:pPr algn="ctr">
                        <a:lnSpc>
                          <a:spcPts val="2100"/>
                        </a:lnSpc>
                      </a:pPr>
                      <a:r>
                        <a:rPr lang="en-US" sz="1500">
                          <a:solidFill>
                            <a:srgbClr val="000000"/>
                          </a:solidFill>
                          <a:latin typeface="Open Sauce"/>
                          <a:ea typeface="Open Sauce"/>
                          <a:cs typeface="Open Sauce"/>
                          <a:sym typeface="Open Sauce"/>
                        </a:rPr>
                        <a:t>  lifestyle focus)</a:t>
                      </a:r>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100"/>
                        </a:lnSpc>
                        <a:defRPr/>
                      </a:pPr>
                      <a:r>
                        <a:rPr lang="en-US" sz="1500">
                          <a:solidFill>
                            <a:srgbClr val="000000"/>
                          </a:solidFill>
                          <a:latin typeface="Open Sauce"/>
                          <a:ea typeface="Open Sauce"/>
                          <a:cs typeface="Open Sauce"/>
                          <a:sym typeface="Open Sauce"/>
                        </a:rPr>
                        <a:t>Low        </a:t>
                      </a:r>
                      <a:endParaRPr lang="en-US" sz="1100"/>
                    </a:p>
                    <a:p>
                      <a:pPr algn="ctr">
                        <a:lnSpc>
                          <a:spcPts val="2100"/>
                        </a:lnSpc>
                      </a:pPr>
                      <a:r>
                        <a:rPr lang="en-US" sz="1500">
                          <a:solidFill>
                            <a:srgbClr val="000000"/>
                          </a:solidFill>
                          <a:latin typeface="Open Sauce"/>
                          <a:ea typeface="Open Sauce"/>
                          <a:cs typeface="Open Sauce"/>
                          <a:sym typeface="Open Sauce"/>
                        </a:rPr>
                        <a:t>    (Strict medical regulations)</a:t>
                      </a:r>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100"/>
                        </a:lnSpc>
                        <a:defRPr/>
                      </a:pPr>
                      <a:r>
                        <a:rPr lang="en-US" sz="1500">
                          <a:solidFill>
                            <a:srgbClr val="000000"/>
                          </a:solidFill>
                          <a:latin typeface="Open Sauce"/>
                          <a:ea typeface="Open Sauce"/>
                          <a:cs typeface="Open Sauce"/>
                          <a:sym typeface="Open Sauce"/>
                        </a:rPr>
                        <a:t>Medium          </a:t>
                      </a:r>
                      <a:endParaRPr lang="en-US" sz="1100"/>
                    </a:p>
                    <a:p>
                      <a:pPr algn="ctr">
                        <a:lnSpc>
                          <a:spcPts val="2100"/>
                        </a:lnSpc>
                      </a:pPr>
                      <a:r>
                        <a:rPr lang="en-US" sz="1500">
                          <a:solidFill>
                            <a:srgbClr val="000000"/>
                          </a:solidFill>
                          <a:latin typeface="Open Sauce"/>
                          <a:ea typeface="Open Sauce"/>
                          <a:cs typeface="Open Sauce"/>
                          <a:sym typeface="Open Sauce"/>
                        </a:rPr>
                        <a:t>    (Growing acceptance for medical</a:t>
                      </a:r>
                    </a:p>
                    <a:p>
                      <a:pPr algn="ctr">
                        <a:lnSpc>
                          <a:spcPts val="2100"/>
                        </a:lnSpc>
                      </a:pPr>
                      <a:r>
                        <a:rPr lang="en-US" sz="1500">
                          <a:solidFill>
                            <a:srgbClr val="000000"/>
                          </a:solidFill>
                          <a:latin typeface="Open Sauce"/>
                          <a:ea typeface="Open Sauce"/>
                          <a:cs typeface="Open Sauce"/>
                          <a:sym typeface="Open Sauce"/>
                        </a:rPr>
                        <a:t>  use)</a:t>
                      </a:r>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404125">
                <a:tc>
                  <a:txBody>
                    <a:bodyPr/>
                    <a:lstStyle/>
                    <a:p>
                      <a:pPr algn="ctr">
                        <a:lnSpc>
                          <a:spcPts val="2100"/>
                        </a:lnSpc>
                        <a:defRPr/>
                      </a:pPr>
                      <a:r>
                        <a:rPr lang="en-US" sz="1500">
                          <a:solidFill>
                            <a:srgbClr val="000000"/>
                          </a:solidFill>
                          <a:latin typeface="Open Sauce"/>
                          <a:ea typeface="Open Sauce"/>
                          <a:cs typeface="Open Sauce"/>
                          <a:sym typeface="Open Sauce"/>
                        </a:rPr>
                        <a:t>Recreational</a:t>
                      </a:r>
                      <a:endParaRPr lang="en-US" sz="1100"/>
                    </a:p>
                    <a:p>
                      <a:pPr algn="ctr">
                        <a:lnSpc>
                          <a:spcPts val="2100"/>
                        </a:lnSpc>
                      </a:pPr>
                      <a:r>
                        <a:rPr lang="en-US" sz="1500">
                          <a:solidFill>
                            <a:srgbClr val="000000"/>
                          </a:solidFill>
                          <a:latin typeface="Open Sauce"/>
                          <a:ea typeface="Open Sauce"/>
                          <a:cs typeface="Open Sauce"/>
                          <a:sym typeface="Open Sauce"/>
                        </a:rPr>
                        <a:t>  Cannabis</a:t>
                      </a:r>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100"/>
                        </a:lnSpc>
                        <a:defRPr/>
                      </a:pPr>
                      <a:r>
                        <a:rPr lang="en-US" sz="1500">
                          <a:solidFill>
                            <a:srgbClr val="000000"/>
                          </a:solidFill>
                          <a:latin typeface="Open Sauce"/>
                          <a:ea typeface="Open Sauce"/>
                          <a:cs typeface="Open Sauce"/>
                          <a:sym typeface="Open Sauce"/>
                        </a:rPr>
                        <a:t>High</a:t>
                      </a:r>
                      <a:endParaRPr lang="en-US" sz="1100"/>
                    </a:p>
                    <a:p>
                      <a:pPr algn="ctr">
                        <a:lnSpc>
                          <a:spcPts val="2100"/>
                        </a:lnSpc>
                      </a:pPr>
                      <a:r>
                        <a:rPr lang="en-US" sz="1500">
                          <a:solidFill>
                            <a:srgbClr val="000000"/>
                          </a:solidFill>
                          <a:latin typeface="Open Sauce"/>
                          <a:ea typeface="Open Sauce"/>
                          <a:cs typeface="Open Sauce"/>
                          <a:sym typeface="Open Sauce"/>
                        </a:rPr>
                        <a:t>    (Large potential consumer base)</a:t>
                      </a:r>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100"/>
                        </a:lnSpc>
                        <a:defRPr/>
                      </a:pPr>
                      <a:r>
                        <a:rPr lang="en-US" sz="1500">
                          <a:solidFill>
                            <a:srgbClr val="000000"/>
                          </a:solidFill>
                          <a:latin typeface="Open Sauce"/>
                          <a:ea typeface="Open Sauce"/>
                          <a:cs typeface="Open Sauce"/>
                          <a:sym typeface="Open Sauce"/>
                        </a:rPr>
                        <a:t>High  </a:t>
                      </a:r>
                      <a:endParaRPr lang="en-US" sz="1100"/>
                    </a:p>
                    <a:p>
                      <a:pPr algn="ctr">
                        <a:lnSpc>
                          <a:spcPts val="2100"/>
                        </a:lnSpc>
                      </a:pPr>
                      <a:r>
                        <a:rPr lang="en-US" sz="1500">
                          <a:solidFill>
                            <a:srgbClr val="000000"/>
                          </a:solidFill>
                          <a:latin typeface="Open Sauce"/>
                          <a:ea typeface="Open Sauce"/>
                          <a:cs typeface="Open Sauce"/>
                          <a:sym typeface="Open Sauce"/>
                        </a:rPr>
                        <a:t>   (Increasing legalization trends)</a:t>
                      </a:r>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100"/>
                        </a:lnSpc>
                        <a:defRPr/>
                      </a:pPr>
                      <a:r>
                        <a:rPr lang="en-US" sz="1500">
                          <a:solidFill>
                            <a:srgbClr val="000000"/>
                          </a:solidFill>
                          <a:latin typeface="Open Sauce"/>
                          <a:ea typeface="Open Sauce"/>
                          <a:cs typeface="Open Sauce"/>
                          <a:sym typeface="Open Sauce"/>
                        </a:rPr>
                        <a:t>Low </a:t>
                      </a:r>
                      <a:endParaRPr lang="en-US" sz="1100"/>
                    </a:p>
                    <a:p>
                      <a:pPr algn="ctr">
                        <a:lnSpc>
                          <a:spcPts val="2100"/>
                        </a:lnSpc>
                      </a:pPr>
                      <a:r>
                        <a:rPr lang="en-US" sz="1500">
                          <a:solidFill>
                            <a:srgbClr val="000000"/>
                          </a:solidFill>
                          <a:latin typeface="Open Sauce"/>
                          <a:ea typeface="Open Sauce"/>
                          <a:cs typeface="Open Sauce"/>
                          <a:sym typeface="Open Sauce"/>
                        </a:rPr>
                        <a:t>(Conflicts with</a:t>
                      </a:r>
                    </a:p>
                    <a:p>
                      <a:pPr algn="ctr">
                        <a:lnSpc>
                          <a:spcPts val="2100"/>
                        </a:lnSpc>
                      </a:pPr>
                      <a:r>
                        <a:rPr lang="en-US" sz="1500">
                          <a:solidFill>
                            <a:srgbClr val="000000"/>
                          </a:solidFill>
                          <a:latin typeface="Open Sauce"/>
                          <a:ea typeface="Open Sauce"/>
                          <a:cs typeface="Open Sauce"/>
                          <a:sym typeface="Open Sauce"/>
                        </a:rPr>
                        <a:t>  Stewart's wholesome image)</a:t>
                      </a:r>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100"/>
                        </a:lnSpc>
                        <a:defRPr/>
                      </a:pPr>
                      <a:r>
                        <a:rPr lang="en-US" sz="1500">
                          <a:solidFill>
                            <a:srgbClr val="000000"/>
                          </a:solidFill>
                          <a:latin typeface="Open Sauce"/>
                          <a:ea typeface="Open Sauce"/>
                          <a:cs typeface="Open Sauce"/>
                          <a:sym typeface="Open Sauce"/>
                        </a:rPr>
                        <a:t>Low     </a:t>
                      </a:r>
                      <a:endParaRPr lang="en-US" sz="1100"/>
                    </a:p>
                    <a:p>
                      <a:pPr algn="ctr">
                        <a:lnSpc>
                          <a:spcPts val="2100"/>
                        </a:lnSpc>
                      </a:pPr>
                      <a:r>
                        <a:rPr lang="en-US" sz="1500">
                          <a:solidFill>
                            <a:srgbClr val="000000"/>
                          </a:solidFill>
                          <a:latin typeface="Open Sauce"/>
                          <a:ea typeface="Open Sauce"/>
                          <a:cs typeface="Open Sauce"/>
                          <a:sym typeface="Open Sauce"/>
                        </a:rPr>
                        <a:t>   (Varying state laws, federal</a:t>
                      </a:r>
                    </a:p>
                    <a:p>
                      <a:pPr algn="ctr">
                        <a:lnSpc>
                          <a:spcPts val="2100"/>
                        </a:lnSpc>
                      </a:pPr>
                      <a:r>
                        <a:rPr lang="en-US" sz="1500">
                          <a:solidFill>
                            <a:srgbClr val="000000"/>
                          </a:solidFill>
                          <a:latin typeface="Open Sauce"/>
                          <a:ea typeface="Open Sauce"/>
                          <a:cs typeface="Open Sauce"/>
                          <a:sym typeface="Open Sauce"/>
                        </a:rPr>
                        <a:t>  illegality)</a:t>
                      </a:r>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100"/>
                        </a:lnSpc>
                        <a:defRPr/>
                      </a:pPr>
                      <a:r>
                        <a:rPr lang="en-US" sz="1500">
                          <a:solidFill>
                            <a:srgbClr val="000000"/>
                          </a:solidFill>
                          <a:latin typeface="Open Sauce"/>
                          <a:ea typeface="Open Sauce"/>
                          <a:cs typeface="Open Sauce"/>
                          <a:sym typeface="Open Sauce"/>
                        </a:rPr>
                        <a:t>Low          </a:t>
                      </a:r>
                      <a:endParaRPr lang="en-US" sz="1100"/>
                    </a:p>
                    <a:p>
                      <a:pPr algn="ctr">
                        <a:lnSpc>
                          <a:spcPts val="2100"/>
                        </a:lnSpc>
                      </a:pPr>
                      <a:r>
                        <a:rPr lang="en-US" sz="1500">
                          <a:solidFill>
                            <a:srgbClr val="000000"/>
                          </a:solidFill>
                          <a:latin typeface="Open Sauce"/>
                          <a:ea typeface="Open Sauce"/>
                          <a:cs typeface="Open Sauce"/>
                          <a:sym typeface="Open Sauce"/>
                        </a:rPr>
                        <a:t>               (Still stigmatized,</a:t>
                      </a:r>
                    </a:p>
                    <a:p>
                      <a:pPr algn="ctr">
                        <a:lnSpc>
                          <a:spcPts val="2100"/>
                        </a:lnSpc>
                      </a:pPr>
                      <a:r>
                        <a:rPr lang="en-US" sz="1500">
                          <a:solidFill>
                            <a:srgbClr val="000000"/>
                          </a:solidFill>
                          <a:latin typeface="Open Sauce"/>
                          <a:ea typeface="Open Sauce"/>
                          <a:cs typeface="Open Sauce"/>
                          <a:sym typeface="Open Sauce"/>
                        </a:rPr>
                        <a:t>  especially among Martha's demographic)</a:t>
                      </a:r>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404125">
                <a:tc>
                  <a:txBody>
                    <a:bodyPr/>
                    <a:lstStyle/>
                    <a:p>
                      <a:pPr algn="ctr">
                        <a:lnSpc>
                          <a:spcPts val="2100"/>
                        </a:lnSpc>
                        <a:defRPr/>
                      </a:pPr>
                      <a:r>
                        <a:rPr lang="en-US" sz="1500">
                          <a:solidFill>
                            <a:srgbClr val="000000"/>
                          </a:solidFill>
                          <a:latin typeface="Open Sauce"/>
                          <a:ea typeface="Open Sauce"/>
                          <a:cs typeface="Open Sauce"/>
                          <a:sym typeface="Open Sauce"/>
                        </a:rPr>
                        <a:t>Lifestyle Products</a:t>
                      </a:r>
                      <a:endParaRPr lang="en-US" sz="1100"/>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100"/>
                        </a:lnSpc>
                        <a:defRPr/>
                      </a:pPr>
                      <a:r>
                        <a:rPr lang="en-US" sz="1500">
                          <a:solidFill>
                            <a:srgbClr val="000000"/>
                          </a:solidFill>
                          <a:latin typeface="Open Sauce"/>
                          <a:ea typeface="Open Sauce"/>
                          <a:cs typeface="Open Sauce"/>
                          <a:sym typeface="Open Sauce"/>
                        </a:rPr>
                        <a:t>High</a:t>
                      </a:r>
                      <a:endParaRPr lang="en-US" sz="1100"/>
                    </a:p>
                    <a:p>
                      <a:pPr algn="ctr">
                        <a:lnSpc>
                          <a:spcPts val="2100"/>
                        </a:lnSpc>
                      </a:pPr>
                      <a:r>
                        <a:rPr lang="en-US" sz="1500">
                          <a:solidFill>
                            <a:srgbClr val="000000"/>
                          </a:solidFill>
                          <a:latin typeface="Open Sauce"/>
                          <a:ea typeface="Open Sauce"/>
                          <a:cs typeface="Open Sauce"/>
                          <a:sym typeface="Open Sauce"/>
                        </a:rPr>
                        <a:t> ( Broad appeal</a:t>
                      </a:r>
                    </a:p>
                    <a:p>
                      <a:pPr algn="ctr">
                        <a:lnSpc>
                          <a:spcPts val="2100"/>
                        </a:lnSpc>
                      </a:pPr>
                      <a:r>
                        <a:rPr lang="en-US" sz="1500">
                          <a:solidFill>
                            <a:srgbClr val="000000"/>
                          </a:solidFill>
                          <a:latin typeface="Open Sauce"/>
                          <a:ea typeface="Open Sauce"/>
                          <a:cs typeface="Open Sauce"/>
                          <a:sym typeface="Open Sauce"/>
                        </a:rPr>
                        <a:t>  across demographics)</a:t>
                      </a:r>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100"/>
                        </a:lnSpc>
                        <a:defRPr/>
                      </a:pPr>
                      <a:r>
                        <a:rPr lang="en-US" sz="1500">
                          <a:solidFill>
                            <a:srgbClr val="000000"/>
                          </a:solidFill>
                          <a:latin typeface="Open Sauce"/>
                          <a:ea typeface="Open Sauce"/>
                          <a:cs typeface="Open Sauce"/>
                          <a:sym typeface="Open Sauce"/>
                        </a:rPr>
                        <a:t>Medium</a:t>
                      </a:r>
                      <a:endParaRPr lang="en-US" sz="1100"/>
                    </a:p>
                    <a:p>
                      <a:pPr algn="ctr">
                        <a:lnSpc>
                          <a:spcPts val="2100"/>
                        </a:lnSpc>
                      </a:pPr>
                      <a:r>
                        <a:rPr lang="en-US" sz="1500">
                          <a:solidFill>
                            <a:srgbClr val="000000"/>
                          </a:solidFill>
                          <a:latin typeface="Open Sauce"/>
                          <a:ea typeface="Open Sauce"/>
                          <a:cs typeface="Open Sauce"/>
                          <a:sym typeface="Open Sauce"/>
                        </a:rPr>
                        <a:t> (Established</a:t>
                      </a:r>
                    </a:p>
                    <a:p>
                      <a:pPr algn="ctr">
                        <a:lnSpc>
                          <a:spcPts val="2100"/>
                        </a:lnSpc>
                      </a:pPr>
                      <a:r>
                        <a:rPr lang="en-US" sz="1500">
                          <a:solidFill>
                            <a:srgbClr val="000000"/>
                          </a:solidFill>
                          <a:latin typeface="Open Sauce"/>
                          <a:ea typeface="Open Sauce"/>
                          <a:cs typeface="Open Sauce"/>
                          <a:sym typeface="Open Sauce"/>
                        </a:rPr>
                        <a:t>  market with gradual growth)</a:t>
                      </a:r>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100"/>
                        </a:lnSpc>
                        <a:defRPr/>
                      </a:pPr>
                      <a:r>
                        <a:rPr lang="en-US" sz="1500">
                          <a:solidFill>
                            <a:srgbClr val="000000"/>
                          </a:solidFill>
                          <a:latin typeface="Open Sauce"/>
                          <a:ea typeface="Open Sauce"/>
                          <a:cs typeface="Open Sauce"/>
                          <a:sym typeface="Open Sauce"/>
                        </a:rPr>
                        <a:t>Very High</a:t>
                      </a:r>
                      <a:endParaRPr lang="en-US" sz="1100"/>
                    </a:p>
                    <a:p>
                      <a:pPr algn="ctr">
                        <a:lnSpc>
                          <a:spcPts val="2100"/>
                        </a:lnSpc>
                      </a:pPr>
                      <a:r>
                        <a:rPr lang="en-US" sz="1500">
                          <a:solidFill>
                            <a:srgbClr val="000000"/>
                          </a:solidFill>
                          <a:latin typeface="Open Sauce"/>
                          <a:ea typeface="Open Sauce"/>
                          <a:cs typeface="Open Sauce"/>
                          <a:sym typeface="Open Sauce"/>
                        </a:rPr>
                        <a:t> (Core of</a:t>
                      </a:r>
                    </a:p>
                    <a:p>
                      <a:pPr algn="ctr">
                        <a:lnSpc>
                          <a:spcPts val="2100"/>
                        </a:lnSpc>
                      </a:pPr>
                      <a:r>
                        <a:rPr lang="en-US" sz="1500">
                          <a:solidFill>
                            <a:srgbClr val="000000"/>
                          </a:solidFill>
                          <a:latin typeface="Open Sauce"/>
                          <a:ea typeface="Open Sauce"/>
                          <a:cs typeface="Open Sauce"/>
                          <a:sym typeface="Open Sauce"/>
                        </a:rPr>
                        <a:t>  Stewart's brand identity)</a:t>
                      </a:r>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100"/>
                        </a:lnSpc>
                        <a:defRPr/>
                      </a:pPr>
                      <a:r>
                        <a:rPr lang="en-US" sz="1500">
                          <a:solidFill>
                            <a:srgbClr val="000000"/>
                          </a:solidFill>
                          <a:latin typeface="Open Sauce"/>
                          <a:ea typeface="Open Sauce"/>
                          <a:cs typeface="Open Sauce"/>
                          <a:sym typeface="Open Sauce"/>
                        </a:rPr>
                        <a:t>High      </a:t>
                      </a:r>
                      <a:endParaRPr lang="en-US" sz="1100"/>
                    </a:p>
                    <a:p>
                      <a:pPr algn="ctr">
                        <a:lnSpc>
                          <a:spcPts val="2100"/>
                        </a:lnSpc>
                      </a:pPr>
                      <a:r>
                        <a:rPr lang="en-US" sz="1500">
                          <a:solidFill>
                            <a:srgbClr val="000000"/>
                          </a:solidFill>
                          <a:latin typeface="Open Sauce"/>
                          <a:ea typeface="Open Sauce"/>
                          <a:cs typeface="Open Sauce"/>
                          <a:sym typeface="Open Sauce"/>
                        </a:rPr>
                        <a:t>       (Few regulatory barriers for</a:t>
                      </a:r>
                    </a:p>
                    <a:p>
                      <a:pPr algn="ctr">
                        <a:lnSpc>
                          <a:spcPts val="2100"/>
                        </a:lnSpc>
                      </a:pPr>
                      <a:r>
                        <a:rPr lang="en-US" sz="1500">
                          <a:solidFill>
                            <a:srgbClr val="000000"/>
                          </a:solidFill>
                          <a:latin typeface="Open Sauce"/>
                          <a:ea typeface="Open Sauce"/>
                          <a:cs typeface="Open Sauce"/>
                          <a:sym typeface="Open Sauce"/>
                        </a:rPr>
                        <a:t>  non-cannabis products)</a:t>
                      </a:r>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ts val="2100"/>
                        </a:lnSpc>
                        <a:defRPr/>
                      </a:pPr>
                      <a:r>
                        <a:rPr lang="en-US" sz="1500" dirty="0">
                          <a:solidFill>
                            <a:srgbClr val="000000"/>
                          </a:solidFill>
                          <a:latin typeface="Open Sauce"/>
                          <a:ea typeface="Open Sauce"/>
                          <a:cs typeface="Open Sauce"/>
                          <a:sym typeface="Open Sauce"/>
                        </a:rPr>
                        <a:t>Very High  </a:t>
                      </a:r>
                      <a:endParaRPr lang="en-US" sz="1100" dirty="0"/>
                    </a:p>
                    <a:p>
                      <a:pPr algn="ctr">
                        <a:lnSpc>
                          <a:spcPts val="2100"/>
                        </a:lnSpc>
                      </a:pPr>
                      <a:r>
                        <a:rPr lang="en-US" sz="1500" dirty="0">
                          <a:solidFill>
                            <a:srgbClr val="000000"/>
                          </a:solidFill>
                          <a:latin typeface="Open Sauce"/>
                          <a:ea typeface="Open Sauce"/>
                          <a:cs typeface="Open Sauce"/>
                          <a:sym typeface="Open Sauce"/>
                        </a:rPr>
                        <a:t>        (Strong association with Stewart's</a:t>
                      </a:r>
                    </a:p>
                    <a:p>
                      <a:pPr algn="ctr">
                        <a:lnSpc>
                          <a:spcPts val="2100"/>
                        </a:lnSpc>
                      </a:pPr>
                      <a:r>
                        <a:rPr lang="en-US" sz="1500" dirty="0">
                          <a:solidFill>
                            <a:srgbClr val="000000"/>
                          </a:solidFill>
                          <a:latin typeface="Open Sauce"/>
                          <a:ea typeface="Open Sauce"/>
                          <a:cs typeface="Open Sauce"/>
                          <a:sym typeface="Open Sauce"/>
                        </a:rPr>
                        <a:t>  brand)</a:t>
                      </a:r>
                    </a:p>
                  </a:txBody>
                  <a:tcPr marL="133350" marR="133350" marT="133350" marB="13335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TextBox 3"/>
          <p:cNvSpPr txBox="1"/>
          <p:nvPr/>
        </p:nvSpPr>
        <p:spPr>
          <a:xfrm>
            <a:off x="1028700" y="1105455"/>
            <a:ext cx="8439296" cy="565150"/>
          </a:xfrm>
          <a:prstGeom prst="rect">
            <a:avLst/>
          </a:prstGeom>
        </p:spPr>
        <p:txBody>
          <a:bodyPr lIns="0" tIns="0" rIns="0" bIns="0" rtlCol="0" anchor="t">
            <a:spAutoFit/>
          </a:bodyPr>
          <a:lstStyle/>
          <a:p>
            <a:pPr algn="l">
              <a:lnSpc>
                <a:spcPts val="4399"/>
              </a:lnSpc>
            </a:pPr>
            <a:r>
              <a:rPr lang="en-US" sz="3999" b="1" spc="-139">
                <a:solidFill>
                  <a:srgbClr val="000000"/>
                </a:solidFill>
                <a:latin typeface="Open Sauce Bold"/>
                <a:ea typeface="Open Sauce Bold"/>
                <a:cs typeface="Open Sauce Bold"/>
                <a:sym typeface="Open Sauce Bold"/>
              </a:rPr>
              <a:t>MARKET POSSIBLITIES</a:t>
            </a:r>
          </a:p>
        </p:txBody>
      </p:sp>
      <p:sp>
        <p:nvSpPr>
          <p:cNvPr id="4" name="TextBox 4"/>
          <p:cNvSpPr txBox="1"/>
          <p:nvPr/>
        </p:nvSpPr>
        <p:spPr>
          <a:xfrm>
            <a:off x="1852484" y="8626467"/>
            <a:ext cx="14583032" cy="844550"/>
          </a:xfrm>
          <a:prstGeom prst="rect">
            <a:avLst/>
          </a:prstGeom>
        </p:spPr>
        <p:txBody>
          <a:bodyPr lIns="0" tIns="0" rIns="0" bIns="0" rtlCol="0" anchor="t">
            <a:spAutoFit/>
          </a:bodyPr>
          <a:lstStyle/>
          <a:p>
            <a:pPr algn="ctr">
              <a:lnSpc>
                <a:spcPts val="2200"/>
              </a:lnSpc>
              <a:spcBef>
                <a:spcPct val="0"/>
              </a:spcBef>
            </a:pPr>
            <a:r>
              <a:rPr lang="en-US" sz="2000" spc="-70">
                <a:solidFill>
                  <a:srgbClr val="000000"/>
                </a:solidFill>
                <a:latin typeface="Open Sauce"/>
                <a:ea typeface="Open Sauce"/>
                <a:cs typeface="Open Sauce"/>
                <a:sym typeface="Open Sauce"/>
              </a:rPr>
              <a:t>It can be concluded from this analysis that the joint venture operates mostly in the markets of</a:t>
            </a:r>
            <a:r>
              <a:rPr lang="en-US" sz="2000" b="1" spc="-70">
                <a:solidFill>
                  <a:srgbClr val="000000"/>
                </a:solidFill>
                <a:latin typeface="Open Sauce Bold"/>
                <a:ea typeface="Open Sauce Bold"/>
                <a:cs typeface="Open Sauce Bold"/>
                <a:sym typeface="Open Sauce Bold"/>
              </a:rPr>
              <a:t> Wellness CBD and Lifestyle Products</a:t>
            </a:r>
            <a:r>
              <a:rPr lang="en-US" sz="2000" spc="-70">
                <a:solidFill>
                  <a:srgbClr val="000000"/>
                </a:solidFill>
                <a:latin typeface="Open Sauce"/>
                <a:ea typeface="Open Sauce"/>
                <a:cs typeface="Open Sauce"/>
                <a:sym typeface="Open Sauce"/>
              </a:rPr>
              <a:t>. These segments complement Martha Stewart’s brand image best and encounter less restrictive legal requirements than medical or recreational marijuana(1).</a:t>
            </a:r>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047750"/>
            <a:ext cx="9496850" cy="448945"/>
          </a:xfrm>
          <a:prstGeom prst="rect">
            <a:avLst/>
          </a:prstGeom>
        </p:spPr>
        <p:txBody>
          <a:bodyPr lIns="0" tIns="0" rIns="0" bIns="0" rtlCol="0" anchor="t">
            <a:spAutoFit/>
          </a:bodyPr>
          <a:lstStyle/>
          <a:p>
            <a:pPr algn="l">
              <a:lnSpc>
                <a:spcPts val="3410"/>
              </a:lnSpc>
            </a:pPr>
            <a:r>
              <a:rPr lang="en-US" sz="3100" b="1" spc="-93">
                <a:solidFill>
                  <a:srgbClr val="211E1B"/>
                </a:solidFill>
                <a:latin typeface="Open Sauce Bold"/>
                <a:ea typeface="Open Sauce Bold"/>
                <a:cs typeface="Open Sauce Bold"/>
                <a:sym typeface="Open Sauce Bold"/>
              </a:rPr>
              <a:t>Current Scenario </a:t>
            </a:r>
          </a:p>
        </p:txBody>
      </p:sp>
      <p:sp>
        <p:nvSpPr>
          <p:cNvPr id="3" name="TextBox 3"/>
          <p:cNvSpPr txBox="1"/>
          <p:nvPr/>
        </p:nvSpPr>
        <p:spPr>
          <a:xfrm>
            <a:off x="1028700" y="1754377"/>
            <a:ext cx="16230600" cy="7019925"/>
          </a:xfrm>
          <a:prstGeom prst="rect">
            <a:avLst/>
          </a:prstGeom>
        </p:spPr>
        <p:txBody>
          <a:bodyPr lIns="0" tIns="0" rIns="0" bIns="0" rtlCol="0" anchor="t">
            <a:spAutoFit/>
          </a:bodyPr>
          <a:lstStyle/>
          <a:p>
            <a:pPr marL="431802" lvl="1" indent="-215901" algn="l">
              <a:lnSpc>
                <a:spcPts val="2400"/>
              </a:lnSpc>
              <a:buFont typeface="Arial"/>
              <a:buChar char="•"/>
            </a:pPr>
            <a:r>
              <a:rPr lang="en-US" sz="2000" spc="-80" dirty="0">
                <a:solidFill>
                  <a:srgbClr val="211E1B"/>
                </a:solidFill>
                <a:latin typeface="Open Sauce"/>
                <a:ea typeface="Open Sauce"/>
                <a:cs typeface="Open Sauce"/>
                <a:sym typeface="Open Sauce"/>
              </a:rPr>
              <a:t> In 2023, </a:t>
            </a:r>
            <a:r>
              <a:rPr lang="en-US" sz="2000" b="1" i="1" spc="-80" dirty="0">
                <a:solidFill>
                  <a:srgbClr val="211E1B"/>
                </a:solidFill>
                <a:latin typeface="Open Sauce Bold Italics"/>
                <a:ea typeface="Open Sauce Bold Italics"/>
                <a:cs typeface="Open Sauce Bold Italics"/>
                <a:sym typeface="Open Sauce Bold Italics"/>
              </a:rPr>
              <a:t>Canopy Growth</a:t>
            </a:r>
            <a:r>
              <a:rPr lang="en-US" sz="2000" spc="-80" dirty="0">
                <a:solidFill>
                  <a:srgbClr val="211E1B"/>
                </a:solidFill>
                <a:latin typeface="Open Sauce"/>
                <a:ea typeface="Open Sauce"/>
                <a:cs typeface="Open Sauce"/>
                <a:sym typeface="Open Sauce"/>
              </a:rPr>
              <a:t> added to a string of losses as well as restructuring efforts to its history. Net revenue was reported at $101 million for Q3 FY2023, a decline of 28 percent over one year. </a:t>
            </a:r>
          </a:p>
          <a:p>
            <a:pPr marL="431802" lvl="1" indent="-215901" algn="l">
              <a:lnSpc>
                <a:spcPts val="2400"/>
              </a:lnSpc>
              <a:buFont typeface="Arial"/>
              <a:buChar char="•"/>
            </a:pPr>
            <a:r>
              <a:rPr lang="en-US" sz="2000" spc="-80" dirty="0">
                <a:solidFill>
                  <a:srgbClr val="211E1B"/>
                </a:solidFill>
                <a:latin typeface="Open Sauce"/>
                <a:ea typeface="Open Sauce"/>
                <a:cs typeface="Open Sauce"/>
                <a:sym typeface="Open Sauce"/>
              </a:rPr>
              <a:t>In 2024, </a:t>
            </a:r>
            <a:r>
              <a:rPr lang="en-US" sz="2000" b="1" i="1" spc="-80" dirty="0">
                <a:solidFill>
                  <a:srgbClr val="211E1B"/>
                </a:solidFill>
                <a:latin typeface="Open Sauce Bold Italics"/>
                <a:ea typeface="Open Sauce Bold Italics"/>
                <a:cs typeface="Open Sauce Bold Italics"/>
                <a:sym typeface="Open Sauce Bold Italics"/>
              </a:rPr>
              <a:t>Canopy Growth and Martha Stewart Living </a:t>
            </a:r>
            <a:r>
              <a:rPr lang="en-US" sz="2000" b="1" i="1" spc="-80" dirty="0" err="1">
                <a:solidFill>
                  <a:srgbClr val="211E1B"/>
                </a:solidFill>
                <a:latin typeface="Open Sauce Bold Italics"/>
                <a:ea typeface="Open Sauce Bold Italics"/>
                <a:cs typeface="Open Sauce Bold Italics"/>
                <a:sym typeface="Open Sauce Bold Italics"/>
              </a:rPr>
              <a:t>Omnimedia</a:t>
            </a:r>
            <a:r>
              <a:rPr lang="en-US" sz="2000" spc="-80" dirty="0">
                <a:solidFill>
                  <a:srgbClr val="211E1B"/>
                </a:solidFill>
                <a:latin typeface="Open Sauce"/>
                <a:ea typeface="Open Sauce"/>
                <a:cs typeface="Open Sauce"/>
                <a:sym typeface="Open Sauce"/>
              </a:rPr>
              <a:t> have experienced an inconsistent performance with regard to the cannabis and wellness product sectors. Canopy Growth's priorities were directed towards the efforts of consolidating their business and finding a niche in the prevailing market. It managed to report three quarters of increasing revenue in Canada in a row when it was able to indicate 7% improvement in year over year revenue in Q4 2024. This was thanks largely to the medical segment of the business which reported a 16% increase in revenue.</a:t>
            </a:r>
          </a:p>
          <a:p>
            <a:pPr marL="431802" lvl="1" indent="-215901" algn="l">
              <a:lnSpc>
                <a:spcPts val="2400"/>
              </a:lnSpc>
              <a:buFont typeface="Arial"/>
              <a:buChar char="•"/>
            </a:pPr>
            <a:r>
              <a:rPr lang="en-US" sz="2000" spc="-80" dirty="0">
                <a:solidFill>
                  <a:srgbClr val="211E1B"/>
                </a:solidFill>
                <a:latin typeface="Open Sauce"/>
                <a:ea typeface="Open Sauce"/>
                <a:cs typeface="Open Sauce"/>
                <a:sym typeface="Open Sauce"/>
              </a:rPr>
              <a:t>Adding to this was the Storz &amp; Bickel (vaporizers) and </a:t>
            </a:r>
            <a:r>
              <a:rPr lang="en-US" sz="2000" spc="-80" dirty="0" err="1">
                <a:solidFill>
                  <a:srgbClr val="211E1B"/>
                </a:solidFill>
                <a:latin typeface="Open Sauce"/>
                <a:ea typeface="Open Sauce"/>
                <a:cs typeface="Open Sauce"/>
                <a:sym typeface="Open Sauce"/>
              </a:rPr>
              <a:t>BioSteel</a:t>
            </a:r>
            <a:r>
              <a:rPr lang="en-US" sz="2000" spc="-80" dirty="0">
                <a:solidFill>
                  <a:srgbClr val="211E1B"/>
                </a:solidFill>
                <a:latin typeface="Open Sauce"/>
                <a:ea typeface="Open Sauce"/>
                <a:cs typeface="Open Sauce"/>
                <a:sym typeface="Open Sauce"/>
              </a:rPr>
              <a:t> (nutrition) brands. The Company’s consumer-packaged goods (CPG) portfolio including Martha Stewart CBD products keeps on expanding. Canopy Growth has not lost sight of the goal of penetrating the American market through its ownership stakes of Acreage Holdings, Wana Brands and Jetty Extracts. Notable as it sounds, the company also has experienced challenges when it comes to finance and therefore resorted to debt restructuring with an aim of cutting down costs and improving their current liquidity .On other matters, the brand can capitalize on Martha Stuart’s image in the health and wellness category, which enhances the company’s appeal to older consumers who are wealthy and desire quality CBD products(1).</a:t>
            </a:r>
          </a:p>
          <a:p>
            <a:pPr algn="l">
              <a:lnSpc>
                <a:spcPts val="2400"/>
              </a:lnSpc>
            </a:pPr>
            <a:r>
              <a:rPr lang="en-US" sz="2000" spc="-80" dirty="0">
                <a:solidFill>
                  <a:srgbClr val="211E1B"/>
                </a:solidFill>
                <a:latin typeface="Open Sauce"/>
                <a:ea typeface="Open Sauce"/>
                <a:cs typeface="Open Sauce"/>
                <a:sym typeface="Open Sauce"/>
              </a:rPr>
              <a:t>Short term objectives- </a:t>
            </a:r>
          </a:p>
          <a:p>
            <a:pPr marL="431802" lvl="1" indent="-215901" algn="l">
              <a:lnSpc>
                <a:spcPts val="2400"/>
              </a:lnSpc>
              <a:buFont typeface="Arial"/>
              <a:buChar char="•"/>
            </a:pPr>
            <a:r>
              <a:rPr lang="en-US" sz="2000" spc="-80" dirty="0">
                <a:solidFill>
                  <a:srgbClr val="211E1B"/>
                </a:solidFill>
                <a:latin typeface="Open Sauce"/>
                <a:ea typeface="Open Sauce"/>
                <a:cs typeface="Open Sauce"/>
                <a:sym typeface="Open Sauce"/>
              </a:rPr>
              <a:t>Optimize Revenue in Key Segments: Canopy Growth plans to improve its target business segments in Canada and the particular states of the U.S. For instance, they emphasize the growth of the medical and vaporizer business with Storz &amp; Bickel revenue continuing to grow 16% during Q1 FY2024. In America, Canopy has continued to focus on premium THC through Acreage, Wana Brands, and Jetty Extracts.</a:t>
            </a:r>
          </a:p>
          <a:p>
            <a:pPr marL="431802" lvl="1" indent="-215901" algn="l">
              <a:lnSpc>
                <a:spcPts val="2400"/>
              </a:lnSpc>
              <a:buFont typeface="Arial"/>
              <a:buChar char="•"/>
            </a:pPr>
            <a:r>
              <a:rPr lang="en-US" sz="2000" spc="-80" dirty="0">
                <a:solidFill>
                  <a:srgbClr val="211E1B"/>
                </a:solidFill>
                <a:latin typeface="Open Sauce"/>
                <a:ea typeface="Open Sauce"/>
                <a:cs typeface="Open Sauce"/>
                <a:sym typeface="Open Sauce"/>
              </a:rPr>
              <a:t>Debt Reduction and Cost Efficiency: Canopy has also placed emphasis on their debt restructuring bid in this case to ensure liquidity, having cut their debts by more than $260 million dollars in 2023.</a:t>
            </a:r>
          </a:p>
          <a:p>
            <a:pPr marL="431802" lvl="1" indent="-215901" algn="l">
              <a:lnSpc>
                <a:spcPts val="2400"/>
              </a:lnSpc>
              <a:buFont typeface="Arial"/>
              <a:buChar char="•"/>
            </a:pPr>
            <a:r>
              <a:rPr lang="en-US" sz="2000" spc="-80" dirty="0">
                <a:solidFill>
                  <a:srgbClr val="211E1B"/>
                </a:solidFill>
                <a:latin typeface="Open Sauce"/>
                <a:ea typeface="Open Sauce"/>
                <a:cs typeface="Open Sauce"/>
                <a:sym typeface="Open Sauce"/>
              </a:rPr>
              <a:t>Strengthen the Martha Stewart CBD Brand: Goal is to focus on improving the present levels of the market influence of the CBD wellness products. These products are tailor made to capture the existing audience of Martha Stewart particularly in the wellness industry with high quality and trusted products such as CBD gummies and tinctures(1)(2).</a:t>
            </a:r>
          </a:p>
          <a:p>
            <a:pPr algn="l">
              <a:lnSpc>
                <a:spcPts val="2400"/>
              </a:lnSpc>
            </a:pPr>
            <a:endParaRPr lang="en-US" sz="2000" spc="-80" dirty="0">
              <a:solidFill>
                <a:srgbClr val="211E1B"/>
              </a:solidFill>
              <a:latin typeface="Open Sauce"/>
              <a:ea typeface="Open Sauce"/>
              <a:cs typeface="Open Sauce"/>
              <a:sym typeface="Open Sauce"/>
            </a:endParaRPr>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67994" y="1019175"/>
            <a:ext cx="16352012" cy="7386638"/>
          </a:xfrm>
          <a:prstGeom prst="rect">
            <a:avLst/>
          </a:prstGeom>
        </p:spPr>
        <p:txBody>
          <a:bodyPr lIns="0" tIns="0" rIns="0" bIns="0" rtlCol="0" anchor="t">
            <a:spAutoFit/>
          </a:bodyPr>
          <a:lstStyle/>
          <a:p>
            <a:pPr algn="l">
              <a:lnSpc>
                <a:spcPts val="2400"/>
              </a:lnSpc>
            </a:pPr>
            <a:r>
              <a:rPr lang="en-US" sz="2000" b="1" spc="-80" dirty="0">
                <a:solidFill>
                  <a:srgbClr val="211E1B"/>
                </a:solidFill>
                <a:latin typeface="Open Sauce Bold"/>
                <a:ea typeface="Open Sauce Bold"/>
                <a:cs typeface="Open Sauce Bold"/>
                <a:sym typeface="Open Sauce Bold"/>
              </a:rPr>
              <a:t>Long term objectives-</a:t>
            </a:r>
          </a:p>
          <a:p>
            <a:pPr marL="431802" lvl="1" indent="-215901" algn="l">
              <a:lnSpc>
                <a:spcPts val="2400"/>
              </a:lnSpc>
              <a:buFont typeface="Arial"/>
              <a:buChar char="•"/>
            </a:pPr>
            <a:r>
              <a:rPr lang="en-US" sz="2000" b="1" spc="-80" dirty="0">
                <a:solidFill>
                  <a:srgbClr val="211E1B"/>
                </a:solidFill>
                <a:latin typeface="Open Sauce Bold"/>
                <a:ea typeface="Open Sauce Bold"/>
                <a:cs typeface="Open Sauce Bold"/>
                <a:sym typeface="Open Sauce Bold"/>
              </a:rPr>
              <a:t>U.S. Market Expansion and Federal Potential</a:t>
            </a:r>
            <a:r>
              <a:rPr lang="en-US" sz="2000" spc="-80" dirty="0">
                <a:solidFill>
                  <a:srgbClr val="211E1B"/>
                </a:solidFill>
                <a:latin typeface="Open Sauce"/>
                <a:ea typeface="Open Sauce"/>
                <a:cs typeface="Open Sauce"/>
                <a:sym typeface="Open Sauce"/>
              </a:rPr>
              <a:t>: Canopy's main long-term objective is to become a market leader in the U.S. cannabis industry by increasing the availability of THC and CBD products in anticipation of possible federal legalization. Canopy wants to have a strong presence in the THC markets in the United places, particularly in places with significant population densities, through acquisitions and strategic alliances like the recent projects with Wana and Jetty. These actions are in line with the "asset-light" strategy, which increases brand influence while reducing direct ownership.</a:t>
            </a:r>
          </a:p>
          <a:p>
            <a:pPr marL="431802" lvl="1" indent="-215901" algn="l">
              <a:lnSpc>
                <a:spcPts val="2400"/>
              </a:lnSpc>
              <a:buFont typeface="Arial"/>
              <a:buChar char="•"/>
            </a:pPr>
            <a:r>
              <a:rPr lang="en-US" sz="2000" spc="-80" dirty="0">
                <a:solidFill>
                  <a:srgbClr val="211E1B"/>
                </a:solidFill>
                <a:latin typeface="Open Sauce"/>
                <a:ea typeface="Open Sauce"/>
                <a:cs typeface="Open Sauce"/>
                <a:sym typeface="Open Sauce"/>
              </a:rPr>
              <a:t>Product Innovation and Customer Interest: One of the main goals of the Martha Stewart brand is to use product customization to satisfy the rising need for individualized wellness products. In response to market trends, Canopy and Martha Stewart intend to move beyond their existing line of CBD products by developing advanced formulas and other health categories, such as customized supplements. It is anticipated that this focus on innovation will set Martha Stewart products apart in a field that is becoming more and more competitive.</a:t>
            </a:r>
          </a:p>
          <a:p>
            <a:pPr marL="431802" lvl="1" indent="-215901" algn="l">
              <a:lnSpc>
                <a:spcPts val="2400"/>
              </a:lnSpc>
              <a:buFont typeface="Arial"/>
              <a:buChar char="•"/>
            </a:pPr>
            <a:r>
              <a:rPr lang="en-US" sz="2000" spc="-80" dirty="0">
                <a:solidFill>
                  <a:srgbClr val="211E1B"/>
                </a:solidFill>
                <a:latin typeface="Open Sauce"/>
                <a:ea typeface="Open Sauce"/>
                <a:cs typeface="Open Sauce"/>
                <a:sym typeface="Open Sauce"/>
              </a:rPr>
              <a:t> Reaching Profitability and Industry Leadership: By the end of FY2024, Canopy wants to further stabilize its financial situation and attain positive adjusted EBITDA across all of its business areas. In order to increase profitability and take the lead in the North American cannabis industry in terms of quality and customer satisfaction, this approach entails broadening their portfolio and boosting supply chain efficiency(1). </a:t>
            </a:r>
          </a:p>
          <a:p>
            <a:pPr marL="215901" lvl="1" algn="l">
              <a:lnSpc>
                <a:spcPts val="2400"/>
              </a:lnSpc>
            </a:pPr>
            <a:endParaRPr lang="en-US" sz="2000" spc="-80" dirty="0">
              <a:solidFill>
                <a:srgbClr val="211E1B"/>
              </a:solidFill>
              <a:latin typeface="Open Sauce"/>
              <a:ea typeface="Open Sauce"/>
              <a:cs typeface="Open Sauce"/>
              <a:sym typeface="Open Sauce"/>
            </a:endParaRPr>
          </a:p>
          <a:p>
            <a:pPr algn="l">
              <a:lnSpc>
                <a:spcPts val="2400"/>
              </a:lnSpc>
            </a:pPr>
            <a:r>
              <a:rPr lang="en-US" sz="2000" b="1" spc="-80" dirty="0">
                <a:solidFill>
                  <a:srgbClr val="211E1B"/>
                </a:solidFill>
                <a:latin typeface="Open Sauce Bold"/>
                <a:ea typeface="Open Sauce Bold"/>
                <a:cs typeface="Open Sauce Bold"/>
                <a:sym typeface="Open Sauce Bold"/>
              </a:rPr>
              <a:t>Competitive Advantages- </a:t>
            </a:r>
          </a:p>
          <a:p>
            <a:pPr marL="431802" lvl="1" indent="-215901" algn="l">
              <a:lnSpc>
                <a:spcPts val="2400"/>
              </a:lnSpc>
              <a:buFont typeface="Arial"/>
              <a:buChar char="•"/>
            </a:pPr>
            <a:r>
              <a:rPr lang="en-US" sz="2000" spc="-80" dirty="0">
                <a:solidFill>
                  <a:srgbClr val="211E1B"/>
                </a:solidFill>
                <a:latin typeface="Open Sauce"/>
                <a:ea typeface="Open Sauce"/>
                <a:cs typeface="Open Sauce"/>
                <a:sym typeface="Open Sauce"/>
              </a:rPr>
              <a:t>Martha Stewart's Brand Appeal: Especially among older, wealthy consumers who value quality, wellness, and lifestyle. Martha's brand image is on first name basis where people don't see the need to also know her last name as how strong her image is. Which also appeals to a market that may be wary of cannabis but is open to its potential health advantages, particularly when a respectable person supports it.</a:t>
            </a:r>
          </a:p>
          <a:p>
            <a:pPr marL="431802" lvl="1" indent="-215901" algn="l">
              <a:lnSpc>
                <a:spcPts val="2400"/>
              </a:lnSpc>
              <a:buFont typeface="Arial"/>
              <a:buChar char="•"/>
            </a:pPr>
            <a:r>
              <a:rPr lang="en-US" sz="2000" spc="-80" dirty="0">
                <a:solidFill>
                  <a:srgbClr val="211E1B"/>
                </a:solidFill>
                <a:latin typeface="Open Sauce"/>
                <a:ea typeface="Open Sauce"/>
                <a:cs typeface="Open Sauce"/>
                <a:sym typeface="Open Sauce"/>
              </a:rPr>
              <a:t>Industry expertise and positioning in the US market: Canopy's well-established alliances, including those with Wana Brands, Acreage Holdings, and Jetty Extracts, offer vital entry points into the US THC market. The firm has a solid presence because to its strategy of using partner brands to join the U.S. cannabis market.(1)(7)</a:t>
            </a:r>
          </a:p>
          <a:p>
            <a:pPr marL="431802" lvl="1" indent="-215901" algn="l">
              <a:lnSpc>
                <a:spcPts val="2400"/>
              </a:lnSpc>
              <a:buFont typeface="Arial"/>
              <a:buChar char="•"/>
            </a:pPr>
            <a:r>
              <a:rPr lang="en-US" sz="2000" spc="-80" dirty="0">
                <a:solidFill>
                  <a:srgbClr val="211E1B"/>
                </a:solidFill>
                <a:latin typeface="Open Sauce"/>
                <a:ea typeface="Open Sauce"/>
                <a:cs typeface="Open Sauce"/>
                <a:sym typeface="Open Sauce"/>
              </a:rPr>
              <a:t>Large Distribution Network: The joint venture's market reach is greatly increased by Canopy's established channels in both Canada and the United States as well as Martha Stewart's retail relationships (such as The Vitamin Shoppe). The collaboration with The Vitamin Shoppe strengthens Martha Stewart's position in health-conscious retail establishments and increases the accessibility of their CBD products for general consumers.</a:t>
            </a:r>
          </a:p>
          <a:p>
            <a:pPr marL="431802" lvl="1" indent="-215901" algn="l">
              <a:lnSpc>
                <a:spcPts val="2400"/>
              </a:lnSpc>
              <a:buFont typeface="Arial"/>
              <a:buChar char="•"/>
            </a:pPr>
            <a:r>
              <a:rPr lang="en-US" sz="2000" spc="-80" dirty="0">
                <a:solidFill>
                  <a:srgbClr val="211E1B"/>
                </a:solidFill>
                <a:latin typeface="Open Sauce"/>
                <a:ea typeface="Open Sauce"/>
                <a:cs typeface="Open Sauce"/>
                <a:sym typeface="Open Sauce"/>
              </a:rPr>
              <a:t>Trends in Personalized Wellness: The business might benefit from the growing popularity of wellness goods that can be customized. In an increasingly crowded CBD industry, this emphasis on personalized wellness complements Martha Stewart's lifestyle philosophy and offers an unique perspective. </a:t>
            </a:r>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1028700" y="1293813"/>
          <a:ext cx="16230600" cy="8182681"/>
        </p:xfrm>
        <a:graphic>
          <a:graphicData uri="http://schemas.openxmlformats.org/drawingml/2006/table">
            <a:tbl>
              <a:tblPr/>
              <a:tblGrid>
                <a:gridCol w="2705100">
                  <a:extLst>
                    <a:ext uri="{9D8B030D-6E8A-4147-A177-3AD203B41FA5}">
                      <a16:colId xmlns:a16="http://schemas.microsoft.com/office/drawing/2014/main" val="20000"/>
                    </a:ext>
                  </a:extLst>
                </a:gridCol>
                <a:gridCol w="2705100">
                  <a:extLst>
                    <a:ext uri="{9D8B030D-6E8A-4147-A177-3AD203B41FA5}">
                      <a16:colId xmlns:a16="http://schemas.microsoft.com/office/drawing/2014/main" val="20001"/>
                    </a:ext>
                  </a:extLst>
                </a:gridCol>
                <a:gridCol w="2705100">
                  <a:extLst>
                    <a:ext uri="{9D8B030D-6E8A-4147-A177-3AD203B41FA5}">
                      <a16:colId xmlns:a16="http://schemas.microsoft.com/office/drawing/2014/main" val="20002"/>
                    </a:ext>
                  </a:extLst>
                </a:gridCol>
                <a:gridCol w="2705100">
                  <a:extLst>
                    <a:ext uri="{9D8B030D-6E8A-4147-A177-3AD203B41FA5}">
                      <a16:colId xmlns:a16="http://schemas.microsoft.com/office/drawing/2014/main" val="20003"/>
                    </a:ext>
                  </a:extLst>
                </a:gridCol>
                <a:gridCol w="2757349">
                  <a:extLst>
                    <a:ext uri="{9D8B030D-6E8A-4147-A177-3AD203B41FA5}">
                      <a16:colId xmlns:a16="http://schemas.microsoft.com/office/drawing/2014/main" val="20004"/>
                    </a:ext>
                  </a:extLst>
                </a:gridCol>
                <a:gridCol w="2652851">
                  <a:extLst>
                    <a:ext uri="{9D8B030D-6E8A-4147-A177-3AD203B41FA5}">
                      <a16:colId xmlns:a16="http://schemas.microsoft.com/office/drawing/2014/main" val="20005"/>
                    </a:ext>
                  </a:extLst>
                </a:gridCol>
              </a:tblGrid>
              <a:tr h="668234">
                <a:tc>
                  <a:txBody>
                    <a:bodyPr/>
                    <a:lstStyle/>
                    <a:p>
                      <a:pPr algn="ctr">
                        <a:lnSpc>
                          <a:spcPts val="3499"/>
                        </a:lnSpc>
                        <a:defRPr/>
                      </a:pPr>
                      <a:r>
                        <a:rPr lang="en-US" sz="2499" spc="-134">
                          <a:solidFill>
                            <a:srgbClr val="211E1B"/>
                          </a:solidFill>
                          <a:latin typeface="Open Sauce"/>
                          <a:ea typeface="Open Sauce"/>
                          <a:cs typeface="Open Sauce"/>
                          <a:sym typeface="Open Sauce"/>
                        </a:rPr>
                        <a:t>POLITICAL</a:t>
                      </a:r>
                      <a:endParaRPr lang="en-US" sz="1100"/>
                    </a:p>
                  </a:txBody>
                  <a:tcPr marL="70203" marR="70203" marT="70203" marB="70203">
                    <a:lnL w="9525" cap="flat" cmpd="sng" algn="ctr">
                      <a:solidFill>
                        <a:srgbClr val="211E1B"/>
                      </a:solidFill>
                      <a:prstDash val="solid"/>
                      <a:round/>
                      <a:headEnd type="none" w="med" len="med"/>
                      <a:tailEnd type="none" w="med" len="med"/>
                    </a:lnL>
                    <a:lnR w="9525" cap="flat" cmpd="sng" algn="ctr">
                      <a:solidFill>
                        <a:srgbClr val="211E1B"/>
                      </a:solidFill>
                      <a:prstDash val="solid"/>
                      <a:round/>
                      <a:headEnd type="none" w="med" len="med"/>
                      <a:tailEnd type="none" w="med" len="med"/>
                    </a:lnR>
                    <a:lnT w="9525" cap="flat" cmpd="sng" algn="ctr">
                      <a:solidFill>
                        <a:srgbClr val="211E1B"/>
                      </a:solidFill>
                      <a:prstDash val="solid"/>
                      <a:round/>
                      <a:headEnd type="none" w="med" len="med"/>
                      <a:tailEnd type="none" w="med" len="med"/>
                    </a:lnT>
                    <a:lnB w="9525" cap="flat" cmpd="sng" algn="ctr">
                      <a:solidFill>
                        <a:srgbClr val="211E1B"/>
                      </a:solidFill>
                      <a:prstDash val="solid"/>
                      <a:round/>
                      <a:headEnd type="none" w="med" len="med"/>
                      <a:tailEnd type="none" w="med" len="med"/>
                    </a:lnB>
                  </a:tcPr>
                </a:tc>
                <a:tc>
                  <a:txBody>
                    <a:bodyPr/>
                    <a:lstStyle/>
                    <a:p>
                      <a:pPr algn="ctr">
                        <a:lnSpc>
                          <a:spcPts val="3499"/>
                        </a:lnSpc>
                        <a:defRPr/>
                      </a:pPr>
                      <a:r>
                        <a:rPr lang="en-US" sz="2499" spc="-134">
                          <a:solidFill>
                            <a:srgbClr val="211E1B"/>
                          </a:solidFill>
                          <a:latin typeface="Open Sauce"/>
                          <a:ea typeface="Open Sauce"/>
                          <a:cs typeface="Open Sauce"/>
                          <a:sym typeface="Open Sauce"/>
                        </a:rPr>
                        <a:t>ECONOMICAL</a:t>
                      </a:r>
                      <a:endParaRPr lang="en-US" sz="1100"/>
                    </a:p>
                  </a:txBody>
                  <a:tcPr marL="70203" marR="70203" marT="70203" marB="70203">
                    <a:lnL w="9525" cap="flat" cmpd="sng" algn="ctr">
                      <a:solidFill>
                        <a:srgbClr val="211E1B"/>
                      </a:solidFill>
                      <a:prstDash val="solid"/>
                      <a:round/>
                      <a:headEnd type="none" w="med" len="med"/>
                      <a:tailEnd type="none" w="med" len="med"/>
                    </a:lnL>
                    <a:lnR w="9525" cap="flat" cmpd="sng" algn="ctr">
                      <a:solidFill>
                        <a:srgbClr val="211E1B"/>
                      </a:solidFill>
                      <a:prstDash val="solid"/>
                      <a:round/>
                      <a:headEnd type="none" w="med" len="med"/>
                      <a:tailEnd type="none" w="med" len="med"/>
                    </a:lnR>
                    <a:lnT w="9525" cap="flat" cmpd="sng" algn="ctr">
                      <a:solidFill>
                        <a:srgbClr val="211E1B"/>
                      </a:solidFill>
                      <a:prstDash val="solid"/>
                      <a:round/>
                      <a:headEnd type="none" w="med" len="med"/>
                      <a:tailEnd type="none" w="med" len="med"/>
                    </a:lnT>
                    <a:lnB w="9525" cap="flat" cmpd="sng" algn="ctr">
                      <a:solidFill>
                        <a:srgbClr val="211E1B"/>
                      </a:solidFill>
                      <a:prstDash val="solid"/>
                      <a:round/>
                      <a:headEnd type="none" w="med" len="med"/>
                      <a:tailEnd type="none" w="med" len="med"/>
                    </a:lnB>
                  </a:tcPr>
                </a:tc>
                <a:tc>
                  <a:txBody>
                    <a:bodyPr/>
                    <a:lstStyle/>
                    <a:p>
                      <a:pPr algn="ctr">
                        <a:lnSpc>
                          <a:spcPts val="3499"/>
                        </a:lnSpc>
                        <a:defRPr/>
                      </a:pPr>
                      <a:r>
                        <a:rPr lang="en-US" sz="2499" spc="-134">
                          <a:solidFill>
                            <a:srgbClr val="211E1B"/>
                          </a:solidFill>
                          <a:latin typeface="Open Sauce"/>
                          <a:ea typeface="Open Sauce"/>
                          <a:cs typeface="Open Sauce"/>
                          <a:sym typeface="Open Sauce"/>
                        </a:rPr>
                        <a:t>SOCIAL</a:t>
                      </a:r>
                      <a:endParaRPr lang="en-US" sz="1100"/>
                    </a:p>
                  </a:txBody>
                  <a:tcPr marL="70203" marR="70203" marT="70203" marB="70203">
                    <a:lnL w="9525" cap="flat" cmpd="sng" algn="ctr">
                      <a:solidFill>
                        <a:srgbClr val="211E1B"/>
                      </a:solidFill>
                      <a:prstDash val="solid"/>
                      <a:round/>
                      <a:headEnd type="none" w="med" len="med"/>
                      <a:tailEnd type="none" w="med" len="med"/>
                    </a:lnL>
                    <a:lnR w="9525" cap="flat" cmpd="sng" algn="ctr">
                      <a:solidFill>
                        <a:srgbClr val="211E1B"/>
                      </a:solidFill>
                      <a:prstDash val="solid"/>
                      <a:round/>
                      <a:headEnd type="none" w="med" len="med"/>
                      <a:tailEnd type="none" w="med" len="med"/>
                    </a:lnR>
                    <a:lnT w="9525" cap="flat" cmpd="sng" algn="ctr">
                      <a:solidFill>
                        <a:srgbClr val="211E1B"/>
                      </a:solidFill>
                      <a:prstDash val="solid"/>
                      <a:round/>
                      <a:headEnd type="none" w="med" len="med"/>
                      <a:tailEnd type="none" w="med" len="med"/>
                    </a:lnT>
                    <a:lnB w="9525" cap="flat" cmpd="sng" algn="ctr">
                      <a:solidFill>
                        <a:srgbClr val="211E1B"/>
                      </a:solidFill>
                      <a:prstDash val="solid"/>
                      <a:round/>
                      <a:headEnd type="none" w="med" len="med"/>
                      <a:tailEnd type="none" w="med" len="med"/>
                    </a:lnB>
                  </a:tcPr>
                </a:tc>
                <a:tc>
                  <a:txBody>
                    <a:bodyPr/>
                    <a:lstStyle/>
                    <a:p>
                      <a:pPr algn="ctr">
                        <a:lnSpc>
                          <a:spcPts val="3499"/>
                        </a:lnSpc>
                        <a:defRPr/>
                      </a:pPr>
                      <a:r>
                        <a:rPr lang="en-US" sz="2499" spc="-134">
                          <a:solidFill>
                            <a:srgbClr val="211E1B"/>
                          </a:solidFill>
                          <a:latin typeface="Open Sauce"/>
                          <a:ea typeface="Open Sauce"/>
                          <a:cs typeface="Open Sauce"/>
                          <a:sym typeface="Open Sauce"/>
                        </a:rPr>
                        <a:t>TECHNOLOGY</a:t>
                      </a:r>
                      <a:endParaRPr lang="en-US" sz="1100"/>
                    </a:p>
                  </a:txBody>
                  <a:tcPr marL="70203" marR="70203" marT="70203" marB="70203">
                    <a:lnL w="9525" cap="flat" cmpd="sng" algn="ctr">
                      <a:solidFill>
                        <a:srgbClr val="211E1B"/>
                      </a:solidFill>
                      <a:prstDash val="solid"/>
                      <a:round/>
                      <a:headEnd type="none" w="med" len="med"/>
                      <a:tailEnd type="none" w="med" len="med"/>
                    </a:lnL>
                    <a:lnR w="9525" cap="flat" cmpd="sng" algn="ctr">
                      <a:solidFill>
                        <a:srgbClr val="211E1B"/>
                      </a:solidFill>
                      <a:prstDash val="solid"/>
                      <a:round/>
                      <a:headEnd type="none" w="med" len="med"/>
                      <a:tailEnd type="none" w="med" len="med"/>
                    </a:lnR>
                    <a:lnT w="9525" cap="flat" cmpd="sng" algn="ctr">
                      <a:solidFill>
                        <a:srgbClr val="211E1B"/>
                      </a:solidFill>
                      <a:prstDash val="solid"/>
                      <a:round/>
                      <a:headEnd type="none" w="med" len="med"/>
                      <a:tailEnd type="none" w="med" len="med"/>
                    </a:lnT>
                    <a:lnB w="9525" cap="flat" cmpd="sng" algn="ctr">
                      <a:solidFill>
                        <a:srgbClr val="211E1B"/>
                      </a:solidFill>
                      <a:prstDash val="solid"/>
                      <a:round/>
                      <a:headEnd type="none" w="med" len="med"/>
                      <a:tailEnd type="none" w="med" len="med"/>
                    </a:lnB>
                  </a:tcPr>
                </a:tc>
                <a:tc>
                  <a:txBody>
                    <a:bodyPr/>
                    <a:lstStyle/>
                    <a:p>
                      <a:pPr algn="ctr">
                        <a:lnSpc>
                          <a:spcPts val="3499"/>
                        </a:lnSpc>
                        <a:defRPr/>
                      </a:pPr>
                      <a:r>
                        <a:rPr lang="en-US" sz="2499" spc="-134">
                          <a:solidFill>
                            <a:srgbClr val="211E1B"/>
                          </a:solidFill>
                          <a:latin typeface="Open Sauce"/>
                          <a:ea typeface="Open Sauce"/>
                          <a:cs typeface="Open Sauce"/>
                          <a:sym typeface="Open Sauce"/>
                        </a:rPr>
                        <a:t>LEGAL</a:t>
                      </a:r>
                      <a:endParaRPr lang="en-US" sz="1100"/>
                    </a:p>
                  </a:txBody>
                  <a:tcPr marL="70203" marR="70203" marT="70203" marB="70203">
                    <a:lnL w="9525" cap="flat" cmpd="sng" algn="ctr">
                      <a:solidFill>
                        <a:srgbClr val="211E1B"/>
                      </a:solidFill>
                      <a:prstDash val="solid"/>
                      <a:round/>
                      <a:headEnd type="none" w="med" len="med"/>
                      <a:tailEnd type="none" w="med" len="med"/>
                    </a:lnL>
                    <a:lnR w="9525" cap="flat" cmpd="sng" algn="ctr">
                      <a:solidFill>
                        <a:srgbClr val="211E1B"/>
                      </a:solidFill>
                      <a:prstDash val="solid"/>
                      <a:round/>
                      <a:headEnd type="none" w="med" len="med"/>
                      <a:tailEnd type="none" w="med" len="med"/>
                    </a:lnR>
                    <a:lnT w="9525" cap="flat" cmpd="sng" algn="ctr">
                      <a:solidFill>
                        <a:srgbClr val="211E1B"/>
                      </a:solidFill>
                      <a:prstDash val="solid"/>
                      <a:round/>
                      <a:headEnd type="none" w="med" len="med"/>
                      <a:tailEnd type="none" w="med" len="med"/>
                    </a:lnT>
                    <a:lnB w="9525" cap="flat" cmpd="sng" algn="ctr">
                      <a:solidFill>
                        <a:srgbClr val="211E1B"/>
                      </a:solidFill>
                      <a:prstDash val="solid"/>
                      <a:round/>
                      <a:headEnd type="none" w="med" len="med"/>
                      <a:tailEnd type="none" w="med" len="med"/>
                    </a:lnB>
                  </a:tcPr>
                </a:tc>
                <a:tc>
                  <a:txBody>
                    <a:bodyPr/>
                    <a:lstStyle/>
                    <a:p>
                      <a:pPr algn="ctr">
                        <a:lnSpc>
                          <a:spcPts val="3499"/>
                        </a:lnSpc>
                        <a:defRPr/>
                      </a:pPr>
                      <a:r>
                        <a:rPr lang="en-US" sz="2499" spc="-134">
                          <a:solidFill>
                            <a:srgbClr val="211E1B"/>
                          </a:solidFill>
                          <a:latin typeface="Open Sauce"/>
                          <a:ea typeface="Open Sauce"/>
                          <a:cs typeface="Open Sauce"/>
                          <a:sym typeface="Open Sauce"/>
                        </a:rPr>
                        <a:t>ENVIORNMENT</a:t>
                      </a:r>
                      <a:endParaRPr lang="en-US" sz="1100"/>
                    </a:p>
                  </a:txBody>
                  <a:tcPr marL="70203" marR="70203" marT="70203" marB="70203">
                    <a:lnL w="9525" cap="flat" cmpd="sng" algn="ctr">
                      <a:solidFill>
                        <a:srgbClr val="211E1B"/>
                      </a:solidFill>
                      <a:prstDash val="solid"/>
                      <a:round/>
                      <a:headEnd type="none" w="med" len="med"/>
                      <a:tailEnd type="none" w="med" len="med"/>
                    </a:lnL>
                    <a:lnR w="9525" cap="flat" cmpd="sng" algn="ctr">
                      <a:solidFill>
                        <a:srgbClr val="211E1B"/>
                      </a:solidFill>
                      <a:prstDash val="solid"/>
                      <a:round/>
                      <a:headEnd type="none" w="med" len="med"/>
                      <a:tailEnd type="none" w="med" len="med"/>
                    </a:lnR>
                    <a:lnT w="9525" cap="flat" cmpd="sng" algn="ctr">
                      <a:solidFill>
                        <a:srgbClr val="211E1B"/>
                      </a:solidFill>
                      <a:prstDash val="solid"/>
                      <a:round/>
                      <a:headEnd type="none" w="med" len="med"/>
                      <a:tailEnd type="none" w="med" len="med"/>
                    </a:lnT>
                    <a:lnB w="9525" cap="flat" cmpd="sng" algn="ctr">
                      <a:solidFill>
                        <a:srgbClr val="211E1B"/>
                      </a:solidFill>
                      <a:prstDash val="solid"/>
                      <a:round/>
                      <a:headEnd type="none" w="med" len="med"/>
                      <a:tailEnd type="none" w="med" len="med"/>
                    </a:lnB>
                  </a:tcPr>
                </a:tc>
                <a:extLst>
                  <a:ext uri="{0D108BD9-81ED-4DB2-BD59-A6C34878D82A}">
                    <a16:rowId xmlns:a16="http://schemas.microsoft.com/office/drawing/2014/main" val="10000"/>
                  </a:ext>
                </a:extLst>
              </a:tr>
              <a:tr h="7514447">
                <a:tc>
                  <a:txBody>
                    <a:bodyPr/>
                    <a:lstStyle/>
                    <a:p>
                      <a:pPr marL="410208" lvl="1" indent="-205104" algn="l">
                        <a:lnSpc>
                          <a:spcPts val="2659"/>
                        </a:lnSpc>
                        <a:buFont typeface="Arial"/>
                        <a:buChar char="•"/>
                        <a:defRPr/>
                      </a:pPr>
                      <a:r>
                        <a:rPr lang="en-US" sz="1899" spc="-102">
                          <a:solidFill>
                            <a:srgbClr val="211E1B"/>
                          </a:solidFill>
                          <a:latin typeface="Open Sauce"/>
                          <a:ea typeface="Open Sauce"/>
                          <a:cs typeface="Open Sauce"/>
                          <a:sym typeface="Open Sauce"/>
                        </a:rPr>
                        <a:t>government can deny companies cannabis growth locations </a:t>
                      </a:r>
                      <a:endParaRPr lang="en-US" sz="1100"/>
                    </a:p>
                    <a:p>
                      <a:pPr marL="410208" lvl="1" indent="-205104" algn="l">
                        <a:lnSpc>
                          <a:spcPts val="2659"/>
                        </a:lnSpc>
                        <a:buFont typeface="Arial"/>
                        <a:buChar char="•"/>
                      </a:pPr>
                      <a:r>
                        <a:rPr lang="en-US" sz="1899" spc="-102">
                          <a:solidFill>
                            <a:srgbClr val="211E1B"/>
                          </a:solidFill>
                          <a:latin typeface="Open Sauce"/>
                          <a:ea typeface="Open Sauce"/>
                          <a:cs typeface="Open Sauce"/>
                          <a:sym typeface="Open Sauce"/>
                        </a:rPr>
                        <a:t>after the election, there might be possibilities of cannabis getting legalized majorly in every state sooner or later.</a:t>
                      </a:r>
                    </a:p>
                    <a:p>
                      <a:pPr marL="410208" lvl="1" indent="-205104" algn="l">
                        <a:lnSpc>
                          <a:spcPts val="2659"/>
                        </a:lnSpc>
                        <a:buFont typeface="Arial"/>
                        <a:buChar char="•"/>
                      </a:pPr>
                      <a:r>
                        <a:rPr lang="en-US" sz="1899" spc="-102">
                          <a:solidFill>
                            <a:srgbClr val="211E1B"/>
                          </a:solidFill>
                          <a:latin typeface="Open Sauce"/>
                          <a:ea typeface="Open Sauce"/>
                          <a:cs typeface="Open Sauce"/>
                          <a:sym typeface="Open Sauce"/>
                        </a:rPr>
                        <a:t>can provides billions in tax revenue</a:t>
                      </a:r>
                    </a:p>
                  </a:txBody>
                  <a:tcPr marL="70203" marR="70203" marT="70203" marB="70203">
                    <a:lnL w="9525" cap="flat" cmpd="sng" algn="ctr">
                      <a:solidFill>
                        <a:srgbClr val="211E1B"/>
                      </a:solidFill>
                      <a:prstDash val="solid"/>
                      <a:round/>
                      <a:headEnd type="none" w="med" len="med"/>
                      <a:tailEnd type="none" w="med" len="med"/>
                    </a:lnL>
                    <a:lnR w="9525" cap="flat" cmpd="sng" algn="ctr">
                      <a:solidFill>
                        <a:srgbClr val="211E1B"/>
                      </a:solidFill>
                      <a:prstDash val="solid"/>
                      <a:round/>
                      <a:headEnd type="none" w="med" len="med"/>
                      <a:tailEnd type="none" w="med" len="med"/>
                    </a:lnR>
                    <a:lnT w="9525" cap="flat" cmpd="sng" algn="ctr">
                      <a:solidFill>
                        <a:srgbClr val="211E1B"/>
                      </a:solidFill>
                      <a:prstDash val="solid"/>
                      <a:round/>
                      <a:headEnd type="none" w="med" len="med"/>
                      <a:tailEnd type="none" w="med" len="med"/>
                    </a:lnT>
                    <a:lnB w="9525" cap="flat" cmpd="sng" algn="ctr">
                      <a:solidFill>
                        <a:srgbClr val="211E1B"/>
                      </a:solidFill>
                      <a:prstDash val="solid"/>
                      <a:round/>
                      <a:headEnd type="none" w="med" len="med"/>
                      <a:tailEnd type="none" w="med" len="med"/>
                    </a:lnB>
                  </a:tcPr>
                </a:tc>
                <a:tc>
                  <a:txBody>
                    <a:bodyPr/>
                    <a:lstStyle/>
                    <a:p>
                      <a:pPr marL="410208" lvl="1" indent="-205104" algn="l">
                        <a:lnSpc>
                          <a:spcPts val="2659"/>
                        </a:lnSpc>
                        <a:buFont typeface="Arial"/>
                        <a:buChar char="•"/>
                        <a:defRPr/>
                      </a:pPr>
                      <a:r>
                        <a:rPr lang="en-US" sz="1899" spc="-102">
                          <a:solidFill>
                            <a:srgbClr val="211E1B"/>
                          </a:solidFill>
                          <a:latin typeface="Open Sauce"/>
                          <a:ea typeface="Open Sauce"/>
                          <a:cs typeface="Open Sauce"/>
                          <a:sym typeface="Open Sauce"/>
                        </a:rPr>
                        <a:t>The legal cannabis industry is growing rapidly as more states legalize. </a:t>
                      </a:r>
                      <a:endParaRPr lang="en-US" sz="1100"/>
                    </a:p>
                    <a:p>
                      <a:pPr marL="410208" lvl="1" indent="-205104" algn="l">
                        <a:lnSpc>
                          <a:spcPts val="2659"/>
                        </a:lnSpc>
                        <a:buFont typeface="Arial"/>
                        <a:buChar char="•"/>
                      </a:pPr>
                      <a:r>
                        <a:rPr lang="en-US" sz="1899" spc="-102">
                          <a:solidFill>
                            <a:srgbClr val="211E1B"/>
                          </a:solidFill>
                          <a:latin typeface="Open Sauce"/>
                          <a:ea typeface="Open Sauce"/>
                          <a:cs typeface="Open Sauce"/>
                          <a:sym typeface="Open Sauce"/>
                        </a:rPr>
                        <a:t>U.S. cannabis sales rose to $439,626 in 2020 from $77,948 in 2018.</a:t>
                      </a:r>
                    </a:p>
                    <a:p>
                      <a:pPr marL="410208" lvl="1" indent="-205104" algn="l">
                        <a:lnSpc>
                          <a:spcPts val="2659"/>
                        </a:lnSpc>
                        <a:buFont typeface="Arial"/>
                        <a:buChar char="•"/>
                      </a:pPr>
                      <a:r>
                        <a:rPr lang="en-US" sz="1899" spc="-102">
                          <a:solidFill>
                            <a:srgbClr val="211E1B"/>
                          </a:solidFill>
                          <a:latin typeface="Open Sauce"/>
                          <a:ea typeface="Open Sauce"/>
                          <a:cs typeface="Open Sauce"/>
                          <a:sym typeface="Open Sauce"/>
                        </a:rPr>
                        <a:t>Investment in companies that deal with cannabis is probably going to rise as public opinion changes in favor of its use.</a:t>
                      </a:r>
                    </a:p>
                    <a:p>
                      <a:pPr marL="410208" lvl="1" indent="-205104" algn="l">
                        <a:lnSpc>
                          <a:spcPts val="2659"/>
                        </a:lnSpc>
                        <a:buFont typeface="Arial"/>
                        <a:buChar char="•"/>
                      </a:pPr>
                      <a:r>
                        <a:rPr lang="en-US" sz="1899" spc="-102">
                          <a:solidFill>
                            <a:srgbClr val="211E1B"/>
                          </a:solidFill>
                          <a:latin typeface="Open Sauce"/>
                          <a:ea typeface="Open Sauce"/>
                          <a:cs typeface="Open Sauce"/>
                          <a:sym typeface="Open Sauce"/>
                        </a:rPr>
                        <a:t>Federal prohibition limits banking access, forcing many cannabis businesses to operate in cash.</a:t>
                      </a:r>
                    </a:p>
                  </a:txBody>
                  <a:tcPr marL="70203" marR="70203" marT="70203" marB="70203">
                    <a:lnL w="9525" cap="flat" cmpd="sng" algn="ctr">
                      <a:solidFill>
                        <a:srgbClr val="211E1B"/>
                      </a:solidFill>
                      <a:prstDash val="solid"/>
                      <a:round/>
                      <a:headEnd type="none" w="med" len="med"/>
                      <a:tailEnd type="none" w="med" len="med"/>
                    </a:lnL>
                    <a:lnR w="9525" cap="flat" cmpd="sng" algn="ctr">
                      <a:solidFill>
                        <a:srgbClr val="211E1B"/>
                      </a:solidFill>
                      <a:prstDash val="solid"/>
                      <a:round/>
                      <a:headEnd type="none" w="med" len="med"/>
                      <a:tailEnd type="none" w="med" len="med"/>
                    </a:lnR>
                    <a:lnT w="9525" cap="flat" cmpd="sng" algn="ctr">
                      <a:solidFill>
                        <a:srgbClr val="211E1B"/>
                      </a:solidFill>
                      <a:prstDash val="solid"/>
                      <a:round/>
                      <a:headEnd type="none" w="med" len="med"/>
                      <a:tailEnd type="none" w="med" len="med"/>
                    </a:lnT>
                    <a:lnB w="9525" cap="flat" cmpd="sng" algn="ctr">
                      <a:solidFill>
                        <a:srgbClr val="211E1B"/>
                      </a:solidFill>
                      <a:prstDash val="solid"/>
                      <a:round/>
                      <a:headEnd type="none" w="med" len="med"/>
                      <a:tailEnd type="none" w="med" len="med"/>
                    </a:lnB>
                  </a:tcPr>
                </a:tc>
                <a:tc>
                  <a:txBody>
                    <a:bodyPr/>
                    <a:lstStyle/>
                    <a:p>
                      <a:pPr marL="410208" lvl="1" indent="-205104" algn="l">
                        <a:lnSpc>
                          <a:spcPts val="2659"/>
                        </a:lnSpc>
                        <a:buFont typeface="Arial"/>
                        <a:buChar char="•"/>
                        <a:defRPr/>
                      </a:pPr>
                      <a:r>
                        <a:rPr lang="en-US" sz="1899" spc="-102">
                          <a:solidFill>
                            <a:srgbClr val="211E1B"/>
                          </a:solidFill>
                          <a:latin typeface="Open Sauce"/>
                          <a:ea typeface="Open Sauce"/>
                          <a:cs typeface="Open Sauce"/>
                          <a:sym typeface="Open Sauce"/>
                        </a:rPr>
                        <a:t> Cannabis usage is becoming more and more acceptable across a range of demographics, especially younger customers. Older generations continue to experience stigma, which might influence the market</a:t>
                      </a:r>
                      <a:endParaRPr lang="en-US" sz="1100"/>
                    </a:p>
                    <a:p>
                      <a:pPr marL="410208" lvl="1" indent="-205104" algn="l">
                        <a:lnSpc>
                          <a:spcPts val="2659"/>
                        </a:lnSpc>
                        <a:buFont typeface="Arial"/>
                        <a:buChar char="•"/>
                      </a:pPr>
                      <a:r>
                        <a:rPr lang="en-US" sz="1899" spc="-102">
                          <a:solidFill>
                            <a:srgbClr val="211E1B"/>
                          </a:solidFill>
                          <a:latin typeface="Open Sauce"/>
                          <a:ea typeface="Open Sauce"/>
                          <a:cs typeface="Open Sauce"/>
                          <a:sym typeface="Open Sauce"/>
                        </a:rPr>
                        <a:t>CBD products marketed as stress relievers or wellness enhancers benefit from the increased emphasis on mental health and wellbeing following the epidemic. </a:t>
                      </a:r>
                    </a:p>
                  </a:txBody>
                  <a:tcPr marL="70203" marR="70203" marT="70203" marB="70203">
                    <a:lnL w="9525" cap="flat" cmpd="sng" algn="ctr">
                      <a:solidFill>
                        <a:srgbClr val="211E1B"/>
                      </a:solidFill>
                      <a:prstDash val="solid"/>
                      <a:round/>
                      <a:headEnd type="none" w="med" len="med"/>
                      <a:tailEnd type="none" w="med" len="med"/>
                    </a:lnL>
                    <a:lnR w="9525" cap="flat" cmpd="sng" algn="ctr">
                      <a:solidFill>
                        <a:srgbClr val="211E1B"/>
                      </a:solidFill>
                      <a:prstDash val="solid"/>
                      <a:round/>
                      <a:headEnd type="none" w="med" len="med"/>
                      <a:tailEnd type="none" w="med" len="med"/>
                    </a:lnR>
                    <a:lnT w="9525" cap="flat" cmpd="sng" algn="ctr">
                      <a:solidFill>
                        <a:srgbClr val="211E1B"/>
                      </a:solidFill>
                      <a:prstDash val="solid"/>
                      <a:round/>
                      <a:headEnd type="none" w="med" len="med"/>
                      <a:tailEnd type="none" w="med" len="med"/>
                    </a:lnT>
                    <a:lnB w="9525" cap="flat" cmpd="sng" algn="ctr">
                      <a:solidFill>
                        <a:srgbClr val="211E1B"/>
                      </a:solidFill>
                      <a:prstDash val="solid"/>
                      <a:round/>
                      <a:headEnd type="none" w="med" len="med"/>
                      <a:tailEnd type="none" w="med" len="med"/>
                    </a:lnB>
                  </a:tcPr>
                </a:tc>
                <a:tc>
                  <a:txBody>
                    <a:bodyPr/>
                    <a:lstStyle/>
                    <a:p>
                      <a:pPr marL="410208" lvl="1" indent="-205104" algn="l">
                        <a:lnSpc>
                          <a:spcPts val="2659"/>
                        </a:lnSpc>
                        <a:buFont typeface="Arial"/>
                        <a:buChar char="•"/>
                        <a:defRPr/>
                      </a:pPr>
                      <a:r>
                        <a:rPr lang="en-US" sz="1899" spc="-102">
                          <a:solidFill>
                            <a:srgbClr val="211E1B"/>
                          </a:solidFill>
                          <a:latin typeface="Open Sauce"/>
                          <a:ea typeface="Open Sauce"/>
                          <a:cs typeface="Open Sauce"/>
                          <a:sym typeface="Open Sauce"/>
                        </a:rPr>
                        <a:t>The quality and effectiveness of products have increased due to advancements in extraction. The capacity to produce a variety of product forms (such as oils or gummies) increases appeal to a wide range of customers. </a:t>
                      </a:r>
                      <a:endParaRPr lang="en-US" sz="1100"/>
                    </a:p>
                    <a:p>
                      <a:pPr marL="410208" lvl="1" indent="-205104" algn="l">
                        <a:lnSpc>
                          <a:spcPts val="2659"/>
                        </a:lnSpc>
                        <a:buFont typeface="Arial"/>
                        <a:buChar char="•"/>
                      </a:pPr>
                      <a:r>
                        <a:rPr lang="en-US" sz="1899" spc="-102">
                          <a:solidFill>
                            <a:srgbClr val="211E1B"/>
                          </a:solidFill>
                          <a:latin typeface="Open Sauce"/>
                          <a:ea typeface="Open Sauce"/>
                          <a:cs typeface="Open Sauce"/>
                          <a:sym typeface="Open Sauce"/>
                        </a:rPr>
                        <a:t>As online shopping becomes more popular, there is a chance to connect with customers directly through e-commerce platforms. </a:t>
                      </a:r>
                    </a:p>
                  </a:txBody>
                  <a:tcPr marL="70203" marR="70203" marT="70203" marB="70203">
                    <a:lnL w="9525" cap="flat" cmpd="sng" algn="ctr">
                      <a:solidFill>
                        <a:srgbClr val="211E1B"/>
                      </a:solidFill>
                      <a:prstDash val="solid"/>
                      <a:round/>
                      <a:headEnd type="none" w="med" len="med"/>
                      <a:tailEnd type="none" w="med" len="med"/>
                    </a:lnL>
                    <a:lnR w="9525" cap="flat" cmpd="sng" algn="ctr">
                      <a:solidFill>
                        <a:srgbClr val="211E1B"/>
                      </a:solidFill>
                      <a:prstDash val="solid"/>
                      <a:round/>
                      <a:headEnd type="none" w="med" len="med"/>
                      <a:tailEnd type="none" w="med" len="med"/>
                    </a:lnR>
                    <a:lnT w="9525" cap="flat" cmpd="sng" algn="ctr">
                      <a:solidFill>
                        <a:srgbClr val="211E1B"/>
                      </a:solidFill>
                      <a:prstDash val="solid"/>
                      <a:round/>
                      <a:headEnd type="none" w="med" len="med"/>
                      <a:tailEnd type="none" w="med" len="med"/>
                    </a:lnT>
                    <a:lnB w="9525" cap="flat" cmpd="sng" algn="ctr">
                      <a:solidFill>
                        <a:srgbClr val="211E1B"/>
                      </a:solidFill>
                      <a:prstDash val="solid"/>
                      <a:round/>
                      <a:headEnd type="none" w="med" len="med"/>
                      <a:tailEnd type="none" w="med" len="med"/>
                    </a:lnB>
                  </a:tcPr>
                </a:tc>
                <a:tc>
                  <a:txBody>
                    <a:bodyPr/>
                    <a:lstStyle/>
                    <a:p>
                      <a:pPr marL="410208" lvl="1" indent="-205104" algn="l">
                        <a:lnSpc>
                          <a:spcPts val="2659"/>
                        </a:lnSpc>
                        <a:buFont typeface="Arial"/>
                        <a:buChar char="•"/>
                        <a:defRPr/>
                      </a:pPr>
                      <a:r>
                        <a:rPr lang="en-US" sz="1899" spc="-102">
                          <a:solidFill>
                            <a:srgbClr val="211E1B"/>
                          </a:solidFill>
                          <a:latin typeface="Open Sauce"/>
                          <a:ea typeface="Open Sauce"/>
                          <a:cs typeface="Open Sauce"/>
                          <a:sym typeface="Open Sauce"/>
                        </a:rPr>
                        <a:t>It might be difficult to navigate different state cannabis laws. </a:t>
                      </a:r>
                      <a:endParaRPr lang="en-US" sz="1100"/>
                    </a:p>
                    <a:p>
                      <a:pPr marL="410208" lvl="1" indent="-205104" algn="l">
                        <a:lnSpc>
                          <a:spcPts val="2659"/>
                        </a:lnSpc>
                        <a:buFont typeface="Arial"/>
                        <a:buChar char="•"/>
                      </a:pPr>
                      <a:r>
                        <a:rPr lang="en-US" sz="1899" spc="-102">
                          <a:solidFill>
                            <a:srgbClr val="211E1B"/>
                          </a:solidFill>
                          <a:latin typeface="Open Sauce"/>
                          <a:ea typeface="Open Sauce"/>
                          <a:cs typeface="Open Sauce"/>
                          <a:sym typeface="Open Sauce"/>
                        </a:rPr>
                        <a:t>Careful preparation is necessary to maintain product availability while guaranteeing compliance.</a:t>
                      </a:r>
                    </a:p>
                    <a:p>
                      <a:pPr marL="410208" lvl="1" indent="-205104" algn="l">
                        <a:lnSpc>
                          <a:spcPts val="2659"/>
                        </a:lnSpc>
                        <a:buFont typeface="Arial"/>
                        <a:buChar char="•"/>
                      </a:pPr>
                      <a:r>
                        <a:rPr lang="en-US" sz="1899" spc="-102">
                          <a:solidFill>
                            <a:srgbClr val="211E1B"/>
                          </a:solidFill>
                          <a:latin typeface="Open Sauce"/>
                          <a:ea typeface="Open Sauce"/>
                          <a:cs typeface="Open Sauce"/>
                          <a:sym typeface="Open Sauce"/>
                        </a:rPr>
                        <a:t> As industrial rivalry rises, protecting secret formulas or trademarks may become an issue.</a:t>
                      </a:r>
                    </a:p>
                    <a:p>
                      <a:pPr marL="410208" lvl="1" indent="-205104" algn="l">
                        <a:lnSpc>
                          <a:spcPts val="2659"/>
                        </a:lnSpc>
                        <a:buFont typeface="Arial"/>
                        <a:buChar char="•"/>
                      </a:pPr>
                      <a:r>
                        <a:rPr lang="en-US" sz="1899" spc="-102">
                          <a:solidFill>
                            <a:srgbClr val="211E1B"/>
                          </a:solidFill>
                          <a:latin typeface="Open Sauce"/>
                          <a:ea typeface="Open Sauce"/>
                          <a:cs typeface="Open Sauce"/>
                          <a:sym typeface="Open Sauce"/>
                        </a:rPr>
                        <a:t> Cannabis remains illegal in some U.S. states. Cannabis sales are limited, and distribution and marketing is difficult. </a:t>
                      </a:r>
                    </a:p>
                  </a:txBody>
                  <a:tcPr marL="70203" marR="70203" marT="70203" marB="70203">
                    <a:lnL w="9525" cap="flat" cmpd="sng" algn="ctr">
                      <a:solidFill>
                        <a:srgbClr val="211E1B"/>
                      </a:solidFill>
                      <a:prstDash val="solid"/>
                      <a:round/>
                      <a:headEnd type="none" w="med" len="med"/>
                      <a:tailEnd type="none" w="med" len="med"/>
                    </a:lnL>
                    <a:lnR w="9525" cap="flat" cmpd="sng" algn="ctr">
                      <a:solidFill>
                        <a:srgbClr val="211E1B"/>
                      </a:solidFill>
                      <a:prstDash val="solid"/>
                      <a:round/>
                      <a:headEnd type="none" w="med" len="med"/>
                      <a:tailEnd type="none" w="med" len="med"/>
                    </a:lnR>
                    <a:lnT w="9525" cap="flat" cmpd="sng" algn="ctr">
                      <a:solidFill>
                        <a:srgbClr val="211E1B"/>
                      </a:solidFill>
                      <a:prstDash val="solid"/>
                      <a:round/>
                      <a:headEnd type="none" w="med" len="med"/>
                      <a:tailEnd type="none" w="med" len="med"/>
                    </a:lnT>
                    <a:lnB w="9525" cap="flat" cmpd="sng" algn="ctr">
                      <a:solidFill>
                        <a:srgbClr val="211E1B"/>
                      </a:solidFill>
                      <a:prstDash val="solid"/>
                      <a:round/>
                      <a:headEnd type="none" w="med" len="med"/>
                      <a:tailEnd type="none" w="med" len="med"/>
                    </a:lnB>
                  </a:tcPr>
                </a:tc>
                <a:tc>
                  <a:txBody>
                    <a:bodyPr/>
                    <a:lstStyle/>
                    <a:p>
                      <a:pPr marL="410208" lvl="1" indent="-205104" algn="l">
                        <a:lnSpc>
                          <a:spcPts val="2659"/>
                        </a:lnSpc>
                        <a:buFont typeface="Arial"/>
                        <a:buChar char="•"/>
                        <a:defRPr/>
                      </a:pPr>
                      <a:r>
                        <a:rPr lang="en-US" sz="1899" spc="-102">
                          <a:solidFill>
                            <a:srgbClr val="211E1B"/>
                          </a:solidFill>
                          <a:latin typeface="Open Sauce"/>
                          <a:ea typeface="Open Sauce"/>
                          <a:cs typeface="Open Sauce"/>
                          <a:sym typeface="Open Sauce"/>
                        </a:rPr>
                        <a:t>According to Martha Stewart, who has centered her brand on lifestyle and quality, adopting sustainable practices may improve the reputation of the company.</a:t>
                      </a:r>
                      <a:endParaRPr lang="en-US" sz="1100"/>
                    </a:p>
                    <a:p>
                      <a:pPr marL="410208" lvl="1" indent="-205104" algn="l">
                        <a:lnSpc>
                          <a:spcPts val="2659"/>
                        </a:lnSpc>
                        <a:buFont typeface="Arial"/>
                        <a:buChar char="•"/>
                      </a:pPr>
                      <a:r>
                        <a:rPr lang="en-US" sz="1899" spc="-102">
                          <a:solidFill>
                            <a:srgbClr val="211E1B"/>
                          </a:solidFill>
                          <a:latin typeface="Open Sauce"/>
                          <a:ea typeface="Open Sauce"/>
                          <a:cs typeface="Open Sauce"/>
                          <a:sym typeface="Open Sauce"/>
                        </a:rPr>
                        <a:t> In order to reduce the impact on environment, 73% of consumers worldwide said they would definitely or probably modify their purchase patterns.</a:t>
                      </a:r>
                    </a:p>
                  </a:txBody>
                  <a:tcPr marL="70203" marR="70203" marT="70203" marB="70203">
                    <a:lnL w="9525" cap="flat" cmpd="sng" algn="ctr">
                      <a:solidFill>
                        <a:srgbClr val="211E1B"/>
                      </a:solidFill>
                      <a:prstDash val="solid"/>
                      <a:round/>
                      <a:headEnd type="none" w="med" len="med"/>
                      <a:tailEnd type="none" w="med" len="med"/>
                    </a:lnL>
                    <a:lnR w="9525" cap="flat" cmpd="sng" algn="ctr">
                      <a:solidFill>
                        <a:srgbClr val="211E1B"/>
                      </a:solidFill>
                      <a:prstDash val="solid"/>
                      <a:round/>
                      <a:headEnd type="none" w="med" len="med"/>
                      <a:tailEnd type="none" w="med" len="med"/>
                    </a:lnR>
                    <a:lnT w="9525" cap="flat" cmpd="sng" algn="ctr">
                      <a:solidFill>
                        <a:srgbClr val="211E1B"/>
                      </a:solidFill>
                      <a:prstDash val="solid"/>
                      <a:round/>
                      <a:headEnd type="none" w="med" len="med"/>
                      <a:tailEnd type="none" w="med" len="med"/>
                    </a:lnT>
                    <a:lnB w="9525" cap="flat" cmpd="sng" algn="ctr">
                      <a:solidFill>
                        <a:srgbClr val="211E1B"/>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3" name="TextBox 3"/>
          <p:cNvSpPr txBox="1"/>
          <p:nvPr/>
        </p:nvSpPr>
        <p:spPr>
          <a:xfrm>
            <a:off x="1028700" y="782637"/>
            <a:ext cx="8808013" cy="448945"/>
          </a:xfrm>
          <a:prstGeom prst="rect">
            <a:avLst/>
          </a:prstGeom>
        </p:spPr>
        <p:txBody>
          <a:bodyPr lIns="0" tIns="0" rIns="0" bIns="0" rtlCol="0" anchor="t">
            <a:spAutoFit/>
          </a:bodyPr>
          <a:lstStyle/>
          <a:p>
            <a:pPr algn="l">
              <a:lnSpc>
                <a:spcPts val="3410"/>
              </a:lnSpc>
            </a:pPr>
            <a:r>
              <a:rPr lang="en-US" sz="3100" b="1" spc="-108">
                <a:solidFill>
                  <a:srgbClr val="211E1B"/>
                </a:solidFill>
                <a:latin typeface="Open Sauce Bold"/>
                <a:ea typeface="Open Sauce Bold"/>
                <a:cs typeface="Open Sauce Bold"/>
                <a:sym typeface="Open Sauce Bold"/>
              </a:rPr>
              <a:t>PESTLE</a:t>
            </a:r>
          </a:p>
        </p:txBody>
      </p:sp>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1204405"/>
            <a:ext cx="9496850" cy="448945"/>
          </a:xfrm>
          <a:prstGeom prst="rect">
            <a:avLst/>
          </a:prstGeom>
        </p:spPr>
        <p:txBody>
          <a:bodyPr lIns="0" tIns="0" rIns="0" bIns="0" rtlCol="0" anchor="t">
            <a:spAutoFit/>
          </a:bodyPr>
          <a:lstStyle/>
          <a:p>
            <a:pPr algn="l">
              <a:lnSpc>
                <a:spcPts val="3410"/>
              </a:lnSpc>
            </a:pPr>
            <a:r>
              <a:rPr lang="en-US" sz="3100" b="1" spc="-93">
                <a:solidFill>
                  <a:srgbClr val="211E1B"/>
                </a:solidFill>
                <a:latin typeface="Open Sauce Bold"/>
                <a:ea typeface="Open Sauce Bold"/>
                <a:cs typeface="Open Sauce Bold"/>
                <a:sym typeface="Open Sauce Bold"/>
              </a:rPr>
              <a:t>ALL RELEVANT C’S</a:t>
            </a:r>
          </a:p>
        </p:txBody>
      </p:sp>
      <p:sp>
        <p:nvSpPr>
          <p:cNvPr id="3" name="TextBox 3"/>
          <p:cNvSpPr txBox="1"/>
          <p:nvPr/>
        </p:nvSpPr>
        <p:spPr>
          <a:xfrm>
            <a:off x="1028700" y="1933575"/>
            <a:ext cx="16230600" cy="7324725"/>
          </a:xfrm>
          <a:prstGeom prst="rect">
            <a:avLst/>
          </a:prstGeom>
        </p:spPr>
        <p:txBody>
          <a:bodyPr lIns="0" tIns="0" rIns="0" bIns="0" rtlCol="0" anchor="t">
            <a:spAutoFit/>
          </a:bodyPr>
          <a:lstStyle/>
          <a:p>
            <a:pPr algn="l">
              <a:lnSpc>
                <a:spcPts val="2400"/>
              </a:lnSpc>
            </a:pPr>
            <a:r>
              <a:rPr lang="en-US" sz="2000" b="1" spc="-80" dirty="0">
                <a:solidFill>
                  <a:srgbClr val="211E1B"/>
                </a:solidFill>
                <a:latin typeface="Open Sauce Bold"/>
                <a:ea typeface="Open Sauce Bold"/>
                <a:cs typeface="Open Sauce Bold"/>
                <a:sym typeface="Open Sauce Bold"/>
              </a:rPr>
              <a:t>Consumer</a:t>
            </a:r>
          </a:p>
          <a:p>
            <a:pPr marL="431802" lvl="1" indent="-215901" algn="l">
              <a:lnSpc>
                <a:spcPts val="2400"/>
              </a:lnSpc>
              <a:buFont typeface="Arial"/>
              <a:buChar char="•"/>
            </a:pPr>
            <a:r>
              <a:rPr lang="en-US" sz="2000" spc="-80" dirty="0">
                <a:solidFill>
                  <a:srgbClr val="211E1B"/>
                </a:solidFill>
                <a:latin typeface="Open Sauce"/>
                <a:ea typeface="Open Sauce"/>
                <a:cs typeface="Open Sauce"/>
                <a:sym typeface="Open Sauce"/>
              </a:rPr>
              <a:t>The main target market consists of wellness-conscious people who want natural health solutions, especially those over 40. This demographic trusts Martha Stewart's wellness-focused image and is familiar with her brand. Younger customers are also increasingly interested in cannabis products, especially Millennials and Gen Z, who are looking for both recreational and health advantages. </a:t>
            </a:r>
          </a:p>
          <a:p>
            <a:pPr marL="431802" lvl="1" indent="-215901" algn="l">
              <a:lnSpc>
                <a:spcPts val="2400"/>
              </a:lnSpc>
              <a:buFont typeface="Arial"/>
              <a:buChar char="•"/>
            </a:pPr>
            <a:r>
              <a:rPr lang="en-US" sz="2000" spc="-80" dirty="0">
                <a:solidFill>
                  <a:srgbClr val="211E1B"/>
                </a:solidFill>
                <a:latin typeface="Open Sauce"/>
                <a:ea typeface="Open Sauce"/>
                <a:cs typeface="Open Sauce"/>
                <a:sym typeface="Open Sauce"/>
              </a:rPr>
              <a:t>Low-dose or "micro-dosed" cannabis products are also becoming more popular, appealing to those who wish to feel the effects of cannabis without becoming completely intoxicated(2).</a:t>
            </a:r>
          </a:p>
          <a:p>
            <a:pPr algn="l">
              <a:lnSpc>
                <a:spcPts val="2400"/>
              </a:lnSpc>
            </a:pPr>
            <a:r>
              <a:rPr lang="en-US" sz="2000" b="1" spc="-80" dirty="0">
                <a:solidFill>
                  <a:srgbClr val="211E1B"/>
                </a:solidFill>
                <a:latin typeface="Open Sauce Bold"/>
                <a:ea typeface="Open Sauce Bold"/>
                <a:cs typeface="Open Sauce Bold"/>
                <a:sym typeface="Open Sauce Bold"/>
              </a:rPr>
              <a:t>Customer</a:t>
            </a:r>
          </a:p>
          <a:p>
            <a:pPr marL="431802" lvl="1" indent="-215901" algn="l">
              <a:lnSpc>
                <a:spcPts val="2400"/>
              </a:lnSpc>
              <a:buFont typeface="Arial"/>
              <a:buChar char="•"/>
            </a:pPr>
            <a:r>
              <a:rPr lang="en-US" sz="2000" spc="-80" dirty="0">
                <a:solidFill>
                  <a:srgbClr val="211E1B"/>
                </a:solidFill>
                <a:latin typeface="Open Sauce"/>
                <a:ea typeface="Open Sauce"/>
                <a:cs typeface="Open Sauce"/>
                <a:sym typeface="Open Sauce"/>
              </a:rPr>
              <a:t>In order to increase brand reach, the Martha Stewart CBD line mainly targets health-conscious consumers through wellness stores, such as collaborations with The Vitamin Shoppe. The company may reach a consumer base that trusts items supplied through regulated wellness channels by working with well-known wellness retailers. Online resources are also very important. </a:t>
            </a:r>
          </a:p>
          <a:p>
            <a:pPr marL="431802" lvl="1" indent="-215901" algn="l">
              <a:lnSpc>
                <a:spcPts val="2400"/>
              </a:lnSpc>
              <a:buFont typeface="Arial"/>
              <a:buChar char="•"/>
            </a:pPr>
            <a:r>
              <a:rPr lang="en-US" sz="2000" spc="-80" dirty="0">
                <a:solidFill>
                  <a:srgbClr val="211E1B"/>
                </a:solidFill>
                <a:latin typeface="Open Sauce"/>
                <a:ea typeface="Open Sauce"/>
                <a:cs typeface="Open Sauce"/>
                <a:sym typeface="Open Sauce"/>
              </a:rPr>
              <a:t>Customers expect constant quality and openness, particularly in light of the ongoing stigma associated with cannabis goods. Customer happiness and trust depend on Canopy Growth's efforts to inform customers about the advantages of CBD and how to use it safely. </a:t>
            </a:r>
          </a:p>
          <a:p>
            <a:pPr algn="l">
              <a:lnSpc>
                <a:spcPts val="2400"/>
              </a:lnSpc>
            </a:pPr>
            <a:r>
              <a:rPr lang="en-US" sz="2000" b="1" spc="-80" dirty="0">
                <a:solidFill>
                  <a:srgbClr val="211E1B"/>
                </a:solidFill>
                <a:latin typeface="Open Sauce Bold"/>
                <a:ea typeface="Open Sauce Bold"/>
                <a:cs typeface="Open Sauce Bold"/>
                <a:sym typeface="Open Sauce Bold"/>
              </a:rPr>
              <a:t>Competition</a:t>
            </a:r>
          </a:p>
          <a:p>
            <a:pPr marL="431802" lvl="1" indent="-215901" algn="l">
              <a:lnSpc>
                <a:spcPts val="2400"/>
              </a:lnSpc>
              <a:buFont typeface="Arial"/>
              <a:buChar char="•"/>
            </a:pPr>
            <a:r>
              <a:rPr lang="en-US" sz="2000" spc="-80" dirty="0">
                <a:solidFill>
                  <a:srgbClr val="211E1B"/>
                </a:solidFill>
                <a:latin typeface="Open Sauce"/>
                <a:ea typeface="Open Sauce"/>
                <a:cs typeface="Open Sauce"/>
                <a:sym typeface="Open Sauce"/>
              </a:rPr>
              <a:t>There are many well-known companies, up-and-coming startups, and celebrity-endorsed goods fighting for consumers' attention in the highly crowded cannabis and CBD sectors. Charlotte's Web, Green Roads, and other well-known wellness-focused CBD businesses are prominent rivals, and conventional pharmaceutical corporations are also joining the market. Competition is further heightened by the growth of regional, state-level cannabis brands in the US, particularly for THC products intended for recreational use.</a:t>
            </a:r>
          </a:p>
          <a:p>
            <a:pPr marL="431802" lvl="1" indent="-215901" algn="l">
              <a:lnSpc>
                <a:spcPts val="2400"/>
              </a:lnSpc>
              <a:buFont typeface="Arial"/>
              <a:buChar char="•"/>
            </a:pPr>
            <a:r>
              <a:rPr lang="en-US" sz="2000" spc="-80" dirty="0">
                <a:solidFill>
                  <a:srgbClr val="211E1B"/>
                </a:solidFill>
                <a:latin typeface="Open Sauce"/>
                <a:ea typeface="Open Sauce"/>
                <a:cs typeface="Open Sauce"/>
                <a:sym typeface="Open Sauce"/>
              </a:rPr>
              <a:t>The joint venture sets itself apart with the Martha Stewart brand, which screams reliability and excellence in wellness and lifestyle(1). </a:t>
            </a:r>
          </a:p>
          <a:p>
            <a:pPr algn="l">
              <a:lnSpc>
                <a:spcPts val="2400"/>
              </a:lnSpc>
            </a:pPr>
            <a:r>
              <a:rPr lang="en-US" sz="2000" b="1" spc="-80" dirty="0">
                <a:solidFill>
                  <a:srgbClr val="211E1B"/>
                </a:solidFill>
                <a:latin typeface="Open Sauce Bold"/>
                <a:ea typeface="Open Sauce Bold"/>
                <a:cs typeface="Open Sauce Bold"/>
                <a:sym typeface="Open Sauce Bold"/>
              </a:rPr>
              <a:t>Collaborator</a:t>
            </a:r>
          </a:p>
          <a:p>
            <a:pPr marL="431802" lvl="1" indent="-215901" algn="l">
              <a:lnSpc>
                <a:spcPts val="2400"/>
              </a:lnSpc>
              <a:buFont typeface="Arial"/>
              <a:buChar char="•"/>
            </a:pPr>
            <a:r>
              <a:rPr lang="en-US" sz="2000" spc="-80" dirty="0">
                <a:solidFill>
                  <a:srgbClr val="211E1B"/>
                </a:solidFill>
                <a:latin typeface="Open Sauce"/>
                <a:ea typeface="Open Sauce"/>
                <a:cs typeface="Open Sauce"/>
                <a:sym typeface="Open Sauce"/>
              </a:rPr>
              <a:t>The Vitamin Shoppe, which improves retail distribution, and Canopy's U.S.-based partners, such as Acreage Holdings and Wana Brands, are important partners for this endeavor. With the help of these alliances, Canopy is able to expand into states with developed cannabis markets, enhancing brand awareness and fostering customer confidence through reliable merchants. </a:t>
            </a:r>
          </a:p>
          <a:p>
            <a:pPr algn="l">
              <a:lnSpc>
                <a:spcPts val="2400"/>
              </a:lnSpc>
            </a:pPr>
            <a:endParaRPr lang="en-US" sz="2000" spc="-80" dirty="0">
              <a:solidFill>
                <a:srgbClr val="211E1B"/>
              </a:solidFill>
              <a:latin typeface="Open Sauce"/>
              <a:ea typeface="Open Sauce"/>
              <a:cs typeface="Open Sauce"/>
              <a:sym typeface="Open Sauce"/>
            </a:endParaRPr>
          </a:p>
          <a:p>
            <a:pPr algn="l">
              <a:lnSpc>
                <a:spcPts val="2400"/>
              </a:lnSpc>
            </a:pPr>
            <a:endParaRPr lang="en-US" sz="2000" spc="-80" dirty="0">
              <a:solidFill>
                <a:srgbClr val="211E1B"/>
              </a:solidFill>
              <a:latin typeface="Open Sauce"/>
              <a:ea typeface="Open Sauce"/>
              <a:cs typeface="Open Sauce"/>
              <a:sym typeface="Open Sauce"/>
            </a:endParaRPr>
          </a:p>
        </p:txBody>
      </p:sp>
      <p:sp>
        <p:nvSpPr>
          <p:cNvPr id="4" name="Freeform 4"/>
          <p:cNvSpPr/>
          <p:nvPr/>
        </p:nvSpPr>
        <p:spPr>
          <a:xfrm>
            <a:off x="9944100" y="-2628900"/>
            <a:ext cx="7315200" cy="3657600"/>
          </a:xfrm>
          <a:custGeom>
            <a:avLst/>
            <a:gdLst/>
            <a:ahLst/>
            <a:cxnLst/>
            <a:rect l="l" t="t" r="r" b="b"/>
            <a:pathLst>
              <a:path w="7315200" h="3657600">
                <a:moveTo>
                  <a:pt x="0" y="0"/>
                </a:moveTo>
                <a:lnTo>
                  <a:pt x="7315200" y="0"/>
                </a:lnTo>
                <a:lnTo>
                  <a:pt x="7315200" y="3657600"/>
                </a:lnTo>
                <a:lnTo>
                  <a:pt x="0" y="3657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828800" y="-2628900"/>
            <a:ext cx="7315200" cy="3657600"/>
          </a:xfrm>
          <a:custGeom>
            <a:avLst/>
            <a:gdLst/>
            <a:ahLst/>
            <a:cxnLst/>
            <a:rect l="l" t="t" r="r" b="b"/>
            <a:pathLst>
              <a:path w="7315200" h="3657600">
                <a:moveTo>
                  <a:pt x="0" y="0"/>
                </a:moveTo>
                <a:lnTo>
                  <a:pt x="7315200" y="0"/>
                </a:lnTo>
                <a:lnTo>
                  <a:pt x="7315200" y="3657600"/>
                </a:lnTo>
                <a:lnTo>
                  <a:pt x="0" y="3657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9944100" y="9258300"/>
            <a:ext cx="7315200" cy="3657600"/>
          </a:xfrm>
          <a:custGeom>
            <a:avLst/>
            <a:gdLst/>
            <a:ahLst/>
            <a:cxnLst/>
            <a:rect l="l" t="t" r="r" b="b"/>
            <a:pathLst>
              <a:path w="7315200" h="3657600">
                <a:moveTo>
                  <a:pt x="0" y="0"/>
                </a:moveTo>
                <a:lnTo>
                  <a:pt x="7315200" y="0"/>
                </a:lnTo>
                <a:lnTo>
                  <a:pt x="7315200" y="3657600"/>
                </a:lnTo>
                <a:lnTo>
                  <a:pt x="0" y="3657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828800" y="9258300"/>
            <a:ext cx="7315200" cy="3657600"/>
          </a:xfrm>
          <a:custGeom>
            <a:avLst/>
            <a:gdLst/>
            <a:ahLst/>
            <a:cxnLst/>
            <a:rect l="l" t="t" r="r" b="b"/>
            <a:pathLst>
              <a:path w="7315200" h="3657600">
                <a:moveTo>
                  <a:pt x="0" y="0"/>
                </a:moveTo>
                <a:lnTo>
                  <a:pt x="7315200" y="0"/>
                </a:lnTo>
                <a:lnTo>
                  <a:pt x="7315200" y="3657600"/>
                </a:lnTo>
                <a:lnTo>
                  <a:pt x="0" y="3657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72045" y="828675"/>
            <a:ext cx="9496850" cy="439420"/>
          </a:xfrm>
          <a:prstGeom prst="rect">
            <a:avLst/>
          </a:prstGeom>
        </p:spPr>
        <p:txBody>
          <a:bodyPr lIns="0" tIns="0" rIns="0" bIns="0" rtlCol="0" anchor="t">
            <a:spAutoFit/>
          </a:bodyPr>
          <a:lstStyle/>
          <a:p>
            <a:pPr algn="l">
              <a:lnSpc>
                <a:spcPts val="3410"/>
              </a:lnSpc>
            </a:pPr>
            <a:r>
              <a:rPr lang="en-US" sz="3100" b="1" spc="-93">
                <a:solidFill>
                  <a:srgbClr val="211E1B"/>
                </a:solidFill>
                <a:latin typeface="Garet Bold"/>
                <a:ea typeface="Garet Bold"/>
                <a:cs typeface="Garet Bold"/>
                <a:sym typeface="Garet Bold"/>
              </a:rPr>
              <a:t>COMPATIBILITY AND CHALLENGES</a:t>
            </a:r>
          </a:p>
        </p:txBody>
      </p:sp>
      <p:sp>
        <p:nvSpPr>
          <p:cNvPr id="3" name="TextBox 3"/>
          <p:cNvSpPr txBox="1"/>
          <p:nvPr/>
        </p:nvSpPr>
        <p:spPr>
          <a:xfrm>
            <a:off x="872045" y="1485900"/>
            <a:ext cx="16717973" cy="8229600"/>
          </a:xfrm>
          <a:prstGeom prst="rect">
            <a:avLst/>
          </a:prstGeom>
        </p:spPr>
        <p:txBody>
          <a:bodyPr lIns="0" tIns="0" rIns="0" bIns="0" rtlCol="0" anchor="t">
            <a:spAutoFit/>
          </a:bodyPr>
          <a:lstStyle/>
          <a:p>
            <a:pPr algn="l">
              <a:lnSpc>
                <a:spcPts val="2400"/>
              </a:lnSpc>
            </a:pPr>
            <a:r>
              <a:rPr lang="en-US" sz="2000" b="1" spc="-80">
                <a:solidFill>
                  <a:srgbClr val="211E1B"/>
                </a:solidFill>
                <a:latin typeface="Garet Bold"/>
                <a:ea typeface="Garet Bold"/>
                <a:cs typeface="Garet Bold"/>
                <a:sym typeface="Garet Bold"/>
              </a:rPr>
              <a:t>Martha Stewart's Benefits and challenges-</a:t>
            </a:r>
          </a:p>
          <a:p>
            <a:pPr marL="431802" lvl="1" indent="-215901" algn="l">
              <a:lnSpc>
                <a:spcPts val="2400"/>
              </a:lnSpc>
              <a:buFont typeface="Arial"/>
              <a:buChar char="•"/>
            </a:pPr>
            <a:r>
              <a:rPr lang="en-US" sz="2000" spc="-80">
                <a:solidFill>
                  <a:srgbClr val="211E1B"/>
                </a:solidFill>
                <a:latin typeface="Garet"/>
                <a:ea typeface="Garet"/>
                <a:cs typeface="Garet"/>
                <a:sym typeface="Garet"/>
              </a:rPr>
              <a:t>Brand Recognition: Martha Stewart's brand equity gives an automatic stamp of approval and recognition to Canopy Growth's cannabis-derived CBD products.</a:t>
            </a:r>
          </a:p>
          <a:p>
            <a:pPr marL="431802" lvl="1" indent="-215901" algn="l">
              <a:lnSpc>
                <a:spcPts val="2400"/>
              </a:lnSpc>
              <a:buFont typeface="Arial"/>
              <a:buChar char="•"/>
            </a:pPr>
            <a:r>
              <a:rPr lang="en-US" sz="2000" spc="-80">
                <a:solidFill>
                  <a:srgbClr val="211E1B"/>
                </a:solidFill>
                <a:latin typeface="Garet"/>
                <a:ea typeface="Garet"/>
                <a:cs typeface="Garet"/>
                <a:sym typeface="Garet"/>
              </a:rPr>
              <a:t>Lifestyle Expertise: Her roots in lifestyle and wellness perfectly fit with the booming interest in health and wellness products.</a:t>
            </a:r>
          </a:p>
          <a:p>
            <a:pPr marL="431802" lvl="1" indent="-215901" algn="l">
              <a:lnSpc>
                <a:spcPts val="2400"/>
              </a:lnSpc>
              <a:buFont typeface="Arial"/>
              <a:buChar char="•"/>
            </a:pPr>
            <a:r>
              <a:rPr lang="en-US" sz="2000" spc="-80">
                <a:solidFill>
                  <a:srgbClr val="211E1B"/>
                </a:solidFill>
                <a:latin typeface="Garet"/>
                <a:ea typeface="Garet"/>
                <a:cs typeface="Garet"/>
                <a:sym typeface="Garet"/>
              </a:rPr>
              <a:t>Consumer Education: Being considered a trusted lifestyle influencer, Martha Stewart will be instrumental in educating consumers about cannabis-derived products and dispelling the stigma associated with their use(4).</a:t>
            </a:r>
          </a:p>
          <a:p>
            <a:pPr marL="431802" lvl="1" indent="-215901" algn="l">
              <a:lnSpc>
                <a:spcPts val="2400"/>
              </a:lnSpc>
              <a:buFont typeface="Arial"/>
              <a:buChar char="•"/>
            </a:pPr>
            <a:r>
              <a:rPr lang="en-US" sz="2000" spc="-80">
                <a:solidFill>
                  <a:srgbClr val="211E1B"/>
                </a:solidFill>
                <a:latin typeface="Garet"/>
                <a:ea typeface="Garet"/>
                <a:cs typeface="Garet"/>
                <a:sym typeface="Garet"/>
              </a:rPr>
              <a:t>Market Expansion: Her brand helps Canopy Growth in reaching new consumer segments beyond traditional cannabis users. Being a Martha Stewart brand would position these products as more premium.</a:t>
            </a:r>
          </a:p>
          <a:p>
            <a:pPr marL="431802" lvl="1" indent="-215901" algn="l">
              <a:lnSpc>
                <a:spcPts val="2400"/>
              </a:lnSpc>
              <a:buFont typeface="Arial"/>
              <a:buChar char="•"/>
            </a:pPr>
            <a:r>
              <a:rPr lang="en-US" sz="2000" spc="-80">
                <a:solidFill>
                  <a:srgbClr val="211E1B"/>
                </a:solidFill>
                <a:latin typeface="Garet"/>
                <a:ea typeface="Garet"/>
                <a:cs typeface="Garet"/>
                <a:sym typeface="Garet"/>
              </a:rPr>
              <a:t>If onetime management of this association will not be favorably done, it could come back to tarnish her brand image. Changes in laws or regulations might impact the legality and marketability of these products.</a:t>
            </a:r>
          </a:p>
          <a:p>
            <a:pPr marL="431802" lvl="1" indent="-215901" algn="l">
              <a:lnSpc>
                <a:spcPts val="2400"/>
              </a:lnSpc>
              <a:buFont typeface="Arial"/>
              <a:buChar char="•"/>
            </a:pPr>
            <a:r>
              <a:rPr lang="en-US" sz="2000" spc="-80">
                <a:solidFill>
                  <a:srgbClr val="211E1B"/>
                </a:solidFill>
                <a:latin typeface="Garet"/>
                <a:ea typeface="Garet"/>
                <a:cs typeface="Garet"/>
                <a:sym typeface="Garet"/>
              </a:rPr>
              <a:t>Public Perception: Some consumers are resistant to associating Martha Stewart's brand with cannabis-derived products. </a:t>
            </a:r>
          </a:p>
          <a:p>
            <a:pPr algn="l">
              <a:lnSpc>
                <a:spcPts val="2400"/>
              </a:lnSpc>
            </a:pPr>
            <a:r>
              <a:rPr lang="en-US" sz="2000" b="1" spc="-80">
                <a:solidFill>
                  <a:srgbClr val="211E1B"/>
                </a:solidFill>
                <a:latin typeface="Garet Bold"/>
                <a:ea typeface="Garet Bold"/>
                <a:cs typeface="Garet Bold"/>
                <a:sym typeface="Garet Bold"/>
              </a:rPr>
              <a:t>There seems to be clear strategic fit as far as the two organizations are concerned-</a:t>
            </a:r>
          </a:p>
          <a:p>
            <a:pPr marL="431802" lvl="1" indent="-215901" algn="l">
              <a:lnSpc>
                <a:spcPts val="2400"/>
              </a:lnSpc>
              <a:buFont typeface="Arial"/>
              <a:buChar char="•"/>
            </a:pPr>
            <a:r>
              <a:rPr lang="en-US" sz="2000" spc="-80">
                <a:solidFill>
                  <a:srgbClr val="211E1B"/>
                </a:solidFill>
                <a:latin typeface="Garet"/>
                <a:ea typeface="Garet"/>
                <a:cs typeface="Garet"/>
                <a:sym typeface="Garet"/>
              </a:rPr>
              <a:t>Complementary Skills: Martha Stewart is expected to provide lifestyle knowledge, whereas Canopy to provide knowledge of the cannabis industry.</a:t>
            </a:r>
          </a:p>
          <a:p>
            <a:pPr marL="431802" lvl="1" indent="-215901" algn="l">
              <a:lnSpc>
                <a:spcPts val="2400"/>
              </a:lnSpc>
              <a:buFont typeface="Arial"/>
              <a:buChar char="•"/>
            </a:pPr>
            <a:r>
              <a:rPr lang="en-US" sz="2000" spc="-80">
                <a:solidFill>
                  <a:srgbClr val="211E1B"/>
                </a:solidFill>
                <a:latin typeface="Garet"/>
                <a:ea typeface="Garet"/>
                <a:cs typeface="Garet"/>
                <a:sym typeface="Garet"/>
              </a:rPr>
              <a:t>Market Expansion: The partnership would enable Canopy Growth to tap into other consumer markets beyond the traditional consumer of cannabis products.</a:t>
            </a:r>
          </a:p>
          <a:p>
            <a:pPr marL="431802" lvl="1" indent="-215901" algn="l">
              <a:lnSpc>
                <a:spcPts val="2400"/>
              </a:lnSpc>
              <a:buFont typeface="Arial"/>
              <a:buChar char="•"/>
            </a:pPr>
            <a:r>
              <a:rPr lang="en-US" sz="2000" spc="-80">
                <a:solidFill>
                  <a:srgbClr val="211E1B"/>
                </a:solidFill>
                <a:latin typeface="Garet"/>
                <a:ea typeface="Garet"/>
                <a:cs typeface="Garet"/>
                <a:sym typeface="Garet"/>
              </a:rPr>
              <a:t>Product Diversification: The joint venture would expand further into new product areas for both.</a:t>
            </a:r>
          </a:p>
          <a:p>
            <a:pPr marL="431802" lvl="1" indent="-215901" algn="l">
              <a:lnSpc>
                <a:spcPts val="2400"/>
              </a:lnSpc>
              <a:buFont typeface="Arial"/>
              <a:buChar char="•"/>
            </a:pPr>
            <a:r>
              <a:rPr lang="en-US" sz="2000" spc="-80">
                <a:solidFill>
                  <a:srgbClr val="211E1B"/>
                </a:solidFill>
                <a:latin typeface="Garet"/>
                <a:ea typeface="Garet"/>
                <a:cs typeface="Garet"/>
                <a:sym typeface="Garet"/>
              </a:rPr>
              <a:t>Brand Reinforcement: Martha Stewart's participation would support reinforcing Canopy Growth's commitment to quality and safety in cannabis-derived products(1)(2). </a:t>
            </a:r>
          </a:p>
          <a:p>
            <a:pPr algn="l">
              <a:lnSpc>
                <a:spcPts val="2400"/>
              </a:lnSpc>
            </a:pPr>
            <a:r>
              <a:rPr lang="en-US" sz="2000" b="1" spc="-80">
                <a:solidFill>
                  <a:srgbClr val="211E1B"/>
                </a:solidFill>
                <a:latin typeface="Garet Bold"/>
                <a:ea typeface="Garet Bold"/>
                <a:cs typeface="Garet Bold"/>
                <a:sym typeface="Garet Bold"/>
              </a:rPr>
              <a:t>Unique challenges-</a:t>
            </a:r>
          </a:p>
          <a:p>
            <a:pPr marL="431802" lvl="1" indent="-215901" algn="l">
              <a:lnSpc>
                <a:spcPts val="2400"/>
              </a:lnSpc>
              <a:buFont typeface="Arial"/>
              <a:buChar char="•"/>
            </a:pPr>
            <a:r>
              <a:rPr lang="en-US" sz="2000" spc="-80">
                <a:solidFill>
                  <a:srgbClr val="211E1B"/>
                </a:solidFill>
                <a:latin typeface="Garet"/>
                <a:ea typeface="Garet"/>
                <a:cs typeface="Garet"/>
                <a:sym typeface="Garet"/>
              </a:rPr>
              <a:t>From this perspective, entry of non-cannabis industries becomes very competitive for cannabis sector start-ups in the open market for their needs, thus creating internal rivalry for consumers. The sophisticated legal environment also complicates cannabis operations.</a:t>
            </a:r>
          </a:p>
          <a:p>
            <a:pPr marL="431802" lvl="1" indent="-215901" algn="l">
              <a:lnSpc>
                <a:spcPts val="2400"/>
              </a:lnSpc>
              <a:buFont typeface="Arial"/>
              <a:buChar char="•"/>
            </a:pPr>
            <a:r>
              <a:rPr lang="en-US" sz="2000" spc="-80">
                <a:solidFill>
                  <a:srgbClr val="211E1B"/>
                </a:solidFill>
                <a:latin typeface="Garet"/>
                <a:ea typeface="Garet"/>
                <a:cs typeface="Garet"/>
                <a:sym typeface="Garet"/>
              </a:rPr>
              <a:t>More broadly, rampant inflation in recent months has increased many costs for cannabis companies, and interest rate hikes may have made it more difficult for those companies to secure capital.</a:t>
            </a:r>
          </a:p>
          <a:p>
            <a:pPr marL="431802" lvl="1" indent="-215901" algn="l">
              <a:lnSpc>
                <a:spcPts val="2400"/>
              </a:lnSpc>
              <a:buFont typeface="Arial"/>
              <a:buChar char="•"/>
            </a:pPr>
            <a:r>
              <a:rPr lang="en-US" sz="2000" spc="-80">
                <a:solidFill>
                  <a:srgbClr val="211E1B"/>
                </a:solidFill>
                <a:latin typeface="Garet"/>
                <a:ea typeface="Garet"/>
                <a:cs typeface="Garet"/>
                <a:sym typeface="Garet"/>
              </a:rPr>
              <a:t>Fear of a recession could decrease consumer spending on perceived non-essential items, potentially including cannabis products.</a:t>
            </a:r>
          </a:p>
          <a:p>
            <a:pPr marL="431802" lvl="1" indent="-215901" algn="l">
              <a:lnSpc>
                <a:spcPts val="2400"/>
              </a:lnSpc>
              <a:buFont typeface="Arial"/>
              <a:buChar char="•"/>
            </a:pPr>
            <a:r>
              <a:rPr lang="en-US" sz="2000" spc="-80">
                <a:solidFill>
                  <a:srgbClr val="211E1B"/>
                </a:solidFill>
                <a:latin typeface="Garet"/>
                <a:ea typeface="Garet"/>
                <a:cs typeface="Garet"/>
                <a:sym typeface="Garet"/>
              </a:rPr>
              <a:t>On the way to business, the joint venture comes with added consumers and revenue streams beyond regular cannabis markets. </a:t>
            </a:r>
          </a:p>
        </p:txBody>
      </p:sp>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9944100" y="-2327275"/>
            <a:ext cx="7315200" cy="3657600"/>
          </a:xfrm>
          <a:custGeom>
            <a:avLst/>
            <a:gdLst/>
            <a:ahLst/>
            <a:cxnLst/>
            <a:rect l="l" t="t" r="r" b="b"/>
            <a:pathLst>
              <a:path w="7315200" h="3657600">
                <a:moveTo>
                  <a:pt x="0" y="0"/>
                </a:moveTo>
                <a:lnTo>
                  <a:pt x="7315200" y="0"/>
                </a:lnTo>
                <a:lnTo>
                  <a:pt x="7315200" y="3657600"/>
                </a:lnTo>
                <a:lnTo>
                  <a:pt x="0" y="3657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1057275"/>
            <a:ext cx="8280763" cy="439420"/>
          </a:xfrm>
          <a:prstGeom prst="rect">
            <a:avLst/>
          </a:prstGeom>
        </p:spPr>
        <p:txBody>
          <a:bodyPr lIns="0" tIns="0" rIns="0" bIns="0" rtlCol="0" anchor="t">
            <a:spAutoFit/>
          </a:bodyPr>
          <a:lstStyle/>
          <a:p>
            <a:pPr algn="l">
              <a:lnSpc>
                <a:spcPts val="3409"/>
              </a:lnSpc>
            </a:pPr>
            <a:r>
              <a:rPr lang="en-US" sz="3099" b="1" spc="-216">
                <a:solidFill>
                  <a:srgbClr val="211E1B"/>
                </a:solidFill>
                <a:latin typeface="Garet Bold"/>
                <a:ea typeface="Garet Bold"/>
                <a:cs typeface="Garet Bold"/>
                <a:sym typeface="Garet Bold"/>
              </a:rPr>
              <a:t>WHATS NOT WORKING?</a:t>
            </a:r>
          </a:p>
        </p:txBody>
      </p:sp>
      <p:sp>
        <p:nvSpPr>
          <p:cNvPr id="4" name="TextBox 4"/>
          <p:cNvSpPr txBox="1"/>
          <p:nvPr/>
        </p:nvSpPr>
        <p:spPr>
          <a:xfrm>
            <a:off x="1028700" y="1622425"/>
            <a:ext cx="16230600" cy="7867650"/>
          </a:xfrm>
          <a:prstGeom prst="rect">
            <a:avLst/>
          </a:prstGeom>
        </p:spPr>
        <p:txBody>
          <a:bodyPr lIns="0" tIns="0" rIns="0" bIns="0" rtlCol="0" anchor="t">
            <a:spAutoFit/>
          </a:bodyPr>
          <a:lstStyle/>
          <a:p>
            <a:pPr marL="453392" lvl="1" indent="-226696" algn="l">
              <a:lnSpc>
                <a:spcPts val="2520"/>
              </a:lnSpc>
              <a:buFont typeface="Arial"/>
              <a:buChar char="•"/>
            </a:pPr>
            <a:r>
              <a:rPr lang="en-US" sz="2100" spc="-84">
                <a:solidFill>
                  <a:srgbClr val="211E1B"/>
                </a:solidFill>
                <a:latin typeface="Garet"/>
                <a:ea typeface="Garet"/>
                <a:cs typeface="Garet"/>
                <a:sym typeface="Garet"/>
              </a:rPr>
              <a:t>The partnership between Martha Stewart and Canopy Growth, which is the main provider of CBD health products for the cannabis industry, has both opportunities and challenges due to the fact that it is still in the early stages of the break-even goal. </a:t>
            </a:r>
          </a:p>
          <a:p>
            <a:pPr marL="453392" lvl="1" indent="-226696" algn="l">
              <a:lnSpc>
                <a:spcPts val="2520"/>
              </a:lnSpc>
              <a:buFont typeface="Arial"/>
              <a:buChar char="•"/>
            </a:pPr>
            <a:r>
              <a:rPr lang="en-US" sz="2100" spc="-84">
                <a:solidFill>
                  <a:srgbClr val="211E1B"/>
                </a:solidFill>
                <a:latin typeface="Garet"/>
                <a:ea typeface="Garet"/>
                <a:cs typeface="Garet"/>
                <a:sym typeface="Garet"/>
              </a:rPr>
              <a:t>The issues include the fragmented and erratic governance system in the whole of America, the difficulty in making Martha Stewart's brand the major part of the whole brand, and the brand-stigma reduction, the extreme competition, and the budget cuts in the wellness and CBD similar crowded market(5). </a:t>
            </a:r>
          </a:p>
          <a:p>
            <a:pPr marL="453392" lvl="1" indent="-226696" algn="l">
              <a:lnSpc>
                <a:spcPts val="2520"/>
              </a:lnSpc>
              <a:buFont typeface="Arial"/>
              <a:buChar char="•"/>
            </a:pPr>
            <a:r>
              <a:rPr lang="en-US" sz="2100" spc="-84">
                <a:solidFill>
                  <a:srgbClr val="211E1B"/>
                </a:solidFill>
                <a:latin typeface="Garet"/>
                <a:ea typeface="Garet"/>
                <a:cs typeface="Garet"/>
                <a:sym typeface="Garet"/>
              </a:rPr>
              <a:t>Also, besides the fact that older consumers who are focused on wellness must have some level of trust in Martha Stewart's brand, this demographic does not track with the younger generation of cannabis consumers, particularly when it comes to THC(6).</a:t>
            </a:r>
          </a:p>
          <a:p>
            <a:pPr algn="l">
              <a:lnSpc>
                <a:spcPts val="2520"/>
              </a:lnSpc>
            </a:pPr>
            <a:r>
              <a:rPr lang="en-US" sz="2100" b="1" spc="-84">
                <a:solidFill>
                  <a:srgbClr val="211E1B"/>
                </a:solidFill>
                <a:latin typeface="Garet Bold"/>
                <a:ea typeface="Garet Bold"/>
                <a:cs typeface="Garet Bold"/>
                <a:sym typeface="Garet Bold"/>
              </a:rPr>
              <a:t>RATIONALE-</a:t>
            </a:r>
          </a:p>
          <a:p>
            <a:pPr marL="453392" lvl="1" indent="-226696" algn="l">
              <a:lnSpc>
                <a:spcPts val="2520"/>
              </a:lnSpc>
              <a:buFont typeface="Arial"/>
              <a:buChar char="•"/>
            </a:pPr>
            <a:r>
              <a:rPr lang="en-US" sz="2100" spc="-84">
                <a:solidFill>
                  <a:srgbClr val="211E1B"/>
                </a:solidFill>
                <a:latin typeface="Garet"/>
                <a:ea typeface="Garet"/>
                <a:cs typeface="Garet"/>
                <a:sym typeface="Garet"/>
              </a:rPr>
              <a:t>Regulatory Fragmentation: U.S. state laws governing cannabis products, including CBD, are highly different. Even though Canada has enabled full legalization, federal regulations on THC in the U.S. are a hindrance for businesses. </a:t>
            </a:r>
          </a:p>
          <a:p>
            <a:pPr marL="453392" lvl="1" indent="-226696" algn="l">
              <a:lnSpc>
                <a:spcPts val="2520"/>
              </a:lnSpc>
              <a:buFont typeface="Arial"/>
              <a:buChar char="•"/>
            </a:pPr>
            <a:r>
              <a:rPr lang="en-US" sz="2100" spc="-84">
                <a:solidFill>
                  <a:srgbClr val="211E1B"/>
                </a:solidFill>
                <a:latin typeface="Garet"/>
                <a:ea typeface="Garet"/>
                <a:cs typeface="Garet"/>
                <a:sym typeface="Garet"/>
              </a:rPr>
              <a:t>Consumer Stigma and Brand Alignment: Stewart Brand's credibility, especially among older, health-conscious adults, is a big asset for the growth of this product. This partnership indeed attracts the wellness segment, but some of her audience are still prone to a cannabis product-related stigma. Through a strategic involvement, Martha Stewart is actually lending a hand in the de-stigmatization of cannabis for wellness(1)(5). </a:t>
            </a:r>
          </a:p>
          <a:p>
            <a:pPr marL="453392" lvl="1" indent="-226696" algn="l">
              <a:lnSpc>
                <a:spcPts val="2520"/>
              </a:lnSpc>
              <a:buFont typeface="Arial"/>
              <a:buChar char="•"/>
            </a:pPr>
            <a:r>
              <a:rPr lang="en-US" sz="2100" spc="-84">
                <a:solidFill>
                  <a:srgbClr val="211E1B"/>
                </a:solidFill>
                <a:latin typeface="Garet"/>
                <a:ea typeface="Garet"/>
                <a:cs typeface="Garet"/>
                <a:sym typeface="Garet"/>
              </a:rPr>
              <a:t>Competitive and Financial Pressures: The CBD market plays the most and has major players such as Charlotte's Web and Green Roads already in place. Moreover, Canopy has been undergoing a restructuring process, thereby resulting in a financial crunch, which may also affect its investment capability in advertising, product development, and distribution of Martha Stewart CBD(1).</a:t>
            </a:r>
          </a:p>
          <a:p>
            <a:pPr algn="l">
              <a:lnSpc>
                <a:spcPts val="2520"/>
              </a:lnSpc>
            </a:pPr>
            <a:endParaRPr lang="en-US" sz="2100" spc="-84">
              <a:solidFill>
                <a:srgbClr val="211E1B"/>
              </a:solidFill>
              <a:latin typeface="Garet"/>
              <a:ea typeface="Garet"/>
              <a:cs typeface="Garet"/>
              <a:sym typeface="Garet"/>
            </a:endParaRPr>
          </a:p>
          <a:p>
            <a:pPr algn="l">
              <a:lnSpc>
                <a:spcPts val="2520"/>
              </a:lnSpc>
            </a:pPr>
            <a:r>
              <a:rPr lang="en-US" sz="2100" b="1" spc="-84">
                <a:solidFill>
                  <a:srgbClr val="211E1B"/>
                </a:solidFill>
                <a:latin typeface="Garet Bold"/>
                <a:ea typeface="Garet Bold"/>
                <a:cs typeface="Garet Bold"/>
                <a:sym typeface="Garet Bold"/>
              </a:rPr>
              <a:t>The main issue that the Canopy Growth and Martha Stewart cooperation faces is the way to utilize Martha Stewart's brand in a profitable way given the North American regulatory environment, the communication of the consumer stigma related to cannabis, and the level of competitiveness in a well-established wellness and CBD market. This is about positioning that is in line with both the strategic consumer wants today and the future regulatory environment of the cannabis sector.</a:t>
            </a: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2628900"/>
            <a:ext cx="7315200" cy="3657600"/>
          </a:xfrm>
          <a:custGeom>
            <a:avLst/>
            <a:gdLst/>
            <a:ahLst/>
            <a:cxnLst/>
            <a:rect l="l" t="t" r="r" b="b"/>
            <a:pathLst>
              <a:path w="7315200" h="3657600">
                <a:moveTo>
                  <a:pt x="0" y="0"/>
                </a:moveTo>
                <a:lnTo>
                  <a:pt x="7315200" y="0"/>
                </a:lnTo>
                <a:lnTo>
                  <a:pt x="7315200" y="3657600"/>
                </a:lnTo>
                <a:lnTo>
                  <a:pt x="0" y="3657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944100" y="-2628900"/>
            <a:ext cx="7315200" cy="3657600"/>
          </a:xfrm>
          <a:custGeom>
            <a:avLst/>
            <a:gdLst/>
            <a:ahLst/>
            <a:cxnLst/>
            <a:rect l="l" t="t" r="r" b="b"/>
            <a:pathLst>
              <a:path w="7315200" h="3657600">
                <a:moveTo>
                  <a:pt x="0" y="0"/>
                </a:moveTo>
                <a:lnTo>
                  <a:pt x="7315200" y="0"/>
                </a:lnTo>
                <a:lnTo>
                  <a:pt x="7315200" y="3657600"/>
                </a:lnTo>
                <a:lnTo>
                  <a:pt x="0" y="36576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aphicFrame>
        <p:nvGraphicFramePr>
          <p:cNvPr id="4" name="Table 4"/>
          <p:cNvGraphicFramePr>
            <a:graphicFrameLocks noGrp="1"/>
          </p:cNvGraphicFramePr>
          <p:nvPr/>
        </p:nvGraphicFramePr>
        <p:xfrm>
          <a:off x="1028700" y="2424112"/>
          <a:ext cx="15698569" cy="5934078"/>
        </p:xfrm>
        <a:graphic>
          <a:graphicData uri="http://schemas.openxmlformats.org/drawingml/2006/table">
            <a:tbl>
              <a:tblPr/>
              <a:tblGrid>
                <a:gridCol w="3547243">
                  <a:extLst>
                    <a:ext uri="{9D8B030D-6E8A-4147-A177-3AD203B41FA5}">
                      <a16:colId xmlns:a16="http://schemas.microsoft.com/office/drawing/2014/main" val="20000"/>
                    </a:ext>
                  </a:extLst>
                </a:gridCol>
                <a:gridCol w="3044866">
                  <a:extLst>
                    <a:ext uri="{9D8B030D-6E8A-4147-A177-3AD203B41FA5}">
                      <a16:colId xmlns:a16="http://schemas.microsoft.com/office/drawing/2014/main" val="20001"/>
                    </a:ext>
                  </a:extLst>
                </a:gridCol>
                <a:gridCol w="9106460">
                  <a:extLst>
                    <a:ext uri="{9D8B030D-6E8A-4147-A177-3AD203B41FA5}">
                      <a16:colId xmlns:a16="http://schemas.microsoft.com/office/drawing/2014/main" val="20002"/>
                    </a:ext>
                  </a:extLst>
                </a:gridCol>
              </a:tblGrid>
              <a:tr h="544674">
                <a:tc>
                  <a:txBody>
                    <a:bodyPr/>
                    <a:lstStyle/>
                    <a:p>
                      <a:pPr algn="l">
                        <a:lnSpc>
                          <a:spcPts val="2799"/>
                        </a:lnSpc>
                        <a:defRPr/>
                      </a:pPr>
                      <a:r>
                        <a:rPr lang="en-US" sz="1999" b="1">
                          <a:solidFill>
                            <a:srgbClr val="000000"/>
                          </a:solidFill>
                          <a:latin typeface="Open Sauce Bold"/>
                          <a:ea typeface="Open Sauce Bold"/>
                          <a:cs typeface="Open Sauce Bold"/>
                          <a:sym typeface="Open Sauce Bold"/>
                        </a:rPr>
                        <a:t>Force</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799"/>
                        </a:lnSpc>
                        <a:defRPr/>
                      </a:pPr>
                      <a:r>
                        <a:rPr lang="en-US" sz="1999" b="1">
                          <a:solidFill>
                            <a:srgbClr val="000000"/>
                          </a:solidFill>
                          <a:latin typeface="Open Sauce Bold"/>
                          <a:ea typeface="Open Sauce Bold"/>
                          <a:cs typeface="Open Sauce Bold"/>
                          <a:sym typeface="Open Sauce Bold"/>
                        </a:rPr>
                        <a:t>Intensity</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799"/>
                        </a:lnSpc>
                        <a:defRPr/>
                      </a:pPr>
                      <a:r>
                        <a:rPr lang="en-US" sz="1999" b="1">
                          <a:solidFill>
                            <a:srgbClr val="000000"/>
                          </a:solidFill>
                          <a:latin typeface="Open Sauce Bold"/>
                          <a:ea typeface="Open Sauce Bold"/>
                          <a:cs typeface="Open Sauce Bold"/>
                          <a:sym typeface="Open Sauce Bold"/>
                        </a:rPr>
                        <a:t>Rationale</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98234">
                <a:tc>
                  <a:txBody>
                    <a:bodyPr/>
                    <a:lstStyle/>
                    <a:p>
                      <a:pPr algn="l">
                        <a:lnSpc>
                          <a:spcPts val="2799"/>
                        </a:lnSpc>
                        <a:defRPr/>
                      </a:pPr>
                      <a:r>
                        <a:rPr lang="en-US" sz="1999" b="1">
                          <a:solidFill>
                            <a:srgbClr val="000000"/>
                          </a:solidFill>
                          <a:latin typeface="Open Sauce Bold"/>
                          <a:ea typeface="Open Sauce Bold"/>
                          <a:cs typeface="Open Sauce Bold"/>
                          <a:sym typeface="Open Sauce Bold"/>
                        </a:rPr>
                        <a:t>Threat of New Entrants</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799"/>
                        </a:lnSpc>
                        <a:defRPr/>
                      </a:pPr>
                      <a:r>
                        <a:rPr lang="en-US" sz="1999">
                          <a:solidFill>
                            <a:srgbClr val="000000"/>
                          </a:solidFill>
                          <a:latin typeface="Open Sauce"/>
                          <a:ea typeface="Open Sauce"/>
                          <a:cs typeface="Open Sauce"/>
                          <a:sym typeface="Open Sauce"/>
                        </a:rPr>
                        <a:t>Medium-High</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799"/>
                        </a:lnSpc>
                        <a:defRPr/>
                      </a:pPr>
                      <a:r>
                        <a:rPr lang="en-US" sz="1999">
                          <a:solidFill>
                            <a:srgbClr val="000000"/>
                          </a:solidFill>
                          <a:latin typeface="Open Sauce"/>
                          <a:ea typeface="Open Sauce"/>
                          <a:cs typeface="Open Sauce"/>
                          <a:sym typeface="Open Sauce"/>
                        </a:rPr>
                        <a:t>Entry barriers are moderate; while regulatory compliance is costly, consumer demand draws many new brands​</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98234">
                <a:tc>
                  <a:txBody>
                    <a:bodyPr/>
                    <a:lstStyle/>
                    <a:p>
                      <a:pPr algn="l">
                        <a:lnSpc>
                          <a:spcPts val="2799"/>
                        </a:lnSpc>
                        <a:defRPr/>
                      </a:pPr>
                      <a:r>
                        <a:rPr lang="en-US" sz="1999" b="1">
                          <a:solidFill>
                            <a:srgbClr val="000000"/>
                          </a:solidFill>
                          <a:latin typeface="Open Sauce Bold"/>
                          <a:ea typeface="Open Sauce Bold"/>
                          <a:cs typeface="Open Sauce Bold"/>
                          <a:sym typeface="Open Sauce Bold"/>
                        </a:rPr>
                        <a:t>Bargaining Power of Suppliers</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799"/>
                        </a:lnSpc>
                        <a:defRPr/>
                      </a:pPr>
                      <a:r>
                        <a:rPr lang="en-US" sz="1999">
                          <a:solidFill>
                            <a:srgbClr val="000000"/>
                          </a:solidFill>
                          <a:latin typeface="Open Sauce"/>
                          <a:ea typeface="Open Sauce"/>
                          <a:cs typeface="Open Sauce"/>
                          <a:sym typeface="Open Sauce"/>
                        </a:rPr>
                        <a:t>Low</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799"/>
                        </a:lnSpc>
                        <a:defRPr/>
                      </a:pPr>
                      <a:r>
                        <a:rPr lang="en-US" sz="1999">
                          <a:solidFill>
                            <a:srgbClr val="000000"/>
                          </a:solidFill>
                          <a:latin typeface="Open Sauce"/>
                          <a:ea typeface="Open Sauce"/>
                          <a:cs typeface="Open Sauce"/>
                          <a:sym typeface="Open Sauce"/>
                        </a:rPr>
                        <a:t>With ample suppliers in cannabis cultivation, brands like Canopy can choose from many; however, quality consistency remains essential​</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98234">
                <a:tc>
                  <a:txBody>
                    <a:bodyPr/>
                    <a:lstStyle/>
                    <a:p>
                      <a:pPr algn="l">
                        <a:lnSpc>
                          <a:spcPts val="2799"/>
                        </a:lnSpc>
                        <a:defRPr/>
                      </a:pPr>
                      <a:r>
                        <a:rPr lang="en-US" sz="1999" b="1">
                          <a:solidFill>
                            <a:srgbClr val="000000"/>
                          </a:solidFill>
                          <a:latin typeface="Open Sauce Bold"/>
                          <a:ea typeface="Open Sauce Bold"/>
                          <a:cs typeface="Open Sauce Bold"/>
                          <a:sym typeface="Open Sauce Bold"/>
                        </a:rPr>
                        <a:t>Bargaining Power of Buyers</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799"/>
                        </a:lnSpc>
                        <a:defRPr/>
                      </a:pPr>
                      <a:r>
                        <a:rPr lang="en-US" sz="1999">
                          <a:solidFill>
                            <a:srgbClr val="000000"/>
                          </a:solidFill>
                          <a:latin typeface="Open Sauce"/>
                          <a:ea typeface="Open Sauce"/>
                          <a:cs typeface="Open Sauce"/>
                          <a:sym typeface="Open Sauce"/>
                        </a:rPr>
                        <a:t>High</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799"/>
                        </a:lnSpc>
                        <a:defRPr/>
                      </a:pPr>
                      <a:r>
                        <a:rPr lang="en-US" sz="1999">
                          <a:solidFill>
                            <a:srgbClr val="000000"/>
                          </a:solidFill>
                          <a:latin typeface="Open Sauce"/>
                          <a:ea typeface="Open Sauce"/>
                          <a:cs typeface="Open Sauce"/>
                          <a:sym typeface="Open Sauce"/>
                        </a:rPr>
                        <a:t>Buyers have numerous alternatives in CBD and cannabis products; brand loyalty is difficult to secure in a crowded market​</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98234">
                <a:tc>
                  <a:txBody>
                    <a:bodyPr/>
                    <a:lstStyle/>
                    <a:p>
                      <a:pPr algn="l">
                        <a:lnSpc>
                          <a:spcPts val="2799"/>
                        </a:lnSpc>
                        <a:defRPr/>
                      </a:pPr>
                      <a:r>
                        <a:rPr lang="en-US" sz="1999" b="1">
                          <a:solidFill>
                            <a:srgbClr val="000000"/>
                          </a:solidFill>
                          <a:latin typeface="Open Sauce Bold"/>
                          <a:ea typeface="Open Sauce Bold"/>
                          <a:cs typeface="Open Sauce Bold"/>
                          <a:sym typeface="Open Sauce Bold"/>
                        </a:rPr>
                        <a:t>Threat of Substitutes</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799"/>
                        </a:lnSpc>
                        <a:defRPr/>
                      </a:pPr>
                      <a:r>
                        <a:rPr lang="en-US" sz="1999">
                          <a:solidFill>
                            <a:srgbClr val="000000"/>
                          </a:solidFill>
                          <a:latin typeface="Open Sauce"/>
                          <a:ea typeface="Open Sauce"/>
                          <a:cs typeface="Open Sauce"/>
                          <a:sym typeface="Open Sauce"/>
                        </a:rPr>
                        <a:t>Medium</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799"/>
                        </a:lnSpc>
                        <a:defRPr/>
                      </a:pPr>
                      <a:r>
                        <a:rPr lang="en-US" sz="1999">
                          <a:solidFill>
                            <a:srgbClr val="000000"/>
                          </a:solidFill>
                          <a:latin typeface="Open Sauce"/>
                          <a:ea typeface="Open Sauce"/>
                          <a:cs typeface="Open Sauce"/>
                          <a:sym typeface="Open Sauce"/>
                        </a:rPr>
                        <a:t>Wellness products, such as herbal supplements, pose a moderate substitution risk for CBD products in health applications​</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98234">
                <a:tc>
                  <a:txBody>
                    <a:bodyPr/>
                    <a:lstStyle/>
                    <a:p>
                      <a:pPr algn="l">
                        <a:lnSpc>
                          <a:spcPts val="2799"/>
                        </a:lnSpc>
                        <a:defRPr/>
                      </a:pPr>
                      <a:r>
                        <a:rPr lang="en-US" sz="1999" b="1">
                          <a:solidFill>
                            <a:srgbClr val="000000"/>
                          </a:solidFill>
                          <a:latin typeface="Open Sauce Bold"/>
                          <a:ea typeface="Open Sauce Bold"/>
                          <a:cs typeface="Open Sauce Bold"/>
                          <a:sym typeface="Open Sauce Bold"/>
                        </a:rPr>
                        <a:t>Industry Rivalry</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799"/>
                        </a:lnSpc>
                        <a:defRPr/>
                      </a:pPr>
                      <a:r>
                        <a:rPr lang="en-US" sz="1999">
                          <a:solidFill>
                            <a:srgbClr val="000000"/>
                          </a:solidFill>
                          <a:latin typeface="Open Sauce"/>
                          <a:ea typeface="Open Sauce"/>
                          <a:cs typeface="Open Sauce"/>
                          <a:sym typeface="Open Sauce"/>
                        </a:rPr>
                        <a:t>High</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799"/>
                        </a:lnSpc>
                        <a:defRPr/>
                      </a:pPr>
                      <a:r>
                        <a:rPr lang="en-US" sz="1999">
                          <a:solidFill>
                            <a:srgbClr val="000000"/>
                          </a:solidFill>
                          <a:latin typeface="Open Sauce"/>
                          <a:ea typeface="Open Sauce"/>
                          <a:cs typeface="Open Sauce"/>
                          <a:sym typeface="Open Sauce"/>
                        </a:rPr>
                        <a:t>Intense competition with numerous established and emerging brands focused on innovation and pricing strategies​</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98234">
                <a:tc>
                  <a:txBody>
                    <a:bodyPr/>
                    <a:lstStyle/>
                    <a:p>
                      <a:pPr algn="l">
                        <a:lnSpc>
                          <a:spcPts val="2799"/>
                        </a:lnSpc>
                        <a:defRPr/>
                      </a:pPr>
                      <a:r>
                        <a:rPr lang="en-US" sz="1999" b="1">
                          <a:solidFill>
                            <a:srgbClr val="000000"/>
                          </a:solidFill>
                          <a:latin typeface="Open Sauce Bold"/>
                          <a:ea typeface="Open Sauce Bold"/>
                          <a:cs typeface="Open Sauce Bold"/>
                          <a:sym typeface="Open Sauce Bold"/>
                        </a:rPr>
                        <a:t>Power of Regulatory Bodies</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799"/>
                        </a:lnSpc>
                        <a:defRPr/>
                      </a:pPr>
                      <a:r>
                        <a:rPr lang="en-US" sz="1999">
                          <a:solidFill>
                            <a:srgbClr val="000000"/>
                          </a:solidFill>
                          <a:latin typeface="Open Sauce"/>
                          <a:ea typeface="Open Sauce"/>
                          <a:cs typeface="Open Sauce"/>
                          <a:sym typeface="Open Sauce"/>
                        </a:rPr>
                        <a:t>High</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l">
                        <a:lnSpc>
                          <a:spcPts val="2799"/>
                        </a:lnSpc>
                        <a:defRPr/>
                      </a:pPr>
                      <a:r>
                        <a:rPr lang="en-US" sz="1999">
                          <a:solidFill>
                            <a:srgbClr val="000000"/>
                          </a:solidFill>
                          <a:latin typeface="Open Sauce"/>
                          <a:ea typeface="Open Sauce"/>
                          <a:cs typeface="Open Sauce"/>
                          <a:sym typeface="Open Sauce"/>
                        </a:rPr>
                        <a:t>Strict regulatory oversight affects operations, especially in the U.S. where state and federal policies conflict​</a:t>
                      </a:r>
                      <a:endParaRPr lang="en-US" sz="1100"/>
                    </a:p>
                  </a:txBody>
                  <a:tcPr marL="76200" marR="76200" marT="76200" marB="7620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5" name="TextBox 5"/>
          <p:cNvSpPr txBox="1"/>
          <p:nvPr/>
        </p:nvSpPr>
        <p:spPr>
          <a:xfrm>
            <a:off x="1028700" y="1520984"/>
            <a:ext cx="8808013" cy="439420"/>
          </a:xfrm>
          <a:prstGeom prst="rect">
            <a:avLst/>
          </a:prstGeom>
        </p:spPr>
        <p:txBody>
          <a:bodyPr lIns="0" tIns="0" rIns="0" bIns="0" rtlCol="0" anchor="t">
            <a:spAutoFit/>
          </a:bodyPr>
          <a:lstStyle/>
          <a:p>
            <a:pPr algn="l">
              <a:lnSpc>
                <a:spcPts val="3409"/>
              </a:lnSpc>
            </a:pPr>
            <a:r>
              <a:rPr lang="en-US" sz="3099" b="1" spc="-108">
                <a:solidFill>
                  <a:srgbClr val="211E1B"/>
                </a:solidFill>
                <a:latin typeface="Garet Bold"/>
                <a:ea typeface="Garet Bold"/>
                <a:cs typeface="Garet Bold"/>
                <a:sym typeface="Garet Bold"/>
              </a:rPr>
              <a:t>6 FORCES ANALYSIS</a:t>
            </a:r>
          </a:p>
        </p:txBody>
      </p:sp>
    </p:spTree>
  </p:cSld>
  <p:clrMapOvr>
    <a:masterClrMapping/>
  </p:clrMapOvr>
  <p:transition spd="slow">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3412</Words>
  <Application>Microsoft Office PowerPoint</Application>
  <PresentationFormat>Custom</PresentationFormat>
  <Paragraphs>279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Garet</vt:lpstr>
      <vt:lpstr>Garet Bold</vt:lpstr>
      <vt:lpstr>Open Sauce Bold</vt:lpstr>
      <vt:lpstr>Open Sauce Bold Italics</vt:lpstr>
      <vt:lpstr>Open Sauce</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Devansh Solanki 142127224 MKM - 803</dc:title>
  <cp:lastModifiedBy>devansh shah</cp:lastModifiedBy>
  <cp:revision>2</cp:revision>
  <dcterms:created xsi:type="dcterms:W3CDTF">2006-08-16T00:00:00Z</dcterms:created>
  <dcterms:modified xsi:type="dcterms:W3CDTF">2024-11-14T15:47:21Z</dcterms:modified>
  <dc:identifier>DAGWMLGfsaY</dc:identifier>
</cp:coreProperties>
</file>