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Poppins" panose="000005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1167493" y="1122363"/>
            <a:ext cx="7888825"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5400" dirty="0"/>
              <a:t>Amazon Sales Data Analysis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Introduction</a:t>
            </a:r>
            <a:endParaRPr/>
          </a:p>
        </p:txBody>
      </p:sp>
      <p:sp>
        <p:nvSpPr>
          <p:cNvPr id="197" name="Google Shape;197;p2"/>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800"/>
              <a:buNone/>
            </a:pPr>
            <a:r>
              <a:rPr lang="en-US" sz="1800" dirty="0">
                <a:latin typeface="Poppins"/>
                <a:ea typeface="Poppins"/>
                <a:cs typeface="Poppins"/>
                <a:sym typeface="Poppins"/>
              </a:rPr>
              <a:t>Sales management has gained importance to meet increasing competition and the need for improved methods of distribution to reduce costs and increase profits. Sales management today is the most important function in a commercial and business enterprise.</a:t>
            </a:r>
            <a:endParaRPr lang="en-US" dirty="0"/>
          </a:p>
        </p:txBody>
      </p:sp>
      <p:sp>
        <p:nvSpPr>
          <p:cNvPr id="199" name="Google Shape;19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AMAZON SALES DATA ANALYSIS</a:t>
            </a:r>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050891" y="233427"/>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Details of Data</a:t>
            </a:r>
            <a:endParaRPr dirty="0"/>
          </a:p>
        </p:txBody>
      </p:sp>
      <p:sp>
        <p:nvSpPr>
          <p:cNvPr id="207" name="Google Shape;2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AMAZON SALES DATA ANALYSIS</a:t>
            </a:r>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3" name="Google Shape;197;p2">
            <a:extLst>
              <a:ext uri="{FF2B5EF4-FFF2-40B4-BE49-F238E27FC236}">
                <a16:creationId xmlns:a16="http://schemas.microsoft.com/office/drawing/2014/main" id="{F4CAAFF1-5055-5AC7-BAFF-195AB5157EDA}"/>
              </a:ext>
            </a:extLst>
          </p:cNvPr>
          <p:cNvSpPr txBox="1">
            <a:spLocks/>
          </p:cNvSpPr>
          <p:nvPr/>
        </p:nvSpPr>
        <p:spPr>
          <a:xfrm>
            <a:off x="941338" y="1706563"/>
            <a:ext cx="9779183" cy="3896940"/>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sz="1600" b="1" dirty="0"/>
              <a:t>1. Data Overview:</a:t>
            </a:r>
            <a:endParaRPr lang="en-US" sz="1600" dirty="0"/>
          </a:p>
          <a:p>
            <a:pPr>
              <a:buFont typeface="Arial" panose="020B0604020202020204" pitchFamily="34" charset="0"/>
              <a:buChar char="•"/>
            </a:pPr>
            <a:r>
              <a:rPr lang="en-US" sz="1600" b="1" dirty="0"/>
              <a:t>Source:</a:t>
            </a:r>
            <a:r>
              <a:rPr lang="en-US" sz="1600" dirty="0"/>
              <a:t> Amazon sales data across various regions and countries.</a:t>
            </a:r>
          </a:p>
          <a:p>
            <a:pPr>
              <a:buFont typeface="Arial" panose="020B0604020202020204" pitchFamily="34" charset="0"/>
              <a:buChar char="•"/>
            </a:pPr>
            <a:r>
              <a:rPr lang="en-US" sz="1600" b="1" dirty="0"/>
              <a:t>Time Period:</a:t>
            </a:r>
            <a:r>
              <a:rPr lang="en-US" sz="1600" dirty="0"/>
              <a:t> Data covers the years 2010 to 2017.</a:t>
            </a:r>
          </a:p>
          <a:p>
            <a:pPr marL="228600" indent="0"/>
            <a:endParaRPr lang="en-US" sz="1600" dirty="0"/>
          </a:p>
          <a:p>
            <a:r>
              <a:rPr lang="en-US" sz="1600" b="1" dirty="0"/>
              <a:t>2. Key Metrics:</a:t>
            </a:r>
            <a:endParaRPr lang="en-US" sz="1600" dirty="0"/>
          </a:p>
          <a:p>
            <a:pPr>
              <a:buFont typeface="Arial" panose="020B0604020202020204" pitchFamily="34" charset="0"/>
              <a:buChar char="•"/>
            </a:pPr>
            <a:r>
              <a:rPr lang="en-US" sz="1600" b="1" dirty="0"/>
              <a:t>Revenue:</a:t>
            </a:r>
            <a:r>
              <a:rPr lang="en-US" sz="1600" dirty="0"/>
              <a:t> Highest revenue from Honduras ($6.34M) and total revenue across all regions is $137.35M.</a:t>
            </a:r>
          </a:p>
          <a:p>
            <a:pPr>
              <a:buFont typeface="Arial" panose="020B0604020202020204" pitchFamily="34" charset="0"/>
              <a:buChar char="•"/>
            </a:pPr>
            <a:r>
              <a:rPr lang="en-US" sz="1600" b="1" dirty="0"/>
              <a:t>Profit:</a:t>
            </a:r>
            <a:r>
              <a:rPr lang="en-US" sz="1600" dirty="0"/>
              <a:t> Sub-Saharan Africa leads with $12.18M in profits.</a:t>
            </a:r>
          </a:p>
          <a:p>
            <a:pPr>
              <a:buFont typeface="Arial" panose="020B0604020202020204" pitchFamily="34" charset="0"/>
              <a:buChar char="•"/>
            </a:pPr>
            <a:r>
              <a:rPr lang="en-US" sz="1600" b="1" dirty="0"/>
              <a:t>Units Sold:</a:t>
            </a:r>
            <a:r>
              <a:rPr lang="en-US" sz="1600" dirty="0"/>
              <a:t> Total of 513K units sold, with significant sales in cosmetics and household items.</a:t>
            </a:r>
          </a:p>
          <a:p>
            <a:pPr marL="228600" indent="0"/>
            <a:endParaRPr lang="en-US" sz="1600" dirty="0"/>
          </a:p>
          <a:p>
            <a:r>
              <a:rPr lang="en-US" sz="1600" b="1" dirty="0"/>
              <a:t>3. Data Segmentation:</a:t>
            </a:r>
            <a:endParaRPr lang="en-US" sz="1600" dirty="0"/>
          </a:p>
          <a:p>
            <a:pPr>
              <a:buFont typeface="Arial" panose="020B0604020202020204" pitchFamily="34" charset="0"/>
              <a:buChar char="•"/>
            </a:pPr>
            <a:r>
              <a:rPr lang="en-US" sz="1600" b="1" dirty="0"/>
              <a:t>Regions:</a:t>
            </a:r>
            <a:r>
              <a:rPr lang="en-US" sz="1600" dirty="0"/>
              <a:t> Key regions include Sub-Saharan Africa, Europe, and Asia.</a:t>
            </a:r>
          </a:p>
          <a:p>
            <a:pPr>
              <a:buFont typeface="Arial" panose="020B0604020202020204" pitchFamily="34" charset="0"/>
              <a:buChar char="•"/>
            </a:pPr>
            <a:r>
              <a:rPr lang="en-US" sz="1600" b="1" dirty="0"/>
              <a:t>Items:</a:t>
            </a:r>
            <a:r>
              <a:rPr lang="en-US" sz="1600" dirty="0"/>
              <a:t> Major categories include Cosmetics, Household, and Office Supplies.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Main KPIs</a:t>
            </a:r>
            <a:endParaRPr dirty="0"/>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AMAZON SALES DATA ANALYSIS</a:t>
            </a: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30" name="Google Shape;230;p4"/>
          <p:cNvSpPr txBox="1">
            <a:spLocks noGrp="1"/>
          </p:cNvSpPr>
          <p:nvPr>
            <p:ph type="body" idx="4"/>
          </p:nvPr>
        </p:nvSpPr>
        <p:spPr>
          <a:xfrm flipH="1">
            <a:off x="830741" y="1753435"/>
            <a:ext cx="9207337" cy="3708417"/>
          </a:xfrm>
          <a:prstGeom prst="rect">
            <a:avLst/>
          </a:prstGeom>
          <a:noFill/>
          <a:ln>
            <a:noFill/>
          </a:ln>
        </p:spPr>
        <p:txBody>
          <a:bodyPr spcFirstLastPara="1" wrap="square" lIns="91425" tIns="45700" rIns="91425" bIns="45700" anchor="t" anchorCtr="0">
            <a:noAutofit/>
          </a:bodyPr>
          <a:lstStyle/>
          <a:p>
            <a:r>
              <a:rPr lang="en-US" sz="1200" b="0" dirty="0"/>
              <a:t>1. Revenue Growth:</a:t>
            </a:r>
          </a:p>
          <a:p>
            <a:pPr marL="400050" indent="-171450">
              <a:buFont typeface="Arial" panose="020B0604020202020204" pitchFamily="34" charset="0"/>
              <a:buChar char="•"/>
            </a:pPr>
            <a:r>
              <a:rPr lang="en-US" sz="1200" b="0" dirty="0"/>
              <a:t>Measure: Total revenue generated across different regions, countries, and item types.</a:t>
            </a:r>
          </a:p>
          <a:p>
            <a:pPr>
              <a:buFont typeface="Arial" panose="020B0604020202020204" pitchFamily="34" charset="0"/>
              <a:buChar char="•"/>
            </a:pPr>
            <a:r>
              <a:rPr lang="en-US" sz="1200" b="0" dirty="0"/>
              <a:t>Highlight: Maximum revenue recorded in 2012 ($31.8M).</a:t>
            </a:r>
          </a:p>
          <a:p>
            <a:r>
              <a:rPr lang="en-US" sz="1200" b="0" dirty="0"/>
              <a:t>2. Profit Margins:</a:t>
            </a:r>
          </a:p>
          <a:p>
            <a:pPr>
              <a:buFont typeface="Arial" panose="020B0604020202020204" pitchFamily="34" charset="0"/>
              <a:buChar char="•"/>
            </a:pPr>
            <a:r>
              <a:rPr lang="en-US" sz="1200" b="0" dirty="0"/>
              <a:t>Measure: Profit earned after deducting expenses, segmented by region and item type.</a:t>
            </a:r>
          </a:p>
          <a:p>
            <a:pPr>
              <a:buFont typeface="Arial" panose="020B0604020202020204" pitchFamily="34" charset="0"/>
              <a:buChar char="•"/>
            </a:pPr>
            <a:r>
              <a:rPr lang="en-US" sz="1200" b="0" dirty="0"/>
              <a:t>Highlight: Sub-Saharan Africa leads with $12.18M in profits.</a:t>
            </a:r>
          </a:p>
          <a:p>
            <a:r>
              <a:rPr lang="en-US" sz="1200" b="0" dirty="0"/>
              <a:t>3. Sales Volume:</a:t>
            </a:r>
          </a:p>
          <a:p>
            <a:pPr>
              <a:buFont typeface="Arial" panose="020B0604020202020204" pitchFamily="34" charset="0"/>
              <a:buChar char="•"/>
            </a:pPr>
            <a:r>
              <a:rPr lang="en-US" sz="1200" b="0" dirty="0"/>
              <a:t>Measure: Number of units sold across different regions, countries, and item types.</a:t>
            </a:r>
          </a:p>
          <a:p>
            <a:pPr>
              <a:buFont typeface="Arial" panose="020B0604020202020204" pitchFamily="34" charset="0"/>
              <a:buChar char="•"/>
            </a:pPr>
            <a:r>
              <a:rPr lang="en-US" sz="1200" b="0" dirty="0"/>
              <a:t>Highlight: 513K total units sold, with peak sales on Tuesdays.</a:t>
            </a:r>
          </a:p>
          <a:p>
            <a:r>
              <a:rPr lang="en-US" sz="1200" b="0" dirty="0"/>
              <a:t>4. Average Price per Item:</a:t>
            </a:r>
          </a:p>
          <a:p>
            <a:pPr>
              <a:buFont typeface="Arial" panose="020B0604020202020204" pitchFamily="34" charset="0"/>
              <a:buChar char="•"/>
            </a:pPr>
            <a:r>
              <a:rPr lang="en-US" sz="1200" b="0" dirty="0"/>
              <a:t>Measure: Average selling price across various item types.</a:t>
            </a:r>
          </a:p>
          <a:p>
            <a:pPr>
              <a:buFont typeface="Arial" panose="020B0604020202020204" pitchFamily="34" charset="0"/>
              <a:buChar char="•"/>
            </a:pPr>
            <a:r>
              <a:rPr lang="en-US" sz="1200" b="0" dirty="0"/>
              <a:t>Highlight: Household products have the highest average price among all item types.</a:t>
            </a:r>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537949" y="374863"/>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Dashboard</a:t>
            </a:r>
            <a:endParaRPr dirty="0"/>
          </a:p>
        </p:txBody>
      </p:sp>
      <p:sp>
        <p:nvSpPr>
          <p:cNvPr id="237" name="Google Shape;2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AMAZON SALES DATA ANALYSIS</a:t>
            </a:r>
          </a:p>
        </p:txBody>
      </p:sp>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3" name="Picture 2">
            <a:extLst>
              <a:ext uri="{FF2B5EF4-FFF2-40B4-BE49-F238E27FC236}">
                <a16:creationId xmlns:a16="http://schemas.microsoft.com/office/drawing/2014/main" id="{FFFB0733-5658-FCFE-6C1E-8E6D8A7E5058}"/>
              </a:ext>
            </a:extLst>
          </p:cNvPr>
          <p:cNvPicPr>
            <a:picLocks noChangeAspect="1"/>
          </p:cNvPicPr>
          <p:nvPr/>
        </p:nvPicPr>
        <p:blipFill rotWithShape="1">
          <a:blip r:embed="rId3"/>
          <a:srcRect b="17378"/>
          <a:stretch/>
        </p:blipFill>
        <p:spPr>
          <a:xfrm>
            <a:off x="537949" y="2268149"/>
            <a:ext cx="4937834" cy="2751846"/>
          </a:xfrm>
          <a:prstGeom prst="rect">
            <a:avLst/>
          </a:prstGeom>
        </p:spPr>
      </p:pic>
      <p:pic>
        <p:nvPicPr>
          <p:cNvPr id="5" name="Picture 4">
            <a:extLst>
              <a:ext uri="{FF2B5EF4-FFF2-40B4-BE49-F238E27FC236}">
                <a16:creationId xmlns:a16="http://schemas.microsoft.com/office/drawing/2014/main" id="{3066C97B-2D67-FCE9-999C-2C236F699A5E}"/>
              </a:ext>
            </a:extLst>
          </p:cNvPr>
          <p:cNvPicPr>
            <a:picLocks noChangeAspect="1"/>
          </p:cNvPicPr>
          <p:nvPr/>
        </p:nvPicPr>
        <p:blipFill rotWithShape="1">
          <a:blip r:embed="rId4"/>
          <a:srcRect b="17493"/>
          <a:stretch/>
        </p:blipFill>
        <p:spPr>
          <a:xfrm>
            <a:off x="5887345" y="2268149"/>
            <a:ext cx="4886137" cy="27370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529690" y="343373"/>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Dashboard</a:t>
            </a:r>
            <a:endParaRPr dirty="0"/>
          </a:p>
        </p:txBody>
      </p:sp>
      <p:sp>
        <p:nvSpPr>
          <p:cNvPr id="251" name="Google Shape;2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PRESENTATION TITLE</a:t>
            </a:r>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5" name="Picture 4">
            <a:extLst>
              <a:ext uri="{FF2B5EF4-FFF2-40B4-BE49-F238E27FC236}">
                <a16:creationId xmlns:a16="http://schemas.microsoft.com/office/drawing/2014/main" id="{3D58BE5C-34D6-B443-E4CF-EF384F92ED3F}"/>
              </a:ext>
            </a:extLst>
          </p:cNvPr>
          <p:cNvPicPr>
            <a:picLocks noChangeAspect="1"/>
          </p:cNvPicPr>
          <p:nvPr/>
        </p:nvPicPr>
        <p:blipFill rotWithShape="1">
          <a:blip r:embed="rId3"/>
          <a:srcRect b="13110"/>
          <a:stretch/>
        </p:blipFill>
        <p:spPr>
          <a:xfrm>
            <a:off x="529690" y="1957676"/>
            <a:ext cx="5074795" cy="2835253"/>
          </a:xfrm>
          <a:prstGeom prst="rect">
            <a:avLst/>
          </a:prstGeom>
        </p:spPr>
      </p:pic>
      <p:pic>
        <p:nvPicPr>
          <p:cNvPr id="7" name="Picture 6">
            <a:extLst>
              <a:ext uri="{FF2B5EF4-FFF2-40B4-BE49-F238E27FC236}">
                <a16:creationId xmlns:a16="http://schemas.microsoft.com/office/drawing/2014/main" id="{7166C9D6-7FED-E424-0501-28AFAAC31F23}"/>
              </a:ext>
            </a:extLst>
          </p:cNvPr>
          <p:cNvPicPr>
            <a:picLocks noChangeAspect="1"/>
          </p:cNvPicPr>
          <p:nvPr/>
        </p:nvPicPr>
        <p:blipFill rotWithShape="1">
          <a:blip r:embed="rId4"/>
          <a:srcRect b="19910"/>
          <a:stretch/>
        </p:blipFill>
        <p:spPr>
          <a:xfrm>
            <a:off x="5917279" y="1957676"/>
            <a:ext cx="5074795" cy="28399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319</Words>
  <Application>Microsoft Office PowerPoint</Application>
  <PresentationFormat>Widescreen</PresentationFormat>
  <Paragraphs>48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Poppins</vt:lpstr>
      <vt:lpstr>Calibri</vt:lpstr>
      <vt:lpstr>Office Theme</vt:lpstr>
      <vt:lpstr>Amazon Sales Data Analysis</vt:lpstr>
      <vt:lpstr>Introduction</vt:lpstr>
      <vt:lpstr>Details of Data</vt:lpstr>
      <vt:lpstr>Main KPIs</vt:lpstr>
      <vt:lpstr>Dashboard</vt:lpstr>
      <vt:lpstr>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NAVEEN SRINIVASAN</dc:creator>
  <cp:lastModifiedBy>Devansh Teotia</cp:lastModifiedBy>
  <cp:revision>8</cp:revision>
  <dcterms:created xsi:type="dcterms:W3CDTF">2022-12-29T06:36:15Z</dcterms:created>
  <dcterms:modified xsi:type="dcterms:W3CDTF">2024-08-20T19:18:38Z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