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3" r:id="rId6"/>
    <p:sldId id="260" r:id="rId7"/>
    <p:sldId id="262" r:id="rId8"/>
  </p:sldIdLst>
  <p:sldSz cx="12192000" cy="6858000"/>
  <p:notesSz cx="6858000" cy="9144000"/>
  <p:embeddedFontLst>
    <p:embeddedFont>
      <p:font typeface="Poppins"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4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Big Game Census Analytics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The Big Game Census Dashboard provides a comprehensive analysis of player demographics and team compositions for major football teams. This dashboard is designed to help teams, analysts, and enthusiasts understand the distribution of player attributes such as age, position, and birth state, along with team-specific metrics. By leveraging this data, stakeholders can gain insights into player characteristics and team dynamics, which are crucial for strategy development, player recruitment, and performance analysis.</a:t>
            </a:r>
            <a:endParaRPr lang="en-US"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BIG GAME CENSUS ANALYTICS</a:t>
            </a: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BIG GAME CENSUS ANALYTICS</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Google Shape;197;p2">
            <a:extLst>
              <a:ext uri="{FF2B5EF4-FFF2-40B4-BE49-F238E27FC236}">
                <a16:creationId xmlns:a16="http://schemas.microsoft.com/office/drawing/2014/main" id="{F4CAAFF1-5055-5AC7-BAFF-195AB5157EDA}"/>
              </a:ext>
            </a:extLst>
          </p:cNvPr>
          <p:cNvSpPr txBox="1">
            <a:spLocks/>
          </p:cNvSpPr>
          <p:nvPr/>
        </p:nvSpPr>
        <p:spPr>
          <a:xfrm>
            <a:off x="941338" y="1706563"/>
            <a:ext cx="9779183" cy="389694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1400" b="1" dirty="0"/>
              <a:t>1. Data Overview:</a:t>
            </a:r>
            <a:endParaRPr lang="en-US" sz="1400" dirty="0"/>
          </a:p>
          <a:p>
            <a:pPr>
              <a:buFont typeface="Arial" panose="020B0604020202020204" pitchFamily="34" charset="0"/>
              <a:buChar char="•"/>
            </a:pPr>
            <a:r>
              <a:rPr lang="en-US" sz="1400" b="1" dirty="0"/>
              <a:t>Source:</a:t>
            </a:r>
            <a:r>
              <a:rPr lang="en-US" sz="1400" dirty="0"/>
              <a:t> The dataset consists of player information from two major football teams: New England and Philadelphia.</a:t>
            </a:r>
          </a:p>
          <a:p>
            <a:pPr>
              <a:buFont typeface="Arial" panose="020B0604020202020204" pitchFamily="34" charset="0"/>
              <a:buChar char="•"/>
            </a:pPr>
            <a:r>
              <a:rPr lang="en-US" sz="1400" b="1" dirty="0"/>
              <a:t>Attributes:</a:t>
            </a:r>
            <a:r>
              <a:rPr lang="en-US" sz="1400" dirty="0"/>
              <a:t> The data includes player age, jersey number, position, birthplace, and birth state.</a:t>
            </a:r>
          </a:p>
          <a:p>
            <a:pPr>
              <a:buFont typeface="Arial" panose="020B0604020202020204" pitchFamily="34" charset="0"/>
              <a:buChar char="•"/>
            </a:pPr>
            <a:r>
              <a:rPr lang="en-US" sz="1400" b="1" dirty="0"/>
              <a:t>Geographic Scope:</a:t>
            </a:r>
            <a:r>
              <a:rPr lang="en-US" sz="1400" dirty="0"/>
              <a:t> Player birthplaces span across various states in the United States, with a few international locations.</a:t>
            </a:r>
          </a:p>
          <a:p>
            <a:pPr>
              <a:buFont typeface="Arial" panose="020B0604020202020204" pitchFamily="34" charset="0"/>
              <a:buChar char="•"/>
            </a:pPr>
            <a:endParaRPr lang="en-US" sz="1400" dirty="0"/>
          </a:p>
          <a:p>
            <a:r>
              <a:rPr lang="en-US" sz="1400" b="1" dirty="0"/>
              <a:t>2. Key Variables:</a:t>
            </a:r>
            <a:endParaRPr lang="en-US" sz="1400" dirty="0"/>
          </a:p>
          <a:p>
            <a:pPr>
              <a:buFont typeface="Arial" panose="020B0604020202020204" pitchFamily="34" charset="0"/>
              <a:buChar char="•"/>
            </a:pPr>
            <a:r>
              <a:rPr lang="en-US" sz="1400" b="1" dirty="0"/>
              <a:t>Player Age:</a:t>
            </a:r>
            <a:r>
              <a:rPr lang="en-US" sz="1400" dirty="0"/>
              <a:t> The dataset records the age of players, with an average age of 26.72 years.</a:t>
            </a:r>
          </a:p>
          <a:p>
            <a:pPr>
              <a:buFont typeface="Arial" panose="020B0604020202020204" pitchFamily="34" charset="0"/>
              <a:buChar char="•"/>
            </a:pPr>
            <a:r>
              <a:rPr lang="en-US" sz="1400" b="1" dirty="0"/>
              <a:t>Player Weight:</a:t>
            </a:r>
            <a:r>
              <a:rPr lang="en-US" sz="1400" dirty="0"/>
              <a:t> Includes player weight metrics, with an average weight of 243.88 lbs.</a:t>
            </a:r>
          </a:p>
          <a:p>
            <a:pPr>
              <a:buFont typeface="Arial" panose="020B0604020202020204" pitchFamily="34" charset="0"/>
              <a:buChar char="•"/>
            </a:pPr>
            <a:r>
              <a:rPr lang="en-US" sz="1400" b="1" dirty="0"/>
              <a:t>Player Position:</a:t>
            </a:r>
            <a:r>
              <a:rPr lang="en-US" sz="1400" dirty="0"/>
              <a:t> Multiple positions are represented, including WR, QB, RB, TE, and various defensive positions.</a:t>
            </a:r>
          </a:p>
          <a:p>
            <a:pPr>
              <a:buFont typeface="Arial" panose="020B0604020202020204" pitchFamily="34" charset="0"/>
              <a:buChar char="•"/>
            </a:pPr>
            <a:endParaRPr lang="en-US" sz="1400" dirty="0"/>
          </a:p>
          <a:p>
            <a:r>
              <a:rPr lang="en-US" sz="1400" b="1" dirty="0"/>
              <a:t>3. Data Segmentation:</a:t>
            </a:r>
            <a:endParaRPr lang="en-US" sz="1400" dirty="0"/>
          </a:p>
          <a:p>
            <a:pPr>
              <a:buFont typeface="Arial" panose="020B0604020202020204" pitchFamily="34" charset="0"/>
              <a:buChar char="•"/>
            </a:pPr>
            <a:r>
              <a:rPr lang="en-US" sz="1400" b="1" dirty="0"/>
              <a:t>Teams:</a:t>
            </a:r>
            <a:r>
              <a:rPr lang="en-US" sz="1400" dirty="0"/>
              <a:t> The data is segmented by the two teams, New England and Philadelphia.</a:t>
            </a:r>
          </a:p>
          <a:p>
            <a:pPr>
              <a:buFont typeface="Arial" panose="020B0604020202020204" pitchFamily="34" charset="0"/>
              <a:buChar char="•"/>
            </a:pPr>
            <a:r>
              <a:rPr lang="en-US" sz="1400" b="1" dirty="0"/>
              <a:t>Birth State:</a:t>
            </a:r>
            <a:r>
              <a:rPr lang="en-US" sz="1400" dirty="0"/>
              <a:t> Analysis of players' birth states is provided, with states like California, Texas, and Florida being prominent.</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BIG GAME CENSUS ANALYTICS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4"/>
          </p:nvPr>
        </p:nvSpPr>
        <p:spPr>
          <a:xfrm flipH="1">
            <a:off x="830741" y="1753435"/>
            <a:ext cx="9207337" cy="3708417"/>
          </a:xfrm>
          <a:prstGeom prst="rect">
            <a:avLst/>
          </a:prstGeom>
          <a:noFill/>
          <a:ln>
            <a:noFill/>
          </a:ln>
        </p:spPr>
        <p:txBody>
          <a:bodyPr spcFirstLastPara="1" wrap="square" lIns="91425" tIns="45700" rIns="91425" bIns="45700" anchor="t" anchorCtr="0">
            <a:noAutofit/>
          </a:bodyPr>
          <a:lstStyle/>
          <a:p>
            <a:r>
              <a:rPr lang="en-US" sz="1400" b="0" dirty="0"/>
              <a:t>1. Average Player Age:</a:t>
            </a:r>
          </a:p>
          <a:p>
            <a:pPr>
              <a:buFont typeface="Arial" panose="020B0604020202020204" pitchFamily="34" charset="0"/>
              <a:buChar char="•"/>
            </a:pPr>
            <a:r>
              <a:rPr lang="en-US" sz="1400" b="0" dirty="0"/>
              <a:t>Measure: The average age of players across both teams.</a:t>
            </a:r>
          </a:p>
          <a:p>
            <a:pPr>
              <a:buFont typeface="Arial" panose="020B0604020202020204" pitchFamily="34" charset="0"/>
              <a:buChar char="•"/>
            </a:pPr>
            <a:r>
              <a:rPr lang="en-US" sz="1400" b="0" dirty="0"/>
              <a:t>Value: 26.72 years.</a:t>
            </a:r>
          </a:p>
          <a:p>
            <a:r>
              <a:rPr lang="en-US" sz="1400" b="0" dirty="0"/>
              <a:t>2. Player Weight Distribution:</a:t>
            </a:r>
          </a:p>
          <a:p>
            <a:pPr>
              <a:buFont typeface="Arial" panose="020B0604020202020204" pitchFamily="34" charset="0"/>
              <a:buChar char="•"/>
            </a:pPr>
            <a:r>
              <a:rPr lang="en-US" sz="1400" b="0" dirty="0"/>
              <a:t>Measure: The average weight of players, along with the minimum and maximum values.</a:t>
            </a:r>
          </a:p>
          <a:p>
            <a:pPr>
              <a:buFont typeface="Arial" panose="020B0604020202020204" pitchFamily="34" charset="0"/>
              <a:buChar char="•"/>
            </a:pPr>
            <a:r>
              <a:rPr lang="en-US" sz="1400" b="0" dirty="0"/>
              <a:t>Values:</a:t>
            </a:r>
          </a:p>
          <a:p>
            <a:pPr marL="742950" lvl="1" indent="-285750">
              <a:buFont typeface="Arial" panose="020B0604020202020204" pitchFamily="34" charset="0"/>
              <a:buChar char="•"/>
            </a:pPr>
            <a:r>
              <a:rPr lang="en-US" sz="1400" b="0" dirty="0"/>
              <a:t>Average Weight: 243.88 lbs.</a:t>
            </a:r>
          </a:p>
          <a:p>
            <a:pPr marL="742950" lvl="1" indent="-285750">
              <a:buFont typeface="Arial" panose="020B0604020202020204" pitchFamily="34" charset="0"/>
              <a:buChar char="•"/>
            </a:pPr>
            <a:r>
              <a:rPr lang="en-US" sz="1400" b="0" dirty="0"/>
              <a:t>Minimum Weight: 167 lbs.</a:t>
            </a:r>
          </a:p>
          <a:p>
            <a:pPr marL="742950" lvl="1" indent="-285750">
              <a:buFont typeface="Arial" panose="020B0604020202020204" pitchFamily="34" charset="0"/>
              <a:buChar char="•"/>
            </a:pPr>
            <a:r>
              <a:rPr lang="en-US" sz="1400" b="0" dirty="0"/>
              <a:t>Maximum Weight: 350 lbs.</a:t>
            </a:r>
          </a:p>
          <a:p>
            <a:r>
              <a:rPr lang="en-US" sz="1400" b="0" dirty="0"/>
              <a:t>3. Player Distribution by Birth State:</a:t>
            </a:r>
          </a:p>
          <a:p>
            <a:pPr>
              <a:buFont typeface="Arial" panose="020B0604020202020204" pitchFamily="34" charset="0"/>
              <a:buChar char="•"/>
            </a:pPr>
            <a:r>
              <a:rPr lang="en-US" sz="1400" b="0" dirty="0"/>
              <a:t>Measure: Number of players born in different states, segmented by team.</a:t>
            </a:r>
          </a:p>
          <a:p>
            <a:pPr>
              <a:buFont typeface="Arial" panose="020B0604020202020204" pitchFamily="34" charset="0"/>
              <a:buChar char="•"/>
            </a:pPr>
            <a:r>
              <a:rPr lang="en-US" sz="1400" b="0" dirty="0"/>
              <a:t>Highlight: States like California and Texas have the highest number of players.</a:t>
            </a:r>
          </a:p>
          <a:p>
            <a:r>
              <a:rPr lang="en-US" sz="1400" b="0" dirty="0"/>
              <a:t>4. Philadelphia: 49% of players.</a:t>
            </a:r>
          </a:p>
          <a:p>
            <a:pPr marL="0" lvl="0" indent="0" algn="l" rtl="0">
              <a:lnSpc>
                <a:spcPct val="90000"/>
              </a:lnSpc>
              <a:spcBef>
                <a:spcPts val="1000"/>
              </a:spcBef>
              <a:spcAft>
                <a:spcPts val="0"/>
              </a:spcAft>
              <a:buClr>
                <a:schemeClr val="dk1"/>
              </a:buClr>
              <a:buSzPts val="2400"/>
              <a:buNone/>
            </a:pP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BIG GAME CENSUS ANALYTICS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4"/>
          </p:nvPr>
        </p:nvSpPr>
        <p:spPr>
          <a:xfrm flipH="1">
            <a:off x="830741" y="1753435"/>
            <a:ext cx="9207337" cy="3708417"/>
          </a:xfrm>
          <a:prstGeom prst="rect">
            <a:avLst/>
          </a:prstGeom>
          <a:noFill/>
          <a:ln>
            <a:noFill/>
          </a:ln>
        </p:spPr>
        <p:txBody>
          <a:bodyPr spcFirstLastPara="1" wrap="square" lIns="91425" tIns="45700" rIns="91425" bIns="45700" anchor="t" anchorCtr="0">
            <a:noAutofit/>
          </a:bodyPr>
          <a:lstStyle/>
          <a:p>
            <a:r>
              <a:rPr lang="en-US" sz="1400" b="0" dirty="0"/>
              <a:t>4. Player Composition by Position:</a:t>
            </a:r>
          </a:p>
          <a:p>
            <a:pPr>
              <a:buFont typeface="Arial" panose="020B0604020202020204" pitchFamily="34" charset="0"/>
              <a:buChar char="•"/>
            </a:pPr>
            <a:r>
              <a:rPr lang="en-US" sz="1400" b="0" dirty="0"/>
              <a:t>Measure: Number of players in each position.</a:t>
            </a:r>
          </a:p>
          <a:p>
            <a:pPr>
              <a:buFont typeface="Arial" panose="020B0604020202020204" pitchFamily="34" charset="0"/>
              <a:buChar char="•"/>
            </a:pPr>
            <a:r>
              <a:rPr lang="en-US" sz="1400" b="0" dirty="0"/>
              <a:t>Highlight: Positions like WR (Wide Receiver) and DE/RDE (Defensive End) are heavily represented.</a:t>
            </a:r>
          </a:p>
          <a:p>
            <a:r>
              <a:rPr lang="en-US" sz="1400" b="0" dirty="0"/>
              <a:t>5. Team Representation:</a:t>
            </a:r>
          </a:p>
          <a:p>
            <a:pPr>
              <a:buFont typeface="Arial" panose="020B0604020202020204" pitchFamily="34" charset="0"/>
              <a:buChar char="•"/>
            </a:pPr>
            <a:r>
              <a:rPr lang="en-US" sz="1400" b="0" dirty="0"/>
              <a:t>Measure: Number of players per team.</a:t>
            </a:r>
          </a:p>
          <a:p>
            <a:pPr>
              <a:buFont typeface="Arial" panose="020B0604020202020204" pitchFamily="34" charset="0"/>
              <a:buChar char="•"/>
            </a:pPr>
            <a:r>
              <a:rPr lang="en-US" sz="1400" b="0" dirty="0"/>
              <a:t>Values:</a:t>
            </a:r>
          </a:p>
          <a:p>
            <a:pPr marL="742950" lvl="1" indent="-285750">
              <a:buFont typeface="Arial" panose="020B0604020202020204" pitchFamily="34" charset="0"/>
              <a:buChar char="•"/>
            </a:pPr>
            <a:r>
              <a:rPr lang="en-US" sz="1400" b="0" dirty="0"/>
              <a:t>New England: 51% of players.</a:t>
            </a:r>
          </a:p>
          <a:p>
            <a:pPr marL="742950" lvl="1" indent="-285750">
              <a:buFont typeface="Arial" panose="020B0604020202020204" pitchFamily="34" charset="0"/>
              <a:buChar char="•"/>
            </a:pPr>
            <a:r>
              <a:rPr lang="en-US" sz="1400" b="0" dirty="0"/>
              <a:t>Philadelphia: 49% of players.</a:t>
            </a:r>
          </a:p>
          <a:p>
            <a:pPr marL="0" lvl="0" indent="0" algn="l" rtl="0">
              <a:lnSpc>
                <a:spcPct val="90000"/>
              </a:lnSpc>
              <a:spcBef>
                <a:spcPts val="1000"/>
              </a:spcBef>
              <a:spcAft>
                <a:spcPts val="0"/>
              </a:spcAft>
              <a:buClr>
                <a:schemeClr val="dk1"/>
              </a:buClr>
              <a:buSzPts val="2400"/>
              <a:buNone/>
            </a:pPr>
            <a:endParaRPr sz="1100" dirty="0"/>
          </a:p>
        </p:txBody>
      </p:sp>
    </p:spTree>
    <p:extLst>
      <p:ext uri="{BB962C8B-B14F-4D97-AF65-F5344CB8AC3E}">
        <p14:creationId xmlns:p14="http://schemas.microsoft.com/office/powerpoint/2010/main" val="29183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537949" y="37486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BIG GAME CENSUS ANALYTICS</a:t>
            </a: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4E9A636B-59B5-A347-E1ED-F9F74391489E}"/>
              </a:ext>
            </a:extLst>
          </p:cNvPr>
          <p:cNvPicPr>
            <a:picLocks noChangeAspect="1"/>
          </p:cNvPicPr>
          <p:nvPr/>
        </p:nvPicPr>
        <p:blipFill>
          <a:blip r:embed="rId3"/>
          <a:stretch>
            <a:fillRect/>
          </a:stretch>
        </p:blipFill>
        <p:spPr>
          <a:xfrm>
            <a:off x="616864" y="1804252"/>
            <a:ext cx="7162696" cy="4013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475</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Poppins</vt:lpstr>
      <vt:lpstr>Arial</vt:lpstr>
      <vt:lpstr>Calibri</vt:lpstr>
      <vt:lpstr>Office Theme</vt:lpstr>
      <vt:lpstr>Big Game Census Analytics</vt:lpstr>
      <vt:lpstr>Introduction</vt:lpstr>
      <vt:lpstr>Details of Data</vt:lpstr>
      <vt:lpstr>Main KPIs</vt:lpstr>
      <vt:lpstr>Main KPIs</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Devansh Teotia</cp:lastModifiedBy>
  <cp:revision>15</cp:revision>
  <dcterms:created xsi:type="dcterms:W3CDTF">2022-12-29T06:36:15Z</dcterms:created>
  <dcterms:modified xsi:type="dcterms:W3CDTF">2024-08-20T19:29:35Z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