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embeddedFontLst>
    <p:embeddedFont>
      <p:font typeface="Poppins"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4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737909" y="441166"/>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400" dirty="0"/>
              <a:t>Data Visualization of Bird Strikes between 2000 - 2011</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1800" dirty="0">
                <a:latin typeface="Poppins"/>
                <a:ea typeface="Poppins"/>
                <a:cs typeface="Poppins"/>
                <a:sym typeface="Poppins"/>
              </a:rPr>
              <a:t>The Bird Strikes Analysis Dashboard provides a detailed examination of bird strike incidents involving aircraft between 2000 and 2011. The dashboard offers insights into the frequency, severity, and impact of bird strikes on aircraft operations, along with the financial implications of these events. This analysis is crucial for improving aviation safety measures and mitigating risks associated with bird strikes, which pose significant threats to both aircraft and passengers.</a:t>
            </a:r>
            <a:endParaRPr lang="en-US"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BIRD STRIKES BETWEEN 2000 - 2011</a:t>
            </a:r>
            <a:endParaRPr lang="en-US"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0891" y="2334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BIRD STRIKES BETWEEN 2000 - 2011</a:t>
            </a:r>
            <a:endParaRPr lang="en-US"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3" name="Google Shape;197;p2">
            <a:extLst>
              <a:ext uri="{FF2B5EF4-FFF2-40B4-BE49-F238E27FC236}">
                <a16:creationId xmlns:a16="http://schemas.microsoft.com/office/drawing/2014/main" id="{F4CAAFF1-5055-5AC7-BAFF-195AB5157EDA}"/>
              </a:ext>
            </a:extLst>
          </p:cNvPr>
          <p:cNvSpPr txBox="1">
            <a:spLocks/>
          </p:cNvSpPr>
          <p:nvPr/>
        </p:nvSpPr>
        <p:spPr>
          <a:xfrm>
            <a:off x="941338" y="1706563"/>
            <a:ext cx="9779183" cy="3896940"/>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1300" b="1" dirty="0"/>
              <a:t>1. Data Overview:</a:t>
            </a:r>
            <a:endParaRPr lang="en-US" sz="1300" dirty="0"/>
          </a:p>
          <a:p>
            <a:pPr>
              <a:buFont typeface="Arial" panose="020B0604020202020204" pitchFamily="34" charset="0"/>
              <a:buChar char="•"/>
            </a:pPr>
            <a:r>
              <a:rPr lang="en-US" sz="1300" b="1" dirty="0"/>
              <a:t>Source:</a:t>
            </a:r>
            <a:r>
              <a:rPr lang="en-US" sz="1300" dirty="0"/>
              <a:t> The dataset includes records of bird strikes reported by various US airlines and airports from 2000 to 2011.</a:t>
            </a:r>
          </a:p>
          <a:p>
            <a:pPr>
              <a:buFont typeface="Arial" panose="020B0604020202020204" pitchFamily="34" charset="0"/>
              <a:buChar char="•"/>
            </a:pPr>
            <a:r>
              <a:rPr lang="en-US" sz="1300" b="1" dirty="0"/>
              <a:t>Attributes:</a:t>
            </a:r>
            <a:r>
              <a:rPr lang="en-US" sz="1300" dirty="0"/>
              <a:t> The data captures the number of bird strikes, associated costs, damage severity, flight phases during strikes, and altitude.</a:t>
            </a:r>
          </a:p>
          <a:p>
            <a:pPr marL="228600" indent="0"/>
            <a:endParaRPr lang="en-US" sz="1300" dirty="0"/>
          </a:p>
          <a:p>
            <a:r>
              <a:rPr lang="en-US" sz="1300" b="1" dirty="0"/>
              <a:t>2. Key Variables:</a:t>
            </a:r>
            <a:endParaRPr lang="en-US" sz="1300" dirty="0"/>
          </a:p>
          <a:p>
            <a:pPr>
              <a:buFont typeface="Arial" panose="020B0604020202020204" pitchFamily="34" charset="0"/>
              <a:buChar char="•"/>
            </a:pPr>
            <a:r>
              <a:rPr lang="en-US" sz="1300" b="1" dirty="0"/>
              <a:t>Bird Strikes:</a:t>
            </a:r>
            <a:r>
              <a:rPr lang="en-US" sz="1300" dirty="0"/>
              <a:t> Total number of bird strikes reported, with detailed breakdowns by year, airline, airport, and flight phase.</a:t>
            </a:r>
          </a:p>
          <a:p>
            <a:pPr>
              <a:buFont typeface="Arial" panose="020B0604020202020204" pitchFamily="34" charset="0"/>
              <a:buChar char="•"/>
            </a:pPr>
            <a:r>
              <a:rPr lang="en-US" sz="1300" b="1" dirty="0"/>
              <a:t>Repair Costs:</a:t>
            </a:r>
            <a:r>
              <a:rPr lang="en-US" sz="1300" dirty="0"/>
              <a:t> The financial cost associated with repairs due to bird strikes, totaling $136 million.</a:t>
            </a:r>
          </a:p>
          <a:p>
            <a:pPr>
              <a:buFont typeface="Arial" panose="020B0604020202020204" pitchFamily="34" charset="0"/>
              <a:buChar char="•"/>
            </a:pPr>
            <a:r>
              <a:rPr lang="en-US" sz="1300" b="1" dirty="0"/>
              <a:t>Damage Severity:</a:t>
            </a:r>
            <a:r>
              <a:rPr lang="en-US" sz="1300" dirty="0"/>
              <a:t> Classification of strikes causing damage versus those that did not, with a focus on the impact on flight operations.</a:t>
            </a:r>
          </a:p>
          <a:p>
            <a:pPr marL="228600" indent="0"/>
            <a:endParaRPr lang="en-US" sz="1300" dirty="0"/>
          </a:p>
          <a:p>
            <a:r>
              <a:rPr lang="en-US" sz="1300" b="1" dirty="0"/>
              <a:t>3. Data Segmentation:</a:t>
            </a:r>
            <a:endParaRPr lang="en-US" sz="1300" dirty="0"/>
          </a:p>
          <a:p>
            <a:pPr>
              <a:buFont typeface="Arial" panose="020B0604020202020204" pitchFamily="34" charset="0"/>
              <a:buChar char="•"/>
            </a:pPr>
            <a:r>
              <a:rPr lang="en-US" sz="1300" b="1" dirty="0"/>
              <a:t>Airlines:</a:t>
            </a:r>
            <a:r>
              <a:rPr lang="en-US" sz="1300" dirty="0"/>
              <a:t> The data includes bird strike incidents for major US airlines such as Southwest Airlines, American Airlines, and Delta Air Lines.</a:t>
            </a:r>
          </a:p>
          <a:p>
            <a:pPr>
              <a:buFont typeface="Arial" panose="020B0604020202020204" pitchFamily="34" charset="0"/>
              <a:buChar char="•"/>
            </a:pPr>
            <a:r>
              <a:rPr lang="en-US" sz="1300" b="1" dirty="0"/>
              <a:t>Airports:</a:t>
            </a:r>
            <a:r>
              <a:rPr lang="en-US" sz="1300" dirty="0"/>
              <a:t> Bird strikes are analyzed by the airport, with some airports experiencing higher frequencies than others.</a:t>
            </a:r>
          </a:p>
          <a:p>
            <a:pPr>
              <a:buFont typeface="Arial" panose="020B0604020202020204" pitchFamily="34" charset="0"/>
              <a:buChar char="•"/>
            </a:pPr>
            <a:r>
              <a:rPr lang="en-US" sz="1300" b="1" dirty="0"/>
              <a:t>Flight Phases:</a:t>
            </a:r>
            <a:r>
              <a:rPr lang="en-US" sz="1300" dirty="0"/>
              <a:t> Data is segmented by flight phases (e.g., approach, take-off, landing) to identify when bird strikes are most likely to occur.</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BIRD STRIKES BETWEEN 2000 - 2011</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4"/>
          </p:nvPr>
        </p:nvSpPr>
        <p:spPr>
          <a:xfrm flipH="1">
            <a:off x="830741" y="1753435"/>
            <a:ext cx="9207337" cy="3708417"/>
          </a:xfrm>
          <a:prstGeom prst="rect">
            <a:avLst/>
          </a:prstGeom>
          <a:noFill/>
          <a:ln>
            <a:noFill/>
          </a:ln>
        </p:spPr>
        <p:txBody>
          <a:bodyPr spcFirstLastPara="1" wrap="square" lIns="91425" tIns="45700" rIns="91425" bIns="45700" anchor="t" anchorCtr="0">
            <a:noAutofit/>
          </a:bodyPr>
          <a:lstStyle/>
          <a:p>
            <a:r>
              <a:rPr lang="en-US" sz="1400" b="0" dirty="0"/>
              <a:t>1. Number of Bird Strikes:</a:t>
            </a:r>
          </a:p>
          <a:p>
            <a:pPr>
              <a:buFont typeface="Arial" panose="020B0604020202020204" pitchFamily="34" charset="0"/>
              <a:buChar char="•"/>
            </a:pPr>
            <a:r>
              <a:rPr lang="en-US" sz="1400" b="0" dirty="0"/>
              <a:t>Measure: The total number of bird strikes reported from 2000 to 2011.</a:t>
            </a:r>
          </a:p>
          <a:p>
            <a:pPr>
              <a:buFont typeface="Arial" panose="020B0604020202020204" pitchFamily="34" charset="0"/>
              <a:buChar char="•"/>
            </a:pPr>
            <a:r>
              <a:rPr lang="en-US" sz="1400" b="0" dirty="0"/>
              <a:t>Value: 24.75K strikes recorded.</a:t>
            </a:r>
          </a:p>
          <a:p>
            <a:r>
              <a:rPr lang="en-US" sz="1400" b="0" dirty="0"/>
              <a:t>2. Financial Impact:</a:t>
            </a:r>
          </a:p>
          <a:p>
            <a:pPr>
              <a:buFont typeface="Arial" panose="020B0604020202020204" pitchFamily="34" charset="0"/>
              <a:buChar char="•"/>
            </a:pPr>
            <a:r>
              <a:rPr lang="en-US" sz="1400" b="0" dirty="0"/>
              <a:t>Measure: The total cost incurred for aircraft repairs due to bird strikes.</a:t>
            </a:r>
          </a:p>
          <a:p>
            <a:pPr>
              <a:buFont typeface="Arial" panose="020B0604020202020204" pitchFamily="34" charset="0"/>
              <a:buChar char="•"/>
            </a:pPr>
            <a:r>
              <a:rPr lang="en-US" sz="1400" b="0" dirty="0"/>
              <a:t>Value: $136 million in repair costs.</a:t>
            </a:r>
          </a:p>
          <a:p>
            <a:r>
              <a:rPr lang="en-US" sz="1400" b="0" dirty="0"/>
              <a:t>3. Damage Severity:</a:t>
            </a:r>
          </a:p>
          <a:p>
            <a:pPr>
              <a:buFont typeface="Arial" panose="020B0604020202020204" pitchFamily="34" charset="0"/>
              <a:buChar char="•"/>
            </a:pPr>
            <a:r>
              <a:rPr lang="en-US" sz="1400" b="0" dirty="0"/>
              <a:t>Measure: The percentage of bird strikes that caused damage to aircraft versus those that did not.</a:t>
            </a:r>
          </a:p>
          <a:p>
            <a:pPr>
              <a:buFont typeface="Arial" panose="020B0604020202020204" pitchFamily="34" charset="0"/>
              <a:buChar char="•"/>
            </a:pPr>
            <a:r>
              <a:rPr lang="en-US" sz="1400" b="0" dirty="0"/>
              <a:t>Values:</a:t>
            </a:r>
          </a:p>
          <a:p>
            <a:pPr marL="742950" lvl="1" indent="-285750">
              <a:buFont typeface="Arial" panose="020B0604020202020204" pitchFamily="34" charset="0"/>
              <a:buChar char="•"/>
            </a:pPr>
            <a:r>
              <a:rPr lang="en-US" sz="1400" b="0" dirty="0"/>
              <a:t>No Damage: 90.37% of strikes.</a:t>
            </a:r>
          </a:p>
          <a:p>
            <a:pPr marL="742950" lvl="1" indent="-285750">
              <a:buFont typeface="Arial" panose="020B0604020202020204" pitchFamily="34" charset="0"/>
              <a:buChar char="•"/>
            </a:pPr>
            <a:r>
              <a:rPr lang="en-US" sz="1400" b="0" dirty="0"/>
              <a:t>Caused Damage: 9.63% of strikes.</a:t>
            </a:r>
          </a:p>
          <a:p>
            <a:pPr marL="0" lvl="0" indent="0" algn="l" rtl="0">
              <a:lnSpc>
                <a:spcPct val="90000"/>
              </a:lnSpc>
              <a:spcBef>
                <a:spcPts val="1000"/>
              </a:spcBef>
              <a:spcAft>
                <a:spcPts val="0"/>
              </a:spcAft>
              <a:buClr>
                <a:schemeClr val="dk1"/>
              </a:buClr>
              <a:buSzPts val="2400"/>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Main KPIs</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BIRD STRIKES BETWEEN 2000 - 2011</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4"/>
          </p:nvPr>
        </p:nvSpPr>
        <p:spPr>
          <a:xfrm flipH="1">
            <a:off x="830741" y="1753435"/>
            <a:ext cx="9207337" cy="3708417"/>
          </a:xfrm>
          <a:prstGeom prst="rect">
            <a:avLst/>
          </a:prstGeom>
          <a:noFill/>
          <a:ln>
            <a:noFill/>
          </a:ln>
        </p:spPr>
        <p:txBody>
          <a:bodyPr spcFirstLastPara="1" wrap="square" lIns="91425" tIns="45700" rIns="91425" bIns="45700" anchor="t" anchorCtr="0">
            <a:noAutofit/>
          </a:bodyPr>
          <a:lstStyle/>
          <a:p>
            <a:r>
              <a:rPr lang="en-US" sz="1400" b="0" dirty="0"/>
              <a:t>4. Altitude of Bird Strikes:</a:t>
            </a:r>
          </a:p>
          <a:p>
            <a:pPr>
              <a:buFont typeface="Arial" panose="020B0604020202020204" pitchFamily="34" charset="0"/>
              <a:buChar char="•"/>
            </a:pPr>
            <a:r>
              <a:rPr lang="en-US" sz="1400" b="0" dirty="0"/>
              <a:t>Measure: The altitude at which bird strikes occurred.</a:t>
            </a:r>
          </a:p>
          <a:p>
            <a:pPr>
              <a:buFont typeface="Arial" panose="020B0604020202020204" pitchFamily="34" charset="0"/>
              <a:buChar char="•"/>
            </a:pPr>
            <a:r>
              <a:rPr lang="en-US" sz="1400" b="0" dirty="0"/>
              <a:t>Values:</a:t>
            </a:r>
          </a:p>
          <a:p>
            <a:pPr marL="742950" lvl="1" indent="-285750">
              <a:buFont typeface="Arial" panose="020B0604020202020204" pitchFamily="34" charset="0"/>
              <a:buChar char="•"/>
            </a:pPr>
            <a:r>
              <a:rPr lang="en-US" sz="1400" b="0" dirty="0"/>
              <a:t>Below 1000 feet: 80.72% of strikes.</a:t>
            </a:r>
          </a:p>
          <a:p>
            <a:pPr marL="742950" lvl="1" indent="-285750">
              <a:buFont typeface="Arial" panose="020B0604020202020204" pitchFamily="34" charset="0"/>
              <a:buChar char="•"/>
            </a:pPr>
            <a:r>
              <a:rPr lang="en-US" sz="1400" b="0" dirty="0"/>
              <a:t>Above 1000 feet: 19.28% of strikes.</a:t>
            </a:r>
          </a:p>
          <a:p>
            <a:r>
              <a:rPr lang="en-US" sz="1400" b="0" dirty="0"/>
              <a:t>5. Airline and Airport Specific Data:</a:t>
            </a:r>
          </a:p>
          <a:p>
            <a:pPr>
              <a:buFont typeface="Arial" panose="020B0604020202020204" pitchFamily="34" charset="0"/>
              <a:buChar char="•"/>
            </a:pPr>
            <a:r>
              <a:rPr lang="en-US" sz="1400" b="0" dirty="0"/>
              <a:t>Measure: The number of bird strikes reported by different airlines and airports.</a:t>
            </a:r>
          </a:p>
          <a:p>
            <a:pPr>
              <a:buFont typeface="Arial" panose="020B0604020202020204" pitchFamily="34" charset="0"/>
              <a:buChar char="•"/>
            </a:pPr>
            <a:r>
              <a:rPr lang="en-US" sz="1400" b="0" dirty="0"/>
              <a:t>Highlight: Top airlines and airports with the most frequent bird strike incidents, such as Southwest Airlines and Atlanta International Airport.</a:t>
            </a:r>
          </a:p>
          <a:p>
            <a:r>
              <a:rPr lang="en-US" sz="1400" b="0" dirty="0"/>
              <a:t>6. Flight Phase Analysis:</a:t>
            </a:r>
          </a:p>
          <a:p>
            <a:pPr>
              <a:buFont typeface="Arial" panose="020B0604020202020204" pitchFamily="34" charset="0"/>
              <a:buChar char="•"/>
            </a:pPr>
            <a:r>
              <a:rPr lang="en-US" sz="1400" b="0" dirty="0"/>
              <a:t>Measure: The flight phases during which most bird strikes occur.</a:t>
            </a:r>
          </a:p>
          <a:p>
            <a:pPr>
              <a:buFont typeface="Arial" panose="020B0604020202020204" pitchFamily="34" charset="0"/>
              <a:buChar char="•"/>
            </a:pPr>
            <a:r>
              <a:rPr lang="en-US" sz="1400" b="0" dirty="0"/>
              <a:t>Highlight: Most bird strikes occur during the approach phase, followed by landing and take-off.</a:t>
            </a:r>
          </a:p>
          <a:p>
            <a:pPr marL="0" lvl="0" indent="0" algn="l" rtl="0">
              <a:lnSpc>
                <a:spcPct val="90000"/>
              </a:lnSpc>
              <a:spcBef>
                <a:spcPts val="1000"/>
              </a:spcBef>
              <a:spcAft>
                <a:spcPts val="0"/>
              </a:spcAft>
              <a:buClr>
                <a:schemeClr val="dk1"/>
              </a:buClr>
              <a:buSzPts val="2400"/>
              <a:buNone/>
            </a:pPr>
            <a:endParaRPr sz="1100" dirty="0"/>
          </a:p>
        </p:txBody>
      </p:sp>
    </p:spTree>
    <p:extLst>
      <p:ext uri="{BB962C8B-B14F-4D97-AF65-F5344CB8AC3E}">
        <p14:creationId xmlns:p14="http://schemas.microsoft.com/office/powerpoint/2010/main" val="291832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537949" y="37486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a:t>
            </a:r>
            <a:endParaRPr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BIRD STRIKES BETWEEN 2000 - 2011</a:t>
            </a:r>
            <a:endParaRPr lang="en-US"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Picture 3">
            <a:extLst>
              <a:ext uri="{FF2B5EF4-FFF2-40B4-BE49-F238E27FC236}">
                <a16:creationId xmlns:a16="http://schemas.microsoft.com/office/drawing/2014/main" id="{0B381EB3-13B5-B160-12BD-372DDC18679B}"/>
              </a:ext>
            </a:extLst>
          </p:cNvPr>
          <p:cNvPicPr>
            <a:picLocks noChangeAspect="1"/>
          </p:cNvPicPr>
          <p:nvPr/>
        </p:nvPicPr>
        <p:blipFill>
          <a:blip r:embed="rId3"/>
          <a:stretch>
            <a:fillRect/>
          </a:stretch>
        </p:blipFill>
        <p:spPr>
          <a:xfrm>
            <a:off x="680799" y="1816245"/>
            <a:ext cx="6405290" cy="3590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529690"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Dashboard</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BIRD STRIKES BETWEEN 2000 - 2011</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1DC13D56-E6DC-337A-B75D-1E34C4BF5EE0}"/>
              </a:ext>
            </a:extLst>
          </p:cNvPr>
          <p:cNvPicPr>
            <a:picLocks noChangeAspect="1"/>
          </p:cNvPicPr>
          <p:nvPr/>
        </p:nvPicPr>
        <p:blipFill>
          <a:blip r:embed="rId3"/>
          <a:stretch>
            <a:fillRect/>
          </a:stretch>
        </p:blipFill>
        <p:spPr>
          <a:xfrm>
            <a:off x="336207" y="2007693"/>
            <a:ext cx="5203864" cy="2926386"/>
          </a:xfrm>
          <a:prstGeom prst="rect">
            <a:avLst/>
          </a:prstGeom>
        </p:spPr>
      </p:pic>
      <p:pic>
        <p:nvPicPr>
          <p:cNvPr id="6" name="Picture 5">
            <a:extLst>
              <a:ext uri="{FF2B5EF4-FFF2-40B4-BE49-F238E27FC236}">
                <a16:creationId xmlns:a16="http://schemas.microsoft.com/office/drawing/2014/main" id="{7D8397B8-3A66-C3E5-2731-65D50E2845D3}"/>
              </a:ext>
            </a:extLst>
          </p:cNvPr>
          <p:cNvPicPr>
            <a:picLocks noChangeAspect="1"/>
          </p:cNvPicPr>
          <p:nvPr/>
        </p:nvPicPr>
        <p:blipFill>
          <a:blip r:embed="rId4"/>
          <a:stretch>
            <a:fillRect/>
          </a:stretch>
        </p:blipFill>
        <p:spPr>
          <a:xfrm>
            <a:off x="5799008" y="2007693"/>
            <a:ext cx="5218249" cy="29263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560</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Poppins</vt:lpstr>
      <vt:lpstr>Calibri</vt:lpstr>
      <vt:lpstr>Office Theme</vt:lpstr>
      <vt:lpstr>Data Visualization of Bird Strikes between 2000 - 2011</vt:lpstr>
      <vt:lpstr>Introduction</vt:lpstr>
      <vt:lpstr>Details of Data</vt:lpstr>
      <vt:lpstr>Main KPIs</vt:lpstr>
      <vt:lpstr>Main KPIs</vt:lpstr>
      <vt:lpstr>Dashboard</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Devansh Teotia</cp:lastModifiedBy>
  <cp:revision>20</cp:revision>
  <dcterms:created xsi:type="dcterms:W3CDTF">2022-12-29T06:36:15Z</dcterms:created>
  <dcterms:modified xsi:type="dcterms:W3CDTF">2024-08-20T20:00:58Z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