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7FA319-E87B-4154-A9E9-47025EB12241}">
          <p14:sldIdLst>
            <p14:sldId id="256"/>
            <p14:sldId id="257"/>
            <p14:sldId id="258"/>
            <p14:sldId id="263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31ED-9D62-49CD-ACA5-EC23AC14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2D56-0165-405B-9902-5E854B46D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1A30-1484-4206-9DDE-D66F574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CE78-B04C-48B4-9E1F-A7679548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A2B8-0676-471D-B67A-A7AC0B1B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E1A-7686-4871-B7F5-97290CDD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3F96F-084A-41D7-973A-EF15665A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17DB-F782-48B7-8331-89D187B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D85E-5465-4631-AD84-269EBEC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4334-4D38-489E-81D6-F56C378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DA937-8A1A-42CE-A058-FD452484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7A180-65F4-4DBB-92ED-902256EE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10AF-7A35-4A47-AED8-13AE2ABE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FEFB-2CF7-4529-A177-B575603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DDAC-2FF7-4079-B4A3-E630F9F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2EA-6695-4142-98D9-57AF4F2F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6556-3C47-47F8-91A0-0EE5D731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4ABF-2EE7-4638-94DA-89269BF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5EB-5EF1-4FF4-B0D4-DFDFB46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6ABC-42EF-4BA1-9AAA-C8D32FB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46F5-17A0-44C0-B44C-A4A1709E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D01D-FA90-4650-A476-B5EF8053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E491-4D97-42D5-A85A-A26C33E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CF7A-3567-4F94-8F25-73EE1A9A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6C69-ED85-496B-9640-6B92594E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7F2-1B76-4F95-85D8-E58B4D32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DDE5-EC86-4F56-9BD2-46D7F2BF8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DCDBB-474C-404A-A125-423A3CCE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0A9B1-FF5C-4D86-9325-97E3EC68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99C0-7A2C-401B-A9E1-77E66264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FA6E3-B15A-455F-8056-7144BE53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9DFF-2554-4283-A345-44EA03D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ABD0-B22F-4032-A275-2C3D7B08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1294A-B8E4-4805-822F-A242DB5F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E073-BA46-4145-ADB1-39FB9B7CD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2A03F-AF62-444A-8DD6-D0FFCC8C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FE142-FE18-4945-ABF9-63C0C273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6F4D6-2C4C-4322-BD56-61645EDE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CF3A7-A682-4F9C-95CE-4B79DD8B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A997-5892-4529-8625-123D0B79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9577C-4E9B-40B0-B66E-154FB84F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F23E1-95CB-4D8F-8966-ACD8E85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1AA44-FC6F-4271-93B9-6E91CA26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D963C-1794-45BA-AC8D-141FF79D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9C81-BCE8-47F6-BA2B-01A6307C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5C7C-FFA3-49AD-8F7D-263D99A3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0AB5-304A-4D5A-8994-D2E6B079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98B-F512-4D0B-9921-C8549FAE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A58E0-088F-405C-B4D8-D1214EBF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43FF2-33FC-4F96-8211-AE0A7E87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A7F0-E3A0-4F10-A2E1-6E8C9F5D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C861-9257-499E-A007-5E51BEF9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1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4A3F-5032-463F-A4CB-7E62667C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DD222-DF0A-4265-AECD-CDEF257A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4F88-4167-4A31-92B5-49BB851E3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1BD21-C2CD-4252-AFBC-2BD04DF8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4F96F-CD18-4ADF-97C3-6BB4E53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00F2-5BDE-481F-A883-535797E6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0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248D9-9C20-4277-85E2-C3187055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84B0-8F5B-41D3-9ED1-60F80DE1B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2545-2D1F-42C7-95DC-ADF1BEA0D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BC5E-2441-45C5-877E-E1879378BA70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0F53-0625-41E9-BF68-3E935BBAB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5AF1-C94C-4D42-A4F0-0FCB6AAEB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5161-660E-4184-B012-4E70DFA14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D287C-A723-48A8-93C5-DE7784C2F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TSW_IIT_Hackathon_#1</a:t>
            </a:r>
            <a:endParaRPr lang="en-GB" sz="480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A079-06C9-464B-B845-C4F7BC544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Team 9: - </a:t>
            </a:r>
            <a:r>
              <a:rPr lang="en-US" b="1" i="1">
                <a:solidFill>
                  <a:srgbClr val="FFFFFF"/>
                </a:solidFill>
              </a:rPr>
              <a:t>ML Junkies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Aayush, Devanshu, Dilip and Prasanna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EF125-93A0-4742-8862-34FC5D4F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6" r="3094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64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7C51-0A8B-4984-960B-8E8E41CD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What?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5943-7542-40B5-9D08-9208437C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Problem Statement: -</a:t>
            </a:r>
          </a:p>
          <a:p>
            <a:pPr marL="457200" lvl="1" indent="0"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	Predict if a customer is going to accept a coupon for a particular venue, considering demographic and  contextual attributes obtained from historical customer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Solution: -</a:t>
            </a:r>
          </a:p>
          <a:p>
            <a:pPr marL="457200" lvl="1" indent="0">
              <a:buNone/>
            </a:pPr>
            <a:r>
              <a:rPr lang="en-US" dirty="0"/>
              <a:t>	Considering given set of data and attributes build a model which will be able to process key attributes from given historical data and predict which set of customer are likely to accept and use the coupon leading to a higher positive conversion ratio and reducing the overall bad conversion ratio to optimize the cost and benefits.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816D-D6B5-4CD9-95A5-1C889C18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pic>
        <p:nvPicPr>
          <p:cNvPr id="4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7339A624-1850-4DAD-9ACC-E53CB462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190501"/>
            <a:ext cx="7683397" cy="4800599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CEBE8D8-0C5F-49D7-B20E-8FE98C13657F}"/>
              </a:ext>
            </a:extLst>
          </p:cNvPr>
          <p:cNvSpPr txBox="1">
            <a:spLocks/>
          </p:cNvSpPr>
          <p:nvPr/>
        </p:nvSpPr>
        <p:spPr>
          <a:xfrm>
            <a:off x="4810259" y="4991099"/>
            <a:ext cx="6555347" cy="1204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Based on the combination of </a:t>
            </a:r>
            <a:r>
              <a:rPr lang="en-GB" sz="2200" b="1" i="1" dirty="0" err="1">
                <a:solidFill>
                  <a:srgbClr val="202124"/>
                </a:solidFill>
                <a:effectLst/>
              </a:rPr>
              <a:t>ExtraTreesClassifier</a:t>
            </a:r>
            <a:r>
              <a:rPr lang="en-GB" sz="1600" b="1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1" dirty="0"/>
              <a:t>Chi() test and mutual info</a:t>
            </a:r>
            <a:r>
              <a:rPr lang="en-US" sz="2400" dirty="0"/>
              <a:t> test above best fit attributes were identified which were used to optimize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4120D-533B-4AA4-BC68-96C8D1B0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How? Insights.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6B97-6D85-4BAE-BFC0-C8A60E04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When feature </a:t>
            </a:r>
            <a:r>
              <a:rPr lang="en-US" sz="2400" b="1" i="1" dirty="0"/>
              <a:t>“coupon”</a:t>
            </a:r>
            <a:r>
              <a:rPr lang="en-US" sz="2400" dirty="0"/>
              <a:t> has values like </a:t>
            </a:r>
            <a:r>
              <a:rPr lang="en-US" sz="2400" b="1" i="1" dirty="0"/>
              <a:t>“Carry Out and take away”</a:t>
            </a:r>
            <a:r>
              <a:rPr lang="en-US" sz="2400" dirty="0"/>
              <a:t> or </a:t>
            </a:r>
            <a:r>
              <a:rPr lang="en-US" sz="2400" b="1" i="1" dirty="0"/>
              <a:t>“restaurantLessThan20”</a:t>
            </a:r>
            <a:r>
              <a:rPr lang="en-US" sz="2400" dirty="0"/>
              <a:t> has </a:t>
            </a:r>
            <a:r>
              <a:rPr lang="en-US" sz="2400" b="1" i="1" dirty="0"/>
              <a:t>73%</a:t>
            </a:r>
            <a:r>
              <a:rPr lang="en-US" sz="2400" dirty="0"/>
              <a:t> chances of coupon being used.</a:t>
            </a:r>
          </a:p>
          <a:p>
            <a:r>
              <a:rPr lang="en-US" sz="2400" dirty="0"/>
              <a:t>When feature </a:t>
            </a:r>
            <a:r>
              <a:rPr lang="en-US" sz="2400" b="1" i="1" dirty="0"/>
              <a:t>“coupon”</a:t>
            </a:r>
            <a:r>
              <a:rPr lang="en-US" sz="2400" dirty="0"/>
              <a:t> has value </a:t>
            </a:r>
            <a:r>
              <a:rPr lang="en-US" sz="2400" b="1" i="1" dirty="0"/>
              <a:t>“restaurantLessThan20”</a:t>
            </a:r>
            <a:r>
              <a:rPr lang="en-US" sz="2400" dirty="0"/>
              <a:t> </a:t>
            </a:r>
            <a:r>
              <a:rPr lang="en-US" sz="2400" b="1" i="1" dirty="0"/>
              <a:t>75%</a:t>
            </a:r>
            <a:r>
              <a:rPr lang="en-US" sz="2400" dirty="0"/>
              <a:t> chance of coupon being used.</a:t>
            </a:r>
          </a:p>
          <a:p>
            <a:r>
              <a:rPr lang="en-US" sz="2400" dirty="0"/>
              <a:t>When feature </a:t>
            </a:r>
            <a:r>
              <a:rPr lang="en-US" sz="2400" b="1" i="1" dirty="0"/>
              <a:t>“education”</a:t>
            </a:r>
            <a:r>
              <a:rPr lang="en-US" sz="2400" dirty="0"/>
              <a:t> has values like </a:t>
            </a:r>
            <a:r>
              <a:rPr lang="en-US" sz="2400" b="1" i="1" dirty="0"/>
              <a:t>“some high school students”</a:t>
            </a:r>
            <a:r>
              <a:rPr lang="en-US" sz="2400" dirty="0"/>
              <a:t> coupon are more likely to be used around </a:t>
            </a:r>
            <a:r>
              <a:rPr lang="en-US" sz="2400" b="1" i="1" dirty="0"/>
              <a:t>78%</a:t>
            </a:r>
            <a:r>
              <a:rPr lang="en-US" sz="2400" dirty="0"/>
              <a:t> of time </a:t>
            </a:r>
            <a:r>
              <a:rPr lang="en-US" sz="2400" b="1" i="1" dirty="0">
                <a:highlight>
                  <a:srgbClr val="FFFF00"/>
                </a:highlight>
              </a:rPr>
              <a:t>but distribution is less for this category</a:t>
            </a:r>
            <a:r>
              <a:rPr lang="en-US" sz="2400" dirty="0">
                <a:highlight>
                  <a:srgbClr val="FFFF00"/>
                </a:highlight>
              </a:rPr>
              <a:t>.</a:t>
            </a:r>
          </a:p>
          <a:p>
            <a:r>
              <a:rPr lang="en-US" sz="2400" dirty="0"/>
              <a:t>When feature </a:t>
            </a:r>
            <a:r>
              <a:rPr lang="en-US" sz="2400" b="1" i="1" dirty="0"/>
              <a:t>“occupation”</a:t>
            </a:r>
            <a:r>
              <a:rPr lang="en-US" sz="2400" dirty="0"/>
              <a:t> has values like </a:t>
            </a:r>
            <a:r>
              <a:rPr lang="en-US" sz="2400" b="1" i="1" dirty="0"/>
              <a:t>“healthcare practitioner &amp; technical”</a:t>
            </a:r>
            <a:r>
              <a:rPr lang="en-US" sz="2400" dirty="0"/>
              <a:t> and </a:t>
            </a:r>
            <a:r>
              <a:rPr lang="en-US" sz="2400" b="1" i="1" dirty="0"/>
              <a:t>“healthcare support” </a:t>
            </a:r>
            <a:r>
              <a:rPr lang="en-US" sz="2400" dirty="0"/>
              <a:t>are most likely to use the coupons around </a:t>
            </a:r>
            <a:r>
              <a:rPr lang="en-US" sz="2400" b="1" i="1" dirty="0"/>
              <a:t>69%.</a:t>
            </a:r>
            <a:endParaRPr lang="en-GB" sz="2400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132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97C9-FDFB-42D1-9EEA-9CAB561E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2A1285-428D-46DF-A1AC-444E160F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270442"/>
            <a:ext cx="6629399" cy="1420399"/>
          </a:xfrm>
        </p:spPr>
        <p:txBody>
          <a:bodyPr>
            <a:normAutofit/>
          </a:bodyPr>
          <a:lstStyle/>
          <a:p>
            <a:r>
              <a:rPr lang="en-US" sz="1600" dirty="0"/>
              <a:t>Cost of ML per customer for period of implementation and usage is 500 </a:t>
            </a:r>
            <a:r>
              <a:rPr lang="en-US" sz="1600" dirty="0" err="1"/>
              <a:t>rs</a:t>
            </a:r>
            <a:r>
              <a:rPr lang="en-US" sz="1600" dirty="0"/>
              <a:t>/person.</a:t>
            </a:r>
          </a:p>
          <a:p>
            <a:r>
              <a:rPr lang="en-US" sz="1600" dirty="0"/>
              <a:t>Cost of Coupon, Logistics for Coupon and Loss in revenue if conversion does not happen is 2000 </a:t>
            </a:r>
            <a:r>
              <a:rPr lang="en-US" sz="1600" dirty="0" err="1"/>
              <a:t>rs</a:t>
            </a:r>
            <a:r>
              <a:rPr lang="en-US" sz="1600" dirty="0"/>
              <a:t>. We assume the same cost as +</a:t>
            </a:r>
            <a:r>
              <a:rPr lang="en-US" sz="1600" dirty="0" err="1"/>
              <a:t>ve</a:t>
            </a:r>
            <a:r>
              <a:rPr lang="en-US" sz="1600" dirty="0"/>
              <a:t> income when predictions are right/ but ML costs is still incurred and subtracted.</a:t>
            </a:r>
          </a:p>
          <a:p>
            <a:endParaRPr lang="en-US" sz="1600" dirty="0"/>
          </a:p>
          <a:p>
            <a:endParaRPr lang="en-GB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51A11-7EE8-4CC6-9A98-F8AAF0753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34902"/>
              </p:ext>
            </p:extLst>
          </p:nvPr>
        </p:nvGraphicFramePr>
        <p:xfrm>
          <a:off x="533400" y="1307041"/>
          <a:ext cx="6648450" cy="385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57">
                  <a:extLst>
                    <a:ext uri="{9D8B030D-6E8A-4147-A177-3AD203B41FA5}">
                      <a16:colId xmlns:a16="http://schemas.microsoft.com/office/drawing/2014/main" val="2622752296"/>
                    </a:ext>
                  </a:extLst>
                </a:gridCol>
                <a:gridCol w="1866757">
                  <a:extLst>
                    <a:ext uri="{9D8B030D-6E8A-4147-A177-3AD203B41FA5}">
                      <a16:colId xmlns:a16="http://schemas.microsoft.com/office/drawing/2014/main" val="3646461501"/>
                    </a:ext>
                  </a:extLst>
                </a:gridCol>
                <a:gridCol w="1866757">
                  <a:extLst>
                    <a:ext uri="{9D8B030D-6E8A-4147-A177-3AD203B41FA5}">
                      <a16:colId xmlns:a16="http://schemas.microsoft.com/office/drawing/2014/main" val="1396350862"/>
                    </a:ext>
                  </a:extLst>
                </a:gridCol>
                <a:gridCol w="1048179">
                  <a:extLst>
                    <a:ext uri="{9D8B030D-6E8A-4147-A177-3AD203B41FA5}">
                      <a16:colId xmlns:a16="http://schemas.microsoft.com/office/drawing/2014/main" val="243442802"/>
                    </a:ext>
                  </a:extLst>
                </a:gridCol>
              </a:tblGrid>
              <a:tr h="586708">
                <a:tc>
                  <a:txBody>
                    <a:bodyPr/>
                    <a:lstStyle/>
                    <a:p>
                      <a:r>
                        <a:rPr lang="en-US" sz="1600" dirty="0"/>
                        <a:t>Prediction</a:t>
                      </a:r>
                    </a:p>
                    <a:p>
                      <a:r>
                        <a:rPr lang="en-US" sz="1600" dirty="0"/>
                        <a:t>(12,89,500)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Predicted: 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Predicted: Yes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73085"/>
                  </a:ext>
                </a:extLst>
              </a:tr>
              <a:tr h="1341047">
                <a:tc>
                  <a:txBody>
                    <a:bodyPr/>
                    <a:lstStyle/>
                    <a:p>
                      <a:r>
                        <a:rPr lang="en-US" sz="1600" dirty="0"/>
                        <a:t>Actual: 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(True Negative)</a:t>
                      </a:r>
                    </a:p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-500 * 718 = -3,59,000</a:t>
                      </a:r>
                    </a:p>
                    <a:p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2000 *718 = 14,36,000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(False Positive)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-2500 * 377 = -9,42,500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1,34,500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9394"/>
                  </a:ext>
                </a:extLst>
              </a:tr>
              <a:tr h="1341047">
                <a:tc>
                  <a:txBody>
                    <a:bodyPr/>
                    <a:lstStyle/>
                    <a:p>
                      <a:r>
                        <a:rPr lang="en-US" sz="1600" dirty="0"/>
                        <a:t>Actual: Yes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(False Negative)</a:t>
                      </a:r>
                      <a:endParaRPr lang="en-GB" sz="1600" dirty="0"/>
                    </a:p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-2500 * 252 = -6,30,000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(True Positive)</a:t>
                      </a:r>
                      <a:endParaRPr lang="en-GB" sz="1600" dirty="0"/>
                    </a:p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-500 * 1190 = -5,95,000</a:t>
                      </a:r>
                    </a:p>
                    <a:p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2000*1190 = 23,80,000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11,55,000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1126"/>
                  </a:ext>
                </a:extLst>
              </a:tr>
              <a:tr h="586708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12,89,500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9020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677B3E-EC5B-47F1-8E99-59A6C1637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747"/>
              </p:ext>
            </p:extLst>
          </p:nvPr>
        </p:nvGraphicFramePr>
        <p:xfrm>
          <a:off x="7258050" y="1316565"/>
          <a:ext cx="4600574" cy="19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87">
                  <a:extLst>
                    <a:ext uri="{9D8B030D-6E8A-4147-A177-3AD203B41FA5}">
                      <a16:colId xmlns:a16="http://schemas.microsoft.com/office/drawing/2014/main" val="2026805676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2633758226"/>
                    </a:ext>
                  </a:extLst>
                </a:gridCol>
              </a:tblGrid>
              <a:tr h="49777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46591"/>
                  </a:ext>
                </a:extLst>
              </a:tr>
              <a:tr h="49777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23911"/>
                  </a:ext>
                </a:extLst>
              </a:tr>
              <a:tr h="49777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7802"/>
                  </a:ext>
                </a:extLst>
              </a:tr>
              <a:tr h="49777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23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C1D2A29-3492-4841-9590-1CFD3D4F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04984"/>
              </p:ext>
            </p:extLst>
          </p:nvPr>
        </p:nvGraphicFramePr>
        <p:xfrm>
          <a:off x="7258050" y="3425401"/>
          <a:ext cx="460057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43">
                  <a:extLst>
                    <a:ext uri="{9D8B030D-6E8A-4147-A177-3AD203B41FA5}">
                      <a16:colId xmlns:a16="http://schemas.microsoft.com/office/drawing/2014/main" val="1204437951"/>
                    </a:ext>
                  </a:extLst>
                </a:gridCol>
                <a:gridCol w="1150143">
                  <a:extLst>
                    <a:ext uri="{9D8B030D-6E8A-4147-A177-3AD203B41FA5}">
                      <a16:colId xmlns:a16="http://schemas.microsoft.com/office/drawing/2014/main" val="3579640465"/>
                    </a:ext>
                  </a:extLst>
                </a:gridCol>
                <a:gridCol w="1150143">
                  <a:extLst>
                    <a:ext uri="{9D8B030D-6E8A-4147-A177-3AD203B41FA5}">
                      <a16:colId xmlns:a16="http://schemas.microsoft.com/office/drawing/2014/main" val="3928319259"/>
                    </a:ext>
                  </a:extLst>
                </a:gridCol>
                <a:gridCol w="1150143">
                  <a:extLst>
                    <a:ext uri="{9D8B030D-6E8A-4147-A177-3AD203B41FA5}">
                      <a16:colId xmlns:a16="http://schemas.microsoft.com/office/drawing/2014/main" val="594126289"/>
                    </a:ext>
                  </a:extLst>
                </a:gridCol>
              </a:tblGrid>
              <a:tr h="347473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per Customer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57472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-3,59,000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14,36,000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54765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-6,30,000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75153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-9,42,500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94373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-5,95,000</a:t>
                      </a:r>
                    </a:p>
                    <a:p>
                      <a:r>
                        <a:rPr lang="en-US" dirty="0"/>
                        <a:t>23,80,000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25502"/>
                  </a:ext>
                </a:extLst>
              </a:tr>
              <a:tr h="26536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12,89,500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09FE-F4B8-457F-B3EF-A4F6432A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Why? Insights.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909236-EE5D-4BA2-845C-0EAFBF8A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per the previous cost analysis against the Confusion Matrix score of the Model it is </a:t>
            </a:r>
            <a:r>
              <a:rPr lang="en-US" sz="2400" b="1" i="1" dirty="0"/>
              <a:t>evidently clear that business is going to gain </a:t>
            </a:r>
            <a:r>
              <a:rPr lang="en-US" sz="2400" dirty="0"/>
              <a:t>with the change in approach.</a:t>
            </a:r>
          </a:p>
          <a:p>
            <a:r>
              <a:rPr lang="en-US" sz="2400" dirty="0"/>
              <a:t>Other factors to consider implementing model in production are as below</a:t>
            </a:r>
          </a:p>
          <a:p>
            <a:pPr lvl="1"/>
            <a:r>
              <a:rPr lang="en-US" dirty="0"/>
              <a:t>Cost of the ML model development and deployment is </a:t>
            </a:r>
            <a:r>
              <a:rPr lang="en-US" b="1" i="1" dirty="0"/>
              <a:t>one time cost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Their will be </a:t>
            </a:r>
            <a:r>
              <a:rPr lang="en-US" dirty="0">
                <a:solidFill>
                  <a:srgbClr val="FF0000"/>
                </a:solidFill>
              </a:rPr>
              <a:t>cost of Maintenance</a:t>
            </a:r>
            <a:r>
              <a:rPr lang="en-US" dirty="0"/>
              <a:t>, but it would be </a:t>
            </a:r>
            <a:r>
              <a:rPr lang="en-US" dirty="0">
                <a:solidFill>
                  <a:srgbClr val="00B050"/>
                </a:solidFill>
              </a:rPr>
              <a:t>quite on lower side compared to gains in business</a:t>
            </a:r>
            <a:r>
              <a:rPr lang="en-US" dirty="0"/>
              <a:t> over the time.</a:t>
            </a:r>
          </a:p>
        </p:txBody>
      </p:sp>
    </p:spTree>
    <p:extLst>
      <p:ext uri="{BB962C8B-B14F-4D97-AF65-F5344CB8AC3E}">
        <p14:creationId xmlns:p14="http://schemas.microsoft.com/office/powerpoint/2010/main" val="29657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8805F-D829-48FD-B654-74542066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Appendix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6B7E-4133-465D-B70B-9761C713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 Used :- Random Forest based Stacking model which includes a Bagging and Gradient Boosting Methods.</a:t>
            </a:r>
          </a:p>
          <a:p>
            <a:r>
              <a:rPr lang="en-US" sz="2400" dirty="0"/>
              <a:t>Accuracy score of 76.23% was obtained with important features and stacking technique.</a:t>
            </a:r>
          </a:p>
          <a:p>
            <a:r>
              <a:rPr lang="en-US" sz="2400" dirty="0"/>
              <a:t>While F1 and Recall were also at higher side 76%.</a:t>
            </a:r>
          </a:p>
        </p:txBody>
      </p:sp>
    </p:spTree>
    <p:extLst>
      <p:ext uri="{BB962C8B-B14F-4D97-AF65-F5344CB8AC3E}">
        <p14:creationId xmlns:p14="http://schemas.microsoft.com/office/powerpoint/2010/main" val="158522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799E-0391-4775-BF4C-B17EB86A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1252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33064B4EC574F9D5E04EED1E12D42" ma:contentTypeVersion="14" ma:contentTypeDescription="Create a new document." ma:contentTypeScope="" ma:versionID="42d403890bff50d236ebaa45f0ac8961">
  <xsd:schema xmlns:xsd="http://www.w3.org/2001/XMLSchema" xmlns:xs="http://www.w3.org/2001/XMLSchema" xmlns:p="http://schemas.microsoft.com/office/2006/metadata/properties" xmlns:ns3="25faedc9-2359-43f6-87b4-121a7689972e" xmlns:ns4="ed867dc4-c18e-4220-a2d9-e26d68b52328" targetNamespace="http://schemas.microsoft.com/office/2006/metadata/properties" ma:root="true" ma:fieldsID="e5c789493388c4b6f7b1dccbc1b480b2" ns3:_="" ns4:_="">
    <xsd:import namespace="25faedc9-2359-43f6-87b4-121a7689972e"/>
    <xsd:import namespace="ed867dc4-c18e-4220-a2d9-e26d68b523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aedc9-2359-43f6-87b4-121a768997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67dc4-c18e-4220-a2d9-e26d68b5232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AE0E2-6839-475C-979D-8F36CB5685B7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ed867dc4-c18e-4220-a2d9-e26d68b52328"/>
    <ds:schemaRef ds:uri="25faedc9-2359-43f6-87b4-121a768997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81C6D2-D1CF-4760-90E8-010C9F392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B2540-39F2-4DE8-A854-D560BC98DB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aedc9-2359-43f6-87b4-121a7689972e"/>
    <ds:schemaRef ds:uri="ed867dc4-c18e-4220-a2d9-e26d68b52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TSW_IIT_Hackathon_#1</vt:lpstr>
      <vt:lpstr>What?</vt:lpstr>
      <vt:lpstr>How?</vt:lpstr>
      <vt:lpstr>How? Insights.</vt:lpstr>
      <vt:lpstr>Why?</vt:lpstr>
      <vt:lpstr>Why? Insights.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TSW_IIT_Hackathon_#1</dc:title>
  <dc:creator>Patil, Prasanna H</dc:creator>
  <cp:lastModifiedBy>Patil, Prasanna H</cp:lastModifiedBy>
  <cp:revision>35</cp:revision>
  <dcterms:created xsi:type="dcterms:W3CDTF">2021-08-08T11:24:10Z</dcterms:created>
  <dcterms:modified xsi:type="dcterms:W3CDTF">2021-08-08T17:57:54Z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0x01010029133064B4EC574F9D5E04EED1E12D42</vt:lpwstr>
  </property>
</Properties>
</file>