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nl+xTL1dN1QOlgru4kQjdiKG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C354E8-290C-44DB-A747-6E6C6C10FEFA}">
  <a:tblStyle styleId="{9CC354E8-290C-44DB-A747-6E6C6C10FEF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flipH="1" rot="10800000">
            <a:off x="-1" y="0"/>
            <a:ext cx="12191999" cy="6858000"/>
          </a:xfrm>
          <a:prstGeom prst="rect">
            <a:avLst/>
          </a:prstGeom>
          <a:gradFill>
            <a:gsLst>
              <a:gs pos="0">
                <a:srgbClr val="1F3864"/>
              </a:gs>
              <a:gs pos="100000">
                <a:srgbClr val="000000"/>
              </a:gs>
            </a:gsLst>
            <a:lin ang="9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flipH="1" rot="10800000">
            <a:off x="-13385" y="13128"/>
            <a:ext cx="3620802" cy="6844872"/>
          </a:xfrm>
          <a:prstGeom prst="rect">
            <a:avLst/>
          </a:prstGeom>
          <a:gradFill>
            <a:gsLst>
              <a:gs pos="0">
                <a:srgbClr val="000000">
                  <a:alpha val="71764"/>
                </a:srgbClr>
              </a:gs>
              <a:gs pos="98000">
                <a:srgbClr val="4472C4">
                  <a:alpha val="43921"/>
                </a:srgbClr>
              </a:gs>
              <a:gs pos="100000">
                <a:srgbClr val="4472C4">
                  <a:alpha val="43921"/>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rot="10800000">
            <a:off x="3607414" y="0"/>
            <a:ext cx="8584585" cy="6400798"/>
          </a:xfrm>
          <a:prstGeom prst="rect">
            <a:avLst/>
          </a:prstGeom>
          <a:gradFill>
            <a:gsLst>
              <a:gs pos="0">
                <a:srgbClr val="2F5496">
                  <a:alpha val="49803"/>
                </a:srgbClr>
              </a:gs>
              <a:gs pos="99000">
                <a:srgbClr val="000000">
                  <a:alpha val="64705"/>
                </a:srgbClr>
              </a:gs>
              <a:gs pos="100000">
                <a:srgbClr val="000000">
                  <a:alpha val="64705"/>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rot="-964587">
            <a:off x="1348001" y="892771"/>
            <a:ext cx="4675167" cy="5009112"/>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8DA9DB">
                  <a:alpha val="0"/>
                </a:srgbClr>
              </a:gs>
              <a:gs pos="43000">
                <a:srgbClr val="8DA9DB">
                  <a:alpha val="0"/>
                </a:srgbClr>
              </a:gs>
              <a:gs pos="100000">
                <a:srgbClr val="4472C4">
                  <a:alpha val="2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ph type="ctrTitle"/>
          </p:nvPr>
        </p:nvSpPr>
        <p:spPr>
          <a:xfrm>
            <a:off x="4221803" y="1173479"/>
            <a:ext cx="6598597" cy="233648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lang="en-US" sz="4800">
                <a:solidFill>
                  <a:srgbClr val="FFFFFF"/>
                </a:solidFill>
              </a:rPr>
              <a:t>Fraud Analysis Using Machine Learning</a:t>
            </a:r>
            <a:endParaRPr sz="4800">
              <a:solidFill>
                <a:srgbClr val="FFFFFF"/>
              </a:solidFill>
            </a:endParaRPr>
          </a:p>
        </p:txBody>
      </p:sp>
      <p:sp>
        <p:nvSpPr>
          <p:cNvPr id="89" name="Google Shape;89;p1"/>
          <p:cNvSpPr txBox="1"/>
          <p:nvPr>
            <p:ph idx="1" type="subTitle"/>
          </p:nvPr>
        </p:nvSpPr>
        <p:spPr>
          <a:xfrm>
            <a:off x="4221803" y="3758499"/>
            <a:ext cx="6598597" cy="17415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None/>
            </a:pPr>
            <a:r>
              <a:t/>
            </a:r>
            <a:endParaRPr>
              <a:solidFill>
                <a:srgbClr val="FFFFFF"/>
              </a:solidFill>
            </a:endParaRPr>
          </a:p>
          <a:p>
            <a:pPr indent="0" lvl="0" marL="0" rtl="0" algn="l">
              <a:lnSpc>
                <a:spcPct val="90000"/>
              </a:lnSpc>
              <a:spcBef>
                <a:spcPts val="0"/>
              </a:spcBef>
              <a:spcAft>
                <a:spcPts val="0"/>
              </a:spcAft>
              <a:buClr>
                <a:srgbClr val="FFFFFF"/>
              </a:buClr>
              <a:buSzPts val="2400"/>
              <a:buNone/>
            </a:pPr>
            <a:r>
              <a:t/>
            </a:r>
            <a:endParaRPr>
              <a:solidFill>
                <a:srgbClr val="FFFFFF"/>
              </a:solidFill>
            </a:endParaRPr>
          </a:p>
          <a:p>
            <a:pPr indent="0" lvl="0" marL="0" rtl="0" algn="l">
              <a:lnSpc>
                <a:spcPct val="90000"/>
              </a:lnSpc>
              <a:spcBef>
                <a:spcPts val="0"/>
              </a:spcBef>
              <a:spcAft>
                <a:spcPts val="0"/>
              </a:spcAft>
              <a:buClr>
                <a:srgbClr val="FFFFFF"/>
              </a:buClr>
              <a:buSzPts val="2400"/>
              <a:buNone/>
            </a:pPr>
            <a:r>
              <a:rPr lang="en-US" sz="3100">
                <a:solidFill>
                  <a:srgbClr val="FFFFFF"/>
                </a:solidFill>
              </a:rPr>
              <a:t>: -Devanshu Shrivastava</a:t>
            </a:r>
            <a:endParaRPr sz="3100">
              <a:solidFill>
                <a:srgbClr val="FFFFFF"/>
              </a:solidFill>
            </a:endParaRPr>
          </a:p>
        </p:txBody>
      </p:sp>
      <p:sp>
        <p:nvSpPr>
          <p:cNvPr id="90" name="Google Shape;90;p1"/>
          <p:cNvSpPr/>
          <p:nvPr/>
        </p:nvSpPr>
        <p:spPr>
          <a:xfrm rot="10800000">
            <a:off x="-13389" y="13127"/>
            <a:ext cx="3620804" cy="6387672"/>
          </a:xfrm>
          <a:prstGeom prst="rect">
            <a:avLst/>
          </a:prstGeom>
          <a:gradFill>
            <a:gsLst>
              <a:gs pos="0">
                <a:srgbClr val="2F5496">
                  <a:alpha val="0"/>
                </a:srgbClr>
              </a:gs>
              <a:gs pos="25000">
                <a:srgbClr val="2F5496">
                  <a:alpha val="0"/>
                </a:srgbClr>
              </a:gs>
              <a:gs pos="100000">
                <a:srgbClr val="000000">
                  <a:alpha val="49803"/>
                </a:srgbClr>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45786" r="30942" t="0"/>
          <a:stretch/>
        </p:blipFill>
        <p:spPr>
          <a:xfrm>
            <a:off x="1037820" y="896184"/>
            <a:ext cx="2569597" cy="5051526"/>
          </a:xfrm>
          <a:custGeom>
            <a:rect b="b" l="l" r="r" t="t"/>
            <a:pathLst>
              <a:path extrusionOk="0" h="5051526" w="2569597">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700"/>
                                        <p:tgtEl>
                                          <p:spTgt spid="89">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700"/>
                                        <p:tgtEl>
                                          <p:spTgt spid="89">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700"/>
                                        <p:tgtEl>
                                          <p:spTgt spid="89">
                                            <p:txEl>
                                              <p:pRg end="2" st="2"/>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88"/>
                                        </p:tgtEl>
                                        <p:attrNameLst>
                                          <p:attrName>style.visibility</p:attrName>
                                        </p:attrNameLst>
                                      </p:cBhvr>
                                      <p:to>
                                        <p:strVal val="visible"/>
                                      </p:to>
                                    </p:set>
                                    <p:animEffect filter="fade" transition="in">
                                      <p:cBhvr>
                                        <p:cTn dur="7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2"/>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2"/>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What?</a:t>
            </a:r>
            <a:endParaRPr sz="4000">
              <a:solidFill>
                <a:srgbClr val="FFFFFF"/>
              </a:solidFill>
            </a:endParaRPr>
          </a:p>
        </p:txBody>
      </p:sp>
      <p:sp>
        <p:nvSpPr>
          <p:cNvPr id="104" name="Google Shape;104;p2"/>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Problem Statement: -</a:t>
            </a:r>
            <a:endParaRPr/>
          </a:p>
          <a:p>
            <a:pPr indent="0" lvl="1" marL="457200" rtl="0" algn="l">
              <a:lnSpc>
                <a:spcPct val="90000"/>
              </a:lnSpc>
              <a:spcBef>
                <a:spcPts val="500"/>
              </a:spcBef>
              <a:spcAft>
                <a:spcPts val="0"/>
              </a:spcAft>
              <a:buClr>
                <a:schemeClr val="dk1"/>
              </a:buClr>
              <a:buSzPts val="2400"/>
              <a:buNone/>
            </a:pPr>
            <a:r>
              <a:rPr b="0" i="0" lang="en-US" u="none" strike="noStrike">
                <a:latin typeface="Arial"/>
                <a:ea typeface="Arial"/>
                <a:cs typeface="Arial"/>
                <a:sym typeface="Arial"/>
              </a:rPr>
              <a:t>	</a:t>
            </a:r>
            <a:r>
              <a:rPr b="1" lang="en-US" sz="1850">
                <a:solidFill>
                  <a:srgbClr val="3D444B"/>
                </a:solidFill>
                <a:highlight>
                  <a:srgbClr val="ECF0F1"/>
                </a:highlight>
                <a:latin typeface="Arial"/>
                <a:ea typeface="Arial"/>
                <a:cs typeface="Arial"/>
                <a:sym typeface="Arial"/>
              </a:rPr>
              <a:t>I</a:t>
            </a:r>
            <a:r>
              <a:rPr b="1" lang="en-US" sz="1850">
                <a:solidFill>
                  <a:srgbClr val="3D444B"/>
                </a:solidFill>
                <a:highlight>
                  <a:srgbClr val="ECF0F1"/>
                </a:highlight>
                <a:latin typeface="Trebuchet MS"/>
                <a:ea typeface="Trebuchet MS"/>
                <a:cs typeface="Trebuchet MS"/>
                <a:sym typeface="Trebuchet MS"/>
              </a:rPr>
              <a:t>n this capstone project, you are going to analyze customer’s purchase data set and build a machine learning algorithm to detect fraud purchases.</a:t>
            </a:r>
            <a:endParaRPr b="1" sz="2800">
              <a:latin typeface="Trebuchet MS"/>
              <a:ea typeface="Trebuchet MS"/>
              <a:cs typeface="Trebuchet MS"/>
              <a:sym typeface="Trebuchet MS"/>
            </a:endParaRPr>
          </a:p>
          <a:p>
            <a:pPr indent="0" lvl="1" marL="4572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sz="2400"/>
              <a:t>Solution: -</a:t>
            </a:r>
            <a:endParaRPr/>
          </a:p>
          <a:p>
            <a:pPr indent="0" lvl="1" marL="457200" rtl="0" algn="l">
              <a:lnSpc>
                <a:spcPct val="90000"/>
              </a:lnSpc>
              <a:spcBef>
                <a:spcPts val="500"/>
              </a:spcBef>
              <a:spcAft>
                <a:spcPts val="0"/>
              </a:spcAft>
              <a:buClr>
                <a:schemeClr val="dk1"/>
              </a:buClr>
              <a:buSzPts val="2400"/>
              <a:buNone/>
            </a:pPr>
            <a:r>
              <a:rPr lang="en-US"/>
              <a:t>	Considering given set of data and attributes build a model which will be able to process key attributes from given historical data and predict which set of customer are likely to be fraud and  leading to a higher positive conversion ratio and reducing the overall bad conversion ratio to reduce no. of frauds as soon as possible.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3"/>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3"/>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3"/>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3"/>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3"/>
          <p:cNvSpPr txBox="1"/>
          <p:nvPr>
            <p:ph type="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How?</a:t>
            </a:r>
            <a:endParaRPr/>
          </a:p>
        </p:txBody>
      </p:sp>
      <p:sp>
        <p:nvSpPr>
          <p:cNvPr id="115" name="Google Shape;115;p3"/>
          <p:cNvSpPr txBox="1"/>
          <p:nvPr/>
        </p:nvSpPr>
        <p:spPr>
          <a:xfrm>
            <a:off x="4810259" y="4991099"/>
            <a:ext cx="6555347" cy="1204427"/>
          </a:xfrm>
          <a:prstGeom prst="rect">
            <a:avLst/>
          </a:prstGeom>
          <a:noFill/>
          <a:ln>
            <a:noFill/>
          </a:ln>
        </p:spPr>
        <p:txBody>
          <a:bodyPr anchorCtr="0" anchor="ctr" bIns="45700" lIns="91425" spcFirstLastPara="1" rIns="91425" wrap="square" tIns="45700">
            <a:normAutofit lnSpcReduction="20000"/>
          </a:bodyPr>
          <a:lstStyle/>
          <a:p>
            <a:pPr indent="-24003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Based on the combination of </a:t>
            </a:r>
            <a:r>
              <a:rPr b="1" i="1" lang="en-US" sz="2200">
                <a:solidFill>
                  <a:srgbClr val="202124"/>
                </a:solidFill>
                <a:latin typeface="Calibri"/>
                <a:ea typeface="Calibri"/>
                <a:cs typeface="Calibri"/>
                <a:sym typeface="Calibri"/>
              </a:rPr>
              <a:t>getdummies</a:t>
            </a:r>
            <a:r>
              <a:rPr b="1" i="1" lang="en-US" sz="1600" u="none" cap="none" strike="noStrike">
                <a:solidFill>
                  <a:srgbClr val="202124"/>
                </a:solidFill>
                <a:latin typeface="Roboto"/>
                <a:ea typeface="Roboto"/>
                <a:cs typeface="Roboto"/>
                <a:sym typeface="Roboto"/>
              </a:rPr>
              <a:t>,</a:t>
            </a:r>
            <a:r>
              <a:rPr b="0" i="0" lang="en-US" sz="1600" u="none" cap="none" strike="noStrike">
                <a:solidFill>
                  <a:srgbClr val="202124"/>
                </a:solidFill>
                <a:latin typeface="Roboto"/>
                <a:ea typeface="Roboto"/>
                <a:cs typeface="Roboto"/>
                <a:sym typeface="Roboto"/>
              </a:rPr>
              <a:t> </a:t>
            </a:r>
            <a:r>
              <a:rPr b="1" i="1" lang="en-US" sz="2400">
                <a:solidFill>
                  <a:schemeClr val="dk1"/>
                </a:solidFill>
                <a:latin typeface="Calibri"/>
                <a:ea typeface="Calibri"/>
                <a:cs typeface="Calibri"/>
                <a:sym typeface="Calibri"/>
              </a:rPr>
              <a:t>label encoder</a:t>
            </a:r>
            <a:r>
              <a:rPr b="1" i="1" lang="en-US" sz="2400" u="none" cap="none" strike="noStrike">
                <a:solidFill>
                  <a:schemeClr val="dk1"/>
                </a:solidFill>
                <a:latin typeface="Calibri"/>
                <a:ea typeface="Calibri"/>
                <a:cs typeface="Calibri"/>
                <a:sym typeface="Calibri"/>
              </a:rPr>
              <a:t> and mutual info</a:t>
            </a:r>
            <a:r>
              <a:rPr b="0" i="0" lang="en-US" sz="2400" u="none" cap="none" strike="noStrike">
                <a:solidFill>
                  <a:schemeClr val="dk1"/>
                </a:solidFill>
                <a:latin typeface="Calibri"/>
                <a:ea typeface="Calibri"/>
                <a:cs typeface="Calibri"/>
                <a:sym typeface="Calibri"/>
              </a:rPr>
              <a:t> test above best fit attributes were identified which were used to optimize the model.</a:t>
            </a:r>
            <a:endParaRPr b="0" i="0" sz="2800" u="none" cap="none" strike="noStrike">
              <a:solidFill>
                <a:schemeClr val="dk1"/>
              </a:solidFill>
              <a:latin typeface="Calibri"/>
              <a:ea typeface="Calibri"/>
              <a:cs typeface="Calibri"/>
              <a:sym typeface="Calibri"/>
            </a:endParaRPr>
          </a:p>
        </p:txBody>
      </p:sp>
      <p:pic>
        <p:nvPicPr>
          <p:cNvPr id="116" name="Google Shape;116;p3"/>
          <p:cNvPicPr preferRelativeResize="0"/>
          <p:nvPr/>
        </p:nvPicPr>
        <p:blipFill>
          <a:blip r:embed="rId3">
            <a:alphaModFix/>
          </a:blip>
          <a:stretch>
            <a:fillRect/>
          </a:stretch>
        </p:blipFill>
        <p:spPr>
          <a:xfrm>
            <a:off x="4075073" y="0"/>
            <a:ext cx="8116927" cy="4834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4"/>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4"/>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4"/>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How? Insights.</a:t>
            </a:r>
            <a:endParaRPr sz="4000">
              <a:solidFill>
                <a:srgbClr val="FFFFFF"/>
              </a:solidFill>
            </a:endParaRPr>
          </a:p>
        </p:txBody>
      </p:sp>
      <p:sp>
        <p:nvSpPr>
          <p:cNvPr id="129" name="Google Shape;129;p4"/>
          <p:cNvSpPr txBox="1"/>
          <p:nvPr>
            <p:ph idx="1" type="body"/>
          </p:nvPr>
        </p:nvSpPr>
        <p:spPr>
          <a:xfrm>
            <a:off x="4612525" y="10149"/>
            <a:ext cx="6555300" cy="6837600"/>
          </a:xfrm>
          <a:prstGeom prst="rect">
            <a:avLst/>
          </a:prstGeom>
          <a:noFill/>
          <a:ln>
            <a:noFill/>
          </a:ln>
        </p:spPr>
        <p:txBody>
          <a:bodyPr anchorCtr="0" anchor="ctr"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1800"/>
              <a:buChar char="•"/>
            </a:pPr>
            <a:r>
              <a:rPr b="1" i="1" lang="en-US" sz="1800">
                <a:latin typeface="Trebuchet MS"/>
                <a:ea typeface="Trebuchet MS"/>
                <a:cs typeface="Trebuchet MS"/>
                <a:sym typeface="Trebuchet MS"/>
              </a:rPr>
              <a:t>Frauds happens</a:t>
            </a:r>
            <a:r>
              <a:rPr lang="en-US" sz="1800">
                <a:latin typeface="Trebuchet MS"/>
                <a:ea typeface="Trebuchet MS"/>
                <a:cs typeface="Trebuchet MS"/>
                <a:sym typeface="Trebuchet MS"/>
              </a:rPr>
              <a:t> in </a:t>
            </a:r>
            <a:r>
              <a:rPr b="1" i="1" lang="en-US" sz="1800">
                <a:latin typeface="Trebuchet MS"/>
                <a:ea typeface="Trebuchet MS"/>
                <a:cs typeface="Trebuchet MS"/>
                <a:sym typeface="Trebuchet MS"/>
              </a:rPr>
              <a:t>every item category equally</a:t>
            </a:r>
            <a:r>
              <a:rPr lang="en-US" sz="1800">
                <a:latin typeface="Trebuchet MS"/>
                <a:ea typeface="Trebuchet MS"/>
                <a:cs typeface="Trebuchet MS"/>
                <a:sym typeface="Trebuchet MS"/>
              </a:rPr>
              <a:t> whether it is apparels,cosmetics,electronics or home essentials</a:t>
            </a:r>
            <a:r>
              <a:rPr lang="en-US" sz="1800">
                <a:latin typeface="Trebuchet MS"/>
                <a:ea typeface="Trebuchet MS"/>
                <a:cs typeface="Trebuchet MS"/>
                <a:sym typeface="Trebuchet MS"/>
              </a:rPr>
              <a:t>.</a:t>
            </a:r>
            <a:endParaRPr sz="1800">
              <a:latin typeface="Trebuchet MS"/>
              <a:ea typeface="Trebuchet MS"/>
              <a:cs typeface="Trebuchet MS"/>
              <a:sym typeface="Trebuchet MS"/>
            </a:endParaRPr>
          </a:p>
          <a:p>
            <a:pPr indent="0" lvl="0" marL="228600" rtl="0" algn="l">
              <a:lnSpc>
                <a:spcPct val="90000"/>
              </a:lnSpc>
              <a:spcBef>
                <a:spcPts val="0"/>
              </a:spcBef>
              <a:spcAft>
                <a:spcPts val="0"/>
              </a:spcAft>
              <a:buNone/>
            </a:pPr>
            <a:r>
              <a:t/>
            </a:r>
            <a:endParaRPr sz="2000"/>
          </a:p>
          <a:p>
            <a:pPr indent="-203200" lvl="0" marL="228600" rtl="0" algn="l">
              <a:lnSpc>
                <a:spcPct val="90000"/>
              </a:lnSpc>
              <a:spcBef>
                <a:spcPts val="1000"/>
              </a:spcBef>
              <a:spcAft>
                <a:spcPts val="0"/>
              </a:spcAft>
              <a:buClr>
                <a:schemeClr val="dk1"/>
              </a:buClr>
              <a:buSzPts val="2000"/>
              <a:buChar char="•"/>
            </a:pPr>
            <a:r>
              <a:rPr lang="en-US" sz="2000">
                <a:latin typeface="Trebuchet MS"/>
                <a:ea typeface="Trebuchet MS"/>
                <a:cs typeface="Trebuchet MS"/>
                <a:sym typeface="Trebuchet MS"/>
              </a:rPr>
              <a:t>Frauds happens through the sources which are the most is</a:t>
            </a:r>
            <a:r>
              <a:rPr b="1" lang="en-US" sz="2000">
                <a:latin typeface="Trebuchet MS"/>
                <a:ea typeface="Trebuchet MS"/>
                <a:cs typeface="Trebuchet MS"/>
                <a:sym typeface="Trebuchet MS"/>
              </a:rPr>
              <a:t> </a:t>
            </a:r>
            <a:r>
              <a:rPr b="1" i="1" lang="en-US" sz="2000" u="sng">
                <a:latin typeface="Trebuchet MS"/>
                <a:ea typeface="Trebuchet MS"/>
                <a:cs typeface="Trebuchet MS"/>
                <a:sym typeface="Trebuchet MS"/>
              </a:rPr>
              <a:t>Ads, SEO and chrome browser</a:t>
            </a:r>
            <a:r>
              <a:rPr b="1" lang="en-US" sz="2000">
                <a:latin typeface="Trebuchet MS"/>
                <a:ea typeface="Trebuchet MS"/>
                <a:cs typeface="Trebuchet MS"/>
                <a:sym typeface="Trebuchet MS"/>
              </a:rPr>
              <a:t>.</a:t>
            </a:r>
            <a:r>
              <a:rPr lang="en-US" sz="2000">
                <a:latin typeface="Trebuchet MS"/>
                <a:ea typeface="Trebuchet MS"/>
                <a:cs typeface="Trebuchet MS"/>
                <a:sym typeface="Trebuchet MS"/>
              </a:rPr>
              <a:t>The </a:t>
            </a:r>
            <a:r>
              <a:rPr b="1" lang="en-US" sz="2000">
                <a:latin typeface="Trebuchet MS"/>
                <a:ea typeface="Trebuchet MS"/>
                <a:cs typeface="Trebuchet MS"/>
                <a:sym typeface="Trebuchet MS"/>
              </a:rPr>
              <a:t>second most source of fraud</a:t>
            </a:r>
            <a:r>
              <a:rPr lang="en-US" sz="2000">
                <a:latin typeface="Trebuchet MS"/>
                <a:ea typeface="Trebuchet MS"/>
                <a:cs typeface="Trebuchet MS"/>
                <a:sym typeface="Trebuchet MS"/>
              </a:rPr>
              <a:t> is</a:t>
            </a:r>
            <a:r>
              <a:rPr b="1" lang="en-US" sz="2000" u="sng">
                <a:latin typeface="Trebuchet MS"/>
                <a:ea typeface="Trebuchet MS"/>
                <a:cs typeface="Trebuchet MS"/>
                <a:sym typeface="Trebuchet MS"/>
              </a:rPr>
              <a:t> </a:t>
            </a:r>
            <a:r>
              <a:rPr b="1" i="1" lang="en-US" sz="2000" u="sng">
                <a:latin typeface="Trebuchet MS"/>
                <a:ea typeface="Trebuchet MS"/>
                <a:cs typeface="Trebuchet MS"/>
                <a:sym typeface="Trebuchet MS"/>
              </a:rPr>
              <a:t>Internet explorer,firefox and safari</a:t>
            </a:r>
            <a:r>
              <a:rPr b="1" i="1" lang="en-US" sz="2000">
                <a:latin typeface="Trebuchet MS"/>
                <a:ea typeface="Trebuchet MS"/>
                <a:cs typeface="Trebuchet MS"/>
                <a:sym typeface="Trebuchet MS"/>
              </a:rPr>
              <a:t> </a:t>
            </a:r>
            <a:r>
              <a:rPr lang="en-US" sz="2000">
                <a:latin typeface="Trebuchet MS"/>
                <a:ea typeface="Trebuchet MS"/>
                <a:cs typeface="Trebuchet MS"/>
                <a:sym typeface="Trebuchet MS"/>
              </a:rPr>
              <a:t>and the </a:t>
            </a:r>
            <a:r>
              <a:rPr b="1" lang="en-US" sz="2000">
                <a:latin typeface="Trebuchet MS"/>
                <a:ea typeface="Trebuchet MS"/>
                <a:cs typeface="Trebuchet MS"/>
                <a:sym typeface="Trebuchet MS"/>
              </a:rPr>
              <a:t>third most source of fraud</a:t>
            </a:r>
            <a:r>
              <a:rPr lang="en-US" sz="2000">
                <a:latin typeface="Trebuchet MS"/>
                <a:ea typeface="Trebuchet MS"/>
                <a:cs typeface="Trebuchet MS"/>
                <a:sym typeface="Trebuchet MS"/>
              </a:rPr>
              <a:t> is </a:t>
            </a:r>
            <a:r>
              <a:rPr b="1" i="1" lang="en-US" sz="2000" u="sng">
                <a:latin typeface="Trebuchet MS"/>
                <a:ea typeface="Trebuchet MS"/>
                <a:cs typeface="Trebuchet MS"/>
                <a:sym typeface="Trebuchet MS"/>
              </a:rPr>
              <a:t>Opera</a:t>
            </a:r>
            <a:r>
              <a:rPr lang="en-US" sz="2000">
                <a:latin typeface="Trebuchet MS"/>
                <a:ea typeface="Trebuchet MS"/>
                <a:cs typeface="Trebuchet MS"/>
                <a:sym typeface="Trebuchet MS"/>
              </a:rPr>
              <a:t>.We really need to increase the security through which frauds happens accordingly </a:t>
            </a:r>
            <a:endParaRPr sz="2000">
              <a:latin typeface="Trebuchet MS"/>
              <a:ea typeface="Trebuchet MS"/>
              <a:cs typeface="Trebuchet MS"/>
              <a:sym typeface="Trebuchet MS"/>
            </a:endParaRPr>
          </a:p>
          <a:p>
            <a:pPr indent="-171450" lvl="0" marL="228600" rtl="0" algn="l">
              <a:lnSpc>
                <a:spcPct val="90000"/>
              </a:lnSpc>
              <a:spcBef>
                <a:spcPts val="1000"/>
              </a:spcBef>
              <a:spcAft>
                <a:spcPts val="0"/>
              </a:spcAft>
              <a:buClr>
                <a:schemeClr val="dk1"/>
              </a:buClr>
              <a:buSzPts val="1500"/>
              <a:buFont typeface="Trebuchet MS"/>
              <a:buChar char="•"/>
            </a:pPr>
            <a:r>
              <a:rPr lang="en-US" sz="1900">
                <a:latin typeface="Trebuchet MS"/>
                <a:ea typeface="Trebuchet MS"/>
                <a:cs typeface="Trebuchet MS"/>
                <a:sym typeface="Trebuchet MS"/>
              </a:rPr>
              <a:t>According to analysis,Males have less transaction than females but do more frauds than females(It is not necessarily that person filling gender box before doing fraud is actually correct).</a:t>
            </a:r>
            <a:endParaRPr sz="1900">
              <a:latin typeface="Trebuchet MS"/>
              <a:ea typeface="Trebuchet MS"/>
              <a:cs typeface="Trebuchet MS"/>
              <a:sym typeface="Trebuchet MS"/>
            </a:endParaRPr>
          </a:p>
          <a:p>
            <a:pPr indent="-203200" lvl="0" marL="228600" rtl="0" algn="l">
              <a:lnSpc>
                <a:spcPct val="90000"/>
              </a:lnSpc>
              <a:spcBef>
                <a:spcPts val="1000"/>
              </a:spcBef>
              <a:spcAft>
                <a:spcPts val="0"/>
              </a:spcAft>
              <a:buClr>
                <a:schemeClr val="dk1"/>
              </a:buClr>
              <a:buSzPts val="2000"/>
              <a:buFont typeface="Trebuchet MS"/>
              <a:buChar char="•"/>
            </a:pPr>
            <a:r>
              <a:rPr lang="en-US" sz="2000">
                <a:latin typeface="Trebuchet MS"/>
                <a:ea typeface="Trebuchet MS"/>
                <a:cs typeface="Trebuchet MS"/>
                <a:sym typeface="Trebuchet MS"/>
              </a:rPr>
              <a:t>Age at purchase plays an important role because people who have less duration between signup time and purchase time are more likely to be fraud(Not necessarily all) but fraud person may not necessarily make frauds with the same identity.</a:t>
            </a:r>
            <a:endParaRPr b="1" i="1" sz="2000">
              <a:highlight>
                <a:srgbClr val="FFFF00"/>
              </a:highlight>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a:t>
            </a:r>
            <a:endParaRPr/>
          </a:p>
        </p:txBody>
      </p:sp>
      <p:sp>
        <p:nvSpPr>
          <p:cNvPr id="135" name="Google Shape;135;p5"/>
          <p:cNvSpPr txBox="1"/>
          <p:nvPr>
            <p:ph idx="1" type="body"/>
          </p:nvPr>
        </p:nvSpPr>
        <p:spPr>
          <a:xfrm>
            <a:off x="533400" y="5276701"/>
            <a:ext cx="6629400" cy="1414200"/>
          </a:xfrm>
          <a:prstGeom prst="rect">
            <a:avLst/>
          </a:prstGeom>
          <a:noFill/>
          <a:ln>
            <a:noFill/>
          </a:ln>
        </p:spPr>
        <p:txBody>
          <a:bodyPr anchorCtr="0" anchor="t" bIns="45700" lIns="91425" spcFirstLastPara="1" rIns="91425" wrap="square" tIns="45700">
            <a:normAutofit fontScale="92500" lnSpcReduction="20000"/>
          </a:bodyPr>
          <a:lstStyle/>
          <a:p>
            <a:pPr indent="-220980" lvl="0" marL="228600" rtl="0" algn="l">
              <a:lnSpc>
                <a:spcPct val="90000"/>
              </a:lnSpc>
              <a:spcBef>
                <a:spcPts val="0"/>
              </a:spcBef>
              <a:spcAft>
                <a:spcPts val="0"/>
              </a:spcAft>
              <a:buClr>
                <a:schemeClr val="dk1"/>
              </a:buClr>
              <a:buSzPct val="100000"/>
              <a:buChar char="•"/>
            </a:pPr>
            <a:r>
              <a:rPr lang="en-US" sz="1600"/>
              <a:t>Cost of ML per customer for period of implementation and usage is 50 rs/person.</a:t>
            </a:r>
            <a:endParaRPr/>
          </a:p>
          <a:p>
            <a:pPr indent="0" lvl="0" marL="228600" rtl="0" algn="l">
              <a:lnSpc>
                <a:spcPct val="90000"/>
              </a:lnSpc>
              <a:spcBef>
                <a:spcPts val="1000"/>
              </a:spcBef>
              <a:spcAft>
                <a:spcPts val="0"/>
              </a:spcAft>
              <a:buNone/>
            </a:pPr>
            <a:r>
              <a:t/>
            </a:r>
            <a:endParaRPr/>
          </a:p>
          <a:p>
            <a:pPr indent="-127000" lvl="0" marL="228600" rtl="0" algn="l">
              <a:lnSpc>
                <a:spcPct val="90000"/>
              </a:lnSpc>
              <a:spcBef>
                <a:spcPts val="1000"/>
              </a:spcBef>
              <a:spcAft>
                <a:spcPts val="0"/>
              </a:spcAft>
              <a:buClr>
                <a:schemeClr val="dk1"/>
              </a:buClr>
              <a:buSzPct val="100000"/>
              <a:buNone/>
            </a:pPr>
            <a:r>
              <a:t/>
            </a:r>
            <a:endParaRPr sz="1600"/>
          </a:p>
          <a:p>
            <a:pPr indent="-127000" lvl="0" marL="228600" rtl="0" algn="l">
              <a:lnSpc>
                <a:spcPct val="90000"/>
              </a:lnSpc>
              <a:spcBef>
                <a:spcPts val="1000"/>
              </a:spcBef>
              <a:spcAft>
                <a:spcPts val="0"/>
              </a:spcAft>
              <a:buClr>
                <a:schemeClr val="dk1"/>
              </a:buClr>
              <a:buSzPct val="100000"/>
              <a:buNone/>
            </a:pPr>
            <a:r>
              <a:t/>
            </a:r>
            <a:endParaRPr sz="1600"/>
          </a:p>
        </p:txBody>
      </p:sp>
      <p:graphicFrame>
        <p:nvGraphicFramePr>
          <p:cNvPr id="136" name="Google Shape;136;p5"/>
          <p:cNvGraphicFramePr/>
          <p:nvPr/>
        </p:nvGraphicFramePr>
        <p:xfrm>
          <a:off x="533400" y="1307041"/>
          <a:ext cx="3000000" cy="3000000"/>
        </p:xfrm>
        <a:graphic>
          <a:graphicData uri="http://schemas.openxmlformats.org/drawingml/2006/table">
            <a:tbl>
              <a:tblPr bandRow="1" firstRow="1">
                <a:noFill/>
                <a:tableStyleId>{9CC354E8-290C-44DB-A747-6E6C6C10FEFA}</a:tableStyleId>
              </a:tblPr>
              <a:tblGrid>
                <a:gridCol w="1866750"/>
                <a:gridCol w="1866750"/>
                <a:gridCol w="1866750"/>
                <a:gridCol w="1048175"/>
              </a:tblGrid>
              <a:tr h="586700">
                <a:tc>
                  <a:txBody>
                    <a:bodyPr/>
                    <a:lstStyle/>
                    <a:p>
                      <a:pPr indent="0" lvl="0" marL="0" marR="0" rtl="0" algn="l">
                        <a:spcBef>
                          <a:spcPts val="0"/>
                        </a:spcBef>
                        <a:spcAft>
                          <a:spcPts val="0"/>
                        </a:spcAft>
                        <a:buNone/>
                      </a:pPr>
                      <a:r>
                        <a:rPr lang="en-US" sz="1600" u="none" cap="none" strike="noStrike"/>
                        <a:t>Prediction</a:t>
                      </a:r>
                      <a:endParaRPr/>
                    </a:p>
                    <a:p>
                      <a:pPr indent="0" lvl="0" marL="0" marR="0" rtl="0" algn="l">
                        <a:spcBef>
                          <a:spcPts val="0"/>
                        </a:spcBef>
                        <a:spcAft>
                          <a:spcPts val="0"/>
                        </a:spcAft>
                        <a:buNone/>
                      </a:pPr>
                      <a:r>
                        <a:rPr lang="en-US" sz="1600"/>
                        <a:t>(10,88,650)</a:t>
                      </a:r>
                      <a:endParaRPr sz="1600"/>
                    </a:p>
                  </a:txBody>
                  <a:tcPr marT="45725" marB="45725" marR="91450" marL="91450"/>
                </a:tc>
                <a:tc>
                  <a:txBody>
                    <a:bodyPr/>
                    <a:lstStyle/>
                    <a:p>
                      <a:pPr indent="0" lvl="0" marL="0" marR="0" rtl="0" algn="l">
                        <a:spcBef>
                          <a:spcPts val="0"/>
                        </a:spcBef>
                        <a:spcAft>
                          <a:spcPts val="0"/>
                        </a:spcAft>
                        <a:buNone/>
                      </a:pPr>
                      <a:r>
                        <a:rPr lang="en-US" sz="1600"/>
                        <a:t>Predicted: No</a:t>
                      </a:r>
                      <a:endParaRPr sz="1600"/>
                    </a:p>
                  </a:txBody>
                  <a:tcPr marT="45725" marB="45725" marR="91450" marL="91450"/>
                </a:tc>
                <a:tc>
                  <a:txBody>
                    <a:bodyPr/>
                    <a:lstStyle/>
                    <a:p>
                      <a:pPr indent="0" lvl="0" marL="0" marR="0" rtl="0" algn="l">
                        <a:spcBef>
                          <a:spcPts val="0"/>
                        </a:spcBef>
                        <a:spcAft>
                          <a:spcPts val="0"/>
                        </a:spcAft>
                        <a:buNone/>
                      </a:pPr>
                      <a:r>
                        <a:rPr lang="en-US" sz="1600"/>
                        <a:t>Predicted: Yes</a:t>
                      </a:r>
                      <a:endParaRPr sz="1600"/>
                    </a:p>
                  </a:txBody>
                  <a:tcPr marT="45725" marB="45725" marR="91450" marL="91450"/>
                </a:tc>
                <a:tc>
                  <a:txBody>
                    <a:bodyPr/>
                    <a:lstStyle/>
                    <a:p>
                      <a:pPr indent="0" lvl="0" marL="0" marR="0" rtl="0" algn="l">
                        <a:spcBef>
                          <a:spcPts val="0"/>
                        </a:spcBef>
                        <a:spcAft>
                          <a:spcPts val="0"/>
                        </a:spcAft>
                        <a:buNone/>
                      </a:pPr>
                      <a:r>
                        <a:rPr lang="en-US" sz="1600"/>
                        <a:t>Count</a:t>
                      </a:r>
                      <a:endParaRPr sz="1600"/>
                    </a:p>
                  </a:txBody>
                  <a:tcPr marT="45725" marB="45725" marR="91450" marL="91450"/>
                </a:tc>
              </a:tr>
              <a:tr h="1341050">
                <a:tc>
                  <a:txBody>
                    <a:bodyPr/>
                    <a:lstStyle/>
                    <a:p>
                      <a:pPr indent="0" lvl="0" marL="0" marR="0" rtl="0" algn="l">
                        <a:spcBef>
                          <a:spcPts val="0"/>
                        </a:spcBef>
                        <a:spcAft>
                          <a:spcPts val="0"/>
                        </a:spcAft>
                        <a:buNone/>
                      </a:pPr>
                      <a:r>
                        <a:rPr lang="en-US" sz="1600"/>
                        <a:t>Actual: No</a:t>
                      </a:r>
                      <a:endParaRPr sz="1600"/>
                    </a:p>
                  </a:txBody>
                  <a:tcPr marT="45725" marB="45725" marR="91450" marL="91450"/>
                </a:tc>
                <a:tc>
                  <a:txBody>
                    <a:bodyPr/>
                    <a:lstStyle/>
                    <a:p>
                      <a:pPr indent="0" lvl="0" marL="0" marR="0" rtl="0" algn="l">
                        <a:spcBef>
                          <a:spcPts val="0"/>
                        </a:spcBef>
                        <a:spcAft>
                          <a:spcPts val="0"/>
                        </a:spcAft>
                        <a:buNone/>
                      </a:pPr>
                      <a:r>
                        <a:rPr lang="en-US" sz="1600"/>
                        <a:t>(True Negative)</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sz="1600">
                          <a:solidFill>
                            <a:srgbClr val="00B050"/>
                          </a:solidFill>
                        </a:rPr>
                        <a:t>50</a:t>
                      </a:r>
                      <a:r>
                        <a:rPr lang="en-US" sz="1600">
                          <a:solidFill>
                            <a:srgbClr val="00B050"/>
                          </a:solidFill>
                        </a:rPr>
                        <a:t> *34115 = 17,05,750</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t>(False Positive)</a:t>
                      </a:r>
                      <a:endParaRPr/>
                    </a:p>
                    <a:p>
                      <a:pPr indent="0" lvl="0" marL="0" marR="0" rtl="0" algn="l">
                        <a:spcBef>
                          <a:spcPts val="0"/>
                        </a:spcBef>
                        <a:spcAft>
                          <a:spcPts val="0"/>
                        </a:spcAft>
                        <a:buNone/>
                      </a:pPr>
                      <a:r>
                        <a:rPr lang="en-US" sz="1600">
                          <a:solidFill>
                            <a:srgbClr val="FF0000"/>
                          </a:solidFill>
                        </a:rPr>
                        <a:t>-500* 125 = -62,500</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16,43,200</a:t>
                      </a:r>
                      <a:endParaRPr sz="1600"/>
                    </a:p>
                  </a:txBody>
                  <a:tcPr marT="45725" marB="45725" marR="91450" marL="91450"/>
                </a:tc>
              </a:tr>
              <a:tr h="1341050">
                <a:tc>
                  <a:txBody>
                    <a:bodyPr/>
                    <a:lstStyle/>
                    <a:p>
                      <a:pPr indent="0" lvl="0" marL="0" marR="0" rtl="0" algn="l">
                        <a:spcBef>
                          <a:spcPts val="0"/>
                        </a:spcBef>
                        <a:spcAft>
                          <a:spcPts val="0"/>
                        </a:spcAft>
                        <a:buNone/>
                      </a:pPr>
                      <a:r>
                        <a:rPr lang="en-US" sz="1600"/>
                        <a:t>Actual: Yes</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t>(False Negative)</a:t>
                      </a:r>
                      <a:endParaRPr sz="1600"/>
                    </a:p>
                    <a:p>
                      <a:pPr indent="0" lvl="0" marL="0" marR="0" rtl="0" algn="l">
                        <a:spcBef>
                          <a:spcPts val="0"/>
                        </a:spcBef>
                        <a:spcAft>
                          <a:spcPts val="0"/>
                        </a:spcAft>
                        <a:buNone/>
                      </a:pPr>
                      <a:r>
                        <a:rPr lang="en-US" sz="1600">
                          <a:solidFill>
                            <a:srgbClr val="FF0000"/>
                          </a:solidFill>
                        </a:rPr>
                        <a:t>-500 * 1330 = -6,65,000</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t>(True Positive)</a:t>
                      </a:r>
                      <a:endParaRPr sz="1600"/>
                    </a:p>
                    <a:p>
                      <a:pPr indent="0" lvl="0" marL="0" marR="0" rtl="0" algn="l">
                        <a:spcBef>
                          <a:spcPts val="0"/>
                        </a:spcBef>
                        <a:spcAft>
                          <a:spcPts val="0"/>
                        </a:spcAft>
                        <a:buNone/>
                      </a:pPr>
                      <a:r>
                        <a:t/>
                      </a:r>
                      <a:endParaRPr/>
                    </a:p>
                    <a:p>
                      <a:pPr indent="0" lvl="0" marL="0" marR="0" rtl="0" algn="l">
                        <a:spcBef>
                          <a:spcPts val="0"/>
                        </a:spcBef>
                        <a:spcAft>
                          <a:spcPts val="0"/>
                        </a:spcAft>
                        <a:buNone/>
                      </a:pPr>
                      <a:r>
                        <a:rPr lang="en-US" sz="1600">
                          <a:solidFill>
                            <a:srgbClr val="00B050"/>
                          </a:solidFill>
                        </a:rPr>
                        <a:t>50</a:t>
                      </a:r>
                      <a:r>
                        <a:rPr lang="en-US" sz="1600">
                          <a:solidFill>
                            <a:srgbClr val="00B050"/>
                          </a:solidFill>
                        </a:rPr>
                        <a:t>*2208 </a:t>
                      </a:r>
                      <a:r>
                        <a:rPr lang="en-US" sz="1600">
                          <a:solidFill>
                            <a:srgbClr val="00B050"/>
                          </a:solidFill>
                        </a:rPr>
                        <a:t>= 1</a:t>
                      </a:r>
                      <a:r>
                        <a:rPr lang="en-US" sz="1600">
                          <a:solidFill>
                            <a:srgbClr val="00B050"/>
                          </a:solidFill>
                        </a:rPr>
                        <a:t>,10,400</a:t>
                      </a:r>
                      <a:endParaRPr/>
                    </a:p>
                  </a:txBody>
                  <a:tcPr marT="45725" marB="45725" marR="91450" marL="91450"/>
                </a:tc>
                <a:tc>
                  <a:txBody>
                    <a:bodyPr/>
                    <a:lstStyle/>
                    <a:p>
                      <a:pPr indent="0" lvl="0" marL="0" marR="0" rtl="0" algn="l">
                        <a:spcBef>
                          <a:spcPts val="0"/>
                        </a:spcBef>
                        <a:spcAft>
                          <a:spcPts val="0"/>
                        </a:spcAft>
                        <a:buNone/>
                      </a:pPr>
                      <a:r>
                        <a:rPr lang="en-US" sz="1600"/>
                        <a:t>-5</a:t>
                      </a:r>
                      <a:r>
                        <a:rPr lang="en-US" sz="1600"/>
                        <a:t>,54,600</a:t>
                      </a:r>
                      <a:endParaRPr sz="1600"/>
                    </a:p>
                  </a:txBody>
                  <a:tcPr marT="45725" marB="45725" marR="91450" marL="91450"/>
                </a:tc>
              </a:tr>
              <a:tr h="586700">
                <a:tc>
                  <a:txBody>
                    <a:bodyPr/>
                    <a:lstStyle/>
                    <a:p>
                      <a:pPr indent="0" lvl="0" marL="0" marR="0" rtl="0" algn="l">
                        <a:spcBef>
                          <a:spcPts val="0"/>
                        </a:spcBef>
                        <a:spcAft>
                          <a:spcPts val="0"/>
                        </a:spcAft>
                        <a:buNone/>
                      </a:pPr>
                      <a:r>
                        <a:rPr lang="en-US" sz="1600"/>
                        <a:t>Count</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10,88,650</a:t>
                      </a:r>
                      <a:endParaRPr sz="1600"/>
                    </a:p>
                  </a:txBody>
                  <a:tcPr marT="45725" marB="45725" marR="91450" marL="91450"/>
                </a:tc>
              </a:tr>
            </a:tbl>
          </a:graphicData>
        </a:graphic>
      </p:graphicFrame>
      <p:graphicFrame>
        <p:nvGraphicFramePr>
          <p:cNvPr id="137" name="Google Shape;137;p5"/>
          <p:cNvGraphicFramePr/>
          <p:nvPr/>
        </p:nvGraphicFramePr>
        <p:xfrm>
          <a:off x="7258050" y="1316565"/>
          <a:ext cx="3000000" cy="3000000"/>
        </p:xfrm>
        <a:graphic>
          <a:graphicData uri="http://schemas.openxmlformats.org/drawingml/2006/table">
            <a:tbl>
              <a:tblPr bandRow="1" firstRow="1">
                <a:noFill/>
                <a:tableStyleId>{9CC354E8-290C-44DB-A747-6E6C6C10FEFA}</a:tableStyleId>
              </a:tblPr>
              <a:tblGrid>
                <a:gridCol w="2300275"/>
                <a:gridCol w="2300275"/>
              </a:tblGrid>
              <a:tr h="497775">
                <a:tc>
                  <a:txBody>
                    <a:bodyPr/>
                    <a:lstStyle/>
                    <a:p>
                      <a:pPr indent="0" lvl="0" marL="0" marR="0" rtl="0" algn="l">
                        <a:spcBef>
                          <a:spcPts val="0"/>
                        </a:spcBef>
                        <a:spcAft>
                          <a:spcPts val="0"/>
                        </a:spcAft>
                        <a:buNone/>
                      </a:pPr>
                      <a:r>
                        <a:rPr lang="en-US" sz="1800"/>
                        <a:t>Attribute</a:t>
                      </a:r>
                      <a:endParaRPr sz="1800"/>
                    </a:p>
                  </a:txBody>
                  <a:tcPr marT="45725" marB="45725" marR="91450" marL="91450"/>
                </a:tc>
                <a:tc>
                  <a:txBody>
                    <a:bodyPr/>
                    <a:lstStyle/>
                    <a:p>
                      <a:pPr indent="0" lvl="0" marL="0" marR="0" rtl="0" algn="l">
                        <a:spcBef>
                          <a:spcPts val="0"/>
                        </a:spcBef>
                        <a:spcAft>
                          <a:spcPts val="0"/>
                        </a:spcAft>
                        <a:buNone/>
                      </a:pPr>
                      <a:r>
                        <a:rPr lang="en-US" sz="1800"/>
                        <a:t>Score</a:t>
                      </a:r>
                      <a:endParaRPr sz="1800"/>
                    </a:p>
                  </a:txBody>
                  <a:tcPr marT="45725" marB="45725" marR="91450" marL="91450"/>
                </a:tc>
              </a:tr>
              <a:tr h="497775">
                <a:tc>
                  <a:txBody>
                    <a:bodyPr/>
                    <a:lstStyle/>
                    <a:p>
                      <a:pPr indent="0" lvl="0" marL="0" marR="0" rtl="0" algn="l">
                        <a:spcBef>
                          <a:spcPts val="0"/>
                        </a:spcBef>
                        <a:spcAft>
                          <a:spcPts val="0"/>
                        </a:spcAft>
                        <a:buNone/>
                      </a:pPr>
                      <a:r>
                        <a:rPr lang="en-US" sz="1800"/>
                        <a:t>Accuracy</a:t>
                      </a:r>
                      <a:endParaRPr sz="1800"/>
                    </a:p>
                  </a:txBody>
                  <a:tcPr marT="45725" marB="45725" marR="91450" marL="91450"/>
                </a:tc>
                <a:tc>
                  <a:txBody>
                    <a:bodyPr/>
                    <a:lstStyle/>
                    <a:p>
                      <a:pPr indent="0" lvl="0" marL="0" marR="0" rtl="0" algn="l">
                        <a:spcBef>
                          <a:spcPts val="0"/>
                        </a:spcBef>
                        <a:spcAft>
                          <a:spcPts val="0"/>
                        </a:spcAft>
                        <a:buNone/>
                      </a:pPr>
                      <a:r>
                        <a:rPr lang="en-US" sz="1800"/>
                        <a:t>96.14</a:t>
                      </a:r>
                      <a:r>
                        <a:rPr lang="en-US" sz="1800"/>
                        <a:t>%</a:t>
                      </a:r>
                      <a:endParaRPr sz="1800"/>
                    </a:p>
                  </a:txBody>
                  <a:tcPr marT="45725" marB="45725" marR="91450" marL="91450"/>
                </a:tc>
              </a:tr>
              <a:tr h="497775">
                <a:tc>
                  <a:txBody>
                    <a:bodyPr/>
                    <a:lstStyle/>
                    <a:p>
                      <a:pPr indent="0" lvl="0" marL="0" marR="0" rtl="0" algn="l">
                        <a:spcBef>
                          <a:spcPts val="0"/>
                        </a:spcBef>
                        <a:spcAft>
                          <a:spcPts val="0"/>
                        </a:spcAft>
                        <a:buNone/>
                      </a:pPr>
                      <a:r>
                        <a:rPr lang="en-US" sz="1800"/>
                        <a:t>Recall</a:t>
                      </a:r>
                      <a:endParaRPr sz="1800"/>
                    </a:p>
                  </a:txBody>
                  <a:tcPr marT="45725" marB="45725" marR="91450" marL="91450"/>
                </a:tc>
                <a:tc>
                  <a:txBody>
                    <a:bodyPr/>
                    <a:lstStyle/>
                    <a:p>
                      <a:pPr indent="0" lvl="0" marL="0" marR="0" rtl="0" algn="l">
                        <a:spcBef>
                          <a:spcPts val="0"/>
                        </a:spcBef>
                        <a:spcAft>
                          <a:spcPts val="0"/>
                        </a:spcAft>
                        <a:buNone/>
                      </a:pPr>
                      <a:r>
                        <a:rPr lang="en-US" sz="1800"/>
                        <a:t>62</a:t>
                      </a:r>
                      <a:r>
                        <a:rPr lang="en-US" sz="1800"/>
                        <a:t>%</a:t>
                      </a:r>
                      <a:endParaRPr sz="1800"/>
                    </a:p>
                  </a:txBody>
                  <a:tcPr marT="45725" marB="45725" marR="91450" marL="91450"/>
                </a:tc>
              </a:tr>
              <a:tr h="497775">
                <a:tc>
                  <a:txBody>
                    <a:bodyPr/>
                    <a:lstStyle/>
                    <a:p>
                      <a:pPr indent="0" lvl="0" marL="0" marR="0" rtl="0" algn="l">
                        <a:spcBef>
                          <a:spcPts val="0"/>
                        </a:spcBef>
                        <a:spcAft>
                          <a:spcPts val="0"/>
                        </a:spcAft>
                        <a:buNone/>
                      </a:pPr>
                      <a:r>
                        <a:rPr lang="en-US" sz="1800"/>
                        <a:t>F1 Score</a:t>
                      </a:r>
                      <a:endParaRPr sz="1800"/>
                    </a:p>
                  </a:txBody>
                  <a:tcPr marT="45725" marB="45725" marR="91450" marL="91450"/>
                </a:tc>
                <a:tc>
                  <a:txBody>
                    <a:bodyPr/>
                    <a:lstStyle/>
                    <a:p>
                      <a:pPr indent="0" lvl="0" marL="0" marR="0" rtl="0" algn="l">
                        <a:spcBef>
                          <a:spcPts val="0"/>
                        </a:spcBef>
                        <a:spcAft>
                          <a:spcPts val="0"/>
                        </a:spcAft>
                        <a:buNone/>
                      </a:pPr>
                      <a:r>
                        <a:rPr lang="en-US" sz="1800"/>
                        <a:t>75</a:t>
                      </a:r>
                      <a:r>
                        <a:rPr lang="en-US" sz="1800"/>
                        <a:t>%</a:t>
                      </a:r>
                      <a:endParaRPr sz="1800"/>
                    </a:p>
                  </a:txBody>
                  <a:tcPr marT="45725" marB="45725" marR="91450" marL="91450"/>
                </a:tc>
              </a:tr>
            </a:tbl>
          </a:graphicData>
        </a:graphic>
      </p:graphicFrame>
      <p:graphicFrame>
        <p:nvGraphicFramePr>
          <p:cNvPr id="138" name="Google Shape;138;p5"/>
          <p:cNvGraphicFramePr/>
          <p:nvPr/>
        </p:nvGraphicFramePr>
        <p:xfrm>
          <a:off x="7258050" y="3425401"/>
          <a:ext cx="3000000" cy="3000000"/>
        </p:xfrm>
        <a:graphic>
          <a:graphicData uri="http://schemas.openxmlformats.org/drawingml/2006/table">
            <a:tbl>
              <a:tblPr bandRow="1" firstRow="1">
                <a:noFill/>
                <a:tableStyleId>{9CC354E8-290C-44DB-A747-6E6C6C10FEFA}</a:tableStyleId>
              </a:tblPr>
              <a:tblGrid>
                <a:gridCol w="1150150"/>
                <a:gridCol w="1150150"/>
                <a:gridCol w="1150150"/>
                <a:gridCol w="1150150"/>
              </a:tblGrid>
              <a:tr h="347475">
                <a:tc>
                  <a:txBody>
                    <a:bodyPr/>
                    <a:lstStyle/>
                    <a:p>
                      <a:pPr indent="0" lvl="0" marL="0" marR="0" rtl="0" algn="l">
                        <a:spcBef>
                          <a:spcPts val="0"/>
                        </a:spcBef>
                        <a:spcAft>
                          <a:spcPts val="0"/>
                        </a:spcAft>
                        <a:buNone/>
                      </a:pPr>
                      <a:r>
                        <a:rPr lang="en-US" sz="1800"/>
                        <a:t>Value</a:t>
                      </a:r>
                      <a:endParaRPr sz="1800"/>
                    </a:p>
                  </a:txBody>
                  <a:tcPr marT="45725" marB="45725" marR="91450" marL="91450"/>
                </a:tc>
                <a:tc>
                  <a:txBody>
                    <a:bodyPr/>
                    <a:lstStyle/>
                    <a:p>
                      <a:pPr indent="0" lvl="0" marL="0" marR="0" rtl="0" algn="l">
                        <a:spcBef>
                          <a:spcPts val="0"/>
                        </a:spcBef>
                        <a:spcAft>
                          <a:spcPts val="0"/>
                        </a:spcAft>
                        <a:buNone/>
                      </a:pPr>
                      <a:r>
                        <a:rPr lang="en-US" sz="1800"/>
                        <a:t>Cost per Customer</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Total Cost</a:t>
                      </a:r>
                      <a:endParaRPr sz="1800"/>
                    </a:p>
                  </a:txBody>
                  <a:tcPr marT="45725" marB="45725" marR="91450" marL="91450"/>
                </a:tc>
              </a:tr>
              <a:tr h="265350">
                <a:tc>
                  <a:txBody>
                    <a:bodyPr/>
                    <a:lstStyle/>
                    <a:p>
                      <a:pPr indent="0" lvl="0" marL="0" marR="0" rtl="0" algn="l">
                        <a:spcBef>
                          <a:spcPts val="0"/>
                        </a:spcBef>
                        <a:spcAft>
                          <a:spcPts val="0"/>
                        </a:spcAft>
                        <a:buNone/>
                      </a:pPr>
                      <a:r>
                        <a:rPr lang="en-US" sz="1800"/>
                        <a:t>TN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50</a:t>
                      </a:r>
                      <a:endParaRPr sz="1800"/>
                    </a:p>
                  </a:txBody>
                  <a:tcPr marT="45725" marB="45725" marR="91450" marL="91450"/>
                </a:tc>
                <a:tc>
                  <a:txBody>
                    <a:bodyPr/>
                    <a:lstStyle/>
                    <a:p>
                      <a:pPr indent="0" lvl="0" marL="0" marR="0" rtl="0" algn="l">
                        <a:spcBef>
                          <a:spcPts val="0"/>
                        </a:spcBef>
                        <a:spcAft>
                          <a:spcPts val="0"/>
                        </a:spcAft>
                        <a:buNone/>
                      </a:pPr>
                      <a:r>
                        <a:rPr lang="en-US" sz="1800"/>
                        <a:t>34115</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17,05,750</a:t>
                      </a:r>
                      <a:endParaRPr sz="1800"/>
                    </a:p>
                  </a:txBody>
                  <a:tcPr marT="45725" marB="45725" marR="91450" marL="91450"/>
                </a:tc>
              </a:tr>
              <a:tr h="265350">
                <a:tc>
                  <a:txBody>
                    <a:bodyPr/>
                    <a:lstStyle/>
                    <a:p>
                      <a:pPr indent="0" lvl="0" marL="0" marR="0" rtl="0" algn="l">
                        <a:spcBef>
                          <a:spcPts val="0"/>
                        </a:spcBef>
                        <a:spcAft>
                          <a:spcPts val="0"/>
                        </a:spcAft>
                        <a:buNone/>
                      </a:pPr>
                      <a:r>
                        <a:rPr lang="en-US" sz="1800"/>
                        <a:t>FN</a:t>
                      </a:r>
                      <a:endParaRPr sz="1800"/>
                    </a:p>
                  </a:txBody>
                  <a:tcPr marT="45725" marB="45725" marR="91450" marL="91450"/>
                </a:tc>
                <a:tc>
                  <a:txBody>
                    <a:bodyPr/>
                    <a:lstStyle/>
                    <a:p>
                      <a:pPr indent="0" lvl="0" marL="0" marR="0" rtl="0" algn="l">
                        <a:spcBef>
                          <a:spcPts val="0"/>
                        </a:spcBef>
                        <a:spcAft>
                          <a:spcPts val="0"/>
                        </a:spcAft>
                        <a:buNone/>
                      </a:pPr>
                      <a:r>
                        <a:rPr lang="en-US" sz="1800"/>
                        <a:t>-500</a:t>
                      </a:r>
                      <a:endParaRPr sz="1800"/>
                    </a:p>
                  </a:txBody>
                  <a:tcPr marT="45725" marB="45725" marR="91450" marL="91450"/>
                </a:tc>
                <a:tc>
                  <a:txBody>
                    <a:bodyPr/>
                    <a:lstStyle/>
                    <a:p>
                      <a:pPr indent="0" lvl="0" marL="0" marR="0" rtl="0" algn="l">
                        <a:spcBef>
                          <a:spcPts val="0"/>
                        </a:spcBef>
                        <a:spcAft>
                          <a:spcPts val="0"/>
                        </a:spcAft>
                        <a:buNone/>
                      </a:pPr>
                      <a:r>
                        <a:rPr lang="en-US" sz="1800"/>
                        <a:t>1330</a:t>
                      </a:r>
                      <a:endParaRPr sz="1800"/>
                    </a:p>
                  </a:txBody>
                  <a:tcPr marT="45725" marB="45725" marR="91450" marL="91450"/>
                </a:tc>
                <a:tc>
                  <a:txBody>
                    <a:bodyPr/>
                    <a:lstStyle/>
                    <a:p>
                      <a:pPr indent="0" lvl="0" marL="0" marR="0" rtl="0" algn="l">
                        <a:spcBef>
                          <a:spcPts val="0"/>
                        </a:spcBef>
                        <a:spcAft>
                          <a:spcPts val="0"/>
                        </a:spcAft>
                        <a:buNone/>
                      </a:pPr>
                      <a:r>
                        <a:rPr lang="en-US" sz="1800"/>
                        <a:t>-6,65,000</a:t>
                      </a:r>
                      <a:endParaRPr sz="1800"/>
                    </a:p>
                  </a:txBody>
                  <a:tcPr marT="45725" marB="45725" marR="91450" marL="91450"/>
                </a:tc>
              </a:tr>
              <a:tr h="265350">
                <a:tc>
                  <a:txBody>
                    <a:bodyPr/>
                    <a:lstStyle/>
                    <a:p>
                      <a:pPr indent="0" lvl="0" marL="0" marR="0" rtl="0" algn="l">
                        <a:spcBef>
                          <a:spcPts val="0"/>
                        </a:spcBef>
                        <a:spcAft>
                          <a:spcPts val="0"/>
                        </a:spcAft>
                        <a:buNone/>
                      </a:pPr>
                      <a:r>
                        <a:rPr lang="en-US" sz="1800"/>
                        <a:t>FP</a:t>
                      </a:r>
                      <a:endParaRPr sz="1800"/>
                    </a:p>
                  </a:txBody>
                  <a:tcPr marT="45725" marB="45725" marR="91450" marL="91450"/>
                </a:tc>
                <a:tc>
                  <a:txBody>
                    <a:bodyPr/>
                    <a:lstStyle/>
                    <a:p>
                      <a:pPr indent="0" lvl="0" marL="0" marR="0" rtl="0" algn="l">
                        <a:spcBef>
                          <a:spcPts val="0"/>
                        </a:spcBef>
                        <a:spcAft>
                          <a:spcPts val="0"/>
                        </a:spcAft>
                        <a:buNone/>
                      </a:pPr>
                      <a:r>
                        <a:rPr lang="en-US" sz="1800"/>
                        <a:t>-500</a:t>
                      </a:r>
                      <a:endParaRPr sz="1800"/>
                    </a:p>
                  </a:txBody>
                  <a:tcPr marT="45725" marB="45725" marR="91450" marL="91450"/>
                </a:tc>
                <a:tc>
                  <a:txBody>
                    <a:bodyPr/>
                    <a:lstStyle/>
                    <a:p>
                      <a:pPr indent="0" lvl="0" marL="0" marR="0" rtl="0" algn="l">
                        <a:spcBef>
                          <a:spcPts val="0"/>
                        </a:spcBef>
                        <a:spcAft>
                          <a:spcPts val="0"/>
                        </a:spcAft>
                        <a:buNone/>
                      </a:pPr>
                      <a:r>
                        <a:rPr lang="en-US" sz="1800"/>
                        <a:t>125</a:t>
                      </a:r>
                      <a:endParaRPr sz="1800"/>
                    </a:p>
                  </a:txBody>
                  <a:tcPr marT="45725" marB="45725" marR="91450" marL="91450"/>
                </a:tc>
                <a:tc>
                  <a:txBody>
                    <a:bodyPr/>
                    <a:lstStyle/>
                    <a:p>
                      <a:pPr indent="0" lvl="0" marL="0" marR="0" rtl="0" algn="l">
                        <a:spcBef>
                          <a:spcPts val="0"/>
                        </a:spcBef>
                        <a:spcAft>
                          <a:spcPts val="0"/>
                        </a:spcAft>
                        <a:buNone/>
                      </a:pPr>
                      <a:r>
                        <a:rPr lang="en-US" sz="1800"/>
                        <a:t>-62,500</a:t>
                      </a:r>
                      <a:endParaRPr sz="1800"/>
                    </a:p>
                  </a:txBody>
                  <a:tcPr marT="45725" marB="45725" marR="91450" marL="91450"/>
                </a:tc>
              </a:tr>
              <a:tr h="265350">
                <a:tc>
                  <a:txBody>
                    <a:bodyPr/>
                    <a:lstStyle/>
                    <a:p>
                      <a:pPr indent="0" lvl="0" marL="0" marR="0" rtl="0" algn="l">
                        <a:spcBef>
                          <a:spcPts val="0"/>
                        </a:spcBef>
                        <a:spcAft>
                          <a:spcPts val="0"/>
                        </a:spcAft>
                        <a:buNone/>
                      </a:pPr>
                      <a:r>
                        <a:rPr lang="en-US" sz="1800"/>
                        <a:t>TP</a:t>
                      </a:r>
                      <a:endParaRPr sz="1800"/>
                    </a:p>
                  </a:txBody>
                  <a:tcPr marT="45725" marB="45725" marR="91450" marL="91450"/>
                </a:tc>
                <a:tc>
                  <a:txBody>
                    <a:bodyPr/>
                    <a:lstStyle/>
                    <a:p>
                      <a:pPr indent="0" lvl="0" marL="0" marR="0" rtl="0" algn="l">
                        <a:spcBef>
                          <a:spcPts val="0"/>
                        </a:spcBef>
                        <a:spcAft>
                          <a:spcPts val="0"/>
                        </a:spcAft>
                        <a:buNone/>
                      </a:pPr>
                      <a:r>
                        <a:rPr lang="en-US" sz="1800"/>
                        <a:t>50</a:t>
                      </a:r>
                      <a:endParaRPr sz="1800"/>
                    </a:p>
                  </a:txBody>
                  <a:tcPr marT="45725" marB="45725" marR="91450" marL="91450"/>
                </a:tc>
                <a:tc>
                  <a:txBody>
                    <a:bodyPr/>
                    <a:lstStyle/>
                    <a:p>
                      <a:pPr indent="0" lvl="0" marL="0" marR="0" rtl="0" algn="l">
                        <a:spcBef>
                          <a:spcPts val="0"/>
                        </a:spcBef>
                        <a:spcAft>
                          <a:spcPts val="0"/>
                        </a:spcAft>
                        <a:buNone/>
                      </a:pPr>
                      <a:r>
                        <a:rPr lang="en-US" sz="1800"/>
                        <a:t>2208</a:t>
                      </a:r>
                      <a:endParaRPr sz="1800"/>
                    </a:p>
                  </a:txBody>
                  <a:tcPr marT="45725" marB="45725" marR="91450" marL="91450"/>
                </a:tc>
                <a:tc>
                  <a:txBody>
                    <a:bodyPr/>
                    <a:lstStyle/>
                    <a:p>
                      <a:pPr indent="0" lvl="0" marL="0" marR="0" rtl="0" algn="l">
                        <a:spcBef>
                          <a:spcPts val="0"/>
                        </a:spcBef>
                        <a:spcAft>
                          <a:spcPts val="0"/>
                        </a:spcAft>
                        <a:buNone/>
                      </a:pPr>
                      <a:r>
                        <a:rPr lang="en-US" sz="1800"/>
                        <a:t>1,10,400</a:t>
                      </a:r>
                      <a:endParaRPr sz="1800"/>
                    </a:p>
                  </a:txBody>
                  <a:tcPr marT="45725" marB="45725" marR="91450" marL="91450"/>
                </a:tc>
              </a:tr>
              <a:tr h="265350">
                <a:tc>
                  <a:txBody>
                    <a:bodyPr/>
                    <a:lstStyle/>
                    <a:p>
                      <a:pPr indent="0" lvl="0" marL="0" marR="0" rtl="0" algn="l">
                        <a:spcBef>
                          <a:spcPts val="0"/>
                        </a:spcBef>
                        <a:spcAft>
                          <a:spcPts val="0"/>
                        </a:spcAft>
                        <a:buNone/>
                      </a:pPr>
                      <a:r>
                        <a:rPr lang="en-US" sz="1800"/>
                        <a:t>Total</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37778</a:t>
                      </a:r>
                      <a:endParaRPr sz="1800"/>
                    </a:p>
                  </a:txBody>
                  <a:tcPr marT="45725" marB="45725" marR="91450" marL="91450"/>
                </a:tc>
                <a:tc>
                  <a:txBody>
                    <a:bodyPr/>
                    <a:lstStyle/>
                    <a:p>
                      <a:pPr indent="0" lvl="0" marL="0" marR="0" rtl="0" algn="l">
                        <a:spcBef>
                          <a:spcPts val="0"/>
                        </a:spcBef>
                        <a:spcAft>
                          <a:spcPts val="0"/>
                        </a:spcAft>
                        <a:buNone/>
                      </a:pPr>
                      <a:r>
                        <a:rPr lang="en-US" sz="1800"/>
                        <a:t>10,88,650</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6"/>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6"/>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6"/>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6"/>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Why? Insights.</a:t>
            </a:r>
            <a:endParaRPr sz="4000">
              <a:solidFill>
                <a:srgbClr val="FFFFFF"/>
              </a:solidFill>
            </a:endParaRPr>
          </a:p>
        </p:txBody>
      </p:sp>
      <p:sp>
        <p:nvSpPr>
          <p:cNvPr id="151" name="Google Shape;151;p6"/>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As per the previous cost analysis against the Confusion Matrix score of the Model it is </a:t>
            </a:r>
            <a:r>
              <a:rPr b="1" i="1" lang="en-US" sz="2400"/>
              <a:t>evidently clear that business is going to gain if we are able to detect fraud as soon as possible</a:t>
            </a:r>
            <a:r>
              <a:rPr lang="en-US" sz="2400"/>
              <a:t>.</a:t>
            </a:r>
            <a:endParaRPr/>
          </a:p>
          <a:p>
            <a:pPr indent="-228600" lvl="0" marL="228600" rtl="0" algn="l">
              <a:lnSpc>
                <a:spcPct val="90000"/>
              </a:lnSpc>
              <a:spcBef>
                <a:spcPts val="1000"/>
              </a:spcBef>
              <a:spcAft>
                <a:spcPts val="0"/>
              </a:spcAft>
              <a:buClr>
                <a:schemeClr val="dk1"/>
              </a:buClr>
              <a:buSzPts val="2400"/>
              <a:buChar char="•"/>
            </a:pPr>
            <a:r>
              <a:rPr lang="en-US" sz="2400"/>
              <a:t>Other factors to consider implementing model in production are as below</a:t>
            </a:r>
            <a:endParaRPr/>
          </a:p>
          <a:p>
            <a:pPr indent="-228600" lvl="1" marL="685800" rtl="0" algn="l">
              <a:lnSpc>
                <a:spcPct val="90000"/>
              </a:lnSpc>
              <a:spcBef>
                <a:spcPts val="500"/>
              </a:spcBef>
              <a:spcAft>
                <a:spcPts val="0"/>
              </a:spcAft>
              <a:buClr>
                <a:schemeClr val="dk1"/>
              </a:buClr>
              <a:buSzPts val="2400"/>
              <a:buChar char="•"/>
            </a:pPr>
            <a:r>
              <a:rPr lang="en-US"/>
              <a:t>Cost of the ML model development and deployment is </a:t>
            </a:r>
            <a:r>
              <a:rPr b="1" i="1" lang="en-US"/>
              <a:t>one time cost</a:t>
            </a:r>
            <a:r>
              <a:rPr lang="en-US"/>
              <a:t>.</a:t>
            </a:r>
            <a:endParaRPr/>
          </a:p>
          <a:p>
            <a:pPr indent="-228600" lvl="1" marL="685800" rtl="0" algn="l">
              <a:lnSpc>
                <a:spcPct val="90000"/>
              </a:lnSpc>
              <a:spcBef>
                <a:spcPts val="500"/>
              </a:spcBef>
              <a:spcAft>
                <a:spcPts val="0"/>
              </a:spcAft>
              <a:buClr>
                <a:schemeClr val="dk1"/>
              </a:buClr>
              <a:buSzPts val="2400"/>
              <a:buChar char="•"/>
            </a:pPr>
            <a:r>
              <a:rPr lang="en-US"/>
              <a:t>Their will be </a:t>
            </a:r>
            <a:r>
              <a:rPr lang="en-US">
                <a:solidFill>
                  <a:srgbClr val="FF0000"/>
                </a:solidFill>
              </a:rPr>
              <a:t>cost of Maintenance</a:t>
            </a:r>
            <a:r>
              <a:rPr lang="en-US"/>
              <a:t>, but it would be </a:t>
            </a:r>
            <a:r>
              <a:rPr lang="en-US">
                <a:solidFill>
                  <a:srgbClr val="00B050"/>
                </a:solidFill>
              </a:rPr>
              <a:t>quite on lower side compared to gains in business</a:t>
            </a:r>
            <a:r>
              <a:rPr lang="en-US"/>
              <a:t> over the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7"/>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7"/>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7"/>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7"/>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7"/>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Appendix</a:t>
            </a:r>
            <a:endParaRPr sz="4000">
              <a:solidFill>
                <a:srgbClr val="FFFFFF"/>
              </a:solidFill>
            </a:endParaRPr>
          </a:p>
        </p:txBody>
      </p:sp>
      <p:sp>
        <p:nvSpPr>
          <p:cNvPr id="164" name="Google Shape;164;p7"/>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Model Used :- K-Nearest Neighbour classifier</a:t>
            </a:r>
            <a:endParaRPr/>
          </a:p>
          <a:p>
            <a:pPr indent="-228600" lvl="0" marL="228600" rtl="0" algn="l">
              <a:lnSpc>
                <a:spcPct val="90000"/>
              </a:lnSpc>
              <a:spcBef>
                <a:spcPts val="1000"/>
              </a:spcBef>
              <a:spcAft>
                <a:spcPts val="0"/>
              </a:spcAft>
              <a:buClr>
                <a:schemeClr val="dk1"/>
              </a:buClr>
              <a:buSzPts val="2400"/>
              <a:buChar char="•"/>
            </a:pPr>
            <a:r>
              <a:rPr lang="en-US" sz="2400"/>
              <a:t>Accuracy score of 96.14% was obtained with important features and  technique.</a:t>
            </a:r>
            <a:endParaRPr/>
          </a:p>
          <a:p>
            <a:pPr indent="-228600" lvl="0" marL="228600" rtl="0" algn="l">
              <a:lnSpc>
                <a:spcPct val="90000"/>
              </a:lnSpc>
              <a:spcBef>
                <a:spcPts val="1000"/>
              </a:spcBef>
              <a:spcAft>
                <a:spcPts val="0"/>
              </a:spcAft>
              <a:buClr>
                <a:schemeClr val="dk1"/>
              </a:buClr>
              <a:buSzPts val="2400"/>
              <a:buChar char="•"/>
            </a:pPr>
            <a:r>
              <a:rPr lang="en-US" sz="2400"/>
              <a:t>While Recall is 62%and F1 is 75%.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8"/>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8"/>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8"/>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8"/>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8"/>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8"/>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None/>
            </a:pPr>
            <a:r>
              <a:rPr lang="en-US" sz="6000"/>
              <a:t>Thank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2021-08-08T11:24:10Z</dcterms:created>
  <dc:creator>Patil, Prasanna 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0x01010029133064B4EC574F9D5E04EED1E12D42</vt:lpwstr>
  </property>
</Properties>
</file>