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87" r:id="rId2"/>
    <p:sldId id="282" r:id="rId3"/>
    <p:sldId id="258" r:id="rId4"/>
    <p:sldId id="277" r:id="rId5"/>
    <p:sldId id="260" r:id="rId6"/>
    <p:sldId id="285" r:id="rId7"/>
    <p:sldId id="286" r:id="rId8"/>
    <p:sldId id="275" r:id="rId9"/>
    <p:sldId id="264" r:id="rId10"/>
    <p:sldId id="281" r:id="rId11"/>
    <p:sldId id="280" r:id="rId12"/>
    <p:sldId id="284" r:id="rId13"/>
    <p:sldId id="283" r:id="rId14"/>
    <p:sldId id="278"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F9EE0-5580-49AE-9171-EC76F1D251A1}" v="6" dt="2023-09-25T09:55:07.355"/>
    <p1510:client id="{E8936812-A450-4FB7-81EC-970411E27AE3}" v="7" dt="2023-02-03T18:35:44.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1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57F71-0F06-4CDF-89E0-553C7532F8CC}" type="datetimeFigureOut">
              <a:rPr lang="en-US" smtClean="0"/>
              <a:pPr/>
              <a:t>9/25/2023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B99E52-AD94-4B16-B5A8-F51BA7CC2A69}" type="slidenum">
              <a:rPr lang="en-US" smtClean="0"/>
              <a:pPr/>
              <a:t>‹#›</a:t>
            </a:fld>
            <a:endParaRPr lang="en-US"/>
          </a:p>
        </p:txBody>
      </p:sp>
    </p:spTree>
    <p:extLst>
      <p:ext uri="{BB962C8B-B14F-4D97-AF65-F5344CB8AC3E}">
        <p14:creationId xmlns:p14="http://schemas.microsoft.com/office/powerpoint/2010/main" val="199762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it</a:t>
            </a:r>
            <a:r>
              <a:rPr lang="en-US" baseline="0"/>
              <a:t> as per your requirements</a:t>
            </a:r>
            <a:endParaRPr lang="en-US"/>
          </a:p>
        </p:txBody>
      </p:sp>
      <p:sp>
        <p:nvSpPr>
          <p:cNvPr id="4" name="Slide Number Placeholder 3"/>
          <p:cNvSpPr>
            <a:spLocks noGrp="1"/>
          </p:cNvSpPr>
          <p:nvPr>
            <p:ph type="sldNum" sz="quarter" idx="10"/>
          </p:nvPr>
        </p:nvSpPr>
        <p:spPr/>
        <p:txBody>
          <a:bodyPr/>
          <a:lstStyle/>
          <a:p>
            <a:fld id="{D7B99E52-AD94-4B16-B5A8-F51BA7CC2A69}" type="slidenum">
              <a:rPr lang="en-US" smtClean="0"/>
              <a:pPr/>
              <a:t>1</a:t>
            </a:fld>
            <a:endParaRPr lang="en-US"/>
          </a:p>
        </p:txBody>
      </p:sp>
    </p:spTree>
    <p:extLst>
      <p:ext uri="{BB962C8B-B14F-4D97-AF65-F5344CB8AC3E}">
        <p14:creationId xmlns:p14="http://schemas.microsoft.com/office/powerpoint/2010/main" val="339422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70390-50FA-48AF-8DF7-DFA5445780A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20820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9351C-4790-4F91-8D52-6F29B193562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15965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16C66-43DF-4254-B6AD-705738A62579}"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27587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55CFFE-2687-4C57-96C5-02FF0BD810CE}"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1667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BCD7B4-368A-4DBF-89E7-94599A074D3B}" type="datetime1">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65184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5E96FB-AEBA-47C5-9996-721C0F2FF4BA}"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09091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9AA148-EFE9-48CE-AA2A-388F27F2AD77}" type="datetime1">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326054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D46967-7212-4816-B262-497CE1A7888C}" type="datetime1">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381251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065E0-B773-4001-A6DA-1FFA57D96EB8}" type="datetime1">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49991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03458-DA9D-4243-936A-9F4FEEFB49D0}"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285554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A91B14-F3FE-4FF9-9A47-3882293AA23C}" type="datetime1">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69B-4271-4816-A8EE-A8C317A1C3F2}" type="slidenum">
              <a:rPr lang="en-US" smtClean="0"/>
              <a:pPr/>
              <a:t>‹#›</a:t>
            </a:fld>
            <a:endParaRPr lang="en-US"/>
          </a:p>
        </p:txBody>
      </p:sp>
    </p:spTree>
    <p:extLst>
      <p:ext uri="{BB962C8B-B14F-4D97-AF65-F5344CB8AC3E}">
        <p14:creationId xmlns:p14="http://schemas.microsoft.com/office/powerpoint/2010/main" val="165325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5D186-D18E-43ED-B787-883C70CEA8AD}" type="datetime1">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B769B-4271-4816-A8EE-A8C317A1C3F2}" type="slidenum">
              <a:rPr lang="en-US" smtClean="0"/>
              <a:pPr/>
              <a:t>‹#›</a:t>
            </a:fld>
            <a:endParaRPr lang="en-US"/>
          </a:p>
        </p:txBody>
      </p:sp>
    </p:spTree>
    <p:extLst>
      <p:ext uri="{BB962C8B-B14F-4D97-AF65-F5344CB8AC3E}">
        <p14:creationId xmlns:p14="http://schemas.microsoft.com/office/powerpoint/2010/main" val="194503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00339"/>
            <a:ext cx="8610600" cy="2342861"/>
          </a:xfrm>
        </p:spPr>
        <p:txBody>
          <a:bodyPr>
            <a:noAutofit/>
          </a:bodyPr>
          <a:lstStyle/>
          <a:p>
            <a:r>
              <a:rPr lang="en-US" sz="2400" b="1"/>
              <a:t>DR. AKHILESH DAS GUPTA INSTITUTE OF TECHNOLOGY &amp; MANAGEMENT</a:t>
            </a:r>
            <a:br>
              <a:rPr lang="en-US" sz="2400" b="1"/>
            </a:br>
            <a:br>
              <a:rPr lang="en-US" sz="2400" b="1"/>
            </a:br>
            <a:br>
              <a:rPr lang="en-US" sz="2400" b="1"/>
            </a:br>
            <a:br>
              <a:rPr lang="en-US" sz="2400" b="1"/>
            </a:br>
            <a:br>
              <a:rPr lang="en-US" sz="2400"/>
            </a:br>
            <a:r>
              <a:rPr lang="en-US" sz="2400" b="1"/>
              <a:t>DEPARTMENT OF ELECTRICAL AND ELECTRONICS ENGINEERING</a:t>
            </a:r>
            <a:br>
              <a:rPr lang="en-US" sz="2400"/>
            </a:br>
            <a:endParaRPr lang="en-US" sz="2400"/>
          </a:p>
        </p:txBody>
      </p:sp>
      <p:sp>
        <p:nvSpPr>
          <p:cNvPr id="3" name="Subtitle 2"/>
          <p:cNvSpPr>
            <a:spLocks noGrp="1"/>
          </p:cNvSpPr>
          <p:nvPr>
            <p:ph type="subTitle" idx="1"/>
          </p:nvPr>
        </p:nvSpPr>
        <p:spPr>
          <a:xfrm>
            <a:off x="1371600" y="4542692"/>
            <a:ext cx="6400800" cy="2007732"/>
          </a:xfrm>
        </p:spPr>
        <p:txBody>
          <a:bodyPr vert="horz" lIns="91440" tIns="45720" rIns="91440" bIns="45720" rtlCol="0" anchor="t">
            <a:normAutofit fontScale="92500" lnSpcReduction="10000"/>
          </a:bodyPr>
          <a:lstStyle/>
          <a:p>
            <a:r>
              <a:rPr lang="en-US" sz="2200" dirty="0">
                <a:solidFill>
                  <a:schemeClr val="tx1"/>
                </a:solidFill>
                <a:latin typeface="Times New Roman"/>
                <a:cs typeface="Times New Roman"/>
              </a:rPr>
              <a:t>Group No. 9</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a:cs typeface="Times New Roman"/>
              </a:rPr>
              <a:t>Under the guidance of </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ea typeface="+mn-lt"/>
                <a:cs typeface="+mn-lt"/>
              </a:rPr>
              <a:t>Dr. Pratul Arvind</a:t>
            </a:r>
            <a:endParaRPr lang="en-US" sz="1800" dirty="0">
              <a:solidFill>
                <a:schemeClr val="tx1"/>
              </a:solidFill>
              <a:latin typeface="Times New Roman" panose="02020603050405020304" pitchFamily="18" charset="0"/>
              <a:ea typeface="+mn-lt"/>
              <a:cs typeface="Times New Roman" panose="02020603050405020304" pitchFamily="18" charset="0"/>
            </a:endParaRPr>
          </a:p>
          <a:p>
            <a:r>
              <a:rPr lang="en-US" sz="1800" dirty="0">
                <a:solidFill>
                  <a:schemeClr val="tx1"/>
                </a:solidFill>
                <a:latin typeface="Times New Roman"/>
                <a:ea typeface="+mn-lt"/>
                <a:cs typeface="Times New Roman"/>
              </a:rPr>
              <a:t>Presented</a:t>
            </a:r>
            <a:r>
              <a:rPr lang="en-US" sz="1800" dirty="0">
                <a:solidFill>
                  <a:schemeClr val="tx1"/>
                </a:solidFill>
                <a:latin typeface="Times New Roman"/>
                <a:cs typeface="Times New Roman"/>
              </a:rPr>
              <a:t> by </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a:cs typeface="Times New Roman"/>
              </a:rPr>
              <a:t>Devanshu Rawat </a:t>
            </a:r>
            <a:r>
              <a:rPr lang="en-US" sz="1800" dirty="0">
                <a:solidFill>
                  <a:schemeClr val="tx1"/>
                </a:solidFill>
                <a:latin typeface="Times New Roman"/>
                <a:cs typeface="Times New Roman"/>
              </a:rPr>
              <a:t>[</a:t>
            </a:r>
            <a:r>
              <a:rPr lang="en-US" sz="1800" b="1" dirty="0">
                <a:solidFill>
                  <a:schemeClr val="tx1"/>
                </a:solidFill>
                <a:latin typeface="Times New Roman"/>
                <a:cs typeface="Times New Roman"/>
              </a:rPr>
              <a:t>001</a:t>
            </a:r>
            <a:r>
              <a:rPr lang="en-US" sz="1800" dirty="0">
                <a:solidFill>
                  <a:schemeClr val="tx1"/>
                </a:solidFill>
                <a:latin typeface="Times New Roman"/>
                <a:cs typeface="Times New Roman"/>
              </a:rPr>
              <a:t>]</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a:cs typeface="Times New Roman"/>
              </a:rPr>
              <a:t>Date: 1/12/2023</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0106" y="3212352"/>
            <a:ext cx="8345959" cy="800219"/>
          </a:xfrm>
          <a:prstGeom prst="rect">
            <a:avLst/>
          </a:prstGeom>
        </p:spPr>
        <p:txBody>
          <a:bodyPr wrap="square" lIns="91440" tIns="45720" rIns="91440" bIns="45720" anchor="t">
            <a:spAutoFit/>
          </a:bodyPr>
          <a:lstStyle/>
          <a:p>
            <a:pPr algn="ctr"/>
            <a:r>
              <a:rPr lang="en-US" sz="2300" b="1">
                <a:latin typeface="Times New Roman"/>
                <a:cs typeface="Times New Roman"/>
              </a:rPr>
              <a:t>Real Time Facial recognition implementation </a:t>
            </a:r>
            <a:endParaRPr lang="en-US" sz="2300" b="1">
              <a:cs typeface="Calibri"/>
            </a:endParaRPr>
          </a:p>
          <a:p>
            <a:pPr algn="ctr"/>
            <a:r>
              <a:rPr lang="en-US" sz="2300" b="1">
                <a:latin typeface="Times New Roman"/>
                <a:cs typeface="Times New Roman"/>
              </a:rPr>
              <a:t>on Attendance System</a:t>
            </a:r>
            <a:endParaRPr lang="en-US" sz="2300" b="1">
              <a:cs typeface="Calibri"/>
            </a:endParaRPr>
          </a:p>
        </p:txBody>
      </p:sp>
      <p:pic>
        <p:nvPicPr>
          <p:cNvPr id="6" name="Picture 2" descr="Image result for akhilesh das gupta institute of technolog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799011"/>
            <a:ext cx="148249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8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9AE86-CEEB-EE1F-3B67-93C33EAA5D9A}"/>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Images stored in Particular Folder</a:t>
            </a:r>
            <a:r>
              <a:rPr lang="en-US" sz="3500">
                <a:solidFill>
                  <a:srgbClr val="FFFFFF"/>
                </a:solidFill>
              </a:rPr>
              <a:t> </a:t>
            </a:r>
            <a:endParaRPr lang="en-US" sz="3500" kern="120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79E0222F-2643-76B1-3758-721A9DDBD543}"/>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pic>
        <p:nvPicPr>
          <p:cNvPr id="6" name="Picture 7">
            <a:extLst>
              <a:ext uri="{FF2B5EF4-FFF2-40B4-BE49-F238E27FC236}">
                <a16:creationId xmlns:a16="http://schemas.microsoft.com/office/drawing/2014/main" id="{2FE76852-08E4-523E-17D5-EC784F6AC8D7}"/>
              </a:ext>
            </a:extLst>
          </p:cNvPr>
          <p:cNvPicPr>
            <a:picLocks noGrp="1" noChangeAspect="1"/>
          </p:cNvPicPr>
          <p:nvPr>
            <p:ph idx="1"/>
          </p:nvPr>
        </p:nvPicPr>
        <p:blipFill>
          <a:blip r:embed="rId2"/>
          <a:stretch>
            <a:fillRect/>
          </a:stretch>
        </p:blipFill>
        <p:spPr>
          <a:xfrm>
            <a:off x="548922" y="1600200"/>
            <a:ext cx="8046156" cy="4525963"/>
          </a:xfrm>
        </p:spPr>
      </p:pic>
    </p:spTree>
    <p:extLst>
      <p:ext uri="{BB962C8B-B14F-4D97-AF65-F5344CB8AC3E}">
        <p14:creationId xmlns:p14="http://schemas.microsoft.com/office/powerpoint/2010/main" val="284851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0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0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Title 1">
            <a:extLst>
              <a:ext uri="{FF2B5EF4-FFF2-40B4-BE49-F238E27FC236}">
                <a16:creationId xmlns:a16="http://schemas.microsoft.com/office/drawing/2014/main" id="{520A562C-84FD-19A3-4852-E596228BFF68}"/>
              </a:ext>
            </a:extLst>
          </p:cNvPr>
          <p:cNvSpPr>
            <a:spLocks noGrp="1"/>
          </p:cNvSpPr>
          <p:nvPr>
            <p:ph type="title"/>
          </p:nvPr>
        </p:nvSpPr>
        <p:spPr>
          <a:xfrm>
            <a:off x="514995" y="1309656"/>
            <a:ext cx="2160621" cy="1614457"/>
          </a:xfrm>
        </p:spPr>
        <p:txBody>
          <a:bodyPr vert="horz" lIns="91440" tIns="45720" rIns="91440" bIns="45720" rtlCol="0" anchor="t">
            <a:normAutofit/>
          </a:bodyPr>
          <a:lstStyle/>
          <a:p>
            <a:pPr algn="l">
              <a:lnSpc>
                <a:spcPct val="90000"/>
              </a:lnSpc>
            </a:pPr>
            <a:r>
              <a:rPr lang="en-US" sz="3200" kern="1200">
                <a:solidFill>
                  <a:srgbClr val="FFFFFF"/>
                </a:solidFill>
                <a:latin typeface="+mj-lt"/>
                <a:ea typeface="+mj-ea"/>
                <a:cs typeface="+mj-cs"/>
              </a:rPr>
              <a:t>Attendance Database</a:t>
            </a:r>
          </a:p>
        </p:txBody>
      </p:sp>
      <p:sp>
        <p:nvSpPr>
          <p:cNvPr id="82" name="Content Placeholder 81">
            <a:extLst>
              <a:ext uri="{FF2B5EF4-FFF2-40B4-BE49-F238E27FC236}">
                <a16:creationId xmlns:a16="http://schemas.microsoft.com/office/drawing/2014/main" id="{4C96E831-56C4-8537-1427-32CCF6355231}"/>
              </a:ext>
            </a:extLst>
          </p:cNvPr>
          <p:cNvSpPr>
            <a:spLocks noGrp="1"/>
          </p:cNvSpPr>
          <p:nvPr>
            <p:ph idx="1"/>
          </p:nvPr>
        </p:nvSpPr>
        <p:spPr>
          <a:xfrm>
            <a:off x="425154" y="3202633"/>
            <a:ext cx="2249699" cy="2392544"/>
          </a:xfrm>
        </p:spPr>
        <p:txBody>
          <a:bodyPr vert="horz" lIns="91440" tIns="45720" rIns="91440" bIns="45720" rtlCol="0" anchor="b">
            <a:normAutofit/>
          </a:bodyPr>
          <a:lstStyle/>
          <a:p>
            <a:pPr marL="0" indent="0">
              <a:lnSpc>
                <a:spcPct val="90000"/>
              </a:lnSpc>
              <a:spcBef>
                <a:spcPts val="1000"/>
              </a:spcBef>
              <a:buNone/>
            </a:pPr>
            <a:r>
              <a:rPr lang="en-US" sz="1700" kern="1200">
                <a:solidFill>
                  <a:srgbClr val="FFFFFF"/>
                </a:solidFill>
                <a:latin typeface="+mn-lt"/>
                <a:ea typeface="+mn-ea"/>
                <a:cs typeface="+mn-cs"/>
              </a:rPr>
              <a:t>Attendance is being marked at a excel sheet in that respective folder.</a:t>
            </a:r>
          </a:p>
        </p:txBody>
      </p:sp>
      <p:pic>
        <p:nvPicPr>
          <p:cNvPr id="5" name="Picture 5">
            <a:extLst>
              <a:ext uri="{FF2B5EF4-FFF2-40B4-BE49-F238E27FC236}">
                <a16:creationId xmlns:a16="http://schemas.microsoft.com/office/drawing/2014/main" id="{3255FEED-95B8-2E80-B8B1-F4C824905A35}"/>
              </a:ext>
            </a:extLst>
          </p:cNvPr>
          <p:cNvPicPr>
            <a:picLocks noChangeAspect="1"/>
          </p:cNvPicPr>
          <p:nvPr/>
        </p:nvPicPr>
        <p:blipFill rotWithShape="1">
          <a:blip r:embed="rId2"/>
          <a:srcRect r="966"/>
          <a:stretch/>
        </p:blipFill>
        <p:spPr>
          <a:xfrm>
            <a:off x="3376821" y="1308533"/>
            <a:ext cx="5419311" cy="4240933"/>
          </a:xfrm>
          <a:prstGeom prst="rect">
            <a:avLst/>
          </a:prstGeom>
        </p:spPr>
      </p:pic>
      <p:sp>
        <p:nvSpPr>
          <p:cNvPr id="4" name="Slide Number Placeholder 3">
            <a:extLst>
              <a:ext uri="{FF2B5EF4-FFF2-40B4-BE49-F238E27FC236}">
                <a16:creationId xmlns:a16="http://schemas.microsoft.com/office/drawing/2014/main" id="{2E052FDA-4B5B-AB4D-CA64-09E9233DEB28}"/>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extLst>
      <p:ext uri="{BB962C8B-B14F-4D97-AF65-F5344CB8AC3E}">
        <p14:creationId xmlns:p14="http://schemas.microsoft.com/office/powerpoint/2010/main" val="315753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87107-DDF7-D4A0-A149-790161CF1F62}"/>
              </a:ext>
            </a:extLst>
          </p:cNvPr>
          <p:cNvSpPr>
            <a:spLocks noGrp="1"/>
          </p:cNvSpPr>
          <p:nvPr>
            <p:ph type="title"/>
          </p:nvPr>
        </p:nvSpPr>
        <p:spPr>
          <a:xfrm>
            <a:off x="524785" y="5490971"/>
            <a:ext cx="5221554" cy="1159200"/>
          </a:xfrm>
        </p:spPr>
        <p:txBody>
          <a:bodyPr vert="horz" lIns="91440" tIns="45720" rIns="91440" bIns="45720" rtlCol="0" anchor="ctr">
            <a:normAutofit/>
          </a:bodyPr>
          <a:lstStyle/>
          <a:p>
            <a:pPr algn="l">
              <a:lnSpc>
                <a:spcPct val="90000"/>
              </a:lnSpc>
            </a:pPr>
            <a:r>
              <a:rPr lang="en-US" sz="3500" kern="1200">
                <a:solidFill>
                  <a:srgbClr val="FFFFFF"/>
                </a:solidFill>
                <a:latin typeface="+mj-lt"/>
                <a:ea typeface="+mj-ea"/>
                <a:cs typeface="+mj-cs"/>
              </a:rPr>
              <a:t>Video</a:t>
            </a:r>
          </a:p>
        </p:txBody>
      </p:sp>
      <p:pic>
        <p:nvPicPr>
          <p:cNvPr id="3" name="Untitled">
            <a:hlinkClick r:id="" action="ppaction://media"/>
            <a:extLst>
              <a:ext uri="{FF2B5EF4-FFF2-40B4-BE49-F238E27FC236}">
                <a16:creationId xmlns:a16="http://schemas.microsoft.com/office/drawing/2014/main" id="{B8611777-B859-4FE6-A81C-C1CBB8D86CB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89741" y="390832"/>
            <a:ext cx="8033981" cy="4519114"/>
          </a:xfrm>
          <a:prstGeom prst="rect">
            <a:avLst/>
          </a:prstGeom>
        </p:spPr>
      </p:pic>
      <p:sp>
        <p:nvSpPr>
          <p:cNvPr id="4" name="Slide Number Placeholder 3">
            <a:extLst>
              <a:ext uri="{FF2B5EF4-FFF2-40B4-BE49-F238E27FC236}">
                <a16:creationId xmlns:a16="http://schemas.microsoft.com/office/drawing/2014/main" id="{9B16AE65-E856-95D5-0BC2-01146D178170}"/>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rgbClr val="FFFFFF"/>
                </a:solidFill>
              </a:rPr>
              <a:pPr>
                <a:spcAft>
                  <a:spcPts val="600"/>
                </a:spcAft>
              </a:pPr>
              <a:t>12</a:t>
            </a:fld>
            <a:endParaRPr lang="en-US" sz="1000">
              <a:solidFill>
                <a:srgbClr val="FFFFFF"/>
              </a:solidFill>
            </a:endParaRPr>
          </a:p>
        </p:txBody>
      </p:sp>
    </p:spTree>
    <p:extLst>
      <p:ext uri="{BB962C8B-B14F-4D97-AF65-F5344CB8AC3E}">
        <p14:creationId xmlns:p14="http://schemas.microsoft.com/office/powerpoint/2010/main" val="338434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4089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3"/>
                </p:tgtEl>
              </p:cMediaNode>
            </p:video>
            <p:seq concurrent="1" nextAc="seek">
              <p:cTn id="13" restart="whenNotActive" fill="hold" evtFilter="cancelBubble" nodeType="interactiveSeq">
                <p:stCondLst>
                  <p:cond evt="onClick" delay="0">
                    <p:tgtEl>
                      <p:spTgt spid="3"/>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3"/>
                                        </p:tgtEl>
                                      </p:cBhvr>
                                    </p:cmd>
                                  </p:childTnLst>
                                </p:cTn>
                              </p:par>
                            </p:childTnLst>
                          </p:cTn>
                        </p:par>
                      </p:childTnLst>
                    </p:cTn>
                  </p:par>
                </p:childTnLst>
              </p:cTn>
              <p:nextCondLst>
                <p:cond evt="onClick" delay="0">
                  <p:tgtEl>
                    <p:spTgt spid="3"/>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CF1968-2EB8-6371-893C-7F32E9F88596}"/>
              </a:ext>
            </a:extLst>
          </p:cNvPr>
          <p:cNvSpPr>
            <a:spLocks noGrp="1"/>
          </p:cNvSpPr>
          <p:nvPr>
            <p:ph type="title"/>
          </p:nvPr>
        </p:nvSpPr>
        <p:spPr>
          <a:xfrm>
            <a:off x="701154" y="982272"/>
            <a:ext cx="2541314" cy="4560970"/>
          </a:xfrm>
        </p:spPr>
        <p:txBody>
          <a:bodyPr>
            <a:normAutofit/>
          </a:bodyPr>
          <a:lstStyle/>
          <a:p>
            <a:r>
              <a:rPr lang="en-US" sz="3500">
                <a:solidFill>
                  <a:srgbClr val="FFFFFF"/>
                </a:solidFill>
                <a:cs typeface="Calibri"/>
              </a:rPr>
              <a:t>Conclusion</a:t>
            </a:r>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687C777-E376-F9AD-A849-8EAE81E0A012}"/>
              </a:ext>
            </a:extLst>
          </p:cNvPr>
          <p:cNvSpPr>
            <a:spLocks noGrp="1"/>
          </p:cNvSpPr>
          <p:nvPr>
            <p:ph idx="1"/>
          </p:nvPr>
        </p:nvSpPr>
        <p:spPr>
          <a:xfrm>
            <a:off x="3916396" y="1719618"/>
            <a:ext cx="4461623" cy="4334629"/>
          </a:xfrm>
        </p:spPr>
        <p:txBody>
          <a:bodyPr vert="horz" lIns="91440" tIns="45720" rIns="91440" bIns="45720" rtlCol="0" anchor="ctr">
            <a:normAutofit/>
          </a:bodyPr>
          <a:lstStyle/>
          <a:p>
            <a:pPr marL="0" indent="0">
              <a:buNone/>
            </a:pPr>
            <a:r>
              <a:rPr lang="en-US" sz="1800" dirty="0">
                <a:solidFill>
                  <a:schemeClr val="bg1"/>
                </a:solidFill>
                <a:ea typeface="+mn-lt"/>
                <a:cs typeface="+mn-lt"/>
              </a:rPr>
              <a:t>The implementation of an automated attendance system has effectively addressed the issues of inaccuracies in traditional attendance methods. By utilizing facial recognition technology, we are able to prevent instances of fraud and improve efficiency. Overall, this cutting-edge technology holds immense potential for future advancements in attendance tracking.</a:t>
            </a:r>
            <a:endParaRPr lang="en-US" sz="1800" dirty="0">
              <a:solidFill>
                <a:schemeClr val="bg1"/>
              </a:solidFill>
              <a:cs typeface="Calibri"/>
            </a:endParaRPr>
          </a:p>
          <a:p>
            <a:endParaRPr lang="en-US" sz="1800" dirty="0">
              <a:solidFill>
                <a:schemeClr val="bg1"/>
              </a:solidFill>
              <a:cs typeface="Calibri"/>
            </a:endParaRPr>
          </a:p>
        </p:txBody>
      </p:sp>
      <p:sp>
        <p:nvSpPr>
          <p:cNvPr id="4" name="Slide Number Placeholder 3">
            <a:extLst>
              <a:ext uri="{FF2B5EF4-FFF2-40B4-BE49-F238E27FC236}">
                <a16:creationId xmlns:a16="http://schemas.microsoft.com/office/drawing/2014/main" id="{952A5137-0C29-F9C1-6CBD-9DCA66ADEFF0}"/>
              </a:ext>
            </a:extLst>
          </p:cNvPr>
          <p:cNvSpPr>
            <a:spLocks noGrp="1"/>
          </p:cNvSpPr>
          <p:nvPr>
            <p:ph type="sldNum" sz="quarter" idx="12"/>
          </p:nvPr>
        </p:nvSpPr>
        <p:spPr>
          <a:xfrm>
            <a:off x="8030718" y="6175188"/>
            <a:ext cx="514350" cy="320040"/>
          </a:xfrm>
        </p:spPr>
        <p:txBody>
          <a:bodyPr>
            <a:normAutofit/>
          </a:bodyPr>
          <a:lstStyle/>
          <a:p>
            <a:pPr>
              <a:spcAft>
                <a:spcPts val="600"/>
              </a:spcAft>
            </a:pPr>
            <a:fld id="{D24B769B-4271-4816-A8EE-A8C317A1C3F2}" type="slidenum">
              <a:rPr lang="en-US" sz="900">
                <a:solidFill>
                  <a:srgbClr val="FFFFFF"/>
                </a:solidFill>
              </a:rPr>
              <a:pPr>
                <a:spcAft>
                  <a:spcPts val="600"/>
                </a:spcAft>
              </a:pPr>
              <a:t>13</a:t>
            </a:fld>
            <a:endParaRPr lang="en-US" sz="900">
              <a:solidFill>
                <a:srgbClr val="FFFFFF"/>
              </a:solidFill>
            </a:endParaRPr>
          </a:p>
        </p:txBody>
      </p:sp>
    </p:spTree>
    <p:extLst>
      <p:ext uri="{BB962C8B-B14F-4D97-AF65-F5344CB8AC3E}">
        <p14:creationId xmlns:p14="http://schemas.microsoft.com/office/powerpoint/2010/main" val="2498904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2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78104A-4C76-A037-68B7-B490AD5B0FF2}"/>
              </a:ext>
            </a:extLst>
          </p:cNvPr>
          <p:cNvSpPr>
            <a:spLocks noGrp="1"/>
          </p:cNvSpPr>
          <p:nvPr>
            <p:ph type="title"/>
          </p:nvPr>
        </p:nvSpPr>
        <p:spPr>
          <a:xfrm>
            <a:off x="718879" y="800392"/>
            <a:ext cx="7698523" cy="1212102"/>
          </a:xfrm>
        </p:spPr>
        <p:txBody>
          <a:bodyPr>
            <a:normAutofit/>
          </a:bodyPr>
          <a:lstStyle/>
          <a:p>
            <a:r>
              <a:rPr lang="en-US" sz="3500">
                <a:solidFill>
                  <a:srgbClr val="FFFFFF"/>
                </a:solidFill>
                <a:cs typeface="Calibri"/>
              </a:rPr>
              <a:t>References</a:t>
            </a:r>
            <a:endParaRPr lang="en-US" sz="3500">
              <a:solidFill>
                <a:srgbClr val="FFFFFF"/>
              </a:solidFill>
            </a:endParaRPr>
          </a:p>
        </p:txBody>
      </p:sp>
      <p:sp>
        <p:nvSpPr>
          <p:cNvPr id="3" name="Content Placeholder 2">
            <a:extLst>
              <a:ext uri="{FF2B5EF4-FFF2-40B4-BE49-F238E27FC236}">
                <a16:creationId xmlns:a16="http://schemas.microsoft.com/office/drawing/2014/main" id="{56D7014D-FD35-1969-4739-751D4D6A5050}"/>
              </a:ext>
            </a:extLst>
          </p:cNvPr>
          <p:cNvSpPr>
            <a:spLocks noGrp="1"/>
          </p:cNvSpPr>
          <p:nvPr>
            <p:ph idx="1"/>
          </p:nvPr>
        </p:nvSpPr>
        <p:spPr>
          <a:xfrm>
            <a:off x="1025718" y="2490436"/>
            <a:ext cx="7281746" cy="3567173"/>
          </a:xfrm>
        </p:spPr>
        <p:txBody>
          <a:bodyPr vert="horz" lIns="91440" tIns="45720" rIns="91440" bIns="45720" rtlCol="0" anchor="ctr">
            <a:normAutofit/>
          </a:bodyPr>
          <a:lstStyle/>
          <a:p>
            <a:pPr marL="285750" indent="-285750"/>
            <a:r>
              <a:rPr lang="en-US" sz="1500" dirty="0" err="1">
                <a:ea typeface="+mn-lt"/>
                <a:cs typeface="+mn-lt"/>
              </a:rPr>
              <a:t>Faruqe</a:t>
            </a:r>
            <a:r>
              <a:rPr lang="en-US" sz="1500" dirty="0">
                <a:ea typeface="+mn-lt"/>
                <a:cs typeface="+mn-lt"/>
              </a:rPr>
              <a:t>, M.O. and Hasan, M. A. M.(2009). “ Face recognition using PCA and SVM. ” Proceedings of the 3rd International Conference on </a:t>
            </a:r>
            <a:r>
              <a:rPr lang="en-US" sz="1500" dirty="0" err="1">
                <a:ea typeface="+mn-lt"/>
                <a:cs typeface="+mn-lt"/>
              </a:rPr>
              <a:t>Anti Counterfeiting</a:t>
            </a:r>
            <a:r>
              <a:rPr lang="en-US" sz="1500" dirty="0">
                <a:ea typeface="+mn-lt"/>
                <a:cs typeface="+mn-lt"/>
              </a:rPr>
              <a:t>, Security and Identification in Communication, Aug. 20- 22, Hong Kong, pp: 97-101.</a:t>
            </a:r>
          </a:p>
          <a:p>
            <a:endParaRPr lang="en-US" sz="1500" dirty="0">
              <a:ea typeface="+mn-lt"/>
              <a:cs typeface="+mn-lt"/>
            </a:endParaRPr>
          </a:p>
          <a:p>
            <a:pPr marL="285750">
              <a:spcBef>
                <a:spcPts val="0"/>
              </a:spcBef>
            </a:pPr>
            <a:r>
              <a:rPr lang="en-US" sz="1500" dirty="0">
                <a:ea typeface="+mn-lt"/>
                <a:cs typeface="+mn-lt"/>
              </a:rPr>
              <a:t>Viola, Paul, and Michael J. Jones, “ Robust real-time face detection ”, International journal of computer vision 57.2 (2017):137-154.</a:t>
            </a:r>
          </a:p>
          <a:p>
            <a:r>
              <a:rPr lang="en-US" sz="1500" dirty="0">
                <a:ea typeface="+mn-lt"/>
                <a:cs typeface="+mn-lt"/>
              </a:rPr>
              <a:t>T. Lim, S. Sim, and M. Mansor,” RFID based attendance system ”, in Industrial Electronics and Applications, 2009. ISIEA 2009. IEEE Symposium on, vol. 2. IEEE, 2019, pp. 778782.</a:t>
            </a:r>
            <a:br>
              <a:rPr lang="en-US" sz="1500" dirty="0"/>
            </a:br>
            <a:endParaRPr lang="en-US" sz="1500" dirty="0">
              <a:cs typeface="Calibri"/>
            </a:endParaRPr>
          </a:p>
          <a:p>
            <a:endParaRPr lang="en-US" sz="1500" dirty="0">
              <a:cs typeface="Calibri"/>
            </a:endParaRPr>
          </a:p>
        </p:txBody>
      </p:sp>
      <p:sp>
        <p:nvSpPr>
          <p:cNvPr id="4" name="Slide Number Placeholder 3">
            <a:extLst>
              <a:ext uri="{FF2B5EF4-FFF2-40B4-BE49-F238E27FC236}">
                <a16:creationId xmlns:a16="http://schemas.microsoft.com/office/drawing/2014/main" id="{A9E50BD4-E1E9-6717-A80F-71C9EC77421A}"/>
              </a:ext>
            </a:extLst>
          </p:cNvPr>
          <p:cNvSpPr>
            <a:spLocks noGrp="1"/>
          </p:cNvSpPr>
          <p:nvPr>
            <p:ph type="sldNum" sz="quarter" idx="12"/>
          </p:nvPr>
        </p:nvSpPr>
        <p:spPr>
          <a:xfrm>
            <a:off x="8030718" y="6382512"/>
            <a:ext cx="514350" cy="320040"/>
          </a:xfrm>
        </p:spPr>
        <p:txBody>
          <a:bodyPr>
            <a:normAutofit/>
          </a:bodyPr>
          <a:lstStyle/>
          <a:p>
            <a:pPr>
              <a:spcAft>
                <a:spcPts val="600"/>
              </a:spcAft>
            </a:pPr>
            <a:fld id="{D24B769B-4271-4816-A8EE-A8C317A1C3F2}" type="slidenum">
              <a:rPr lang="en-US" sz="900"/>
              <a:pPr>
                <a:spcAft>
                  <a:spcPts val="600"/>
                </a:spcAft>
              </a:pPr>
              <a:t>14</a:t>
            </a:fld>
            <a:endParaRPr lang="en-US" sz="900"/>
          </a:p>
        </p:txBody>
      </p:sp>
    </p:spTree>
    <p:extLst>
      <p:ext uri="{BB962C8B-B14F-4D97-AF65-F5344CB8AC3E}">
        <p14:creationId xmlns:p14="http://schemas.microsoft.com/office/powerpoint/2010/main" val="754804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495D976-2D28-B4D6-360D-89AFF0C42F16}"/>
              </a:ext>
            </a:extLst>
          </p:cNvPr>
          <p:cNvSpPr>
            <a:spLocks noGrp="1"/>
          </p:cNvSpPr>
          <p:nvPr>
            <p:ph idx="1"/>
          </p:nvPr>
        </p:nvSpPr>
        <p:spPr>
          <a:xfrm>
            <a:off x="3916396" y="1719618"/>
            <a:ext cx="4461623" cy="4334629"/>
          </a:xfrm>
        </p:spPr>
        <p:txBody>
          <a:bodyPr vert="horz" lIns="91440" tIns="45720" rIns="91440" bIns="45720" rtlCol="0" anchor="ctr">
            <a:normAutofit/>
          </a:bodyPr>
          <a:lstStyle/>
          <a:p>
            <a:pPr marL="0" indent="0">
              <a:buNone/>
            </a:pPr>
            <a:r>
              <a:rPr lang="en-US" sz="5000">
                <a:solidFill>
                  <a:srgbClr val="FEFFFF"/>
                </a:solidFill>
                <a:cs typeface="Calibri"/>
              </a:rPr>
              <a:t>THANK YOU</a:t>
            </a:r>
          </a:p>
        </p:txBody>
      </p:sp>
      <p:sp>
        <p:nvSpPr>
          <p:cNvPr id="4" name="Slide Number Placeholder 3">
            <a:extLst>
              <a:ext uri="{FF2B5EF4-FFF2-40B4-BE49-F238E27FC236}">
                <a16:creationId xmlns:a16="http://schemas.microsoft.com/office/drawing/2014/main" id="{9A7BFA1A-24B1-3061-5C43-351C30FAA1B5}"/>
              </a:ext>
            </a:extLst>
          </p:cNvPr>
          <p:cNvSpPr>
            <a:spLocks noGrp="1"/>
          </p:cNvSpPr>
          <p:nvPr>
            <p:ph type="sldNum" sz="quarter" idx="12"/>
          </p:nvPr>
        </p:nvSpPr>
        <p:spPr>
          <a:xfrm>
            <a:off x="8030718" y="6175188"/>
            <a:ext cx="514350" cy="320040"/>
          </a:xfrm>
        </p:spPr>
        <p:txBody>
          <a:bodyPr>
            <a:normAutofit/>
          </a:bodyPr>
          <a:lstStyle/>
          <a:p>
            <a:pPr>
              <a:spcAft>
                <a:spcPts val="600"/>
              </a:spcAft>
            </a:pPr>
            <a:fld id="{D24B769B-4271-4816-A8EE-A8C317A1C3F2}" type="slidenum">
              <a:rPr lang="en-US" sz="900" dirty="0">
                <a:solidFill>
                  <a:srgbClr val="FFFFFF"/>
                </a:solidFill>
              </a:rPr>
              <a:pPr>
                <a:spcAft>
                  <a:spcPts val="600"/>
                </a:spcAft>
              </a:pPr>
              <a:t>15</a:t>
            </a:fld>
            <a:endParaRPr lang="en-US" sz="900">
              <a:solidFill>
                <a:srgbClr val="FFFFFF"/>
              </a:solidFill>
            </a:endParaRPr>
          </a:p>
        </p:txBody>
      </p:sp>
    </p:spTree>
    <p:extLst>
      <p:ext uri="{BB962C8B-B14F-4D97-AF65-F5344CB8AC3E}">
        <p14:creationId xmlns:p14="http://schemas.microsoft.com/office/powerpoint/2010/main" val="64344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15CF-EE4C-4845-4DD2-DFE5432A0AA6}"/>
              </a:ext>
            </a:extLst>
          </p:cNvPr>
          <p:cNvSpPr>
            <a:spLocks noGrp="1"/>
          </p:cNvSpPr>
          <p:nvPr>
            <p:ph type="title"/>
          </p:nvPr>
        </p:nvSpPr>
        <p:spPr>
          <a:xfrm>
            <a:off x="4990200" y="1396289"/>
            <a:ext cx="3754752" cy="1325563"/>
          </a:xfrm>
        </p:spPr>
        <p:txBody>
          <a:bodyPr>
            <a:normAutofit/>
          </a:bodyPr>
          <a:lstStyle/>
          <a:p>
            <a:pPr>
              <a:lnSpc>
                <a:spcPct val="90000"/>
              </a:lnSpc>
            </a:pPr>
            <a:r>
              <a:rPr lang="en-US">
                <a:ea typeface="+mj-lt"/>
                <a:cs typeface="+mj-lt"/>
              </a:rPr>
              <a:t>Table of contents</a:t>
            </a:r>
            <a:endParaRPr lang="en-US"/>
          </a:p>
        </p:txBody>
      </p:sp>
      <p:sp>
        <p:nvSpPr>
          <p:cNvPr id="31" name="Freeform: Shape 3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Bullseye">
            <a:extLst>
              <a:ext uri="{FF2B5EF4-FFF2-40B4-BE49-F238E27FC236}">
                <a16:creationId xmlns:a16="http://schemas.microsoft.com/office/drawing/2014/main" id="{D5BE458C-ADD2-EA9D-F1D2-EB652742D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3180" y="1156625"/>
            <a:ext cx="3078957" cy="3078957"/>
          </a:xfrm>
          <a:prstGeom prst="rect">
            <a:avLst/>
          </a:prstGeom>
        </p:spPr>
      </p:pic>
      <p:sp>
        <p:nvSpPr>
          <p:cNvPr id="4" name="Slide Number Placeholder 3">
            <a:extLst>
              <a:ext uri="{FF2B5EF4-FFF2-40B4-BE49-F238E27FC236}">
                <a16:creationId xmlns:a16="http://schemas.microsoft.com/office/drawing/2014/main" id="{5BF715C5-E8FB-41D9-E4F8-A013B4C40228}"/>
              </a:ext>
            </a:extLst>
          </p:cNvPr>
          <p:cNvSpPr>
            <a:spLocks noGrp="1"/>
          </p:cNvSpPr>
          <p:nvPr>
            <p:ph type="sldNum" sz="quarter" idx="12"/>
          </p:nvPr>
        </p:nvSpPr>
        <p:spPr>
          <a:xfrm>
            <a:off x="8250174" y="599325"/>
            <a:ext cx="411480" cy="548640"/>
          </a:xfrm>
          <a:prstGeom prst="ellipse">
            <a:avLst/>
          </a:prstGeom>
          <a:solidFill>
            <a:srgbClr val="7F7F7F"/>
          </a:solidFill>
        </p:spPr>
        <p:txBody>
          <a:bodyPr anchor="ctr">
            <a:normAutofit/>
          </a:bodyPr>
          <a:lstStyle/>
          <a:p>
            <a:pPr algn="ctr">
              <a:spcAft>
                <a:spcPts val="600"/>
              </a:spcAft>
            </a:pPr>
            <a:fld id="{D24B769B-4271-4816-A8EE-A8C317A1C3F2}" type="slidenum">
              <a:rPr lang="en-US" sz="1300" dirty="0">
                <a:solidFill>
                  <a:srgbClr val="FFFFFF"/>
                </a:solidFill>
              </a:rPr>
              <a:pPr algn="ctr">
                <a:spcAft>
                  <a:spcPts val="600"/>
                </a:spcAft>
              </a:pPr>
              <a:t>2</a:t>
            </a:fld>
            <a:endParaRPr lang="en-US" sz="1300" dirty="0">
              <a:solidFill>
                <a:srgbClr val="FFFFFF"/>
              </a:solidFill>
            </a:endParaRPr>
          </a:p>
        </p:txBody>
      </p:sp>
      <p:sp>
        <p:nvSpPr>
          <p:cNvPr id="3" name="Content Placeholder 2">
            <a:extLst>
              <a:ext uri="{FF2B5EF4-FFF2-40B4-BE49-F238E27FC236}">
                <a16:creationId xmlns:a16="http://schemas.microsoft.com/office/drawing/2014/main" id="{D5EC6508-AA3F-9AB9-24D9-E3FD55163973}"/>
              </a:ext>
            </a:extLst>
          </p:cNvPr>
          <p:cNvSpPr>
            <a:spLocks noGrp="1"/>
          </p:cNvSpPr>
          <p:nvPr>
            <p:ph idx="1"/>
          </p:nvPr>
        </p:nvSpPr>
        <p:spPr>
          <a:xfrm>
            <a:off x="4454477" y="2871982"/>
            <a:ext cx="4463511" cy="3800601"/>
          </a:xfrm>
        </p:spPr>
        <p:txBody>
          <a:bodyPr vert="horz" lIns="91440" tIns="45720" rIns="91440" bIns="45720" rtlCol="0" anchor="t">
            <a:normAutofit/>
          </a:bodyPr>
          <a:lstStyle/>
          <a:p>
            <a:r>
              <a:rPr lang="en-US" sz="2000" dirty="0">
                <a:ea typeface="+mn-lt"/>
                <a:cs typeface="+mn-lt"/>
              </a:rPr>
              <a:t>Objective</a:t>
            </a:r>
          </a:p>
          <a:p>
            <a:r>
              <a:rPr lang="en-US" sz="2000" dirty="0">
                <a:ea typeface="+mn-lt"/>
                <a:cs typeface="+mn-lt"/>
              </a:rPr>
              <a:t>Introduction</a:t>
            </a:r>
          </a:p>
          <a:p>
            <a:r>
              <a:rPr lang="en-US" sz="2000" dirty="0">
                <a:ea typeface="+mn-lt"/>
                <a:cs typeface="+mn-lt"/>
              </a:rPr>
              <a:t>Proposed model</a:t>
            </a:r>
          </a:p>
          <a:p>
            <a:r>
              <a:rPr lang="en-US" sz="2000" dirty="0">
                <a:ea typeface="+mn-lt"/>
                <a:cs typeface="+mn-lt"/>
              </a:rPr>
              <a:t>Simulation Results</a:t>
            </a:r>
          </a:p>
          <a:p>
            <a:r>
              <a:rPr lang="en-US" sz="2000" dirty="0">
                <a:ea typeface="+mn-lt"/>
                <a:cs typeface="+mn-lt"/>
              </a:rPr>
              <a:t>Application</a:t>
            </a:r>
            <a:endParaRPr lang="en-US" dirty="0"/>
          </a:p>
          <a:p>
            <a:r>
              <a:rPr lang="en-US" sz="2000" dirty="0">
                <a:ea typeface="+mn-lt"/>
                <a:cs typeface="+mn-lt"/>
              </a:rPr>
              <a:t>Video of working model</a:t>
            </a:r>
          </a:p>
          <a:p>
            <a:r>
              <a:rPr lang="en-US" sz="2000" dirty="0">
                <a:ea typeface="+mn-lt"/>
                <a:cs typeface="+mn-lt"/>
              </a:rPr>
              <a:t>Conclusion</a:t>
            </a:r>
            <a:endParaRPr lang="en-US" sz="2000" dirty="0">
              <a:cs typeface="Calibri"/>
            </a:endParaRPr>
          </a:p>
          <a:p>
            <a:r>
              <a:rPr lang="en-US" sz="2000" dirty="0">
                <a:ea typeface="+mn-lt"/>
                <a:cs typeface="+mn-lt"/>
              </a:rPr>
              <a:t>Details of publications</a:t>
            </a:r>
          </a:p>
          <a:p>
            <a:r>
              <a:rPr lang="en-US" sz="2000" dirty="0">
                <a:ea typeface="+mn-lt"/>
                <a:cs typeface="+mn-lt"/>
              </a:rPr>
              <a:t>References</a:t>
            </a:r>
          </a:p>
          <a:p>
            <a:endParaRPr lang="en-US" sz="2000">
              <a:ea typeface="+mn-lt"/>
              <a:cs typeface="+mn-lt"/>
            </a:endParaRPr>
          </a:p>
          <a:p>
            <a:endParaRPr lang="en-US" sz="2000">
              <a:cs typeface="Calibri"/>
            </a:endParaRPr>
          </a:p>
        </p:txBody>
      </p:sp>
    </p:spTree>
    <p:extLst>
      <p:ext uri="{BB962C8B-B14F-4D97-AF65-F5344CB8AC3E}">
        <p14:creationId xmlns:p14="http://schemas.microsoft.com/office/powerpoint/2010/main" val="37731364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7F78A-8D6A-0DF1-3BBB-F4D9A064E2B5}"/>
              </a:ext>
            </a:extLst>
          </p:cNvPr>
          <p:cNvSpPr>
            <a:spLocks noGrp="1"/>
          </p:cNvSpPr>
          <p:nvPr>
            <p:ph type="title"/>
          </p:nvPr>
        </p:nvSpPr>
        <p:spPr>
          <a:xfrm>
            <a:off x="628650" y="963877"/>
            <a:ext cx="2620771" cy="4930246"/>
          </a:xfrm>
        </p:spPr>
        <p:style>
          <a:lnRef idx="0">
            <a:schemeClr val="accent1"/>
          </a:lnRef>
          <a:fillRef idx="3">
            <a:schemeClr val="accent1"/>
          </a:fillRef>
          <a:effectRef idx="3">
            <a:schemeClr val="accent1"/>
          </a:effectRef>
          <a:fontRef idx="minor">
            <a:schemeClr val="lt1"/>
          </a:fontRef>
        </p:style>
        <p:txBody>
          <a:bodyPr>
            <a:normAutofit/>
          </a:bodyPr>
          <a:lstStyle/>
          <a:p>
            <a:pPr algn="r"/>
            <a:r>
              <a:rPr lang="en-US" u="sng">
                <a:ea typeface="+mj-lt"/>
                <a:cs typeface="+mj-lt"/>
              </a:rPr>
              <a:t>Objective</a:t>
            </a:r>
            <a:endParaRPr lang="en-US" u="sng"/>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0694D7-7AF5-F6BE-FB0B-27E0A28AD356}"/>
              </a:ext>
            </a:extLst>
          </p:cNvPr>
          <p:cNvSpPr>
            <a:spLocks noGrp="1"/>
          </p:cNvSpPr>
          <p:nvPr>
            <p:ph idx="1"/>
          </p:nvPr>
        </p:nvSpPr>
        <p:spPr>
          <a:xfrm>
            <a:off x="3732023" y="963877"/>
            <a:ext cx="4783327" cy="4930246"/>
          </a:xfrm>
        </p:spPr>
        <p:txBody>
          <a:bodyPr vert="horz" lIns="91440" tIns="45720" rIns="91440" bIns="45720" rtlCol="0" anchor="ctr">
            <a:normAutofit/>
          </a:bodyPr>
          <a:lstStyle/>
          <a:p>
            <a:pPr>
              <a:buNone/>
            </a:pPr>
            <a:endParaRPr lang="en-US" sz="2100">
              <a:ea typeface="+mn-lt"/>
              <a:cs typeface="+mn-lt"/>
            </a:endParaRPr>
          </a:p>
          <a:p>
            <a:pPr>
              <a:buNone/>
            </a:pPr>
            <a:r>
              <a:rPr lang="en-US" sz="2200">
                <a:ea typeface="+mn-lt"/>
                <a:cs typeface="+mn-lt"/>
              </a:rPr>
              <a:t>To create a model to detect the face of students and recognize them with their names.</a:t>
            </a:r>
            <a:endParaRPr lang="en-US" sz="2200">
              <a:cs typeface="Calibri"/>
            </a:endParaRPr>
          </a:p>
        </p:txBody>
      </p:sp>
      <p:sp>
        <p:nvSpPr>
          <p:cNvPr id="4" name="Slide Number Placeholder 3">
            <a:extLst>
              <a:ext uri="{FF2B5EF4-FFF2-40B4-BE49-F238E27FC236}">
                <a16:creationId xmlns:a16="http://schemas.microsoft.com/office/drawing/2014/main" id="{59AB8DF3-A118-3727-72C7-7A15C5D75E07}"/>
              </a:ext>
            </a:extLst>
          </p:cNvPr>
          <p:cNvSpPr>
            <a:spLocks noGrp="1"/>
          </p:cNvSpPr>
          <p:nvPr>
            <p:ph type="sldNum" sz="quarter" idx="12"/>
          </p:nvPr>
        </p:nvSpPr>
        <p:spPr>
          <a:xfrm>
            <a:off x="7928637" y="6355080"/>
            <a:ext cx="586712" cy="365125"/>
          </a:xfrm>
        </p:spPr>
        <p:txBody>
          <a:bodyPr>
            <a:normAutofit/>
          </a:bodyPr>
          <a:lstStyle/>
          <a:p>
            <a:pPr>
              <a:spcAft>
                <a:spcPts val="600"/>
              </a:spcAft>
            </a:pPr>
            <a:fld id="{D24B769B-4271-4816-A8EE-A8C317A1C3F2}" type="slidenum">
              <a:rPr lang="en-US" sz="900" dirty="0">
                <a:solidFill>
                  <a:schemeClr val="tx1">
                    <a:alpha val="80000"/>
                  </a:schemeClr>
                </a:solidFill>
              </a:rPr>
              <a:pPr>
                <a:spcAft>
                  <a:spcPts val="600"/>
                </a:spcAft>
              </a:pPr>
              <a:t>3</a:t>
            </a:fld>
            <a:endParaRPr lang="en-US" sz="900">
              <a:solidFill>
                <a:schemeClr val="tx1">
                  <a:alpha val="80000"/>
                </a:schemeClr>
              </a:solidFill>
            </a:endParaRPr>
          </a:p>
        </p:txBody>
      </p:sp>
    </p:spTree>
    <p:extLst>
      <p:ext uri="{BB962C8B-B14F-4D97-AF65-F5344CB8AC3E}">
        <p14:creationId xmlns:p14="http://schemas.microsoft.com/office/powerpoint/2010/main" val="38776390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D0E0-1DE7-37B7-54D5-1FC94E3938ED}"/>
              </a:ext>
            </a:extLst>
          </p:cNvPr>
          <p:cNvSpPr>
            <a:spLocks noGrp="1"/>
          </p:cNvSpPr>
          <p:nvPr>
            <p:ph type="title"/>
          </p:nvPr>
        </p:nvSpPr>
        <p:spPr>
          <a:xfrm>
            <a:off x="840699" y="687480"/>
            <a:ext cx="5605629" cy="994172"/>
          </a:xfrm>
        </p:spPr>
        <p:txBody>
          <a:bodyPr>
            <a:normAutofit/>
          </a:bodyPr>
          <a:lstStyle/>
          <a:p>
            <a:r>
              <a:rPr lang="en-US" sz="3850">
                <a:cs typeface="Calibri"/>
              </a:rPr>
              <a:t>Introduction</a:t>
            </a:r>
            <a:endParaRPr lang="en-US" sz="3850"/>
          </a:p>
        </p:txBody>
      </p:sp>
      <p:sp>
        <p:nvSpPr>
          <p:cNvPr id="3" name="Content Placeholder 2">
            <a:extLst>
              <a:ext uri="{FF2B5EF4-FFF2-40B4-BE49-F238E27FC236}">
                <a16:creationId xmlns:a16="http://schemas.microsoft.com/office/drawing/2014/main" id="{9791CBCB-9764-0ABE-8296-5E19C53A8F81}"/>
              </a:ext>
            </a:extLst>
          </p:cNvPr>
          <p:cNvSpPr>
            <a:spLocks noGrp="1"/>
          </p:cNvSpPr>
          <p:nvPr>
            <p:ph idx="1"/>
          </p:nvPr>
        </p:nvSpPr>
        <p:spPr>
          <a:xfrm>
            <a:off x="852321" y="2227943"/>
            <a:ext cx="5033221" cy="3788227"/>
          </a:xfrm>
        </p:spPr>
        <p:txBody>
          <a:bodyPr vert="horz" lIns="91440" tIns="45720" rIns="91440" bIns="45720" rtlCol="0" anchor="ctr">
            <a:normAutofit/>
          </a:bodyPr>
          <a:lstStyle/>
          <a:p>
            <a:r>
              <a:rPr lang="en-US" sz="2200">
                <a:ea typeface="+mn-lt"/>
                <a:cs typeface="+mn-lt"/>
              </a:rPr>
              <a:t> Face Recognition is a biometric method of identifying an individual by comparing live capture or digital image data with the stored record for that person.</a:t>
            </a:r>
          </a:p>
          <a:p>
            <a:r>
              <a:rPr lang="en-US" sz="2200">
                <a:ea typeface="+mn-lt"/>
                <a:cs typeface="+mn-lt"/>
              </a:rPr>
              <a:t> Face Recognition Attendance System is marking of attendance based on this technology.</a:t>
            </a:r>
            <a:endParaRPr lang="en-US" sz="2200">
              <a:cs typeface="Calibri"/>
            </a:endParaRP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Graphic 7" descr="Employee Badge">
            <a:extLst>
              <a:ext uri="{FF2B5EF4-FFF2-40B4-BE49-F238E27FC236}">
                <a16:creationId xmlns:a16="http://schemas.microsoft.com/office/drawing/2014/main" id="{A4083DA7-BC3B-FE8C-5BCA-A3B0D6C1BC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
        <p:nvSpPr>
          <p:cNvPr id="4" name="Slide Number Placeholder 3">
            <a:extLst>
              <a:ext uri="{FF2B5EF4-FFF2-40B4-BE49-F238E27FC236}">
                <a16:creationId xmlns:a16="http://schemas.microsoft.com/office/drawing/2014/main" id="{F351775A-676B-79FD-0339-A49D75989BEB}"/>
              </a:ext>
            </a:extLst>
          </p:cNvPr>
          <p:cNvSpPr>
            <a:spLocks noGrp="1"/>
          </p:cNvSpPr>
          <p:nvPr>
            <p:ph type="sldNum" sz="quarter" idx="12"/>
          </p:nvPr>
        </p:nvSpPr>
        <p:spPr>
          <a:xfrm>
            <a:off x="7576075" y="6415760"/>
            <a:ext cx="759278" cy="273844"/>
          </a:xfrm>
        </p:spPr>
        <p:txBody>
          <a:bodyPr>
            <a:normAutofit/>
          </a:bodyPr>
          <a:lstStyle/>
          <a:p>
            <a:pPr>
              <a:spcAft>
                <a:spcPts val="600"/>
              </a:spcAft>
            </a:pPr>
            <a:fld id="{D24B769B-4271-4816-A8EE-A8C317A1C3F2}" type="slidenum">
              <a:rPr lang="en-US" sz="920" dirty="0">
                <a:solidFill>
                  <a:srgbClr val="FFFFFF"/>
                </a:solidFill>
              </a:rPr>
              <a:pPr>
                <a:spcAft>
                  <a:spcPts val="600"/>
                </a:spcAft>
              </a:pPr>
              <a:t>4</a:t>
            </a:fld>
            <a:endParaRPr lang="en-US" sz="920" dirty="0">
              <a:solidFill>
                <a:srgbClr val="FFFFFF"/>
              </a:solidFill>
            </a:endParaRPr>
          </a:p>
        </p:txBody>
      </p:sp>
    </p:spTree>
    <p:extLst>
      <p:ext uri="{BB962C8B-B14F-4D97-AF65-F5344CB8AC3E}">
        <p14:creationId xmlns:p14="http://schemas.microsoft.com/office/powerpoint/2010/main" val="115337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10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835E9D4-2159-C291-8B9E-04B431A2FDAE}"/>
              </a:ext>
            </a:extLst>
          </p:cNvPr>
          <p:cNvSpPr>
            <a:spLocks noGrp="1"/>
          </p:cNvSpPr>
          <p:nvPr>
            <p:ph type="title"/>
          </p:nvPr>
        </p:nvSpPr>
        <p:spPr>
          <a:xfrm>
            <a:off x="167107" y="649693"/>
            <a:ext cx="2704055" cy="1325563"/>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algn="r"/>
            <a:r>
              <a:rPr lang="en-US" sz="2100" u="sng">
                <a:solidFill>
                  <a:schemeClr val="bg1"/>
                </a:solidFill>
                <a:ea typeface="+mj-lt"/>
                <a:cs typeface="+mj-lt"/>
              </a:rPr>
              <a:t>Methodology </a:t>
            </a:r>
            <a:endParaRPr lang="en-US" sz="2100" u="sng">
              <a:solidFill>
                <a:schemeClr val="bg1"/>
              </a:solidFill>
            </a:endParaRPr>
          </a:p>
        </p:txBody>
      </p:sp>
      <p:cxnSp>
        <p:nvCxnSpPr>
          <p:cNvPr id="100" name="Straight Connector 10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479748" y="685571"/>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4F5123-C526-2241-9991-3DDDE8570921}"/>
              </a:ext>
            </a:extLst>
          </p:cNvPr>
          <p:cNvSpPr>
            <a:spLocks noGrp="1"/>
          </p:cNvSpPr>
          <p:nvPr>
            <p:ph idx="1"/>
          </p:nvPr>
        </p:nvSpPr>
        <p:spPr>
          <a:xfrm>
            <a:off x="3529315" y="2598"/>
            <a:ext cx="5543045" cy="2280347"/>
          </a:xfrm>
        </p:spPr>
        <p:txBody>
          <a:bodyPr vert="horz" lIns="91440" tIns="45720" rIns="91440" bIns="45720" rtlCol="0" anchor="ctr">
            <a:noAutofit/>
          </a:bodyPr>
          <a:lstStyle/>
          <a:p>
            <a:pPr>
              <a:lnSpc>
                <a:spcPct val="90000"/>
              </a:lnSpc>
            </a:pPr>
            <a:r>
              <a:rPr lang="en-US" sz="1800" dirty="0">
                <a:solidFill>
                  <a:schemeClr val="bg1"/>
                </a:solidFill>
                <a:cs typeface="Calibri"/>
              </a:rPr>
              <a:t>This system important part is face detection and face recognition. </a:t>
            </a:r>
            <a:endParaRPr lang="en-US" sz="1800">
              <a:solidFill>
                <a:schemeClr val="bg1"/>
              </a:solidFill>
              <a:ea typeface="+mn-lt"/>
              <a:cs typeface="+mn-lt"/>
            </a:endParaRPr>
          </a:p>
          <a:p>
            <a:pPr>
              <a:lnSpc>
                <a:spcPct val="90000"/>
              </a:lnSpc>
            </a:pPr>
            <a:r>
              <a:rPr lang="en-US" sz="1800" dirty="0">
                <a:solidFill>
                  <a:schemeClr val="bg1"/>
                </a:solidFill>
                <a:cs typeface="Calibri"/>
              </a:rPr>
              <a:t>For face detection using Haar cascade classifier face detection algorithm.</a:t>
            </a:r>
            <a:endParaRPr lang="en-US" sz="1800">
              <a:solidFill>
                <a:schemeClr val="bg1"/>
              </a:solidFill>
              <a:ea typeface="+mn-lt"/>
              <a:cs typeface="+mn-lt"/>
            </a:endParaRPr>
          </a:p>
          <a:p>
            <a:pPr>
              <a:lnSpc>
                <a:spcPct val="90000"/>
              </a:lnSpc>
            </a:pPr>
            <a:r>
              <a:rPr lang="en-US" sz="1800" dirty="0">
                <a:solidFill>
                  <a:schemeClr val="bg1"/>
                </a:solidFill>
                <a:cs typeface="Calibri"/>
              </a:rPr>
              <a:t>For face recognition using local binary pattern histogram algorithm.</a:t>
            </a:r>
            <a:endParaRPr lang="en-US" sz="1800">
              <a:solidFill>
                <a:schemeClr val="bg1"/>
              </a:solidFill>
              <a:ea typeface="+mn-lt"/>
              <a:cs typeface="+mn-lt"/>
            </a:endParaRPr>
          </a:p>
        </p:txBody>
      </p:sp>
      <p:pic>
        <p:nvPicPr>
          <p:cNvPr id="6" name="Picture 5">
            <a:extLst>
              <a:ext uri="{FF2B5EF4-FFF2-40B4-BE49-F238E27FC236}">
                <a16:creationId xmlns:a16="http://schemas.microsoft.com/office/drawing/2014/main" id="{4D4A2B93-FDF6-78A0-7E73-9DFD73726FE5}"/>
              </a:ext>
            </a:extLst>
          </p:cNvPr>
          <p:cNvPicPr>
            <a:picLocks noChangeAspect="1"/>
          </p:cNvPicPr>
          <p:nvPr/>
        </p:nvPicPr>
        <p:blipFill>
          <a:blip r:embed="rId2"/>
          <a:stretch>
            <a:fillRect/>
          </a:stretch>
        </p:blipFill>
        <p:spPr>
          <a:xfrm>
            <a:off x="596356" y="3201242"/>
            <a:ext cx="7946933" cy="2483416"/>
          </a:xfrm>
          <a:prstGeom prst="rect">
            <a:avLst/>
          </a:prstGeom>
        </p:spPr>
      </p:pic>
      <p:sp>
        <p:nvSpPr>
          <p:cNvPr id="4" name="Slide Number Placeholder 3">
            <a:extLst>
              <a:ext uri="{FF2B5EF4-FFF2-40B4-BE49-F238E27FC236}">
                <a16:creationId xmlns:a16="http://schemas.microsoft.com/office/drawing/2014/main" id="{24873DDC-68A7-989A-E8FD-CF5B821DE99E}"/>
              </a:ext>
            </a:extLst>
          </p:cNvPr>
          <p:cNvSpPr>
            <a:spLocks noGrp="1"/>
          </p:cNvSpPr>
          <p:nvPr>
            <p:ph type="sldNum" sz="quarter" idx="12"/>
          </p:nvPr>
        </p:nvSpPr>
        <p:spPr>
          <a:xfrm>
            <a:off x="7900987" y="6356350"/>
            <a:ext cx="614363" cy="365125"/>
          </a:xfrm>
        </p:spPr>
        <p:txBody>
          <a:bodyPr>
            <a:normAutofit/>
          </a:bodyPr>
          <a:lstStyle/>
          <a:p>
            <a:pPr>
              <a:spcAft>
                <a:spcPts val="600"/>
              </a:spcAft>
            </a:pPr>
            <a:fld id="{D24B769B-4271-4816-A8EE-A8C317A1C3F2}" type="slidenum">
              <a:rPr lang="en-US" sz="1000" dirty="0">
                <a:solidFill>
                  <a:srgbClr val="898989"/>
                </a:solidFill>
              </a:rPr>
              <a:pPr>
                <a:spcAft>
                  <a:spcPts val="600"/>
                </a:spcAft>
              </a:pPr>
              <a:t>5</a:t>
            </a:fld>
            <a:endParaRPr lang="en-US" sz="1000" dirty="0">
              <a:solidFill>
                <a:srgbClr val="898989"/>
              </a:solidFill>
            </a:endParaRPr>
          </a:p>
        </p:txBody>
      </p:sp>
    </p:spTree>
    <p:extLst>
      <p:ext uri="{BB962C8B-B14F-4D97-AF65-F5344CB8AC3E}">
        <p14:creationId xmlns:p14="http://schemas.microsoft.com/office/powerpoint/2010/main" val="273259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0F0B4A-13CB-934F-23DA-037D9C9A53C7}"/>
              </a:ext>
            </a:extLst>
          </p:cNvPr>
          <p:cNvSpPr>
            <a:spLocks noGrp="1"/>
          </p:cNvSpPr>
          <p:nvPr>
            <p:ph type="title"/>
          </p:nvPr>
        </p:nvSpPr>
        <p:spPr>
          <a:xfrm>
            <a:off x="-4096" y="221561"/>
            <a:ext cx="3039082" cy="6585756"/>
          </a:xfrm>
        </p:spPr>
        <p:txBody>
          <a:bodyPr vert="horz" lIns="91440" tIns="45720" rIns="91440" bIns="45720" rtlCol="0" anchor="t">
            <a:normAutofit/>
          </a:bodyPr>
          <a:lstStyle/>
          <a:p>
            <a:pPr algn="l"/>
            <a:r>
              <a:rPr lang="en-US" sz="3500" dirty="0">
                <a:solidFill>
                  <a:srgbClr val="FFFFFF"/>
                </a:solidFill>
                <a:ea typeface="+mj-lt"/>
                <a:cs typeface="+mj-lt"/>
              </a:rPr>
              <a:t>Structure Chart</a:t>
            </a:r>
            <a:br>
              <a:rPr lang="en-US" sz="1800" dirty="0">
                <a:solidFill>
                  <a:srgbClr val="FFFFFF"/>
                </a:solidFill>
                <a:ea typeface="+mj-lt"/>
                <a:cs typeface="+mj-lt"/>
              </a:rPr>
            </a:br>
            <a:br>
              <a:rPr lang="en-US" sz="1800" dirty="0">
                <a:solidFill>
                  <a:srgbClr val="FFFFFF"/>
                </a:solidFill>
                <a:ea typeface="+mj-lt"/>
                <a:cs typeface="+mj-lt"/>
              </a:rPr>
            </a:br>
            <a:br>
              <a:rPr lang="en-US" sz="1800" dirty="0">
                <a:solidFill>
                  <a:srgbClr val="FFFFFF"/>
                </a:solidFill>
                <a:ea typeface="+mj-lt"/>
                <a:cs typeface="+mj-lt"/>
              </a:rPr>
            </a:br>
            <a:br>
              <a:rPr lang="en-US" sz="1800" dirty="0">
                <a:solidFill>
                  <a:srgbClr val="FFFFFF"/>
                </a:solidFill>
                <a:ea typeface="+mj-lt"/>
                <a:cs typeface="+mj-lt"/>
              </a:rPr>
            </a:br>
            <a:br>
              <a:rPr lang="en-US" sz="1800" dirty="0">
                <a:solidFill>
                  <a:srgbClr val="FFFFFF"/>
                </a:solidFill>
                <a:ea typeface="+mj-lt"/>
                <a:cs typeface="+mj-lt"/>
              </a:rPr>
            </a:br>
            <a:br>
              <a:rPr lang="en-US" sz="1800" dirty="0">
                <a:ea typeface="+mj-lt"/>
                <a:cs typeface="+mj-lt"/>
              </a:rPr>
            </a:br>
            <a:br>
              <a:rPr lang="en-US" sz="1800" dirty="0">
                <a:ea typeface="+mj-lt"/>
                <a:cs typeface="+mj-lt"/>
              </a:rPr>
            </a:br>
            <a:br>
              <a:rPr lang="en-US" sz="1800" dirty="0">
                <a:ea typeface="+mj-lt"/>
                <a:cs typeface="+mj-lt"/>
              </a:rPr>
            </a:br>
            <a:r>
              <a:rPr lang="en-US" sz="1800" dirty="0">
                <a:solidFill>
                  <a:srgbClr val="FFFFFF"/>
                </a:solidFill>
                <a:ea typeface="+mj-lt"/>
                <a:cs typeface="+mj-lt"/>
              </a:rPr>
              <a:t>Structure Chart represent </a:t>
            </a:r>
            <a:r>
              <a:rPr lang="en-US" sz="1800" dirty="0">
                <a:solidFill>
                  <a:schemeClr val="bg1"/>
                </a:solidFill>
                <a:cs typeface="Calibri"/>
              </a:rPr>
              <a:t>hierarchical structure of modules. It breaks down the entire system into lowest functional modules, describe functions and sub-functions of each module of a </a:t>
            </a:r>
            <a:r>
              <a:rPr lang="en-US" sz="1800">
                <a:solidFill>
                  <a:schemeClr val="bg1"/>
                </a:solidFill>
                <a:cs typeface="Calibri"/>
              </a:rPr>
              <a:t>system to a greater detail.</a:t>
            </a:r>
            <a:br>
              <a:rPr lang="en-US" sz="1800" dirty="0">
                <a:solidFill>
                  <a:schemeClr val="bg1"/>
                </a:solidFill>
                <a:cs typeface="Calibri"/>
              </a:rPr>
            </a:br>
            <a:br>
              <a:rPr lang="en-US" sz="1800" dirty="0">
                <a:solidFill>
                  <a:schemeClr val="bg1"/>
                </a:solidFill>
                <a:ea typeface="+mj-lt"/>
                <a:cs typeface="+mj-lt"/>
              </a:rPr>
            </a:br>
            <a:endParaRPr lang="en-US" sz="1800" dirty="0">
              <a:solidFill>
                <a:schemeClr val="bg1"/>
              </a:solidFill>
              <a:ea typeface="+mj-lt"/>
              <a:cs typeface="+mj-lt"/>
            </a:endParaRPr>
          </a:p>
          <a:p>
            <a:pPr algn="l">
              <a:lnSpc>
                <a:spcPct val="90000"/>
              </a:lnSpc>
            </a:pPr>
            <a:endParaRPr lang="en-US" sz="1800" kern="1200" dirty="0">
              <a:solidFill>
                <a:schemeClr val="bg1"/>
              </a:solidFill>
              <a:latin typeface="+mj-lt"/>
              <a:cs typeface="Calibri"/>
            </a:endParaRPr>
          </a:p>
        </p:txBody>
      </p:sp>
      <p:pic>
        <p:nvPicPr>
          <p:cNvPr id="8" name="Picture 8">
            <a:extLst>
              <a:ext uri="{FF2B5EF4-FFF2-40B4-BE49-F238E27FC236}">
                <a16:creationId xmlns:a16="http://schemas.microsoft.com/office/drawing/2014/main" id="{59F42CEF-85D2-BF09-F88C-833A51707E20}"/>
              </a:ext>
            </a:extLst>
          </p:cNvPr>
          <p:cNvPicPr>
            <a:picLocks noGrp="1" noChangeAspect="1"/>
          </p:cNvPicPr>
          <p:nvPr>
            <p:ph idx="1"/>
          </p:nvPr>
        </p:nvPicPr>
        <p:blipFill>
          <a:blip r:embed="rId2"/>
          <a:stretch>
            <a:fillRect/>
          </a:stretch>
        </p:blipFill>
        <p:spPr>
          <a:xfrm>
            <a:off x="3509810" y="-1971"/>
            <a:ext cx="4923733" cy="6881906"/>
          </a:xfrm>
          <a:prstGeom prst="rect">
            <a:avLst/>
          </a:prstGeom>
        </p:spPr>
      </p:pic>
      <p:sp>
        <p:nvSpPr>
          <p:cNvPr id="4" name="Slide Number Placeholder 3">
            <a:extLst>
              <a:ext uri="{FF2B5EF4-FFF2-40B4-BE49-F238E27FC236}">
                <a16:creationId xmlns:a16="http://schemas.microsoft.com/office/drawing/2014/main" id="{BD849554-3881-0457-DA6F-96EB6BC1C71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dirty="0">
                <a:solidFill>
                  <a:schemeClr val="tx1">
                    <a:lumMod val="50000"/>
                    <a:lumOff val="50000"/>
                  </a:schemeClr>
                </a:solidFill>
              </a:rPr>
              <a:pPr>
                <a:spcAft>
                  <a:spcPts val="600"/>
                </a:spcAft>
              </a:pPr>
              <a:t>6</a:t>
            </a:fld>
            <a:endParaRPr lang="en-US" sz="1000" dirty="0">
              <a:solidFill>
                <a:schemeClr val="tx1">
                  <a:lumMod val="50000"/>
                  <a:lumOff val="50000"/>
                </a:schemeClr>
              </a:solidFill>
            </a:endParaRPr>
          </a:p>
        </p:txBody>
      </p:sp>
    </p:spTree>
    <p:extLst>
      <p:ext uri="{BB962C8B-B14F-4D97-AF65-F5344CB8AC3E}">
        <p14:creationId xmlns:p14="http://schemas.microsoft.com/office/powerpoint/2010/main" val="145189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8A2653-672F-5053-851A-90298D3BBF6D}"/>
              </a:ext>
            </a:extLst>
          </p:cNvPr>
          <p:cNvSpPr>
            <a:spLocks noGrp="1"/>
          </p:cNvSpPr>
          <p:nvPr>
            <p:ph type="title"/>
          </p:nvPr>
        </p:nvSpPr>
        <p:spPr>
          <a:xfrm>
            <a:off x="-4095" y="31894"/>
            <a:ext cx="3049063" cy="6775423"/>
          </a:xfrm>
        </p:spPr>
        <p:txBody>
          <a:bodyPr vert="horz" lIns="91440" tIns="45720" rIns="91440" bIns="45720" rtlCol="0" anchor="t">
            <a:normAutofit/>
          </a:bodyPr>
          <a:lstStyle/>
          <a:p>
            <a:pPr algn="l">
              <a:lnSpc>
                <a:spcPct val="90000"/>
              </a:lnSpc>
            </a:pPr>
            <a:r>
              <a:rPr lang="en-US" sz="3500" dirty="0">
                <a:solidFill>
                  <a:srgbClr val="FFFFFF"/>
                </a:solidFill>
                <a:cs typeface="Calibri"/>
              </a:rPr>
              <a:t>Activity Diagram</a:t>
            </a:r>
            <a:br>
              <a:rPr lang="en-US" sz="3500" dirty="0">
                <a:solidFill>
                  <a:srgbClr val="FFFFFF"/>
                </a:solidFill>
                <a:cs typeface="Calibri"/>
              </a:rPr>
            </a:br>
            <a:br>
              <a:rPr lang="en-US" sz="3500" dirty="0">
                <a:solidFill>
                  <a:srgbClr val="FFFFFF"/>
                </a:solidFill>
                <a:cs typeface="Calibri"/>
              </a:rPr>
            </a:br>
            <a:br>
              <a:rPr lang="en-US" sz="3500" dirty="0">
                <a:cs typeface="+mj-lt"/>
              </a:rPr>
            </a:br>
            <a:br>
              <a:rPr lang="en-US" sz="3500" dirty="0">
                <a:cs typeface="+mj-lt"/>
              </a:rPr>
            </a:br>
            <a:r>
              <a:rPr lang="en-US" sz="1800" dirty="0">
                <a:solidFill>
                  <a:schemeClr val="bg1"/>
                </a:solidFill>
                <a:ea typeface="+mj-lt"/>
                <a:cs typeface="+mj-lt"/>
              </a:rPr>
              <a:t>It depicts the behavior or purposed logic of this system. This depicts process from input of credentials to capturing of images to detect for known record to mark attendance for the same, </a:t>
            </a:r>
            <a:br>
              <a:rPr lang="en-US" sz="1800" dirty="0">
                <a:solidFill>
                  <a:schemeClr val="bg1"/>
                </a:solidFill>
                <a:ea typeface="+mj-lt"/>
                <a:cs typeface="+mj-lt"/>
              </a:rPr>
            </a:br>
            <a:r>
              <a:rPr lang="en-US" sz="1800" dirty="0">
                <a:solidFill>
                  <a:schemeClr val="bg1"/>
                </a:solidFill>
                <a:ea typeface="+mj-lt"/>
                <a:cs typeface="+mj-lt"/>
              </a:rPr>
              <a:t>if not in present record train to save the image.</a:t>
            </a:r>
            <a:br>
              <a:rPr lang="en-US" sz="1800" dirty="0">
                <a:solidFill>
                  <a:schemeClr val="bg1"/>
                </a:solidFill>
                <a:cs typeface="+mj-lt"/>
              </a:rPr>
            </a:br>
            <a:br>
              <a:rPr lang="en-US" sz="1800" dirty="0">
                <a:solidFill>
                  <a:schemeClr val="bg1"/>
                </a:solidFill>
                <a:cs typeface="Calibri"/>
              </a:rPr>
            </a:br>
            <a:br>
              <a:rPr lang="en-US" sz="1800" dirty="0">
                <a:cs typeface="+mj-lt"/>
              </a:rPr>
            </a:br>
            <a:endParaRPr lang="en-US" sz="1800" kern="1200">
              <a:solidFill>
                <a:schemeClr val="bg1"/>
              </a:solidFill>
              <a:latin typeface="+mj-lt"/>
              <a:cs typeface="Calibri"/>
            </a:endParaRPr>
          </a:p>
        </p:txBody>
      </p:sp>
      <p:pic>
        <p:nvPicPr>
          <p:cNvPr id="5" name="Picture 5">
            <a:extLst>
              <a:ext uri="{FF2B5EF4-FFF2-40B4-BE49-F238E27FC236}">
                <a16:creationId xmlns:a16="http://schemas.microsoft.com/office/drawing/2014/main" id="{5A0C9F96-BDF3-65BF-037D-FFC30AB2645D}"/>
              </a:ext>
            </a:extLst>
          </p:cNvPr>
          <p:cNvPicPr>
            <a:picLocks noGrp="1" noChangeAspect="1"/>
          </p:cNvPicPr>
          <p:nvPr>
            <p:ph idx="1"/>
          </p:nvPr>
        </p:nvPicPr>
        <p:blipFill>
          <a:blip r:embed="rId2"/>
          <a:stretch>
            <a:fillRect/>
          </a:stretch>
        </p:blipFill>
        <p:spPr>
          <a:xfrm>
            <a:off x="3608317" y="-1970"/>
            <a:ext cx="4826545" cy="6822010"/>
          </a:xfrm>
          <a:prstGeom prst="rect">
            <a:avLst/>
          </a:prstGeom>
        </p:spPr>
      </p:pic>
      <p:sp>
        <p:nvSpPr>
          <p:cNvPr id="4" name="Slide Number Placeholder 3">
            <a:extLst>
              <a:ext uri="{FF2B5EF4-FFF2-40B4-BE49-F238E27FC236}">
                <a16:creationId xmlns:a16="http://schemas.microsoft.com/office/drawing/2014/main" id="{978073D6-76C6-0490-680B-E5B58170A44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24B769B-4271-4816-A8EE-A8C317A1C3F2}" type="slidenum">
              <a:rPr lang="en-US" sz="1000">
                <a:solidFill>
                  <a:schemeClr val="tx1">
                    <a:lumMod val="50000"/>
                    <a:lumOff val="50000"/>
                  </a:schemeClr>
                </a:solidFill>
              </a:rPr>
              <a:pPr>
                <a:spcAft>
                  <a:spcPts val="600"/>
                </a:spcAft>
              </a:pPr>
              <a:t>7</a:t>
            </a:fld>
            <a:endParaRPr lang="en-US" sz="1000">
              <a:solidFill>
                <a:schemeClr val="tx1">
                  <a:lumMod val="50000"/>
                  <a:lumOff val="50000"/>
                </a:schemeClr>
              </a:solidFill>
            </a:endParaRPr>
          </a:p>
        </p:txBody>
      </p:sp>
    </p:spTree>
    <p:extLst>
      <p:ext uri="{BB962C8B-B14F-4D97-AF65-F5344CB8AC3E}">
        <p14:creationId xmlns:p14="http://schemas.microsoft.com/office/powerpoint/2010/main" val="51767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1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925CD-8D45-8B24-DCD7-1230E5CB4B4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a:solidFill>
                  <a:srgbClr val="FFFFFF"/>
                </a:solidFill>
              </a:rPr>
              <a:t>Simulated Results</a:t>
            </a:r>
            <a:r>
              <a:rPr lang="en-US" sz="3500" kern="1200">
                <a:solidFill>
                  <a:srgbClr val="FFFFFF"/>
                </a:solidFill>
                <a:latin typeface="+mj-lt"/>
                <a:ea typeface="+mj-ea"/>
                <a:cs typeface="+mj-cs"/>
              </a:rPr>
              <a:t>: Portal</a:t>
            </a:r>
          </a:p>
        </p:txBody>
      </p:sp>
      <p:pic>
        <p:nvPicPr>
          <p:cNvPr id="3" name="Picture 4">
            <a:extLst>
              <a:ext uri="{FF2B5EF4-FFF2-40B4-BE49-F238E27FC236}">
                <a16:creationId xmlns:a16="http://schemas.microsoft.com/office/drawing/2014/main" id="{328DE950-1B8D-D631-7069-775F05416420}"/>
              </a:ext>
            </a:extLst>
          </p:cNvPr>
          <p:cNvPicPr>
            <a:picLocks noChangeAspect="1"/>
          </p:cNvPicPr>
          <p:nvPr/>
        </p:nvPicPr>
        <p:blipFill>
          <a:blip r:embed="rId2"/>
          <a:stretch>
            <a:fillRect/>
          </a:stretch>
        </p:blipFill>
        <p:spPr>
          <a:xfrm>
            <a:off x="114535" y="2013022"/>
            <a:ext cx="8904945" cy="4598282"/>
          </a:xfrm>
          <a:prstGeom prst="rect">
            <a:avLst/>
          </a:prstGeom>
        </p:spPr>
      </p:pic>
      <p:sp>
        <p:nvSpPr>
          <p:cNvPr id="4" name="Slide Number Placeholder 3">
            <a:extLst>
              <a:ext uri="{FF2B5EF4-FFF2-40B4-BE49-F238E27FC236}">
                <a16:creationId xmlns:a16="http://schemas.microsoft.com/office/drawing/2014/main" id="{6DC7638E-E2CB-8781-2F45-777A7FCDE8A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D24B769B-4271-4816-A8EE-A8C317A1C3F2}" type="slidenum">
              <a:rPr lang="en-US" sz="1000">
                <a:solidFill>
                  <a:schemeClr val="tx1">
                    <a:lumMod val="50000"/>
                    <a:lumOff val="50000"/>
                  </a:schemeClr>
                </a:solidFill>
              </a:rPr>
              <a:pPr>
                <a:spcAft>
                  <a:spcPts val="600"/>
                </a:spcAft>
                <a:defRPr/>
              </a:pPr>
              <a:t>8</a:t>
            </a:fld>
            <a:endParaRPr lang="en-US" sz="1000">
              <a:solidFill>
                <a:schemeClr val="tx1">
                  <a:lumMod val="50000"/>
                  <a:lumOff val="50000"/>
                </a:schemeClr>
              </a:solidFill>
            </a:endParaRPr>
          </a:p>
        </p:txBody>
      </p:sp>
    </p:spTree>
    <p:extLst>
      <p:ext uri="{BB962C8B-B14F-4D97-AF65-F5344CB8AC3E}">
        <p14:creationId xmlns:p14="http://schemas.microsoft.com/office/powerpoint/2010/main" val="184384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9" name="Rectangle 4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38969-33F5-00AD-28A7-014405C2E448}"/>
              </a:ext>
            </a:extLst>
          </p:cNvPr>
          <p:cNvSpPr>
            <a:spLocks noGrp="1"/>
          </p:cNvSpPr>
          <p:nvPr>
            <p:ph type="title"/>
          </p:nvPr>
        </p:nvSpPr>
        <p:spPr>
          <a:xfrm>
            <a:off x="429000" y="963877"/>
            <a:ext cx="2820421" cy="4930246"/>
          </a:xfrm>
        </p:spPr>
        <p:style>
          <a:lnRef idx="0">
            <a:schemeClr val="accent1"/>
          </a:lnRef>
          <a:fillRef idx="3">
            <a:schemeClr val="accent1"/>
          </a:fillRef>
          <a:effectRef idx="3">
            <a:schemeClr val="accent1"/>
          </a:effectRef>
          <a:fontRef idx="minor">
            <a:schemeClr val="lt1"/>
          </a:fontRef>
        </p:style>
        <p:txBody>
          <a:bodyPr>
            <a:normAutofit/>
          </a:bodyPr>
          <a:lstStyle/>
          <a:p>
            <a:pPr algn="r"/>
            <a:r>
              <a:rPr lang="en-US" u="sng">
                <a:ea typeface="+mj-lt"/>
                <a:cs typeface="+mj-lt"/>
              </a:rPr>
              <a:t>Application</a:t>
            </a:r>
            <a:endParaRPr lang="en-US" u="sng">
              <a:cs typeface="Calibri"/>
            </a:endParaRPr>
          </a:p>
        </p:txBody>
      </p:sp>
      <p:cxnSp>
        <p:nvCxnSpPr>
          <p:cNvPr id="50" name="Straight Connector 4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062E46-9EA1-4F99-9BF2-41C653AD75C3}"/>
              </a:ext>
            </a:extLst>
          </p:cNvPr>
          <p:cNvSpPr>
            <a:spLocks noGrp="1"/>
          </p:cNvSpPr>
          <p:nvPr>
            <p:ph idx="1"/>
          </p:nvPr>
        </p:nvSpPr>
        <p:spPr>
          <a:xfrm>
            <a:off x="3732023" y="963877"/>
            <a:ext cx="4783327" cy="4930246"/>
          </a:xfrm>
        </p:spPr>
        <p:txBody>
          <a:bodyPr vert="horz" lIns="91440" tIns="45720" rIns="91440" bIns="45720" rtlCol="0" anchor="ctr">
            <a:normAutofit/>
          </a:bodyPr>
          <a:lstStyle/>
          <a:p>
            <a:pPr>
              <a:buNone/>
            </a:pPr>
            <a:endParaRPr lang="en-US" sz="2100">
              <a:cs typeface="Calibri"/>
            </a:endParaRPr>
          </a:p>
          <a:p>
            <a:pPr>
              <a:buNone/>
            </a:pPr>
            <a:r>
              <a:rPr lang="en-US" sz="2100">
                <a:ea typeface="+mn-lt"/>
                <a:cs typeface="+mn-lt"/>
              </a:rPr>
              <a:t>Provides an automated attendance system that is practical. reliable and Eliminate disturbance and time loss of traditional attendance systems. </a:t>
            </a:r>
            <a:endParaRPr lang="en-US" sz="2100">
              <a:ea typeface="Calibri"/>
              <a:cs typeface="Calibri"/>
            </a:endParaRPr>
          </a:p>
          <a:p>
            <a:pPr>
              <a:buNone/>
            </a:pPr>
            <a:endParaRPr lang="en-US" sz="2100">
              <a:ea typeface="Calibri"/>
              <a:cs typeface="Calibri"/>
            </a:endParaRPr>
          </a:p>
          <a:p>
            <a:pPr>
              <a:buNone/>
            </a:pPr>
            <a:r>
              <a:rPr lang="en-US" sz="2100">
                <a:ea typeface="+mn-lt"/>
                <a:cs typeface="+mn-lt"/>
              </a:rPr>
              <a:t>Present a system that can accurately evaluate student's performance depending on their recorded attendance rate. </a:t>
            </a:r>
            <a:endParaRPr lang="en-US" sz="2100">
              <a:ea typeface="Calibri"/>
              <a:cs typeface="Calibri"/>
            </a:endParaRPr>
          </a:p>
          <a:p>
            <a:pPr>
              <a:buNone/>
            </a:pPr>
            <a:endParaRPr lang="en-US" sz="2100">
              <a:ea typeface="Calibri"/>
              <a:cs typeface="Calibri"/>
            </a:endParaRPr>
          </a:p>
          <a:p>
            <a:pPr>
              <a:lnSpc>
                <a:spcPct val="90000"/>
              </a:lnSpc>
              <a:buNone/>
            </a:pPr>
            <a:endParaRPr lang="en-US" sz="2100">
              <a:cs typeface="Calibri"/>
            </a:endParaRPr>
          </a:p>
        </p:txBody>
      </p:sp>
      <p:sp>
        <p:nvSpPr>
          <p:cNvPr id="4" name="Slide Number Placeholder 3">
            <a:extLst>
              <a:ext uri="{FF2B5EF4-FFF2-40B4-BE49-F238E27FC236}">
                <a16:creationId xmlns:a16="http://schemas.microsoft.com/office/drawing/2014/main" id="{6AA96EFF-0256-FF73-49BA-53C4505EF9E2}"/>
              </a:ext>
            </a:extLst>
          </p:cNvPr>
          <p:cNvSpPr>
            <a:spLocks noGrp="1"/>
          </p:cNvSpPr>
          <p:nvPr>
            <p:ph type="sldNum" sz="quarter" idx="12"/>
          </p:nvPr>
        </p:nvSpPr>
        <p:spPr>
          <a:xfrm>
            <a:off x="7928637" y="6355080"/>
            <a:ext cx="586712" cy="365125"/>
          </a:xfrm>
        </p:spPr>
        <p:txBody>
          <a:bodyPr>
            <a:normAutofit/>
          </a:bodyPr>
          <a:lstStyle/>
          <a:p>
            <a:pPr>
              <a:spcAft>
                <a:spcPts val="600"/>
              </a:spcAft>
            </a:pPr>
            <a:fld id="{D24B769B-4271-4816-A8EE-A8C317A1C3F2}" type="slidenum">
              <a:rPr lang="en-US" sz="900">
                <a:solidFill>
                  <a:schemeClr val="tx1">
                    <a:alpha val="80000"/>
                  </a:schemeClr>
                </a:solidFill>
              </a:rPr>
              <a:pPr>
                <a:spcAft>
                  <a:spcPts val="600"/>
                </a:spcAft>
              </a:pPr>
              <a:t>9</a:t>
            </a:fld>
            <a:endParaRPr lang="en-US" sz="900">
              <a:solidFill>
                <a:schemeClr val="tx1">
                  <a:alpha val="80000"/>
                </a:schemeClr>
              </a:solidFill>
            </a:endParaRPr>
          </a:p>
        </p:txBody>
      </p:sp>
    </p:spTree>
    <p:extLst>
      <p:ext uri="{BB962C8B-B14F-4D97-AF65-F5344CB8AC3E}">
        <p14:creationId xmlns:p14="http://schemas.microsoft.com/office/powerpoint/2010/main" val="40529385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586</Words>
  <Application>Microsoft Office PowerPoint</Application>
  <PresentationFormat>On-screen Show (4:3)</PresentationFormat>
  <Paragraphs>114</Paragraphs>
  <Slides>15</Slides>
  <Notes>1</Notes>
  <HiddenSlides>0</HiddenSlides>
  <MMClips>1</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DR. AKHILESH DAS GUPTA INSTITUTE OF TECHNOLOGY &amp; MANAGEMENT     DEPARTMENT OF ELECTRICAL AND ELECTRONICS ENGINEERING </vt:lpstr>
      <vt:lpstr>Table of contents</vt:lpstr>
      <vt:lpstr>Objective</vt:lpstr>
      <vt:lpstr>Introduction</vt:lpstr>
      <vt:lpstr>Methodology </vt:lpstr>
      <vt:lpstr>Structure Chart        Structure Chart represent hierarchical structure of modules. It breaks down the entire system into lowest functional modules, describe functions and sub-functions of each module of a system to a greater detail.   </vt:lpstr>
      <vt:lpstr>Activity Diagram    It depicts the behavior or purposed logic of this system. This depicts process from input of credentials to capturing of images to detect for known record to mark attendance for the same,  if not in present record train to save the image.   </vt:lpstr>
      <vt:lpstr>Simulated Results: Portal</vt:lpstr>
      <vt:lpstr>Application</vt:lpstr>
      <vt:lpstr>Images stored in Particular Folder </vt:lpstr>
      <vt:lpstr>Attendance Database</vt:lpstr>
      <vt:lpstr>Video</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Topic</dc:title>
  <dc:creator>Amitanshu</dc:creator>
  <cp:lastModifiedBy>Devanshu Rawat</cp:lastModifiedBy>
  <cp:revision>133</cp:revision>
  <dcterms:created xsi:type="dcterms:W3CDTF">2018-08-22T08:00:51Z</dcterms:created>
  <dcterms:modified xsi:type="dcterms:W3CDTF">2023-09-25T09:56:35Z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48a025-7dc3-4c86-a75d-36dc4bce1c5f_Enabled">
    <vt:lpwstr>true</vt:lpwstr>
  </property>
  <property fmtid="{D5CDD505-2E9C-101B-9397-08002B2CF9AE}" pid="3" name="MSIP_Label_b848a025-7dc3-4c86-a75d-36dc4bce1c5f_SetDate">
    <vt:lpwstr>2023-01-20T02:37:43Z</vt:lpwstr>
  </property>
  <property fmtid="{D5CDD505-2E9C-101B-9397-08002B2CF9AE}" pid="4" name="MSIP_Label_b848a025-7dc3-4c86-a75d-36dc4bce1c5f_Method">
    <vt:lpwstr>Standard</vt:lpwstr>
  </property>
  <property fmtid="{D5CDD505-2E9C-101B-9397-08002B2CF9AE}" pid="5" name="MSIP_Label_b848a025-7dc3-4c86-a75d-36dc4bce1c5f_Name">
    <vt:lpwstr>General Correspondence-No Content Marking</vt:lpwstr>
  </property>
  <property fmtid="{D5CDD505-2E9C-101B-9397-08002B2CF9AE}" pid="6" name="MSIP_Label_b848a025-7dc3-4c86-a75d-36dc4bce1c5f_SiteId">
    <vt:lpwstr>2d71cc54-bc9e-4518-aebc-618c6aa63f9a</vt:lpwstr>
  </property>
  <property fmtid="{D5CDD505-2E9C-101B-9397-08002B2CF9AE}" pid="7" name="MSIP_Label_b848a025-7dc3-4c86-a75d-36dc4bce1c5f_ActionId">
    <vt:lpwstr>c10857e5-4590-4187-86ce-d603d075c022</vt:lpwstr>
  </property>
  <property fmtid="{D5CDD505-2E9C-101B-9397-08002B2CF9AE}" pid="8" name="MSIP_Label_b848a025-7dc3-4c86-a75d-36dc4bce1c5f_ContentBits">
    <vt:lpwstr>0</vt:lpwstr>
  </property>
</Properties>
</file>