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87" r:id="rId2"/>
    <p:sldId id="282" r:id="rId3"/>
    <p:sldId id="258" r:id="rId4"/>
    <p:sldId id="277" r:id="rId5"/>
    <p:sldId id="260" r:id="rId6"/>
    <p:sldId id="286" r:id="rId7"/>
    <p:sldId id="275" r:id="rId8"/>
    <p:sldId id="290" r:id="rId9"/>
    <p:sldId id="291" r:id="rId10"/>
    <p:sldId id="284" r:id="rId11"/>
    <p:sldId id="289" r:id="rId12"/>
    <p:sldId id="264" r:id="rId13"/>
    <p:sldId id="283" r:id="rId14"/>
    <p:sldId id="278"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03DFC9-E3F5-4354-B403-58EEEA5734D1}" v="53" dt="2023-06-24T04:41:34.250"/>
    <p1510:client id="{25297061-E971-418E-9F57-62CCD3A02810}" v="57" dt="2023-06-21T07:33:26.959"/>
    <p1510:client id="{3EFEC607-81C9-40C3-A52E-3104A7290C75}" v="18" dt="2023-09-25T09:55:47.230"/>
    <p1510:client id="{4D3211A6-2600-4967-B269-C307F8F50362}" v="1" dt="2023-06-28T02:22:06.915"/>
    <p1510:client id="{6774B672-FC0B-4F11-88CA-E230B698C37C}" v="1" dt="2023-06-09T08:12:30.297"/>
    <p1510:client id="{9C6D7F0E-4F96-4BCF-BB87-8CE381CAC99D}" v="17" dt="2023-06-09T08:05:20.288"/>
    <p1510:client id="{CF75D0BF-3E4C-4057-9F57-DC188EFAAE5B}" v="29" dt="2023-06-21T18:40:31.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57F71-0F06-4CDF-89E0-553C7532F8CC}" type="datetimeFigureOut">
              <a:rPr lang="en-US" smtClean="0"/>
              <a:pPr/>
              <a:t>9/25/2023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99E52-AD94-4B16-B5A8-F51BA7CC2A69}" type="slidenum">
              <a:rPr lang="en-US" smtClean="0"/>
              <a:pPr/>
              <a:t>‹#›</a:t>
            </a:fld>
            <a:endParaRPr lang="en-US"/>
          </a:p>
        </p:txBody>
      </p:sp>
    </p:spTree>
    <p:extLst>
      <p:ext uri="{BB962C8B-B14F-4D97-AF65-F5344CB8AC3E}">
        <p14:creationId xmlns:p14="http://schemas.microsoft.com/office/powerpoint/2010/main" val="199762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it</a:t>
            </a:r>
            <a:r>
              <a:rPr lang="en-US" baseline="0"/>
              <a:t> as per your requirements</a:t>
            </a:r>
            <a:endParaRPr lang="en-US"/>
          </a:p>
        </p:txBody>
      </p:sp>
      <p:sp>
        <p:nvSpPr>
          <p:cNvPr id="4" name="Slide Number Placeholder 3"/>
          <p:cNvSpPr>
            <a:spLocks noGrp="1"/>
          </p:cNvSpPr>
          <p:nvPr>
            <p:ph type="sldNum" sz="quarter" idx="10"/>
          </p:nvPr>
        </p:nvSpPr>
        <p:spPr/>
        <p:txBody>
          <a:bodyPr/>
          <a:lstStyle/>
          <a:p>
            <a:fld id="{D7B99E52-AD94-4B16-B5A8-F51BA7CC2A69}" type="slidenum">
              <a:rPr lang="en-US" smtClean="0"/>
              <a:pPr/>
              <a:t>1</a:t>
            </a:fld>
            <a:endParaRPr lang="en-US"/>
          </a:p>
        </p:txBody>
      </p:sp>
    </p:spTree>
    <p:extLst>
      <p:ext uri="{BB962C8B-B14F-4D97-AF65-F5344CB8AC3E}">
        <p14:creationId xmlns:p14="http://schemas.microsoft.com/office/powerpoint/2010/main" val="339422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270390-50FA-48AF-8DF7-DFA5445780AE}"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20820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9351C-4790-4F91-8D52-6F29B193562E}"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15965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B16C66-43DF-4254-B6AD-705738A62579}"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27587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55CFFE-2687-4C57-96C5-02FF0BD810CE}"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1667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CD7B4-368A-4DBF-89E7-94599A074D3B}"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65184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5E96FB-AEBA-47C5-9996-721C0F2FF4BA}" type="datetime1">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309091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9AA148-EFE9-48CE-AA2A-388F27F2AD77}" type="datetime1">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3326054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D46967-7212-4816-B262-497CE1A7888C}" type="datetime1">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381251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065E0-B773-4001-A6DA-1FFA57D96EB8}" type="datetime1">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4999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03458-DA9D-4243-936A-9F4FEEFB49D0}" type="datetime1">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285554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A91B14-F3FE-4FF9-9A47-3882293AA23C}" type="datetime1">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65325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5D186-D18E-43ED-B787-883C70CEA8AD}" type="datetime1">
              <a:rPr lang="en-US" smtClean="0"/>
              <a:pPr/>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B769B-4271-4816-A8EE-A8C317A1C3F2}" type="slidenum">
              <a:rPr lang="en-US" smtClean="0"/>
              <a:pPr/>
              <a:t>‹#›</a:t>
            </a:fld>
            <a:endParaRPr lang="en-US"/>
          </a:p>
        </p:txBody>
      </p:sp>
    </p:spTree>
    <p:extLst>
      <p:ext uri="{BB962C8B-B14F-4D97-AF65-F5344CB8AC3E}">
        <p14:creationId xmlns:p14="http://schemas.microsoft.com/office/powerpoint/2010/main" val="194503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00339"/>
            <a:ext cx="8610600" cy="2342861"/>
          </a:xfrm>
        </p:spPr>
        <p:txBody>
          <a:bodyPr>
            <a:noAutofit/>
          </a:bodyPr>
          <a:lstStyle/>
          <a:p>
            <a:r>
              <a:rPr lang="en-US" sz="2400" b="1"/>
              <a:t>DR. AKHILESH DAS GUPTA INSTITUTE OF TECHNOLOGY &amp; MANAGEMENT</a:t>
            </a:r>
            <a:br>
              <a:rPr lang="en-US" sz="2400" b="1"/>
            </a:br>
            <a:br>
              <a:rPr lang="en-US" sz="2400" b="1"/>
            </a:br>
            <a:br>
              <a:rPr lang="en-US" sz="2400" b="1"/>
            </a:br>
            <a:br>
              <a:rPr lang="en-US" sz="2400" b="1"/>
            </a:br>
            <a:br>
              <a:rPr lang="en-US" sz="2400"/>
            </a:br>
            <a:r>
              <a:rPr lang="en-US" sz="2400" b="1"/>
              <a:t>DEPARTMENT OF ELECTRICAL AND ELECTRONICS ENGINEERING</a:t>
            </a:r>
            <a:br>
              <a:rPr lang="en-US" sz="2400"/>
            </a:br>
            <a:endParaRPr lang="en-US" sz="2400"/>
          </a:p>
        </p:txBody>
      </p:sp>
      <p:sp>
        <p:nvSpPr>
          <p:cNvPr id="3" name="Subtitle 2"/>
          <p:cNvSpPr>
            <a:spLocks noGrp="1"/>
          </p:cNvSpPr>
          <p:nvPr>
            <p:ph type="subTitle" idx="1"/>
          </p:nvPr>
        </p:nvSpPr>
        <p:spPr>
          <a:xfrm>
            <a:off x="1371600" y="4542692"/>
            <a:ext cx="6400800" cy="2007732"/>
          </a:xfrm>
        </p:spPr>
        <p:txBody>
          <a:bodyPr vert="horz" lIns="91440" tIns="45720" rIns="91440" bIns="45720" rtlCol="0" anchor="t">
            <a:normAutofit fontScale="92500" lnSpcReduction="10000"/>
          </a:bodyPr>
          <a:lstStyle/>
          <a:p>
            <a:r>
              <a:rPr lang="en-US" sz="2200" dirty="0">
                <a:solidFill>
                  <a:schemeClr val="tx1"/>
                </a:solidFill>
                <a:latin typeface="Times New Roman"/>
                <a:cs typeface="Times New Roman"/>
              </a:rPr>
              <a:t>Group No. I</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a:cs typeface="Times New Roman"/>
              </a:rPr>
              <a:t>Under the guidance of </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Calibri"/>
                <a:ea typeface="+mn-lt"/>
                <a:cs typeface="Calibri"/>
              </a:rPr>
              <a:t>Mr. Kumail Hassan Naqvi</a:t>
            </a:r>
          </a:p>
          <a:p>
            <a:r>
              <a:rPr lang="en-US" sz="1800" dirty="0">
                <a:solidFill>
                  <a:schemeClr val="tx1"/>
                </a:solidFill>
                <a:latin typeface="Times New Roman"/>
                <a:ea typeface="+mn-lt"/>
                <a:cs typeface="Times New Roman"/>
              </a:rPr>
              <a:t>Presented</a:t>
            </a:r>
            <a:r>
              <a:rPr lang="en-US" sz="1800" dirty="0">
                <a:solidFill>
                  <a:schemeClr val="tx1"/>
                </a:solidFill>
                <a:latin typeface="Times New Roman"/>
                <a:cs typeface="Times New Roman"/>
              </a:rPr>
              <a:t> by </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a:cs typeface="Times New Roman"/>
              </a:rPr>
              <a:t>Devanshu Rawat  </a:t>
            </a:r>
            <a:r>
              <a:rPr lang="en-US" sz="1800" dirty="0">
                <a:solidFill>
                  <a:schemeClr val="tx1"/>
                </a:solidFill>
                <a:latin typeface="Times New Roman"/>
                <a:cs typeface="Times New Roman"/>
              </a:rPr>
              <a:t>[</a:t>
            </a:r>
            <a:r>
              <a:rPr lang="en-US" sz="1800" b="1" dirty="0">
                <a:solidFill>
                  <a:schemeClr val="tx1"/>
                </a:solidFill>
                <a:latin typeface="Times New Roman"/>
                <a:cs typeface="Times New Roman"/>
              </a:rPr>
              <a:t>001</a:t>
            </a:r>
            <a:r>
              <a:rPr lang="en-US" sz="1800" dirty="0">
                <a:solidFill>
                  <a:schemeClr val="tx1"/>
                </a:solidFill>
                <a:latin typeface="Times New Roman"/>
                <a:cs typeface="Times New Roman"/>
              </a:rPr>
              <a:t>]</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a:cs typeface="Times New Roman"/>
              </a:rPr>
              <a:t>Date: 9/06/2023</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0106" y="3212352"/>
            <a:ext cx="8345959" cy="800219"/>
          </a:xfrm>
          <a:prstGeom prst="rect">
            <a:avLst/>
          </a:prstGeom>
        </p:spPr>
        <p:txBody>
          <a:bodyPr wrap="square" lIns="91440" tIns="45720" rIns="91440" bIns="45720" anchor="t">
            <a:spAutoFit/>
          </a:bodyPr>
          <a:lstStyle/>
          <a:p>
            <a:pPr algn="ctr"/>
            <a:r>
              <a:rPr lang="en-US" sz="2300" b="1" dirty="0">
                <a:latin typeface="Times New Roman"/>
                <a:ea typeface="+mn-lt"/>
                <a:cs typeface="Calibri"/>
              </a:rPr>
              <a:t>Solar</a:t>
            </a:r>
            <a:r>
              <a:rPr lang="en-US" sz="2300" b="1" dirty="0">
                <a:latin typeface="Times New Roman"/>
                <a:ea typeface="+mn-lt"/>
                <a:cs typeface="+mn-lt"/>
              </a:rPr>
              <a:t> Powered Autonomous Multipurpose Agricultural Robot</a:t>
            </a:r>
            <a:endParaRPr lang="en-US" sz="2300" b="1" dirty="0">
              <a:latin typeface="Times New Roman"/>
              <a:cs typeface="Times New Roman"/>
            </a:endParaRPr>
          </a:p>
          <a:p>
            <a:pPr algn="ctr"/>
            <a:endParaRPr lang="en-US" sz="2300" b="1" dirty="0">
              <a:latin typeface="Times New Roman"/>
              <a:cs typeface="Times New Roman"/>
            </a:endParaRPr>
          </a:p>
        </p:txBody>
      </p:sp>
      <p:pic>
        <p:nvPicPr>
          <p:cNvPr id="6" name="Picture 2" descr="Image result for akhilesh das gupta institute of technology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799011"/>
            <a:ext cx="148249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88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87107-DDF7-D4A0-A149-790161CF1F62}"/>
              </a:ext>
            </a:extLst>
          </p:cNvPr>
          <p:cNvSpPr>
            <a:spLocks noGrp="1"/>
          </p:cNvSpPr>
          <p:nvPr>
            <p:ph type="title"/>
          </p:nvPr>
        </p:nvSpPr>
        <p:spPr>
          <a:xfrm>
            <a:off x="524785" y="5490971"/>
            <a:ext cx="5221554" cy="1159200"/>
          </a:xfrm>
        </p:spPr>
        <p:txBody>
          <a:bodyPr vert="horz" lIns="91440" tIns="45720" rIns="91440" bIns="45720" rtlCol="0" anchor="ctr">
            <a:normAutofit/>
          </a:bodyPr>
          <a:lstStyle/>
          <a:p>
            <a:pPr algn="l">
              <a:lnSpc>
                <a:spcPct val="90000"/>
              </a:lnSpc>
            </a:pPr>
            <a:r>
              <a:rPr lang="en-US" sz="3500" u="sng" kern="1200" dirty="0">
                <a:solidFill>
                  <a:srgbClr val="FFFFFF"/>
                </a:solidFill>
                <a:latin typeface="+mj-lt"/>
                <a:ea typeface="+mj-ea"/>
                <a:cs typeface="+mj-cs"/>
              </a:rPr>
              <a:t>Video</a:t>
            </a:r>
            <a:endParaRPr lang="en-US" sz="3500" u="sng" kern="1200" dirty="0">
              <a:solidFill>
                <a:srgbClr val="FFFFFF"/>
              </a:solidFill>
              <a:latin typeface="+mj-lt"/>
              <a:cs typeface="Calibri"/>
            </a:endParaRPr>
          </a:p>
        </p:txBody>
      </p:sp>
      <p:sp>
        <p:nvSpPr>
          <p:cNvPr id="4" name="Slide Number Placeholder 3">
            <a:extLst>
              <a:ext uri="{FF2B5EF4-FFF2-40B4-BE49-F238E27FC236}">
                <a16:creationId xmlns:a16="http://schemas.microsoft.com/office/drawing/2014/main" id="{9B16AE65-E856-95D5-0BC2-01146D178170}"/>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24B769B-4271-4816-A8EE-A8C317A1C3F2}" type="slidenum">
              <a:rPr lang="en-US" sz="1000">
                <a:solidFill>
                  <a:srgbClr val="FFFFFF"/>
                </a:solidFill>
              </a:rPr>
              <a:pPr>
                <a:spcAft>
                  <a:spcPts val="600"/>
                </a:spcAft>
              </a:pPr>
              <a:t>10</a:t>
            </a:fld>
            <a:endParaRPr lang="en-US" sz="1000">
              <a:solidFill>
                <a:srgbClr val="FFFFFF"/>
              </a:solidFill>
            </a:endParaRPr>
          </a:p>
        </p:txBody>
      </p:sp>
      <p:pic>
        <p:nvPicPr>
          <p:cNvPr id="3" name="WhatsApp Video 2023-06-09 at 1.40.10 PM">
            <a:hlinkClick r:id="" action="ppaction://media"/>
            <a:extLst>
              <a:ext uri="{FF2B5EF4-FFF2-40B4-BE49-F238E27FC236}">
                <a16:creationId xmlns:a16="http://schemas.microsoft.com/office/drawing/2014/main" id="{D1097FC4-2BC6-B95C-F591-49E6AF86E2B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49044" y="398757"/>
            <a:ext cx="7421217" cy="4267200"/>
          </a:xfrm>
          <a:prstGeom prst="rect">
            <a:avLst/>
          </a:prstGeom>
        </p:spPr>
      </p:pic>
    </p:spTree>
    <p:extLst>
      <p:ext uri="{BB962C8B-B14F-4D97-AF65-F5344CB8AC3E}">
        <p14:creationId xmlns:p14="http://schemas.microsoft.com/office/powerpoint/2010/main" val="338434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402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3"/>
                </p:tgtEl>
              </p:cMediaNode>
            </p:video>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3"/>
                                        </p:tgtEl>
                                      </p:cBhvr>
                                    </p:cmd>
                                  </p:childTnLst>
                                </p:cTn>
                              </p:par>
                            </p:childTnLst>
                          </p:cTn>
                        </p:par>
                      </p:childTnLst>
                    </p:cTn>
                  </p:par>
                </p:childTnLst>
              </p:cTn>
              <p:nextCondLst>
                <p:cond evt="onClick" delay="0">
                  <p:tgtEl>
                    <p:spTgt spid="3"/>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87107-DDF7-D4A0-A149-790161CF1F62}"/>
              </a:ext>
            </a:extLst>
          </p:cNvPr>
          <p:cNvSpPr>
            <a:spLocks noGrp="1"/>
          </p:cNvSpPr>
          <p:nvPr>
            <p:ph type="title"/>
          </p:nvPr>
        </p:nvSpPr>
        <p:spPr>
          <a:xfrm>
            <a:off x="617581" y="921715"/>
            <a:ext cx="3872267" cy="2635993"/>
          </a:xfrm>
        </p:spPr>
        <p:txBody>
          <a:bodyPr vert="horz" lIns="91440" tIns="45720" rIns="91440" bIns="45720" rtlCol="0" anchor="b">
            <a:normAutofit/>
          </a:bodyPr>
          <a:lstStyle/>
          <a:p>
            <a:pPr algn="l">
              <a:lnSpc>
                <a:spcPct val="90000"/>
              </a:lnSpc>
            </a:pPr>
            <a:r>
              <a:rPr lang="en-US" sz="4200" u="sng" kern="1200">
                <a:solidFill>
                  <a:schemeClr val="tx1"/>
                </a:solidFill>
                <a:latin typeface="+mj-lt"/>
                <a:ea typeface="+mj-ea"/>
                <a:cs typeface="+mj-cs"/>
              </a:rPr>
              <a:t>Bluetooth Application Interface </a:t>
            </a:r>
          </a:p>
        </p:txBody>
      </p:sp>
      <p:sp>
        <p:nvSpPr>
          <p:cNvPr id="37" name="Rectangle 36">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9144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022220"/>
            <a:ext cx="611504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9190104"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5">
            <a:extLst>
              <a:ext uri="{FF2B5EF4-FFF2-40B4-BE49-F238E27FC236}">
                <a16:creationId xmlns:a16="http://schemas.microsoft.com/office/drawing/2014/main" id="{C092A695-5E06-CFEC-C32C-6ED55F67DADD}"/>
              </a:ext>
            </a:extLst>
          </p:cNvPr>
          <p:cNvPicPr>
            <a:picLocks noChangeAspect="1"/>
          </p:cNvPicPr>
          <p:nvPr/>
        </p:nvPicPr>
        <p:blipFill>
          <a:blip r:embed="rId2"/>
          <a:stretch>
            <a:fillRect/>
          </a:stretch>
        </p:blipFill>
        <p:spPr>
          <a:xfrm>
            <a:off x="4722103" y="300118"/>
            <a:ext cx="3363634" cy="6505692"/>
          </a:xfrm>
          <a:prstGeom prst="rect">
            <a:avLst/>
          </a:prstGeom>
        </p:spPr>
      </p:pic>
      <p:sp>
        <p:nvSpPr>
          <p:cNvPr id="43" name="Rectangle 42">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9143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B16AE65-E856-95D5-0BC2-01146D178170}"/>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24B769B-4271-4816-A8EE-A8C317A1C3F2}" type="slidenum">
              <a:rPr lang="en-US" sz="1000">
                <a:solidFill>
                  <a:srgbClr val="FFFFFF"/>
                </a:solidFill>
              </a:rPr>
              <a:pPr>
                <a:spcAft>
                  <a:spcPts val="600"/>
                </a:spcAft>
              </a:pPr>
              <a:t>11</a:t>
            </a:fld>
            <a:endParaRPr lang="en-US" sz="1000">
              <a:solidFill>
                <a:srgbClr val="FFFFFF"/>
              </a:solidFill>
            </a:endParaRPr>
          </a:p>
        </p:txBody>
      </p:sp>
    </p:spTree>
    <p:extLst>
      <p:ext uri="{BB962C8B-B14F-4D97-AF65-F5344CB8AC3E}">
        <p14:creationId xmlns:p14="http://schemas.microsoft.com/office/powerpoint/2010/main" val="38360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D1D5DB"/>
              </a:solidFill>
              <a:cs typeface="Calibri"/>
            </a:endParaRPr>
          </a:p>
        </p:txBody>
      </p:sp>
      <p:sp>
        <p:nvSpPr>
          <p:cNvPr id="2" name="Title 1">
            <a:extLst>
              <a:ext uri="{FF2B5EF4-FFF2-40B4-BE49-F238E27FC236}">
                <a16:creationId xmlns:a16="http://schemas.microsoft.com/office/drawing/2014/main" id="{BBA38969-33F5-00AD-28A7-014405C2E448}"/>
              </a:ext>
            </a:extLst>
          </p:cNvPr>
          <p:cNvSpPr>
            <a:spLocks noGrp="1"/>
          </p:cNvSpPr>
          <p:nvPr>
            <p:ph type="title"/>
          </p:nvPr>
        </p:nvSpPr>
        <p:spPr>
          <a:xfrm>
            <a:off x="429000" y="963877"/>
            <a:ext cx="2820421" cy="4930246"/>
          </a:xfrm>
        </p:spPr>
        <p:style>
          <a:lnRef idx="0">
            <a:schemeClr val="accent1"/>
          </a:lnRef>
          <a:fillRef idx="3">
            <a:schemeClr val="accent1"/>
          </a:fillRef>
          <a:effectRef idx="3">
            <a:schemeClr val="accent1"/>
          </a:effectRef>
          <a:fontRef idx="minor">
            <a:schemeClr val="lt1"/>
          </a:fontRef>
        </p:style>
        <p:txBody>
          <a:bodyPr>
            <a:normAutofit/>
          </a:bodyPr>
          <a:lstStyle/>
          <a:p>
            <a:pPr algn="r"/>
            <a:r>
              <a:rPr lang="en-US" u="sng" dirty="0">
                <a:ea typeface="+mj-lt"/>
                <a:cs typeface="+mj-lt"/>
              </a:rPr>
              <a:t>Application</a:t>
            </a:r>
            <a:endParaRPr lang="en-US" u="sng" dirty="0">
              <a:cs typeface="Calibri"/>
            </a:endParaRPr>
          </a:p>
        </p:txBody>
      </p:sp>
      <p:cxnSp>
        <p:nvCxnSpPr>
          <p:cNvPr id="50" name="Straight Connector 4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062E46-9EA1-4F99-9BF2-41C653AD75C3}"/>
              </a:ext>
            </a:extLst>
          </p:cNvPr>
          <p:cNvSpPr>
            <a:spLocks noGrp="1"/>
          </p:cNvSpPr>
          <p:nvPr>
            <p:ph idx="1"/>
          </p:nvPr>
        </p:nvSpPr>
        <p:spPr>
          <a:xfrm>
            <a:off x="3752844" y="963877"/>
            <a:ext cx="4783327" cy="4930246"/>
          </a:xfrm>
        </p:spPr>
        <p:txBody>
          <a:bodyPr vert="horz" lIns="91440" tIns="45720" rIns="91440" bIns="45720" rtlCol="0" anchor="ctr">
            <a:normAutofit/>
          </a:bodyPr>
          <a:lstStyle/>
          <a:p>
            <a:r>
              <a:rPr lang="en-US" sz="2200" dirty="0">
                <a:ea typeface="+mn-lt"/>
                <a:cs typeface="+mn-lt"/>
              </a:rPr>
              <a:t>Crop Monitoring and Management</a:t>
            </a:r>
            <a:endParaRPr lang="en-US" sz="2200">
              <a:cs typeface="Calibri"/>
            </a:endParaRPr>
          </a:p>
          <a:p>
            <a:r>
              <a:rPr lang="en-US" sz="2200" dirty="0">
                <a:ea typeface="+mn-lt"/>
                <a:cs typeface="+mn-lt"/>
              </a:rPr>
              <a:t>Data-Driven Decision Making</a:t>
            </a:r>
            <a:endParaRPr lang="en-US" sz="2200">
              <a:cs typeface="Calibri"/>
            </a:endParaRPr>
          </a:p>
          <a:p>
            <a:pPr>
              <a:lnSpc>
                <a:spcPct val="90000"/>
              </a:lnSpc>
            </a:pPr>
            <a:r>
              <a:rPr lang="en-US" sz="2200" dirty="0">
                <a:ea typeface="+mn-lt"/>
                <a:cs typeface="+mn-lt"/>
              </a:rPr>
              <a:t>Remote Monitoring and Control</a:t>
            </a:r>
            <a:endParaRPr lang="en-US" sz="2200">
              <a:cs typeface="Calibri"/>
            </a:endParaRPr>
          </a:p>
          <a:p>
            <a:pPr>
              <a:lnSpc>
                <a:spcPct val="90000"/>
              </a:lnSpc>
            </a:pPr>
            <a:r>
              <a:rPr lang="en-US" sz="2200" dirty="0">
                <a:ea typeface="+mn-lt"/>
                <a:cs typeface="+mn-lt"/>
              </a:rPr>
              <a:t>Irrigation and Water Management</a:t>
            </a:r>
            <a:endParaRPr lang="en-US" sz="2200">
              <a:cs typeface="Calibri"/>
            </a:endParaRPr>
          </a:p>
          <a:p>
            <a:r>
              <a:rPr lang="en-US" sz="2200" dirty="0">
                <a:ea typeface="+mn-lt"/>
                <a:cs typeface="+mn-lt"/>
              </a:rPr>
              <a:t>Soil Analysis and Mapping</a:t>
            </a:r>
            <a:endParaRPr lang="en-US" sz="2200">
              <a:cs typeface="Calibri"/>
            </a:endParaRPr>
          </a:p>
          <a:p>
            <a:pPr>
              <a:lnSpc>
                <a:spcPct val="90000"/>
              </a:lnSpc>
            </a:pPr>
            <a:r>
              <a:rPr lang="en-US" sz="2200" dirty="0">
                <a:ea typeface="+mn-lt"/>
                <a:cs typeface="+mn-lt"/>
              </a:rPr>
              <a:t>Planting and Seeding</a:t>
            </a:r>
            <a:endParaRPr lang="en-US" sz="2200">
              <a:cs typeface="Calibri"/>
            </a:endParaRPr>
          </a:p>
          <a:p>
            <a:pPr>
              <a:lnSpc>
                <a:spcPct val="90000"/>
              </a:lnSpc>
            </a:pPr>
            <a:r>
              <a:rPr lang="en-US" sz="2200" dirty="0">
                <a:ea typeface="+mn-lt"/>
                <a:cs typeface="+mn-lt"/>
              </a:rPr>
              <a:t>Weed and Pest Control</a:t>
            </a:r>
            <a:endParaRPr lang="en-US" sz="2200">
              <a:ea typeface="+mn-lt"/>
              <a:cs typeface="+mn-lt"/>
            </a:endParaRPr>
          </a:p>
          <a:p>
            <a:pPr>
              <a:lnSpc>
                <a:spcPct val="90000"/>
              </a:lnSpc>
            </a:pPr>
            <a:r>
              <a:rPr lang="en-US" sz="2200" dirty="0">
                <a:cs typeface="Calibri"/>
              </a:rPr>
              <a:t>Precision Farming</a:t>
            </a:r>
          </a:p>
        </p:txBody>
      </p:sp>
      <p:sp>
        <p:nvSpPr>
          <p:cNvPr id="4" name="Slide Number Placeholder 3">
            <a:extLst>
              <a:ext uri="{FF2B5EF4-FFF2-40B4-BE49-F238E27FC236}">
                <a16:creationId xmlns:a16="http://schemas.microsoft.com/office/drawing/2014/main" id="{6AA96EFF-0256-FF73-49BA-53C4505EF9E2}"/>
              </a:ext>
            </a:extLst>
          </p:cNvPr>
          <p:cNvSpPr>
            <a:spLocks noGrp="1"/>
          </p:cNvSpPr>
          <p:nvPr>
            <p:ph type="sldNum" sz="quarter" idx="12"/>
          </p:nvPr>
        </p:nvSpPr>
        <p:spPr>
          <a:xfrm>
            <a:off x="7928637" y="6355080"/>
            <a:ext cx="586712" cy="365125"/>
          </a:xfrm>
        </p:spPr>
        <p:txBody>
          <a:bodyPr>
            <a:normAutofit/>
          </a:bodyPr>
          <a:lstStyle/>
          <a:p>
            <a:pPr>
              <a:spcAft>
                <a:spcPts val="600"/>
              </a:spcAft>
            </a:pPr>
            <a:fld id="{D24B769B-4271-4816-A8EE-A8C317A1C3F2}" type="slidenum">
              <a:rPr lang="en-US" sz="900" dirty="0">
                <a:solidFill>
                  <a:schemeClr val="tx1">
                    <a:alpha val="80000"/>
                  </a:schemeClr>
                </a:solidFill>
              </a:rPr>
              <a:pPr>
                <a:spcAft>
                  <a:spcPts val="600"/>
                </a:spcAft>
              </a:pPr>
              <a:t>12</a:t>
            </a:fld>
            <a:endParaRPr lang="en-US" sz="900" dirty="0">
              <a:solidFill>
                <a:schemeClr val="tx1">
                  <a:alpha val="80000"/>
                </a:schemeClr>
              </a:solidFill>
            </a:endParaRPr>
          </a:p>
        </p:txBody>
      </p:sp>
    </p:spTree>
    <p:extLst>
      <p:ext uri="{BB962C8B-B14F-4D97-AF65-F5344CB8AC3E}">
        <p14:creationId xmlns:p14="http://schemas.microsoft.com/office/powerpoint/2010/main" val="405293858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CF1968-2EB8-6371-893C-7F32E9F88596}"/>
              </a:ext>
            </a:extLst>
          </p:cNvPr>
          <p:cNvSpPr>
            <a:spLocks noGrp="1"/>
          </p:cNvSpPr>
          <p:nvPr>
            <p:ph type="title"/>
          </p:nvPr>
        </p:nvSpPr>
        <p:spPr>
          <a:xfrm>
            <a:off x="701154" y="982272"/>
            <a:ext cx="2541314" cy="4560970"/>
          </a:xfrm>
        </p:spPr>
        <p:txBody>
          <a:bodyPr>
            <a:normAutofit/>
          </a:bodyPr>
          <a:lstStyle/>
          <a:p>
            <a:r>
              <a:rPr lang="en-US" sz="3500" u="sng" dirty="0">
                <a:solidFill>
                  <a:srgbClr val="FFFFFF"/>
                </a:solidFill>
                <a:cs typeface="Calibri"/>
              </a:rPr>
              <a:t>Conclusion</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687C777-E376-F9AD-A849-8EAE81E0A012}"/>
              </a:ext>
            </a:extLst>
          </p:cNvPr>
          <p:cNvSpPr>
            <a:spLocks noGrp="1"/>
          </p:cNvSpPr>
          <p:nvPr>
            <p:ph idx="1"/>
          </p:nvPr>
        </p:nvSpPr>
        <p:spPr>
          <a:xfrm>
            <a:off x="3916396" y="1719618"/>
            <a:ext cx="4461623" cy="4334629"/>
          </a:xfrm>
        </p:spPr>
        <p:txBody>
          <a:bodyPr vert="horz" lIns="91440" tIns="45720" rIns="91440" bIns="45720" rtlCol="0" anchor="ctr">
            <a:normAutofit/>
          </a:bodyPr>
          <a:lstStyle/>
          <a:p>
            <a:pPr marL="0" indent="0">
              <a:buNone/>
            </a:pPr>
            <a:r>
              <a:rPr lang="en-US" sz="2200" dirty="0">
                <a:solidFill>
                  <a:schemeClr val="bg1"/>
                </a:solidFill>
                <a:ea typeface="+mn-lt"/>
                <a:cs typeface="+mn-lt"/>
              </a:rPr>
              <a:t>The solar-powered autonomous agricultural robot controlled via Bluetooth/Android app presents a transformative solution for farming, combining automation, sustainability, and remote monitoring. </a:t>
            </a:r>
            <a:endParaRPr lang="en-US" dirty="0">
              <a:solidFill>
                <a:schemeClr val="bg1"/>
              </a:solidFill>
            </a:endParaRPr>
          </a:p>
          <a:p>
            <a:pPr marL="0" indent="0">
              <a:buNone/>
            </a:pPr>
            <a:r>
              <a:rPr lang="en-US" sz="2200" dirty="0">
                <a:solidFill>
                  <a:schemeClr val="bg1"/>
                </a:solidFill>
                <a:ea typeface="+mn-lt"/>
                <a:cs typeface="+mn-lt"/>
              </a:rPr>
              <a:t>With its versatile applications and potential to enhance productivity, this technology has the capability to revolutionize modern agriculture practices.</a:t>
            </a:r>
            <a:endParaRPr lang="en-US" dirty="0">
              <a:solidFill>
                <a:schemeClr val="bg1"/>
              </a:solidFill>
            </a:endParaRPr>
          </a:p>
        </p:txBody>
      </p:sp>
      <p:sp>
        <p:nvSpPr>
          <p:cNvPr id="4" name="Slide Number Placeholder 3">
            <a:extLst>
              <a:ext uri="{FF2B5EF4-FFF2-40B4-BE49-F238E27FC236}">
                <a16:creationId xmlns:a16="http://schemas.microsoft.com/office/drawing/2014/main" id="{952A5137-0C29-F9C1-6CBD-9DCA66ADEFF0}"/>
              </a:ext>
            </a:extLst>
          </p:cNvPr>
          <p:cNvSpPr>
            <a:spLocks noGrp="1"/>
          </p:cNvSpPr>
          <p:nvPr>
            <p:ph type="sldNum" sz="quarter" idx="12"/>
          </p:nvPr>
        </p:nvSpPr>
        <p:spPr>
          <a:xfrm>
            <a:off x="8030718" y="6175188"/>
            <a:ext cx="514350" cy="320040"/>
          </a:xfrm>
        </p:spPr>
        <p:txBody>
          <a:bodyPr>
            <a:normAutofit/>
          </a:bodyPr>
          <a:lstStyle/>
          <a:p>
            <a:pPr>
              <a:spcAft>
                <a:spcPts val="600"/>
              </a:spcAft>
            </a:pPr>
            <a:fld id="{D24B769B-4271-4816-A8EE-A8C317A1C3F2}" type="slidenum">
              <a:rPr lang="en-US" sz="900">
                <a:solidFill>
                  <a:srgbClr val="FFFFFF"/>
                </a:solidFill>
              </a:rPr>
              <a:pPr>
                <a:spcAft>
                  <a:spcPts val="600"/>
                </a:spcAft>
              </a:pPr>
              <a:t>13</a:t>
            </a:fld>
            <a:endParaRPr lang="en-US" sz="900">
              <a:solidFill>
                <a:srgbClr val="FFFFFF"/>
              </a:solidFill>
            </a:endParaRPr>
          </a:p>
        </p:txBody>
      </p:sp>
    </p:spTree>
    <p:extLst>
      <p:ext uri="{BB962C8B-B14F-4D97-AF65-F5344CB8AC3E}">
        <p14:creationId xmlns:p14="http://schemas.microsoft.com/office/powerpoint/2010/main" val="249890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2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378104A-4C76-A037-68B7-B490AD5B0FF2}"/>
              </a:ext>
            </a:extLst>
          </p:cNvPr>
          <p:cNvSpPr>
            <a:spLocks noGrp="1"/>
          </p:cNvSpPr>
          <p:nvPr>
            <p:ph type="title"/>
          </p:nvPr>
        </p:nvSpPr>
        <p:spPr>
          <a:xfrm>
            <a:off x="718879" y="800392"/>
            <a:ext cx="7698523" cy="1212102"/>
          </a:xfrm>
        </p:spPr>
        <p:txBody>
          <a:bodyPr>
            <a:normAutofit/>
          </a:bodyPr>
          <a:lstStyle/>
          <a:p>
            <a:r>
              <a:rPr lang="en-US" sz="3500" u="sng" dirty="0">
                <a:solidFill>
                  <a:srgbClr val="FFFFFF"/>
                </a:solidFill>
                <a:cs typeface="Calibri"/>
              </a:rPr>
              <a:t>References</a:t>
            </a:r>
          </a:p>
        </p:txBody>
      </p:sp>
      <p:sp>
        <p:nvSpPr>
          <p:cNvPr id="3" name="Content Placeholder 2">
            <a:extLst>
              <a:ext uri="{FF2B5EF4-FFF2-40B4-BE49-F238E27FC236}">
                <a16:creationId xmlns:a16="http://schemas.microsoft.com/office/drawing/2014/main" id="{56D7014D-FD35-1969-4739-751D4D6A5050}"/>
              </a:ext>
            </a:extLst>
          </p:cNvPr>
          <p:cNvSpPr>
            <a:spLocks noGrp="1"/>
          </p:cNvSpPr>
          <p:nvPr>
            <p:ph idx="1"/>
          </p:nvPr>
        </p:nvSpPr>
        <p:spPr>
          <a:xfrm>
            <a:off x="1025718" y="2490436"/>
            <a:ext cx="7281746" cy="3567173"/>
          </a:xfrm>
        </p:spPr>
        <p:txBody>
          <a:bodyPr vert="horz" lIns="91440" tIns="45720" rIns="91440" bIns="45720" rtlCol="0" anchor="ctr">
            <a:normAutofit/>
          </a:bodyPr>
          <a:lstStyle/>
          <a:p>
            <a:pPr marL="0" indent="0">
              <a:buNone/>
            </a:pPr>
            <a:endParaRPr lang="en-US" sz="1500" dirty="0">
              <a:solidFill>
                <a:srgbClr val="444444"/>
              </a:solidFill>
              <a:latin typeface="Arial"/>
              <a:ea typeface="+mn-lt"/>
              <a:cs typeface="Arial"/>
            </a:endParaRPr>
          </a:p>
          <a:p>
            <a:pPr>
              <a:spcBef>
                <a:spcPts val="0"/>
              </a:spcBef>
            </a:pPr>
            <a:r>
              <a:rPr lang="en-US" sz="1500" dirty="0">
                <a:ea typeface="+mn-lt"/>
                <a:cs typeface="+mn-lt"/>
              </a:rPr>
              <a:t>Shiva kumara M C, Sunil Y S, Yamuna A S, Shruthi M, "Smart Phone Operated Multipurpose Agricultural Robot”, International Journal  of Engineering Research &amp; Technology (IJERT), 2018. </a:t>
            </a:r>
          </a:p>
          <a:p>
            <a:r>
              <a:rPr lang="en-US" sz="1500" err="1">
                <a:ea typeface="+mn-lt"/>
                <a:cs typeface="+mn-lt"/>
              </a:rPr>
              <a:t>Bagyaveereswaran</a:t>
            </a:r>
            <a:r>
              <a:rPr lang="en-US" sz="1500" dirty="0">
                <a:ea typeface="+mn-lt"/>
                <a:cs typeface="+mn-lt"/>
              </a:rPr>
              <a:t> V, Ankita Ghorui, R. Anita, "Automation of Agricultural Tasks with Robotics- </a:t>
            </a:r>
            <a:r>
              <a:rPr lang="en-US" sz="1500" err="1">
                <a:ea typeface="+mn-lt"/>
                <a:cs typeface="+mn-lt"/>
              </a:rPr>
              <a:t>Agrobot</a:t>
            </a:r>
            <a:r>
              <a:rPr lang="en-US" sz="1500" dirty="0">
                <a:ea typeface="+mn-lt"/>
                <a:cs typeface="+mn-lt"/>
              </a:rPr>
              <a:t> ", IEEE International Conference on Technological Innovations in Power and Advanced Computing Technologies (IPACT),Vellore, India, 2019</a:t>
            </a:r>
          </a:p>
          <a:p>
            <a:r>
              <a:rPr lang="en-US" sz="1500" dirty="0">
                <a:ea typeface="+mn-lt"/>
                <a:cs typeface="+mn-lt"/>
              </a:rPr>
              <a:t>Akshay Y. Kachor, Ketaki </a:t>
            </a:r>
            <a:r>
              <a:rPr lang="en-US" sz="1500" err="1">
                <a:ea typeface="+mn-lt"/>
                <a:cs typeface="+mn-lt"/>
              </a:rPr>
              <a:t>Ghodinde</a:t>
            </a:r>
            <a:r>
              <a:rPr lang="en-US" sz="1500" dirty="0">
                <a:ea typeface="+mn-lt"/>
                <a:cs typeface="+mn-lt"/>
              </a:rPr>
              <a:t>, "Design of Microcontroller Based </a:t>
            </a:r>
            <a:r>
              <a:rPr lang="en-US" sz="1500" err="1">
                <a:ea typeface="+mn-lt"/>
                <a:cs typeface="+mn-lt"/>
              </a:rPr>
              <a:t>Agribot</a:t>
            </a:r>
            <a:r>
              <a:rPr lang="en-US" sz="1500" dirty="0">
                <a:ea typeface="+mn-lt"/>
                <a:cs typeface="+mn-lt"/>
              </a:rPr>
              <a:t> for Fertigation and Plantation", IEEE Proceedings of the International Conference on Intelligent Computing and Control Systems (ICICCS 2019), 2019.</a:t>
            </a:r>
            <a:br>
              <a:rPr lang="en-US" sz="1500" dirty="0"/>
            </a:br>
            <a:endParaRPr lang="en-US" sz="1500">
              <a:cs typeface="Calibri"/>
            </a:endParaRPr>
          </a:p>
          <a:p>
            <a:endParaRPr lang="en-US" sz="1500" dirty="0">
              <a:cs typeface="Calibri"/>
            </a:endParaRPr>
          </a:p>
        </p:txBody>
      </p:sp>
      <p:sp>
        <p:nvSpPr>
          <p:cNvPr id="4" name="Slide Number Placeholder 3">
            <a:extLst>
              <a:ext uri="{FF2B5EF4-FFF2-40B4-BE49-F238E27FC236}">
                <a16:creationId xmlns:a16="http://schemas.microsoft.com/office/drawing/2014/main" id="{A9E50BD4-E1E9-6717-A80F-71C9EC77421A}"/>
              </a:ext>
            </a:extLst>
          </p:cNvPr>
          <p:cNvSpPr>
            <a:spLocks noGrp="1"/>
          </p:cNvSpPr>
          <p:nvPr>
            <p:ph type="sldNum" sz="quarter" idx="12"/>
          </p:nvPr>
        </p:nvSpPr>
        <p:spPr>
          <a:xfrm>
            <a:off x="8030718" y="6382512"/>
            <a:ext cx="514350" cy="320040"/>
          </a:xfrm>
        </p:spPr>
        <p:txBody>
          <a:bodyPr>
            <a:normAutofit/>
          </a:bodyPr>
          <a:lstStyle/>
          <a:p>
            <a:pPr>
              <a:spcAft>
                <a:spcPts val="600"/>
              </a:spcAft>
            </a:pPr>
            <a:fld id="{D24B769B-4271-4816-A8EE-A8C317A1C3F2}" type="slidenum">
              <a:rPr lang="en-US" sz="900"/>
              <a:pPr>
                <a:spcAft>
                  <a:spcPts val="600"/>
                </a:spcAft>
              </a:pPr>
              <a:t>14</a:t>
            </a:fld>
            <a:endParaRPr lang="en-US" sz="900"/>
          </a:p>
        </p:txBody>
      </p:sp>
    </p:spTree>
    <p:extLst>
      <p:ext uri="{BB962C8B-B14F-4D97-AF65-F5344CB8AC3E}">
        <p14:creationId xmlns:p14="http://schemas.microsoft.com/office/powerpoint/2010/main" val="75480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495D976-2D28-B4D6-360D-89AFF0C42F16}"/>
              </a:ext>
            </a:extLst>
          </p:cNvPr>
          <p:cNvSpPr>
            <a:spLocks noGrp="1"/>
          </p:cNvSpPr>
          <p:nvPr>
            <p:ph idx="1"/>
          </p:nvPr>
        </p:nvSpPr>
        <p:spPr>
          <a:xfrm>
            <a:off x="3916396" y="1719618"/>
            <a:ext cx="4461623" cy="4334629"/>
          </a:xfrm>
        </p:spPr>
        <p:txBody>
          <a:bodyPr vert="horz" lIns="91440" tIns="45720" rIns="91440" bIns="45720" rtlCol="0" anchor="ctr">
            <a:normAutofit/>
          </a:bodyPr>
          <a:lstStyle/>
          <a:p>
            <a:pPr marL="0" indent="0">
              <a:buNone/>
            </a:pPr>
            <a:r>
              <a:rPr lang="en-US" sz="5000" u="sng" dirty="0">
                <a:solidFill>
                  <a:srgbClr val="FEFFFF"/>
                </a:solidFill>
                <a:cs typeface="Calibri"/>
              </a:rPr>
              <a:t>THANK YOU</a:t>
            </a:r>
          </a:p>
        </p:txBody>
      </p:sp>
      <p:sp>
        <p:nvSpPr>
          <p:cNvPr id="4" name="Slide Number Placeholder 3">
            <a:extLst>
              <a:ext uri="{FF2B5EF4-FFF2-40B4-BE49-F238E27FC236}">
                <a16:creationId xmlns:a16="http://schemas.microsoft.com/office/drawing/2014/main" id="{9A7BFA1A-24B1-3061-5C43-351C30FAA1B5}"/>
              </a:ext>
            </a:extLst>
          </p:cNvPr>
          <p:cNvSpPr>
            <a:spLocks noGrp="1"/>
          </p:cNvSpPr>
          <p:nvPr>
            <p:ph type="sldNum" sz="quarter" idx="12"/>
          </p:nvPr>
        </p:nvSpPr>
        <p:spPr>
          <a:xfrm>
            <a:off x="8030718" y="6175188"/>
            <a:ext cx="514350" cy="320040"/>
          </a:xfrm>
        </p:spPr>
        <p:txBody>
          <a:bodyPr>
            <a:normAutofit/>
          </a:bodyPr>
          <a:lstStyle/>
          <a:p>
            <a:pPr>
              <a:spcAft>
                <a:spcPts val="600"/>
              </a:spcAft>
            </a:pPr>
            <a:fld id="{D24B769B-4271-4816-A8EE-A8C317A1C3F2}" type="slidenum">
              <a:rPr lang="en-US" sz="900" dirty="0">
                <a:solidFill>
                  <a:srgbClr val="FFFFFF"/>
                </a:solidFill>
              </a:rPr>
              <a:pPr>
                <a:spcAft>
                  <a:spcPts val="600"/>
                </a:spcAft>
              </a:pPr>
              <a:t>15</a:t>
            </a:fld>
            <a:endParaRPr lang="en-US" sz="900">
              <a:solidFill>
                <a:srgbClr val="FFFFFF"/>
              </a:solidFill>
            </a:endParaRPr>
          </a:p>
        </p:txBody>
      </p:sp>
    </p:spTree>
    <p:extLst>
      <p:ext uri="{BB962C8B-B14F-4D97-AF65-F5344CB8AC3E}">
        <p14:creationId xmlns:p14="http://schemas.microsoft.com/office/powerpoint/2010/main" val="64344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15CF-EE4C-4845-4DD2-DFE5432A0AA6}"/>
              </a:ext>
            </a:extLst>
          </p:cNvPr>
          <p:cNvSpPr>
            <a:spLocks noGrp="1"/>
          </p:cNvSpPr>
          <p:nvPr>
            <p:ph type="title"/>
          </p:nvPr>
        </p:nvSpPr>
        <p:spPr>
          <a:xfrm>
            <a:off x="840699" y="687480"/>
            <a:ext cx="5605629" cy="994172"/>
          </a:xfrm>
        </p:spPr>
        <p:txBody>
          <a:bodyPr>
            <a:normAutofit/>
          </a:bodyPr>
          <a:lstStyle/>
          <a:p>
            <a:r>
              <a:rPr lang="en-US" sz="3850" u="sng">
                <a:ea typeface="+mj-lt"/>
                <a:cs typeface="+mj-lt"/>
              </a:rPr>
              <a:t>Table of contents</a:t>
            </a:r>
            <a:endParaRPr lang="en-US" sz="3850" u="sng">
              <a:cs typeface="Calibri"/>
            </a:endParaRPr>
          </a:p>
        </p:txBody>
      </p:sp>
      <p:sp>
        <p:nvSpPr>
          <p:cNvPr id="3" name="Content Placeholder 2">
            <a:extLst>
              <a:ext uri="{FF2B5EF4-FFF2-40B4-BE49-F238E27FC236}">
                <a16:creationId xmlns:a16="http://schemas.microsoft.com/office/drawing/2014/main" id="{D5EC6508-AA3F-9AB9-24D9-E3FD55163973}"/>
              </a:ext>
            </a:extLst>
          </p:cNvPr>
          <p:cNvSpPr>
            <a:spLocks noGrp="1"/>
          </p:cNvSpPr>
          <p:nvPr>
            <p:ph idx="1"/>
          </p:nvPr>
        </p:nvSpPr>
        <p:spPr>
          <a:xfrm>
            <a:off x="852321" y="2227943"/>
            <a:ext cx="5033221" cy="3788227"/>
          </a:xfrm>
        </p:spPr>
        <p:txBody>
          <a:bodyPr vert="horz" lIns="91440" tIns="45720" rIns="91440" bIns="45720" rtlCol="0" anchor="ctr">
            <a:normAutofit/>
          </a:bodyPr>
          <a:lstStyle/>
          <a:p>
            <a:r>
              <a:rPr lang="en-US" sz="2100" dirty="0">
                <a:ea typeface="+mn-lt"/>
                <a:cs typeface="+mn-lt"/>
              </a:rPr>
              <a:t>Objective</a:t>
            </a:r>
          </a:p>
          <a:p>
            <a:r>
              <a:rPr lang="en-US" sz="2100" dirty="0">
                <a:ea typeface="+mn-lt"/>
                <a:cs typeface="+mn-lt"/>
              </a:rPr>
              <a:t>Introduction</a:t>
            </a:r>
          </a:p>
          <a:p>
            <a:r>
              <a:rPr lang="en-US" sz="2100" dirty="0">
                <a:ea typeface="+mn-lt"/>
                <a:cs typeface="+mn-lt"/>
              </a:rPr>
              <a:t>Methodology</a:t>
            </a:r>
          </a:p>
          <a:p>
            <a:r>
              <a:rPr lang="en-US" sz="2100" dirty="0">
                <a:ea typeface="+mn-lt"/>
                <a:cs typeface="+mn-lt"/>
              </a:rPr>
              <a:t>Model</a:t>
            </a:r>
          </a:p>
          <a:p>
            <a:r>
              <a:rPr lang="en-US" sz="2100" dirty="0">
                <a:ea typeface="+mn-lt"/>
                <a:cs typeface="+mn-lt"/>
              </a:rPr>
              <a:t>Stimulated Results</a:t>
            </a:r>
          </a:p>
          <a:p>
            <a:r>
              <a:rPr lang="en-US" sz="2100" dirty="0">
                <a:ea typeface="+mn-lt"/>
                <a:cs typeface="+mn-lt"/>
              </a:rPr>
              <a:t>Video</a:t>
            </a:r>
          </a:p>
          <a:p>
            <a:r>
              <a:rPr lang="en-US" sz="2100" dirty="0">
                <a:ea typeface="+mn-lt"/>
                <a:cs typeface="+mn-lt"/>
              </a:rPr>
              <a:t>Applications</a:t>
            </a:r>
          </a:p>
          <a:p>
            <a:r>
              <a:rPr lang="en-US" sz="2100" dirty="0">
                <a:ea typeface="+mn-lt"/>
                <a:cs typeface="+mn-lt"/>
              </a:rPr>
              <a:t>Conclusion</a:t>
            </a:r>
            <a:endParaRPr lang="en-US" sz="2100" dirty="0">
              <a:cs typeface="Calibri"/>
            </a:endParaRPr>
          </a:p>
          <a:p>
            <a:r>
              <a:rPr lang="en-US" sz="2100" dirty="0">
                <a:ea typeface="+mn-lt"/>
                <a:cs typeface="+mn-lt"/>
              </a:rPr>
              <a:t>References</a:t>
            </a:r>
          </a:p>
          <a:p>
            <a:endParaRPr lang="en-US" sz="2100" dirty="0">
              <a:ea typeface="+mn-lt"/>
              <a:cs typeface="+mn-lt"/>
            </a:endParaRPr>
          </a:p>
          <a:p>
            <a:endParaRPr lang="en-US" sz="2100" dirty="0">
              <a:cs typeface="Calibri"/>
            </a:endParaRPr>
          </a:p>
        </p:txBody>
      </p:sp>
      <p:sp>
        <p:nvSpPr>
          <p:cNvPr id="49" name="Rectangle 3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val 3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Graphic 7" descr="Bullseye">
            <a:extLst>
              <a:ext uri="{FF2B5EF4-FFF2-40B4-BE49-F238E27FC236}">
                <a16:creationId xmlns:a16="http://schemas.microsoft.com/office/drawing/2014/main" id="{D5BE458C-ADD2-EA9D-F1D2-EB652742D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
        <p:nvSpPr>
          <p:cNvPr id="4" name="Slide Number Placeholder 3">
            <a:extLst>
              <a:ext uri="{FF2B5EF4-FFF2-40B4-BE49-F238E27FC236}">
                <a16:creationId xmlns:a16="http://schemas.microsoft.com/office/drawing/2014/main" id="{5BF715C5-E8FB-41D9-E4F8-A013B4C40228}"/>
              </a:ext>
            </a:extLst>
          </p:cNvPr>
          <p:cNvSpPr>
            <a:spLocks noGrp="1"/>
          </p:cNvSpPr>
          <p:nvPr>
            <p:ph type="sldNum" sz="quarter" idx="12"/>
          </p:nvPr>
        </p:nvSpPr>
        <p:spPr>
          <a:xfrm>
            <a:off x="7576075" y="6415760"/>
            <a:ext cx="759278" cy="273844"/>
          </a:xfrm>
          <a:prstGeom prst="ellipse">
            <a:avLst/>
          </a:prstGeom>
        </p:spPr>
        <p:txBody>
          <a:bodyPr>
            <a:normAutofit/>
          </a:bodyPr>
          <a:lstStyle/>
          <a:p>
            <a:pPr>
              <a:lnSpc>
                <a:spcPct val="90000"/>
              </a:lnSpc>
              <a:spcAft>
                <a:spcPts val="600"/>
              </a:spcAft>
            </a:pPr>
            <a:fld id="{D24B769B-4271-4816-A8EE-A8C317A1C3F2}" type="slidenum">
              <a:rPr lang="en-US" sz="700">
                <a:solidFill>
                  <a:srgbClr val="FFFFFF"/>
                </a:solidFill>
              </a:rPr>
              <a:pPr>
                <a:lnSpc>
                  <a:spcPct val="90000"/>
                </a:lnSpc>
                <a:spcAft>
                  <a:spcPts val="600"/>
                </a:spcAft>
              </a:pPr>
              <a:t>2</a:t>
            </a:fld>
            <a:endParaRPr lang="en-US" sz="700">
              <a:solidFill>
                <a:srgbClr val="FFFFFF"/>
              </a:solidFill>
            </a:endParaRPr>
          </a:p>
        </p:txBody>
      </p:sp>
    </p:spTree>
    <p:extLst>
      <p:ext uri="{BB962C8B-B14F-4D97-AF65-F5344CB8AC3E}">
        <p14:creationId xmlns:p14="http://schemas.microsoft.com/office/powerpoint/2010/main" val="377313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5">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7">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767722"/>
            <a:ext cx="2266158"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D97F78A-8D6A-0DF1-3BBB-F4D9A064E2B5}"/>
              </a:ext>
            </a:extLst>
          </p:cNvPr>
          <p:cNvSpPr>
            <a:spLocks noGrp="1"/>
          </p:cNvSpPr>
          <p:nvPr>
            <p:ph type="title"/>
          </p:nvPr>
        </p:nvSpPr>
        <p:spPr>
          <a:xfrm>
            <a:off x="628650" y="838199"/>
            <a:ext cx="3143250" cy="5338763"/>
          </a:xfrm>
        </p:spPr>
        <p:style>
          <a:lnRef idx="0">
            <a:schemeClr val="accent1"/>
          </a:lnRef>
          <a:fillRef idx="3">
            <a:schemeClr val="accent1"/>
          </a:fillRef>
          <a:effectRef idx="3">
            <a:schemeClr val="accent1"/>
          </a:effectRef>
          <a:fontRef idx="minor">
            <a:schemeClr val="lt1"/>
          </a:fontRef>
        </p:style>
        <p:txBody>
          <a:bodyPr>
            <a:normAutofit/>
          </a:bodyPr>
          <a:lstStyle/>
          <a:p>
            <a:r>
              <a:rPr lang="en-US" u="sng">
                <a:ea typeface="+mj-lt"/>
                <a:cs typeface="+mj-lt"/>
              </a:rPr>
              <a:t>Objective</a:t>
            </a:r>
            <a:endParaRPr lang="en-US" u="sng"/>
          </a:p>
        </p:txBody>
      </p:sp>
      <p:sp>
        <p:nvSpPr>
          <p:cNvPr id="3" name="Content Placeholder 2">
            <a:extLst>
              <a:ext uri="{FF2B5EF4-FFF2-40B4-BE49-F238E27FC236}">
                <a16:creationId xmlns:a16="http://schemas.microsoft.com/office/drawing/2014/main" id="{840694D7-7AF5-F6BE-FB0B-27E0A28AD356}"/>
              </a:ext>
            </a:extLst>
          </p:cNvPr>
          <p:cNvSpPr>
            <a:spLocks noGrp="1"/>
          </p:cNvSpPr>
          <p:nvPr>
            <p:ph idx="1"/>
          </p:nvPr>
        </p:nvSpPr>
        <p:spPr>
          <a:xfrm>
            <a:off x="3976749" y="838199"/>
            <a:ext cx="4538601" cy="5338763"/>
          </a:xfrm>
        </p:spPr>
        <p:txBody>
          <a:bodyPr vert="horz" lIns="91440" tIns="45720" rIns="91440" bIns="45720" rtlCol="0" anchor="ctr">
            <a:normAutofit/>
          </a:bodyPr>
          <a:lstStyle/>
          <a:p>
            <a:pPr>
              <a:buNone/>
            </a:pPr>
            <a:r>
              <a:rPr lang="en-US" sz="1700" dirty="0">
                <a:ea typeface="+mn-lt"/>
                <a:cs typeface="+mn-lt"/>
              </a:rPr>
              <a:t>       To design and develop a solar-powered autonomous multipurpose agricultural robot that can be controlled through Bluetooth enabled Android-app.</a:t>
            </a:r>
            <a:endParaRPr lang="en-US" sz="1700">
              <a:cs typeface="Calibri"/>
            </a:endParaRPr>
          </a:p>
        </p:txBody>
      </p:sp>
      <p:sp>
        <p:nvSpPr>
          <p:cNvPr id="4" name="Slide Number Placeholder 3">
            <a:extLst>
              <a:ext uri="{FF2B5EF4-FFF2-40B4-BE49-F238E27FC236}">
                <a16:creationId xmlns:a16="http://schemas.microsoft.com/office/drawing/2014/main" id="{59AB8DF3-A118-3727-72C7-7A15C5D75E07}"/>
              </a:ext>
            </a:extLst>
          </p:cNvPr>
          <p:cNvSpPr>
            <a:spLocks noGrp="1"/>
          </p:cNvSpPr>
          <p:nvPr>
            <p:ph type="sldNum" sz="quarter" idx="12"/>
          </p:nvPr>
        </p:nvSpPr>
        <p:spPr>
          <a:xfrm>
            <a:off x="6457950" y="6356350"/>
            <a:ext cx="2057400" cy="365125"/>
          </a:xfrm>
        </p:spPr>
        <p:txBody>
          <a:bodyPr>
            <a:normAutofit/>
          </a:bodyPr>
          <a:lstStyle/>
          <a:p>
            <a:pPr>
              <a:spcAft>
                <a:spcPts val="600"/>
              </a:spcAft>
            </a:pPr>
            <a:fld id="{D24B769B-4271-4816-A8EE-A8C317A1C3F2}" type="slidenum">
              <a:rPr lang="en-US" dirty="0"/>
              <a:pPr>
                <a:spcAft>
                  <a:spcPts val="600"/>
                </a:spcAft>
              </a:pPr>
              <a:t>3</a:t>
            </a:fld>
            <a:endParaRPr lang="en-US"/>
          </a:p>
        </p:txBody>
      </p:sp>
    </p:spTree>
    <p:extLst>
      <p:ext uri="{BB962C8B-B14F-4D97-AF65-F5344CB8AC3E}">
        <p14:creationId xmlns:p14="http://schemas.microsoft.com/office/powerpoint/2010/main" val="387763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D0E0-1DE7-37B7-54D5-1FC94E3938ED}"/>
              </a:ext>
            </a:extLst>
          </p:cNvPr>
          <p:cNvSpPr>
            <a:spLocks noGrp="1"/>
          </p:cNvSpPr>
          <p:nvPr>
            <p:ph type="title"/>
          </p:nvPr>
        </p:nvSpPr>
        <p:spPr>
          <a:xfrm>
            <a:off x="840699" y="687480"/>
            <a:ext cx="5605629" cy="994172"/>
          </a:xfrm>
        </p:spPr>
        <p:txBody>
          <a:bodyPr>
            <a:normAutofit/>
          </a:bodyPr>
          <a:lstStyle/>
          <a:p>
            <a:r>
              <a:rPr lang="en-US" sz="3850" u="sng" dirty="0">
                <a:cs typeface="Calibri"/>
              </a:rPr>
              <a:t>Introduction</a:t>
            </a:r>
          </a:p>
        </p:txBody>
      </p:sp>
      <p:sp>
        <p:nvSpPr>
          <p:cNvPr id="3" name="Content Placeholder 2">
            <a:extLst>
              <a:ext uri="{FF2B5EF4-FFF2-40B4-BE49-F238E27FC236}">
                <a16:creationId xmlns:a16="http://schemas.microsoft.com/office/drawing/2014/main" id="{9791CBCB-9764-0ABE-8296-5E19C53A8F81}"/>
              </a:ext>
            </a:extLst>
          </p:cNvPr>
          <p:cNvSpPr>
            <a:spLocks noGrp="1"/>
          </p:cNvSpPr>
          <p:nvPr>
            <p:ph idx="1"/>
          </p:nvPr>
        </p:nvSpPr>
        <p:spPr>
          <a:xfrm>
            <a:off x="852321" y="2227943"/>
            <a:ext cx="5033221" cy="3788227"/>
          </a:xfrm>
        </p:spPr>
        <p:txBody>
          <a:bodyPr vert="horz" lIns="91440" tIns="45720" rIns="91440" bIns="45720" rtlCol="0" anchor="ctr">
            <a:normAutofit/>
          </a:bodyPr>
          <a:lstStyle/>
          <a:p>
            <a:pPr marL="0" indent="0" algn="just">
              <a:buNone/>
            </a:pPr>
            <a:endParaRPr lang="en-US" sz="2100" dirty="0">
              <a:ea typeface="+mn-lt"/>
              <a:cs typeface="+mn-lt"/>
            </a:endParaRPr>
          </a:p>
          <a:p>
            <a:pPr marL="0" indent="0" algn="just">
              <a:buNone/>
            </a:pPr>
            <a:r>
              <a:rPr lang="en-US" sz="2100" dirty="0">
                <a:ea typeface="+mn-lt"/>
                <a:cs typeface="+mn-lt"/>
              </a:rPr>
              <a:t> This project introduces a solar-powered agricultural robot that can perform various tasks, controlled through Bluetooth. It aims to enhance farming practices by automating operations, promoting sustainability through solar energy, and enabling remote monitoring for increased efficiency and productivity.</a:t>
            </a:r>
          </a:p>
        </p:txBody>
      </p:sp>
      <p:sp>
        <p:nvSpPr>
          <p:cNvPr id="32" name="Rectangle 3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Oval 3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Graphic 7" descr="Employee Badge">
            <a:extLst>
              <a:ext uri="{FF2B5EF4-FFF2-40B4-BE49-F238E27FC236}">
                <a16:creationId xmlns:a16="http://schemas.microsoft.com/office/drawing/2014/main" id="{A4083DA7-BC3B-FE8C-5BCA-A3B0D6C1BC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
        <p:nvSpPr>
          <p:cNvPr id="4" name="Slide Number Placeholder 3">
            <a:extLst>
              <a:ext uri="{FF2B5EF4-FFF2-40B4-BE49-F238E27FC236}">
                <a16:creationId xmlns:a16="http://schemas.microsoft.com/office/drawing/2014/main" id="{F351775A-676B-79FD-0339-A49D75989BEB}"/>
              </a:ext>
            </a:extLst>
          </p:cNvPr>
          <p:cNvSpPr>
            <a:spLocks noGrp="1"/>
          </p:cNvSpPr>
          <p:nvPr>
            <p:ph type="sldNum" sz="quarter" idx="12"/>
          </p:nvPr>
        </p:nvSpPr>
        <p:spPr>
          <a:xfrm>
            <a:off x="7576075" y="6415760"/>
            <a:ext cx="759278" cy="273844"/>
          </a:xfrm>
        </p:spPr>
        <p:txBody>
          <a:bodyPr>
            <a:normAutofit/>
          </a:bodyPr>
          <a:lstStyle/>
          <a:p>
            <a:pPr>
              <a:spcAft>
                <a:spcPts val="600"/>
              </a:spcAft>
            </a:pPr>
            <a:fld id="{D24B769B-4271-4816-A8EE-A8C317A1C3F2}" type="slidenum">
              <a:rPr lang="en-US" sz="920" dirty="0">
                <a:solidFill>
                  <a:srgbClr val="FFFFFF"/>
                </a:solidFill>
              </a:rPr>
              <a:pPr>
                <a:spcAft>
                  <a:spcPts val="600"/>
                </a:spcAft>
              </a:pPr>
              <a:t>4</a:t>
            </a:fld>
            <a:endParaRPr lang="en-US" sz="920" dirty="0">
              <a:solidFill>
                <a:srgbClr val="FFFFFF"/>
              </a:solidFill>
            </a:endParaRPr>
          </a:p>
        </p:txBody>
      </p:sp>
    </p:spTree>
    <p:extLst>
      <p:ext uri="{BB962C8B-B14F-4D97-AF65-F5344CB8AC3E}">
        <p14:creationId xmlns:p14="http://schemas.microsoft.com/office/powerpoint/2010/main" val="115337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0" name="Rectangle 53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Freeform: Shape 54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68" y="3296652"/>
            <a:ext cx="9151584"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35E9D4-2159-C291-8B9E-04B431A2FDAE}"/>
              </a:ext>
            </a:extLst>
          </p:cNvPr>
          <p:cNvSpPr>
            <a:spLocks noGrp="1"/>
          </p:cNvSpPr>
          <p:nvPr>
            <p:ph type="title"/>
          </p:nvPr>
        </p:nvSpPr>
        <p:spPr>
          <a:xfrm>
            <a:off x="628650" y="3905833"/>
            <a:ext cx="3161297" cy="2398713"/>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4100" u="sng">
                <a:ea typeface="+mj-lt"/>
                <a:cs typeface="+mj-lt"/>
              </a:rPr>
              <a:t>Methodology </a:t>
            </a:r>
            <a:endParaRPr lang="en-US" sz="4100" u="sng"/>
          </a:p>
        </p:txBody>
      </p:sp>
      <p:pic>
        <p:nvPicPr>
          <p:cNvPr id="535" name="Picture 535">
            <a:extLst>
              <a:ext uri="{FF2B5EF4-FFF2-40B4-BE49-F238E27FC236}">
                <a16:creationId xmlns:a16="http://schemas.microsoft.com/office/drawing/2014/main" id="{BE6B4428-3DB2-C10B-4238-7E16AC17424B}"/>
              </a:ext>
            </a:extLst>
          </p:cNvPr>
          <p:cNvPicPr>
            <a:picLocks noChangeAspect="1"/>
          </p:cNvPicPr>
          <p:nvPr/>
        </p:nvPicPr>
        <p:blipFill>
          <a:blip r:embed="rId2"/>
          <a:stretch>
            <a:fillRect/>
          </a:stretch>
        </p:blipFill>
        <p:spPr>
          <a:xfrm>
            <a:off x="-28855" y="682725"/>
            <a:ext cx="8866943" cy="1929521"/>
          </a:xfrm>
          <a:prstGeom prst="rect">
            <a:avLst/>
          </a:prstGeom>
        </p:spPr>
      </p:pic>
      <p:sp>
        <p:nvSpPr>
          <p:cNvPr id="3" name="Content Placeholder 2">
            <a:extLst>
              <a:ext uri="{FF2B5EF4-FFF2-40B4-BE49-F238E27FC236}">
                <a16:creationId xmlns:a16="http://schemas.microsoft.com/office/drawing/2014/main" id="{564F5123-C526-2241-9991-3DDDE8570921}"/>
              </a:ext>
            </a:extLst>
          </p:cNvPr>
          <p:cNvSpPr>
            <a:spLocks noGrp="1"/>
          </p:cNvSpPr>
          <p:nvPr>
            <p:ph idx="1"/>
          </p:nvPr>
        </p:nvSpPr>
        <p:spPr>
          <a:xfrm>
            <a:off x="4223084" y="3884452"/>
            <a:ext cx="4292266" cy="2398713"/>
          </a:xfrm>
        </p:spPr>
        <p:txBody>
          <a:bodyPr vert="horz" lIns="91440" tIns="45720" rIns="91440" bIns="45720" rtlCol="0" anchor="ctr">
            <a:noAutofit/>
          </a:bodyPr>
          <a:lstStyle/>
          <a:p>
            <a:pPr>
              <a:lnSpc>
                <a:spcPct val="90000"/>
              </a:lnSpc>
            </a:pPr>
            <a:r>
              <a:rPr lang="en-US" sz="1700" dirty="0">
                <a:ea typeface="+mn-lt"/>
                <a:cs typeface="+mn-lt"/>
              </a:rPr>
              <a:t>Define requirements and agricultural tasks.</a:t>
            </a:r>
            <a:endParaRPr lang="en-US" sz="1700" dirty="0">
              <a:cs typeface="Calibri"/>
            </a:endParaRPr>
          </a:p>
          <a:p>
            <a:pPr>
              <a:lnSpc>
                <a:spcPct val="90000"/>
              </a:lnSpc>
            </a:pPr>
            <a:r>
              <a:rPr lang="en-US" sz="1700" dirty="0">
                <a:ea typeface="+mn-lt"/>
                <a:cs typeface="+mn-lt"/>
              </a:rPr>
              <a:t>Design mechanical components and integrate electronic elements.</a:t>
            </a:r>
            <a:endParaRPr lang="en-US" sz="1700" dirty="0">
              <a:cs typeface="Calibri"/>
            </a:endParaRPr>
          </a:p>
          <a:p>
            <a:pPr>
              <a:lnSpc>
                <a:spcPct val="90000"/>
              </a:lnSpc>
            </a:pPr>
            <a:r>
              <a:rPr lang="en-US" sz="1700" dirty="0">
                <a:ea typeface="+mn-lt"/>
                <a:cs typeface="+mn-lt"/>
              </a:rPr>
              <a:t>Develop firmware for microcontroller..</a:t>
            </a:r>
            <a:endParaRPr lang="en-US" sz="1700" dirty="0">
              <a:cs typeface="Calibri"/>
            </a:endParaRPr>
          </a:p>
          <a:p>
            <a:pPr>
              <a:lnSpc>
                <a:spcPct val="90000"/>
              </a:lnSpc>
            </a:pPr>
            <a:r>
              <a:rPr lang="en-US" sz="1700" dirty="0">
                <a:ea typeface="+mn-lt"/>
                <a:cs typeface="+mn-lt"/>
              </a:rPr>
              <a:t>Test and refine the system, ensuring safety features.</a:t>
            </a:r>
          </a:p>
          <a:p>
            <a:pPr>
              <a:lnSpc>
                <a:spcPct val="90000"/>
              </a:lnSpc>
            </a:pPr>
            <a:r>
              <a:rPr lang="en-US" sz="1700" dirty="0">
                <a:ea typeface="+mn-lt"/>
                <a:cs typeface="+mn-lt"/>
              </a:rPr>
              <a:t>Document the design, code, and manuals.</a:t>
            </a:r>
          </a:p>
          <a:p>
            <a:pPr>
              <a:lnSpc>
                <a:spcPct val="90000"/>
              </a:lnSpc>
            </a:pPr>
            <a:r>
              <a:rPr lang="en-US" sz="1700" dirty="0">
                <a:ea typeface="+mn-lt"/>
                <a:cs typeface="+mn-lt"/>
              </a:rPr>
              <a:t>Deploy the robot with training and support for end-users.</a:t>
            </a:r>
          </a:p>
        </p:txBody>
      </p:sp>
      <p:sp>
        <p:nvSpPr>
          <p:cNvPr id="4" name="Slide Number Placeholder 3">
            <a:extLst>
              <a:ext uri="{FF2B5EF4-FFF2-40B4-BE49-F238E27FC236}">
                <a16:creationId xmlns:a16="http://schemas.microsoft.com/office/drawing/2014/main" id="{24873DDC-68A7-989A-E8FD-CF5B821DE99E}"/>
              </a:ext>
            </a:extLst>
          </p:cNvPr>
          <p:cNvSpPr>
            <a:spLocks noGrp="1"/>
          </p:cNvSpPr>
          <p:nvPr>
            <p:ph type="sldNum" sz="quarter" idx="12"/>
          </p:nvPr>
        </p:nvSpPr>
        <p:spPr>
          <a:xfrm>
            <a:off x="6457950" y="6356350"/>
            <a:ext cx="2057400" cy="365125"/>
          </a:xfrm>
        </p:spPr>
        <p:txBody>
          <a:bodyPr>
            <a:normAutofit/>
          </a:bodyPr>
          <a:lstStyle/>
          <a:p>
            <a:pPr>
              <a:spcAft>
                <a:spcPts val="600"/>
              </a:spcAft>
            </a:pPr>
            <a:fld id="{D24B769B-4271-4816-A8EE-A8C317A1C3F2}" type="slidenum">
              <a:rPr lang="en-US" sz="900"/>
              <a:pPr>
                <a:spcAft>
                  <a:spcPts val="600"/>
                </a:spcAft>
              </a:pPr>
              <a:t>5</a:t>
            </a:fld>
            <a:endParaRPr lang="en-US" sz="900"/>
          </a:p>
        </p:txBody>
      </p:sp>
    </p:spTree>
    <p:extLst>
      <p:ext uri="{BB962C8B-B14F-4D97-AF65-F5344CB8AC3E}">
        <p14:creationId xmlns:p14="http://schemas.microsoft.com/office/powerpoint/2010/main" val="273259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8A2653-672F-5053-851A-90298D3BBF6D}"/>
              </a:ext>
            </a:extLst>
          </p:cNvPr>
          <p:cNvSpPr>
            <a:spLocks noGrp="1"/>
          </p:cNvSpPr>
          <p:nvPr>
            <p:ph type="title"/>
          </p:nvPr>
        </p:nvSpPr>
        <p:spPr>
          <a:xfrm>
            <a:off x="-3898" y="2767106"/>
            <a:ext cx="2659549" cy="3071906"/>
          </a:xfrm>
        </p:spPr>
        <p:txBody>
          <a:bodyPr vert="horz" lIns="91440" tIns="45720" rIns="91440" bIns="45720" rtlCol="0" anchor="t">
            <a:normAutofit/>
          </a:bodyPr>
          <a:lstStyle/>
          <a:p>
            <a:pPr algn="l">
              <a:lnSpc>
                <a:spcPct val="90000"/>
              </a:lnSpc>
            </a:pPr>
            <a:r>
              <a:rPr lang="en-US" u="sng" kern="1200" dirty="0">
                <a:solidFill>
                  <a:srgbClr val="FFFFFF"/>
                </a:solidFill>
                <a:latin typeface="+mj-lt"/>
                <a:ea typeface="+mj-ea"/>
                <a:cs typeface="+mj-cs"/>
              </a:rPr>
              <a:t>Model</a:t>
            </a:r>
            <a:endParaRPr lang="en-US" u="sng" kern="1200" dirty="0">
              <a:solidFill>
                <a:srgbClr val="FFFFFF"/>
              </a:solidFill>
              <a:latin typeface="+mj-lt"/>
              <a:cs typeface="Calibri"/>
            </a:endParaRPr>
          </a:p>
        </p:txBody>
      </p:sp>
      <p:pic>
        <p:nvPicPr>
          <p:cNvPr id="11" name="Picture 12">
            <a:extLst>
              <a:ext uri="{FF2B5EF4-FFF2-40B4-BE49-F238E27FC236}">
                <a16:creationId xmlns:a16="http://schemas.microsoft.com/office/drawing/2014/main" id="{C13EB6B0-1B25-8007-71E5-B247591351B9}"/>
              </a:ext>
            </a:extLst>
          </p:cNvPr>
          <p:cNvPicPr>
            <a:picLocks noGrp="1" noChangeAspect="1"/>
          </p:cNvPicPr>
          <p:nvPr>
            <p:ph idx="1"/>
          </p:nvPr>
        </p:nvPicPr>
        <p:blipFill>
          <a:blip r:embed="rId2"/>
          <a:stretch>
            <a:fillRect/>
          </a:stretch>
        </p:blipFill>
        <p:spPr>
          <a:xfrm>
            <a:off x="3032107" y="1716499"/>
            <a:ext cx="6135953" cy="4187001"/>
          </a:xfrm>
          <a:prstGeom prst="rect">
            <a:avLst/>
          </a:prstGeom>
        </p:spPr>
      </p:pic>
      <p:sp>
        <p:nvSpPr>
          <p:cNvPr id="4" name="Slide Number Placeholder 3">
            <a:extLst>
              <a:ext uri="{FF2B5EF4-FFF2-40B4-BE49-F238E27FC236}">
                <a16:creationId xmlns:a16="http://schemas.microsoft.com/office/drawing/2014/main" id="{978073D6-76C6-0490-680B-E5B58170A44F}"/>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24B769B-4271-4816-A8EE-A8C317A1C3F2}" type="slidenum">
              <a:rPr lang="en-US" sz="1000" dirty="0">
                <a:solidFill>
                  <a:schemeClr val="tx1">
                    <a:lumMod val="50000"/>
                    <a:lumOff val="50000"/>
                  </a:schemeClr>
                </a:solidFill>
              </a:rPr>
              <a:pPr>
                <a:spcAft>
                  <a:spcPts val="600"/>
                </a:spcAft>
              </a:pPr>
              <a:t>6</a:t>
            </a:fld>
            <a:endParaRPr lang="en-US" sz="1000" dirty="0">
              <a:solidFill>
                <a:schemeClr val="tx1">
                  <a:lumMod val="50000"/>
                  <a:lumOff val="50000"/>
                </a:schemeClr>
              </a:solidFill>
            </a:endParaRPr>
          </a:p>
        </p:txBody>
      </p:sp>
    </p:spTree>
    <p:extLst>
      <p:ext uri="{BB962C8B-B14F-4D97-AF65-F5344CB8AC3E}">
        <p14:creationId xmlns:p14="http://schemas.microsoft.com/office/powerpoint/2010/main" val="51767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8" name="Rectangle 14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5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925CD-8D45-8B24-DCD7-1230E5CB4B4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a:lnSpc>
                <a:spcPct val="90000"/>
              </a:lnSpc>
            </a:pPr>
            <a:r>
              <a:rPr lang="en-US" sz="3500" u="sng" dirty="0">
                <a:solidFill>
                  <a:srgbClr val="FFFFFF"/>
                </a:solidFill>
              </a:rPr>
              <a:t>Result</a:t>
            </a:r>
            <a:endParaRPr lang="en-US" sz="3500" u="sng" kern="1200" dirty="0">
              <a:solidFill>
                <a:srgbClr val="FFFFFF"/>
              </a:solidFill>
              <a:latin typeface="+mj-lt"/>
              <a:cs typeface="Calibri"/>
            </a:endParaRPr>
          </a:p>
        </p:txBody>
      </p:sp>
      <p:sp>
        <p:nvSpPr>
          <p:cNvPr id="4" name="Slide Number Placeholder 3">
            <a:extLst>
              <a:ext uri="{FF2B5EF4-FFF2-40B4-BE49-F238E27FC236}">
                <a16:creationId xmlns:a16="http://schemas.microsoft.com/office/drawing/2014/main" id="{6DC7638E-E2CB-8781-2F45-777A7FCDE8AE}"/>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D24B769B-4271-4816-A8EE-A8C317A1C3F2}" type="slidenum">
              <a:rPr lang="en-US" sz="1000">
                <a:solidFill>
                  <a:schemeClr val="tx1">
                    <a:lumMod val="50000"/>
                    <a:lumOff val="50000"/>
                  </a:schemeClr>
                </a:solidFill>
              </a:rPr>
              <a:pPr>
                <a:spcAft>
                  <a:spcPts val="600"/>
                </a:spcAft>
                <a:defRPr/>
              </a:pPr>
              <a:t>7</a:t>
            </a:fld>
            <a:endParaRPr lang="en-US" sz="1000">
              <a:solidFill>
                <a:schemeClr val="tx1">
                  <a:lumMod val="50000"/>
                  <a:lumOff val="50000"/>
                </a:schemeClr>
              </a:solidFill>
            </a:endParaRPr>
          </a:p>
        </p:txBody>
      </p:sp>
      <p:pic>
        <p:nvPicPr>
          <p:cNvPr id="7" name="Picture 7">
            <a:extLst>
              <a:ext uri="{FF2B5EF4-FFF2-40B4-BE49-F238E27FC236}">
                <a16:creationId xmlns:a16="http://schemas.microsoft.com/office/drawing/2014/main" id="{8C8F8F66-37B3-B60F-CECC-72EFBB9197EF}"/>
              </a:ext>
            </a:extLst>
          </p:cNvPr>
          <p:cNvPicPr>
            <a:picLocks noChangeAspect="1"/>
          </p:cNvPicPr>
          <p:nvPr/>
        </p:nvPicPr>
        <p:blipFill>
          <a:blip r:embed="rId2"/>
          <a:stretch>
            <a:fillRect/>
          </a:stretch>
        </p:blipFill>
        <p:spPr>
          <a:xfrm>
            <a:off x="3799116" y="1882063"/>
            <a:ext cx="5047342" cy="3683517"/>
          </a:xfrm>
          <a:prstGeom prst="rect">
            <a:avLst/>
          </a:prstGeom>
        </p:spPr>
      </p:pic>
      <p:sp>
        <p:nvSpPr>
          <p:cNvPr id="8" name="TextBox 7">
            <a:extLst>
              <a:ext uri="{FF2B5EF4-FFF2-40B4-BE49-F238E27FC236}">
                <a16:creationId xmlns:a16="http://schemas.microsoft.com/office/drawing/2014/main" id="{8A9713B4-0331-53D6-0E5B-4D936D974E91}"/>
              </a:ext>
            </a:extLst>
          </p:cNvPr>
          <p:cNvSpPr txBox="1"/>
          <p:nvPr/>
        </p:nvSpPr>
        <p:spPr>
          <a:xfrm>
            <a:off x="371927" y="2403928"/>
            <a:ext cx="313327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 ultimate goal of the project is to provide farmers with a versatile and efficient tool that enhances productivity, optimizes resource utilization, and promotes sustainable farming practices.</a:t>
            </a:r>
            <a:endParaRPr lang="en-US" sz="2000">
              <a:cs typeface="Calibri"/>
            </a:endParaRPr>
          </a:p>
        </p:txBody>
      </p:sp>
    </p:spTree>
    <p:extLst>
      <p:ext uri="{BB962C8B-B14F-4D97-AF65-F5344CB8AC3E}">
        <p14:creationId xmlns:p14="http://schemas.microsoft.com/office/powerpoint/2010/main" val="184384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25CD-8D45-8B24-DCD7-1230E5CB4B4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a:r>
              <a:rPr lang="en-US" sz="4000" b="1" u="sng" dirty="0">
                <a:cs typeface="Calibri"/>
              </a:rPr>
              <a:t>SIMULATION</a:t>
            </a:r>
            <a:endParaRPr lang="en-IN" sz="4000" b="1" u="sng" dirty="0">
              <a:cs typeface="Calibri"/>
            </a:endParaRPr>
          </a:p>
        </p:txBody>
      </p:sp>
      <p:sp>
        <p:nvSpPr>
          <p:cNvPr id="4" name="Slide Number Placeholder 3">
            <a:extLst>
              <a:ext uri="{FF2B5EF4-FFF2-40B4-BE49-F238E27FC236}">
                <a16:creationId xmlns:a16="http://schemas.microsoft.com/office/drawing/2014/main" id="{6DC7638E-E2CB-8781-2F45-777A7FCDE8AE}"/>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D24B769B-4271-4816-A8EE-A8C317A1C3F2}" type="slidenum">
              <a:rPr lang="en-US" sz="1000">
                <a:solidFill>
                  <a:schemeClr val="tx1">
                    <a:lumMod val="50000"/>
                    <a:lumOff val="50000"/>
                  </a:schemeClr>
                </a:solidFill>
              </a:rPr>
              <a:pPr>
                <a:spcAft>
                  <a:spcPts val="600"/>
                </a:spcAft>
                <a:defRPr/>
              </a:pPr>
              <a:t>8</a:t>
            </a:fld>
            <a:endParaRPr lang="en-US" sz="1000">
              <a:solidFill>
                <a:schemeClr val="tx1">
                  <a:lumMod val="50000"/>
                  <a:lumOff val="50000"/>
                </a:schemeClr>
              </a:solidFill>
            </a:endParaRPr>
          </a:p>
        </p:txBody>
      </p:sp>
      <p:sp>
        <p:nvSpPr>
          <p:cNvPr id="3" name="Title 1">
            <a:extLst>
              <a:ext uri="{FF2B5EF4-FFF2-40B4-BE49-F238E27FC236}">
                <a16:creationId xmlns:a16="http://schemas.microsoft.com/office/drawing/2014/main" id="{2A8019C3-063C-2E5F-F3DD-98B98CE50570}"/>
              </a:ext>
            </a:extLst>
          </p:cNvPr>
          <p:cNvSpPr txBox="1">
            <a:spLocks/>
          </p:cNvSpPr>
          <p:nvPr/>
        </p:nvSpPr>
        <p:spPr>
          <a:xfrm>
            <a:off x="3321425" y="454597"/>
            <a:ext cx="5297791" cy="1159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pPr>
            <a:endParaRPr lang="en-US" sz="3500" u="sng" dirty="0">
              <a:solidFill>
                <a:srgbClr val="FFFFFF"/>
              </a:solidFill>
              <a:cs typeface="Calibri"/>
            </a:endParaRPr>
          </a:p>
        </p:txBody>
      </p:sp>
      <p:pic>
        <p:nvPicPr>
          <p:cNvPr id="5" name="Picture 4">
            <a:extLst>
              <a:ext uri="{FF2B5EF4-FFF2-40B4-BE49-F238E27FC236}">
                <a16:creationId xmlns:a16="http://schemas.microsoft.com/office/drawing/2014/main" id="{745F7F6C-C6A3-4A55-CA8E-F6E1B3B32B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820356"/>
            <a:ext cx="6172200" cy="4309110"/>
          </a:xfrm>
          <a:prstGeom prst="rect">
            <a:avLst/>
          </a:prstGeom>
          <a:noFill/>
        </p:spPr>
      </p:pic>
    </p:spTree>
    <p:extLst>
      <p:ext uri="{BB962C8B-B14F-4D97-AF65-F5344CB8AC3E}">
        <p14:creationId xmlns:p14="http://schemas.microsoft.com/office/powerpoint/2010/main" val="227174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1000"/>
                                  </p:stCondLst>
                                  <p:endCondLst>
                                    <p:cond evt="begin" delay="0">
                                      <p:tn val="8"/>
                                    </p:cond>
                                  </p:endCondLst>
                                  <p:iterate type="lt">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25CD-8D45-8B24-DCD7-1230E5CB4B4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a:lnSpc>
                <a:spcPct val="90000"/>
              </a:lnSpc>
            </a:pPr>
            <a:r>
              <a:rPr lang="en-US" sz="3500" u="sng" dirty="0">
                <a:solidFill>
                  <a:srgbClr val="FFFFFF"/>
                </a:solidFill>
              </a:rPr>
              <a:t>Result</a:t>
            </a:r>
            <a:endParaRPr lang="en-US" sz="3500" u="sng" kern="1200" dirty="0">
              <a:solidFill>
                <a:srgbClr val="FFFFFF"/>
              </a:solidFill>
              <a:latin typeface="+mj-lt"/>
              <a:cs typeface="Calibri"/>
            </a:endParaRPr>
          </a:p>
        </p:txBody>
      </p:sp>
      <p:sp>
        <p:nvSpPr>
          <p:cNvPr id="4" name="Slide Number Placeholder 3">
            <a:extLst>
              <a:ext uri="{FF2B5EF4-FFF2-40B4-BE49-F238E27FC236}">
                <a16:creationId xmlns:a16="http://schemas.microsoft.com/office/drawing/2014/main" id="{6DC7638E-E2CB-8781-2F45-777A7FCDE8AE}"/>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D24B769B-4271-4816-A8EE-A8C317A1C3F2}" type="slidenum">
              <a:rPr lang="en-US" sz="1000">
                <a:solidFill>
                  <a:schemeClr val="tx1">
                    <a:lumMod val="50000"/>
                    <a:lumOff val="50000"/>
                  </a:schemeClr>
                </a:solidFill>
              </a:rPr>
              <a:pPr>
                <a:spcAft>
                  <a:spcPts val="600"/>
                </a:spcAft>
                <a:defRPr/>
              </a:pPr>
              <a:t>9</a:t>
            </a:fld>
            <a:endParaRPr lang="en-US" sz="1000">
              <a:solidFill>
                <a:schemeClr val="tx1">
                  <a:lumMod val="50000"/>
                  <a:lumOff val="50000"/>
                </a:schemeClr>
              </a:solidFill>
            </a:endParaRPr>
          </a:p>
        </p:txBody>
      </p:sp>
      <p:sp>
        <p:nvSpPr>
          <p:cNvPr id="3" name="TextBox 2">
            <a:extLst>
              <a:ext uri="{FF2B5EF4-FFF2-40B4-BE49-F238E27FC236}">
                <a16:creationId xmlns:a16="http://schemas.microsoft.com/office/drawing/2014/main" id="{EAF736D4-A693-77F7-7C95-92F5082FB326}"/>
              </a:ext>
            </a:extLst>
          </p:cNvPr>
          <p:cNvSpPr txBox="1"/>
          <p:nvPr/>
        </p:nvSpPr>
        <p:spPr>
          <a:xfrm>
            <a:off x="624057" y="473695"/>
            <a:ext cx="5451494" cy="707886"/>
          </a:xfrm>
          <a:prstGeom prst="rect">
            <a:avLst/>
          </a:prstGeom>
          <a:noFill/>
        </p:spPr>
        <p:txBody>
          <a:bodyPr wrap="square" rtlCol="0">
            <a:spAutoFit/>
          </a:bodyPr>
          <a:lstStyle/>
          <a:p>
            <a:r>
              <a:rPr lang="en-US" sz="4000" b="1" u="sng" dirty="0">
                <a:cs typeface="Calibri"/>
              </a:rPr>
              <a:t>SIMULATION Output</a:t>
            </a:r>
            <a:endParaRPr lang="en-IN" sz="4000" b="1" dirty="0"/>
          </a:p>
        </p:txBody>
      </p:sp>
      <p:pic>
        <p:nvPicPr>
          <p:cNvPr id="5" name="Picture 4">
            <a:extLst>
              <a:ext uri="{FF2B5EF4-FFF2-40B4-BE49-F238E27FC236}">
                <a16:creationId xmlns:a16="http://schemas.microsoft.com/office/drawing/2014/main" id="{D4891A54-B0B0-DBA8-8A8A-5839DDAE9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16" y="1988920"/>
            <a:ext cx="6694568" cy="4219135"/>
          </a:xfrm>
          <a:prstGeom prst="rect">
            <a:avLst/>
          </a:prstGeom>
        </p:spPr>
      </p:pic>
    </p:spTree>
    <p:extLst>
      <p:ext uri="{BB962C8B-B14F-4D97-AF65-F5344CB8AC3E}">
        <p14:creationId xmlns:p14="http://schemas.microsoft.com/office/powerpoint/2010/main" val="278678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439</Words>
  <Application>Microsoft Office PowerPoint</Application>
  <PresentationFormat>On-screen Show (4:3)</PresentationFormat>
  <Paragraphs>72</Paragraphs>
  <Slides>15</Slides>
  <Notes>1</Notes>
  <HiddenSlides>0</HiddenSlides>
  <MMClips>1</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DR. AKHILESH DAS GUPTA INSTITUTE OF TECHNOLOGY &amp; MANAGEMENT     DEPARTMENT OF ELECTRICAL AND ELECTRONICS ENGINEERING </vt:lpstr>
      <vt:lpstr>Table of contents</vt:lpstr>
      <vt:lpstr>Objective</vt:lpstr>
      <vt:lpstr>Introduction</vt:lpstr>
      <vt:lpstr>Methodology </vt:lpstr>
      <vt:lpstr>Model</vt:lpstr>
      <vt:lpstr>Result</vt:lpstr>
      <vt:lpstr>SIMULATION</vt:lpstr>
      <vt:lpstr>Result</vt:lpstr>
      <vt:lpstr>Video</vt:lpstr>
      <vt:lpstr>Bluetooth Application Interface </vt:lpstr>
      <vt:lpstr>Application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Topic</dc:title>
  <dc:creator>Amitanshu</dc:creator>
  <cp:lastModifiedBy>nihal pandey</cp:lastModifiedBy>
  <cp:revision>405</cp:revision>
  <dcterms:created xsi:type="dcterms:W3CDTF">2018-08-22T08:00:51Z</dcterms:created>
  <dcterms:modified xsi:type="dcterms:W3CDTF">2023-09-25T09:56:56Z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48a025-7dc3-4c86-a75d-36dc4bce1c5f_Enabled">
    <vt:lpwstr>true</vt:lpwstr>
  </property>
  <property fmtid="{D5CDD505-2E9C-101B-9397-08002B2CF9AE}" pid="3" name="MSIP_Label_b848a025-7dc3-4c86-a75d-36dc4bce1c5f_SetDate">
    <vt:lpwstr>2023-01-20T02:37:43Z</vt:lpwstr>
  </property>
  <property fmtid="{D5CDD505-2E9C-101B-9397-08002B2CF9AE}" pid="4" name="MSIP_Label_b848a025-7dc3-4c86-a75d-36dc4bce1c5f_Method">
    <vt:lpwstr>Standard</vt:lpwstr>
  </property>
  <property fmtid="{D5CDD505-2E9C-101B-9397-08002B2CF9AE}" pid="5" name="MSIP_Label_b848a025-7dc3-4c86-a75d-36dc4bce1c5f_Name">
    <vt:lpwstr>General Correspondence-No Content Marking</vt:lpwstr>
  </property>
  <property fmtid="{D5CDD505-2E9C-101B-9397-08002B2CF9AE}" pid="6" name="MSIP_Label_b848a025-7dc3-4c86-a75d-36dc4bce1c5f_SiteId">
    <vt:lpwstr>2d71cc54-bc9e-4518-aebc-618c6aa63f9a</vt:lpwstr>
  </property>
  <property fmtid="{D5CDD505-2E9C-101B-9397-08002B2CF9AE}" pid="7" name="MSIP_Label_b848a025-7dc3-4c86-a75d-36dc4bce1c5f_ActionId">
    <vt:lpwstr>c10857e5-4590-4187-86ce-d603d075c022</vt:lpwstr>
  </property>
  <property fmtid="{D5CDD505-2E9C-101B-9397-08002B2CF9AE}" pid="8" name="MSIP_Label_b848a025-7dc3-4c86-a75d-36dc4bce1c5f_ContentBits">
    <vt:lpwstr>0</vt:lpwstr>
  </property>
</Properties>
</file>