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2"/>
  </p:notesMasterIdLst>
  <p:handoutMasterIdLst>
    <p:handoutMasterId r:id="rId13"/>
  </p:handoutMasterIdLst>
  <p:sldIdLst>
    <p:sldId id="256" r:id="rId5"/>
    <p:sldId id="261" r:id="rId6"/>
    <p:sldId id="258" r:id="rId7"/>
    <p:sldId id="259" r:id="rId8"/>
    <p:sldId id="262" r:id="rId9"/>
    <p:sldId id="263"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60" d="100"/>
          <a:sy n="60" d="100"/>
        </p:scale>
        <p:origin x="908"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0"/>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0"/>
      <dgm:spPr/>
    </dgm:pt>
    <dgm:pt modelId="{429CABD1-4116-474B-81BF-735E2CA9DD00}" type="pres">
      <dgm:prSet presAssocID="{7E5AA53B-3EEE-4DE4-BB81-9044890C2946}" presName="dstNode" presStyleLbl="node1" presStyleIdx="0" presStyleCnt="0"/>
      <dgm:spPr/>
    </dgm:pt>
  </dgm:ptLst>
  <dgm:cxnLst>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8/23/2024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420683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8/23/2024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8/23/2024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8/23/2024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ommons.wikimedia.org/wiki/File:AmazonWebservices_Logo.svg" TargetMode="External"/><Relationship Id="rId5" Type="http://schemas.openxmlformats.org/officeDocument/2006/relationships/image" Target="../media/image2.png"/><Relationship Id="rId4" Type="http://schemas.openxmlformats.org/officeDocument/2006/relationships/hyperlink" Target="https://www.wallpaperflare.com/white-and-blue-star-airplane-boeing-photography-boeing-787-wallpaper-padjt/cro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mazon_VPC"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hyperlink" Target="https://www.freestock.com/free-videos/philadelphia-city-skyscrapers-1101211" TargetMode="External"/><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hyperlink" Target="https://commons.wikimedia.org/wiki/File:AmazonWebservices_Logo.svg" TargetMode="External"/><Relationship Id="rId5" Type="http://schemas.openxmlformats.org/officeDocument/2006/relationships/image" Target="../media/image2.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8" Type="http://schemas.openxmlformats.org/officeDocument/2006/relationships/hyperlink" Target="https://commons.wikimedia.org/wiki/File:AmazonWebservices_Logo.svg" TargetMode="External"/><Relationship Id="rId3" Type="http://schemas.openxmlformats.org/officeDocument/2006/relationships/image" Target="../media/image10.jp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picpedia.org/chalkboard/t/thank-you.html" TargetMode="External"/><Relationship Id="rId5" Type="http://schemas.openxmlformats.org/officeDocument/2006/relationships/image" Target="../media/image11.jpg"/><Relationship Id="rId4" Type="http://schemas.openxmlformats.org/officeDocument/2006/relationships/hyperlink" Target="https://www.flickr.com/photos/webtreatsetc/57568348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3840F91C-EDD0-4D4E-A4AB-E6C77856C88C}"/>
              </a:ext>
            </a:extLst>
          </p:cNvPr>
          <p:cNvPicPr>
            <a:picLocks noChangeAspect="1"/>
          </p:cNvPicPr>
          <p:nvPr/>
        </p:nvPicPr>
        <p:blipFill>
          <a:blip r:embed="rId3">
            <a:extLst>
              <a:ext uri="{837473B0-CC2E-450A-ABE3-18F120FF3D39}">
                <a1611:picAttrSrcUrl xmlns:a1611="http://schemas.microsoft.com/office/drawing/2016/11/main" r:id="rId4"/>
              </a:ext>
            </a:extLst>
          </a:blip>
          <a:srcRect t="7812" b="7812"/>
          <a:stretch/>
        </p:blipFill>
        <p:spPr>
          <a:xfrm>
            <a:off x="10091" y="10643"/>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Amazon  web  services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VPC  (VIRTUAL PRIVATE CLOUD)</a:t>
            </a:r>
          </a:p>
        </p:txBody>
      </p:sp>
      <p:pic>
        <p:nvPicPr>
          <p:cNvPr id="5" name="Picture 4" descr="A logo with orange cubes&#10;&#10;Description automatically generated">
            <a:extLst>
              <a:ext uri="{FF2B5EF4-FFF2-40B4-BE49-F238E27FC236}">
                <a16:creationId xmlns:a16="http://schemas.microsoft.com/office/drawing/2014/main" id="{DE663709-E3A6-01DA-F30E-F05F74476A6D}"/>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33355" y="905932"/>
            <a:ext cx="5667714" cy="2125393"/>
          </a:xfrm>
          <a:prstGeom prst="rect">
            <a:avLst/>
          </a:prstGeom>
        </p:spPr>
      </p:pic>
    </p:spTree>
    <p:extLst>
      <p:ext uri="{BB962C8B-B14F-4D97-AF65-F5344CB8AC3E}">
        <p14:creationId xmlns:p14="http://schemas.microsoft.com/office/powerpoint/2010/main" val="14877007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96DAC541-7B7A-43D3-8B79-37D633B846F1}">
                <asvg:svgBlip xmlns:asvg="http://schemas.microsoft.com/office/drawing/2016/SVG/main" r:embed="rId4"/>
              </a:ext>
            </a:extLst>
          </a:blip>
          <a:srcRect/>
          <a:stretch>
            <a:fillRect l="-936000" r="-936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797AC46-213A-27F4-06F3-023F9A3DD22D}"/>
              </a:ext>
            </a:extLst>
          </p:cNvPr>
          <p:cNvSpPr>
            <a:spLocks noGrp="1"/>
          </p:cNvSpPr>
          <p:nvPr>
            <p:ph type="title"/>
          </p:nvPr>
        </p:nvSpPr>
        <p:spPr/>
        <p:txBody>
          <a:bodyPr>
            <a:normAutofit/>
          </a:bodyPr>
          <a:lstStyle/>
          <a:p>
            <a:pPr algn="ctr"/>
            <a:r>
              <a:rPr lang="en-US" sz="6000" b="1" dirty="0"/>
              <a:t>vpc</a:t>
            </a:r>
            <a:endParaRPr lang="en-IN" sz="6000" b="1" dirty="0"/>
          </a:p>
        </p:txBody>
      </p:sp>
      <p:sp>
        <p:nvSpPr>
          <p:cNvPr id="9" name="Content Placeholder 8">
            <a:extLst>
              <a:ext uri="{FF2B5EF4-FFF2-40B4-BE49-F238E27FC236}">
                <a16:creationId xmlns:a16="http://schemas.microsoft.com/office/drawing/2014/main" id="{DBE8B277-0100-296B-24AD-981CD6F6E896}"/>
              </a:ext>
            </a:extLst>
          </p:cNvPr>
          <p:cNvSpPr>
            <a:spLocks noGrp="1"/>
          </p:cNvSpPr>
          <p:nvPr>
            <p:ph idx="1"/>
          </p:nvPr>
        </p:nvSpPr>
        <p:spPr>
          <a:xfrm>
            <a:off x="400439" y="2350617"/>
            <a:ext cx="11029615" cy="3678303"/>
          </a:xfrm>
        </p:spPr>
        <p:txBody>
          <a:bodyPr>
            <a:normAutofit/>
          </a:bodyPr>
          <a:lstStyle/>
          <a:p>
            <a:r>
              <a:rPr lang="en-US" sz="4400" dirty="0"/>
              <a:t>A </a:t>
            </a:r>
            <a:r>
              <a:rPr lang="en-US" sz="4400" b="1" dirty="0"/>
              <a:t>VPC (Virtual Private Cloud)</a:t>
            </a:r>
            <a:r>
              <a:rPr lang="en-US" sz="4400" dirty="0"/>
              <a:t> in AWS is like your own private section of the cloud. It’s a space where you can run your resources (like servers) in a safe and controlled environment.</a:t>
            </a:r>
            <a:endParaRPr lang="en-IN" sz="4400" dirty="0"/>
          </a:p>
        </p:txBody>
      </p:sp>
    </p:spTree>
    <p:extLst>
      <p:ext uri="{BB962C8B-B14F-4D97-AF65-F5344CB8AC3E}">
        <p14:creationId xmlns:p14="http://schemas.microsoft.com/office/powerpoint/2010/main" val="17033425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489117" y="750923"/>
            <a:ext cx="11029616" cy="988332"/>
          </a:xfrm>
        </p:spPr>
        <p:txBody>
          <a:bodyPr>
            <a:noAutofit/>
          </a:bodyPr>
          <a:lstStyle/>
          <a:p>
            <a:pPr algn="ctr"/>
            <a:r>
              <a:rPr lang="en-US" sz="6000" dirty="0"/>
              <a:t>NEED FOR VPC ? </a:t>
            </a:r>
          </a:p>
        </p:txBody>
      </p:sp>
      <p:pic>
        <p:nvPicPr>
          <p:cNvPr id="11" name="Content Placeholder 4">
            <a:extLst>
              <a:ext uri="{FF2B5EF4-FFF2-40B4-BE49-F238E27FC236}">
                <a16:creationId xmlns:a16="http://schemas.microsoft.com/office/drawing/2014/main" id="{47D9BE16-119C-43B2-9AE6-18C4A150C0EF}"/>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rcRect/>
          <a:stretch/>
        </p:blipFill>
        <p:spPr>
          <a:xfrm>
            <a:off x="581025" y="2231480"/>
            <a:ext cx="5422900" cy="3625353"/>
          </a:xfrm>
        </p:spPr>
      </p:pic>
      <p:sp>
        <p:nvSpPr>
          <p:cNvPr id="4" name="Content Placeholder 3">
            <a:extLst>
              <a:ext uri="{FF2B5EF4-FFF2-40B4-BE49-F238E27FC236}">
                <a16:creationId xmlns:a16="http://schemas.microsoft.com/office/drawing/2014/main" id="{3655BE89-F0F5-EF8A-52BF-1AF7A34FEE92}"/>
              </a:ext>
            </a:extLst>
          </p:cNvPr>
          <p:cNvSpPr>
            <a:spLocks noGrp="1"/>
          </p:cNvSpPr>
          <p:nvPr>
            <p:ph sz="half" idx="2"/>
          </p:nvPr>
        </p:nvSpPr>
        <p:spPr/>
        <p:txBody>
          <a:bodyPr/>
          <a:lstStyle/>
          <a:p>
            <a:endParaRPr lang="en-US" dirty="0"/>
          </a:p>
          <a:p>
            <a:r>
              <a:rPr lang="en-US" sz="2400" dirty="0"/>
              <a:t>A VPC in AWS is needed to create a secure and private space in the cloud where you can control access, customize your network, and keep your data safe. It lets you manage how your resources interact with the internet and each other.</a:t>
            </a:r>
          </a:p>
          <a:p>
            <a:endParaRPr lang="en-IN" dirty="0"/>
          </a:p>
        </p:txBody>
      </p:sp>
    </p:spTree>
    <p:extLst>
      <p:ext uri="{BB962C8B-B14F-4D97-AF65-F5344CB8AC3E}">
        <p14:creationId xmlns:p14="http://schemas.microsoft.com/office/powerpoint/2010/main" val="4976075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833580" y="-100067"/>
            <a:ext cx="13854139" cy="7792955"/>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Diagram</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99741352"/>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A white rectangular object with orange text&#10;&#10;Description automatically generated">
            <a:extLst>
              <a:ext uri="{FF2B5EF4-FFF2-40B4-BE49-F238E27FC236}">
                <a16:creationId xmlns:a16="http://schemas.microsoft.com/office/drawing/2014/main" id="{FC063668-34F5-A7CF-FA2B-458A44B7183F}"/>
              </a:ext>
            </a:extLst>
          </p:cNvPr>
          <p:cNvPicPr>
            <a:picLocks noChangeAspect="1"/>
          </p:cNvPicPr>
          <p:nvPr/>
        </p:nvPicPr>
        <p:blipFill>
          <a:blip r:embed="rId9"/>
          <a:stretch>
            <a:fillRect/>
          </a:stretch>
        </p:blipFill>
        <p:spPr>
          <a:xfrm>
            <a:off x="3095460" y="1811019"/>
            <a:ext cx="9168506" cy="4475377"/>
          </a:xfrm>
          <a:prstGeom prst="rect">
            <a:avLst/>
          </a:prstGeom>
        </p:spPr>
      </p:pic>
    </p:spTree>
    <p:extLst>
      <p:ext uri="{BB962C8B-B14F-4D97-AF65-F5344CB8AC3E}">
        <p14:creationId xmlns:p14="http://schemas.microsoft.com/office/powerpoint/2010/main" val="42093220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96DAC541-7B7A-43D3-8B79-37D633B846F1}">
                <asvg:svgBlip xmlns:asvg="http://schemas.microsoft.com/office/drawing/2016/SVG/main" r:embed="rId4"/>
              </a:ext>
            </a:extLst>
          </a:blip>
          <a:srcRect/>
          <a:stretch>
            <a:fillRect l="-936000" r="-936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797AC46-213A-27F4-06F3-023F9A3DD22D}"/>
              </a:ext>
            </a:extLst>
          </p:cNvPr>
          <p:cNvSpPr>
            <a:spLocks noGrp="1"/>
          </p:cNvSpPr>
          <p:nvPr>
            <p:ph type="title"/>
          </p:nvPr>
        </p:nvSpPr>
        <p:spPr/>
        <p:txBody>
          <a:bodyPr>
            <a:normAutofit/>
          </a:bodyPr>
          <a:lstStyle/>
          <a:p>
            <a:pPr algn="ctr"/>
            <a:r>
              <a:rPr lang="en-US" sz="6000" b="1" dirty="0"/>
              <a:t>Need to remember </a:t>
            </a:r>
            <a:endParaRPr lang="en-IN" sz="6000" b="1" dirty="0"/>
          </a:p>
        </p:txBody>
      </p:sp>
      <p:sp>
        <p:nvSpPr>
          <p:cNvPr id="9" name="Content Placeholder 8">
            <a:extLst>
              <a:ext uri="{FF2B5EF4-FFF2-40B4-BE49-F238E27FC236}">
                <a16:creationId xmlns:a16="http://schemas.microsoft.com/office/drawing/2014/main" id="{DBE8B277-0100-296B-24AD-981CD6F6E896}"/>
              </a:ext>
            </a:extLst>
          </p:cNvPr>
          <p:cNvSpPr>
            <a:spLocks noGrp="1"/>
          </p:cNvSpPr>
          <p:nvPr>
            <p:ph idx="1"/>
          </p:nvPr>
        </p:nvSpPr>
        <p:spPr>
          <a:xfrm>
            <a:off x="804477" y="1935948"/>
            <a:ext cx="11029615" cy="4560545"/>
          </a:xfrm>
        </p:spPr>
        <p:txBody>
          <a:bodyPr>
            <a:normAutofit fontScale="92500" lnSpcReduction="20000"/>
          </a:bodyPr>
          <a:lstStyle/>
          <a:p>
            <a:pPr marL="0" indent="0">
              <a:buNone/>
            </a:pPr>
            <a:endParaRPr lang="en-IN" sz="2400" dirty="0"/>
          </a:p>
          <a:p>
            <a:pPr marL="0" indent="0">
              <a:buNone/>
            </a:pPr>
            <a:r>
              <a:rPr lang="en-IN" sz="2800" b="1" dirty="0"/>
              <a:t>Internet Gateway </a:t>
            </a:r>
            <a:r>
              <a:rPr lang="en-IN" sz="2800" dirty="0"/>
              <a:t>: </a:t>
            </a:r>
            <a:r>
              <a:rPr lang="en-US" sz="2800" dirty="0"/>
              <a:t>Internet Gateway is a tool that allows your VPC (Virtual Private Cloud) to connect to the internet.</a:t>
            </a:r>
          </a:p>
          <a:p>
            <a:pPr marL="0" indent="0">
              <a:buNone/>
            </a:pPr>
            <a:r>
              <a:rPr lang="en-IN" sz="2800" b="1" dirty="0"/>
              <a:t>Route table</a:t>
            </a:r>
            <a:r>
              <a:rPr lang="en-IN" sz="2800" dirty="0"/>
              <a:t> : </a:t>
            </a:r>
            <a:r>
              <a:rPr lang="en-US" sz="2800" dirty="0"/>
              <a:t>route table is a list that helps your network know where to send data.</a:t>
            </a:r>
          </a:p>
          <a:p>
            <a:pPr marL="0" indent="0">
              <a:buNone/>
            </a:pPr>
            <a:r>
              <a:rPr lang="en-IN" sz="2800" b="1" dirty="0"/>
              <a:t>NACL</a:t>
            </a:r>
            <a:r>
              <a:rPr lang="en-US" sz="2800" dirty="0"/>
              <a:t> : NACL (Network ACL) is like a security gate that controls the traffic going in and out of your VPC at the subnet level.</a:t>
            </a:r>
          </a:p>
          <a:p>
            <a:pPr marL="0" indent="0">
              <a:buNone/>
            </a:pPr>
            <a:r>
              <a:rPr lang="en-IN" sz="2800" b="1" dirty="0"/>
              <a:t>Subnet</a:t>
            </a:r>
            <a:r>
              <a:rPr lang="en-IN" sz="2800" dirty="0"/>
              <a:t> : </a:t>
            </a:r>
            <a:r>
              <a:rPr lang="en-US" sz="2800" dirty="0"/>
              <a:t>subnet is a smaller, isolated section within a VPC where you can place and organize your resources like EC2 instances.</a:t>
            </a:r>
          </a:p>
          <a:p>
            <a:pPr marL="0" indent="0">
              <a:buNone/>
            </a:pPr>
            <a:r>
              <a:rPr lang="en-IN" sz="2800" b="1" dirty="0"/>
              <a:t>Availability Zones</a:t>
            </a:r>
            <a:r>
              <a:rPr lang="en-US" sz="2800" b="1" dirty="0"/>
              <a:t> </a:t>
            </a:r>
            <a:r>
              <a:rPr lang="en-US" sz="2800" dirty="0"/>
              <a:t>: Availability Zones are separate places in a region that keep your services working even if one place has a problem.</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9107352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1000"/>
                                        <p:tgtEl>
                                          <p:spTgt spid="9">
                                            <p:txEl>
                                              <p:pRg st="1" end="1"/>
                                            </p:txEl>
                                          </p:spTgt>
                                        </p:tgtEl>
                                      </p:cBhvr>
                                    </p:animEffect>
                                    <p:anim calcmode="lin" valueType="num">
                                      <p:cBhvr>
                                        <p:cTn id="8"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1000"/>
                                        <p:tgtEl>
                                          <p:spTgt spid="9">
                                            <p:txEl>
                                              <p:pRg st="2" end="2"/>
                                            </p:txEl>
                                          </p:spTgt>
                                        </p:tgtEl>
                                      </p:cBhvr>
                                    </p:animEffect>
                                    <p:anim calcmode="lin" valueType="num">
                                      <p:cBhvr>
                                        <p:cTn id="13"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1000"/>
                                        <p:tgtEl>
                                          <p:spTgt spid="9">
                                            <p:txEl>
                                              <p:pRg st="3" end="3"/>
                                            </p:txEl>
                                          </p:spTgt>
                                        </p:tgtEl>
                                      </p:cBhvr>
                                    </p:animEffect>
                                    <p:anim calcmode="lin" valueType="num">
                                      <p:cBhvr>
                                        <p:cTn id="1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1000"/>
                                        <p:tgtEl>
                                          <p:spTgt spid="9">
                                            <p:txEl>
                                              <p:pRg st="4" end="4"/>
                                            </p:txEl>
                                          </p:spTgt>
                                        </p:tgtEl>
                                      </p:cBhvr>
                                    </p:animEffect>
                                    <p:anim calcmode="lin" valueType="num">
                                      <p:cBhvr>
                                        <p:cTn id="23"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9">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1000"/>
                                        <p:tgtEl>
                                          <p:spTgt spid="9">
                                            <p:txEl>
                                              <p:pRg st="5" end="5"/>
                                            </p:txEl>
                                          </p:spTgt>
                                        </p:tgtEl>
                                      </p:cBhvr>
                                    </p:animEffect>
                                    <p:anim calcmode="lin" valueType="num">
                                      <p:cBhvr>
                                        <p:cTn id="28"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pic>
        <p:nvPicPr>
          <p:cNvPr id="3" name="Picture 2" descr="A diagram of a network access control&#10;&#10;Description automatically generated">
            <a:extLst>
              <a:ext uri="{FF2B5EF4-FFF2-40B4-BE49-F238E27FC236}">
                <a16:creationId xmlns:a16="http://schemas.microsoft.com/office/drawing/2014/main" id="{BA7F8E2B-7D48-05C3-C878-7049F8B56DA1}"/>
              </a:ext>
            </a:extLst>
          </p:cNvPr>
          <p:cNvPicPr>
            <a:picLocks noChangeAspect="1"/>
          </p:cNvPicPr>
          <p:nvPr/>
        </p:nvPicPr>
        <p:blipFill>
          <a:blip r:embed="rId4"/>
          <a:stretch>
            <a:fillRect/>
          </a:stretch>
        </p:blipFill>
        <p:spPr>
          <a:xfrm>
            <a:off x="3751628" y="336144"/>
            <a:ext cx="4497359" cy="6440894"/>
          </a:xfrm>
          <a:prstGeom prst="rect">
            <a:avLst/>
          </a:prstGeom>
        </p:spPr>
      </p:pic>
      <p:pic>
        <p:nvPicPr>
          <p:cNvPr id="4" name="Picture 3" descr="A logo with orange cubes&#10;&#10;Description automatically generated">
            <a:extLst>
              <a:ext uri="{FF2B5EF4-FFF2-40B4-BE49-F238E27FC236}">
                <a16:creationId xmlns:a16="http://schemas.microsoft.com/office/drawing/2014/main" id="{E1BCD20A-B7C8-C265-8329-895846E50D3C}"/>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10169" y="583894"/>
            <a:ext cx="3396645" cy="1273742"/>
          </a:xfrm>
          <a:prstGeom prst="rect">
            <a:avLst/>
          </a:prstGeom>
        </p:spPr>
      </p:pic>
    </p:spTree>
    <p:extLst>
      <p:ext uri="{BB962C8B-B14F-4D97-AF65-F5344CB8AC3E}">
        <p14:creationId xmlns:p14="http://schemas.microsoft.com/office/powerpoint/2010/main" val="2163132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837473B0-CC2E-450A-ABE3-18F120FF3D39}">
                <a1611:picAttrSrcUrl xmlns:a1611="http://schemas.microsoft.com/office/drawing/2016/11/main" r:id="rId4"/>
              </a:ext>
            </a:extLst>
          </a:blip>
          <a:srcRect/>
          <a:stretch>
            <a:fillRect t="-6000" b="-6000"/>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18967" y="2544527"/>
            <a:ext cx="2935484" cy="2995036"/>
          </a:xfrm>
        </p:spPr>
        <p:txBody>
          <a:bodyPr>
            <a:normAutofit/>
          </a:bodyPr>
          <a:lstStyle/>
          <a:p>
            <a:r>
              <a:rPr lang="en-US" dirty="0">
                <a:solidFill>
                  <a:srgbClr val="FFFFFF"/>
                </a:solidFill>
                <a:latin typeface="Baguet Script" panose="020F0502020204030204" pitchFamily="2" charset="0"/>
              </a:rPr>
              <a:t>Have   a   nice day </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flipV="1">
            <a:off x="8353019" y="6390565"/>
            <a:ext cx="3081576" cy="237560"/>
          </a:xfrm>
        </p:spPr>
        <p:txBody>
          <a:bodyPr>
            <a:normAutofit fontScale="32500" lnSpcReduction="20000"/>
          </a:bodyPr>
          <a:lstStyle/>
          <a:p>
            <a:endParaRPr lang="en-US" dirty="0">
              <a:solidFill>
                <a:schemeClr val="bg2"/>
              </a:solidFill>
            </a:endParaRPr>
          </a:p>
          <a:p>
            <a:endParaRPr lang="en-US" dirty="0">
              <a:solidFill>
                <a:schemeClr val="bg2"/>
              </a:solidFill>
            </a:endParaRPr>
          </a:p>
        </p:txBody>
      </p:sp>
      <p:pic>
        <p:nvPicPr>
          <p:cNvPr id="5" name="Picture 4">
            <a:extLst>
              <a:ext uri="{FF2B5EF4-FFF2-40B4-BE49-F238E27FC236}">
                <a16:creationId xmlns:a16="http://schemas.microsoft.com/office/drawing/2014/main" id="{A21EA617-6D48-425F-97A8-7FEC82C8F401}"/>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t="-3691" b="-2420"/>
          <a:stretch/>
        </p:blipFill>
        <p:spPr>
          <a:xfrm>
            <a:off x="446533" y="1005840"/>
            <a:ext cx="6878858" cy="4820802"/>
          </a:xfrm>
          <a:prstGeom prst="rect">
            <a:avLst/>
          </a:prstGeom>
        </p:spPr>
      </p:pic>
      <p:pic>
        <p:nvPicPr>
          <p:cNvPr id="7" name="Picture 6" descr="A logo with orange cubes&#10;&#10;Description automatically generated">
            <a:extLst>
              <a:ext uri="{FF2B5EF4-FFF2-40B4-BE49-F238E27FC236}">
                <a16:creationId xmlns:a16="http://schemas.microsoft.com/office/drawing/2014/main" id="{8D24F7EA-7682-071D-A1D8-302B73F1A9CE}"/>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8388372" y="945812"/>
            <a:ext cx="3010869" cy="1129076"/>
          </a:xfrm>
          <a:prstGeom prst="rect">
            <a:avLst/>
          </a:prstGeom>
        </p:spPr>
      </p:pic>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134</TotalTime>
  <Words>230</Words>
  <Application>Microsoft Office PowerPoint</Application>
  <PresentationFormat>Widescreen</PresentationFormat>
  <Paragraphs>21</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Baguet Script</vt:lpstr>
      <vt:lpstr>Calibri</vt:lpstr>
      <vt:lpstr>Gill Sans MT</vt:lpstr>
      <vt:lpstr>Wingdings 2</vt:lpstr>
      <vt:lpstr>Custom</vt:lpstr>
      <vt:lpstr>Amazon  web  services</vt:lpstr>
      <vt:lpstr>vpc</vt:lpstr>
      <vt:lpstr>NEED FOR VPC ? </vt:lpstr>
      <vt:lpstr>Diagram</vt:lpstr>
      <vt:lpstr>Need to remember </vt:lpstr>
      <vt:lpstr>PowerPoint Presentation</vt:lpstr>
      <vt:lpstr>Have   a   nice day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Devansh Verma</dc:creator>
  <cp:lastModifiedBy>Devansh Verma</cp:lastModifiedBy>
  <cp:revision>5</cp:revision>
  <dcterms:created xsi:type="dcterms:W3CDTF">2024-08-22T15:47:53Z</dcterms:created>
  <dcterms:modified xsi:type="dcterms:W3CDTF">2024-08-23T17:47:24Z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