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6" autoAdjust="0"/>
    <p:restoredTop sz="94660"/>
  </p:normalViewPr>
  <p:slideViewPr>
    <p:cSldViewPr snapToGrid="0">
      <p:cViewPr>
        <p:scale>
          <a:sx n="150" d="100"/>
          <a:sy n="150" d="100"/>
        </p:scale>
        <p:origin x="5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8560-8A05-15FA-28C3-6D660D3D0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2DA35-A473-2CDE-9253-B2E8B7E5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58A3-D3C6-E3CC-F749-85CA41D1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3BB3C-1504-112D-2124-B6F6147A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5062-DE02-4D89-9ACE-41CD78DB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88C0-1981-BF00-7790-E5B883C0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240D1-3D1D-F9FA-27DA-8279516D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61C0-93D5-8E76-1B23-976E87F4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88A3-D175-ACBF-9FE4-5671D827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0C0E-0A7D-2C55-A6C4-55BF8C9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8DBE6-1AB7-1085-300F-4920B1879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3552-A854-CB29-C519-51034571F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3AFC-D4FA-6A14-7562-0F76BDBD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1B38-8BA7-C6DF-3D99-F7243611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E9E3-BB3C-88D2-BE37-5CA4F202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0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463F-8CF4-B8C6-A68B-5D46ECD2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5C15-0F0F-0210-0287-661F2ACBE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4CDA-1F62-8BC4-E7E2-803A1CDD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2A021-4CC2-E472-C68D-832D5556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F62B-8623-5702-2F1C-7DDC0776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A02-B15E-AE31-5D1D-F784435D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DFDA-C4E5-2D7A-08B9-5BD38175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743E-8158-0784-9F9A-25770E74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B6D5-1CD6-8574-8D16-48EE0CC4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E6CA-66D0-60D4-D3A0-6C4B91F7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2C4E-AEEB-1762-9C4B-3944C8D4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25FC-170C-D061-B70D-B91905DF1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7B177-FCF5-91F4-4FE3-F23B83BED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86F86-F7CC-2780-A237-16507739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782BF-17C8-3211-5F5E-CBA2F27F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EA87-3BFF-C19E-ABDE-EBD7E2C7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1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5F05-77D2-B542-45C0-560470A8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6C6DB-4CDA-FDAF-F02D-D8702320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97BED-B7C7-473E-F1BB-8C26AA337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FF25C-7A8B-D91E-714E-6F845CA27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63DA4-F345-15DF-037A-9908A4E3A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A5577-20A9-6C1A-15D4-51911611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4701C-186D-9E4E-48CD-BAC84F90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D5776-3FF1-F643-ADC6-99652A8C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053B-F181-4FFD-1286-768A8292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835B5-50F0-CC7F-98FB-2AF53C3E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4140D-DC64-3262-540A-FC605E8A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2663F-B7AD-E11C-8BC4-482FCBEE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ADF0C-3AC8-7277-B80A-796F10CA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2E7E7-4F44-1FFB-6F1C-EBED7C64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AD8AE-BCFE-CB8F-7AF3-E906F0B9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5060-DF6A-BA81-E026-1324C718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4F90-F121-BE65-1B1E-6A025CCA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6E76D-425B-775A-2300-44EA666A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D1E8-07ED-C76B-578B-B4B76643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470D0-F3B1-10F8-AAEA-6B6EF7E0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A431C-DC1E-A97F-BE95-04513381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4A08-3E20-170F-5E57-11A21B18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E536E-FA7C-CE8B-0DCE-6234CEB3D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7644-FAC8-D2F0-43E5-F22BD9BB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38626-0B22-943A-DEB0-EBCC01E0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6F283-8B9D-4BC2-45E5-69CC303E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B050-6ACE-59C0-C185-D0470321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64C86-DBAB-DFEC-5BA5-91F6BD81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38E19-F548-88AC-A4C1-CD8B3692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2395-105B-28BE-CD64-4596F33AE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5C46A-EE31-4919-B29E-EAFF6FD5967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C708-A2DC-B285-92F2-28B681E7C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9498-93B9-44A1-A61D-89936B752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6938B-2273-46B6-8D56-85984954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0E1B-644C-DDC4-80D5-390AB7850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AC7BE-257E-BC85-2964-F47ABD8F7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Technology</a:t>
            </a:r>
          </a:p>
        </p:txBody>
      </p:sp>
    </p:spTree>
    <p:extLst>
      <p:ext uri="{BB962C8B-B14F-4D97-AF65-F5344CB8AC3E}">
        <p14:creationId xmlns:p14="http://schemas.microsoft.com/office/powerpoint/2010/main" val="321139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4B3C07-5236-9C0F-468B-576247822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70" y="412732"/>
            <a:ext cx="5940780" cy="622004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8E474E-7A5D-A9F3-CDBA-ED51FEFEF906}"/>
              </a:ext>
            </a:extLst>
          </p:cNvPr>
          <p:cNvCxnSpPr>
            <a:cxnSpLocks/>
          </p:cNvCxnSpPr>
          <p:nvPr/>
        </p:nvCxnSpPr>
        <p:spPr>
          <a:xfrm flipV="1">
            <a:off x="2019300" y="901700"/>
            <a:ext cx="3352800" cy="241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7DD594-1ADB-FD0A-3885-386E9A1B624F}"/>
              </a:ext>
            </a:extLst>
          </p:cNvPr>
          <p:cNvCxnSpPr>
            <a:cxnSpLocks/>
          </p:cNvCxnSpPr>
          <p:nvPr/>
        </p:nvCxnSpPr>
        <p:spPr>
          <a:xfrm flipV="1">
            <a:off x="2089150" y="2190750"/>
            <a:ext cx="3067050" cy="1390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FF65B2-8342-4A4E-BC88-96F99A7558F1}"/>
              </a:ext>
            </a:extLst>
          </p:cNvPr>
          <p:cNvCxnSpPr>
            <a:cxnSpLocks/>
          </p:cNvCxnSpPr>
          <p:nvPr/>
        </p:nvCxnSpPr>
        <p:spPr>
          <a:xfrm>
            <a:off x="2089150" y="3810000"/>
            <a:ext cx="259715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7931B5-B541-87CD-C15D-863983D9ACDB}"/>
              </a:ext>
            </a:extLst>
          </p:cNvPr>
          <p:cNvCxnSpPr>
            <a:cxnSpLocks/>
          </p:cNvCxnSpPr>
          <p:nvPr/>
        </p:nvCxnSpPr>
        <p:spPr>
          <a:xfrm>
            <a:off x="2089150" y="4038600"/>
            <a:ext cx="2813050" cy="1733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8C8553-7C51-C63C-B27C-C5455017A146}"/>
              </a:ext>
            </a:extLst>
          </p:cNvPr>
          <p:cNvSpPr txBox="1"/>
          <p:nvPr/>
        </p:nvSpPr>
        <p:spPr>
          <a:xfrm>
            <a:off x="977900" y="3181350"/>
            <a:ext cx="132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Detected tumor regions</a:t>
            </a:r>
          </a:p>
        </p:txBody>
      </p:sp>
    </p:spTree>
    <p:extLst>
      <p:ext uri="{BB962C8B-B14F-4D97-AF65-F5344CB8AC3E}">
        <p14:creationId xmlns:p14="http://schemas.microsoft.com/office/powerpoint/2010/main" val="207066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6135E-0AC0-B1F4-FDDE-DDCF4248C303}"/>
              </a:ext>
            </a:extLst>
          </p:cNvPr>
          <p:cNvSpPr/>
          <p:nvPr/>
        </p:nvSpPr>
        <p:spPr>
          <a:xfrm>
            <a:off x="304800" y="2540000"/>
            <a:ext cx="730250" cy="80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6E920-27BE-743D-F7FB-501CEC65F46B}"/>
              </a:ext>
            </a:extLst>
          </p:cNvPr>
          <p:cNvSpPr txBox="1"/>
          <p:nvPr/>
        </p:nvSpPr>
        <p:spPr>
          <a:xfrm>
            <a:off x="165620" y="217066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File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A8F2628-D5CE-249D-DF12-34D76BEE8B63}"/>
              </a:ext>
            </a:extLst>
          </p:cNvPr>
          <p:cNvSpPr/>
          <p:nvPr/>
        </p:nvSpPr>
        <p:spPr>
          <a:xfrm>
            <a:off x="1130300" y="2870200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215CEC-CC47-2F3D-A992-F98F248EEE8A}"/>
              </a:ext>
            </a:extLst>
          </p:cNvPr>
          <p:cNvSpPr/>
          <p:nvPr/>
        </p:nvSpPr>
        <p:spPr>
          <a:xfrm>
            <a:off x="1428750" y="2727325"/>
            <a:ext cx="812800" cy="4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Read into Panda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FB7C0-8BCF-4C66-C43C-EAB120CC3751}"/>
              </a:ext>
            </a:extLst>
          </p:cNvPr>
          <p:cNvSpPr/>
          <p:nvPr/>
        </p:nvSpPr>
        <p:spPr>
          <a:xfrm>
            <a:off x="2635250" y="2428875"/>
            <a:ext cx="901700" cy="107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93B101-86F6-FFDB-9890-94757585EA09}"/>
              </a:ext>
            </a:extLst>
          </p:cNvPr>
          <p:cNvSpPr/>
          <p:nvPr/>
        </p:nvSpPr>
        <p:spPr>
          <a:xfrm>
            <a:off x="2292871" y="2886075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CBCCA-B11C-65A8-50C1-AA6BAC1FF455}"/>
              </a:ext>
            </a:extLst>
          </p:cNvPr>
          <p:cNvSpPr txBox="1"/>
          <p:nvPr/>
        </p:nvSpPr>
        <p:spPr>
          <a:xfrm>
            <a:off x="2337321" y="1936631"/>
            <a:ext cx="1656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Matrix with dimension of 570 rows x 32 columns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39B83-87CC-68D8-8D14-396537F8A26A}"/>
              </a:ext>
            </a:extLst>
          </p:cNvPr>
          <p:cNvSpPr txBox="1"/>
          <p:nvPr/>
        </p:nvSpPr>
        <p:spPr>
          <a:xfrm>
            <a:off x="1596944" y="3161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05CA-4284-24ED-8024-90127F4C8749}"/>
              </a:ext>
            </a:extLst>
          </p:cNvPr>
          <p:cNvSpPr txBox="1"/>
          <p:nvPr/>
        </p:nvSpPr>
        <p:spPr>
          <a:xfrm>
            <a:off x="2440185" y="3563382"/>
            <a:ext cx="12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Q2: Remove any </a:t>
            </a:r>
          </a:p>
          <a:p>
            <a:r>
              <a:rPr lang="en-US" sz="1200" dirty="0"/>
              <a:t>bad data points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81AE5C6-F5DC-D6A7-0A37-D5E8C99574E8}"/>
              </a:ext>
            </a:extLst>
          </p:cNvPr>
          <p:cNvSpPr/>
          <p:nvPr/>
        </p:nvSpPr>
        <p:spPr>
          <a:xfrm>
            <a:off x="3707656" y="2908300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DEA022-0306-97E1-5A73-63970D02B8E5}"/>
              </a:ext>
            </a:extLst>
          </p:cNvPr>
          <p:cNvSpPr/>
          <p:nvPr/>
        </p:nvSpPr>
        <p:spPr>
          <a:xfrm>
            <a:off x="3994150" y="2749550"/>
            <a:ext cx="812800" cy="4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Split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5D8E5E-C5EB-EAB9-0D3F-EF1782310698}"/>
              </a:ext>
            </a:extLst>
          </p:cNvPr>
          <p:cNvSpPr/>
          <p:nvPr/>
        </p:nvSpPr>
        <p:spPr>
          <a:xfrm>
            <a:off x="5157242" y="1936631"/>
            <a:ext cx="9017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Training Set</a:t>
            </a:r>
          </a:p>
          <a:p>
            <a:pPr algn="ctr"/>
            <a:r>
              <a:rPr lang="en-US" sz="1000" dirty="0"/>
              <a:t>(80%)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D4A92-8FC6-4267-81AF-D97FD4DB6B5C}"/>
              </a:ext>
            </a:extLst>
          </p:cNvPr>
          <p:cNvSpPr/>
          <p:nvPr/>
        </p:nvSpPr>
        <p:spPr>
          <a:xfrm>
            <a:off x="5194300" y="3346450"/>
            <a:ext cx="901700" cy="43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Testing Set</a:t>
            </a:r>
          </a:p>
          <a:p>
            <a:pPr algn="ctr"/>
            <a:r>
              <a:rPr lang="en-US" sz="1000" dirty="0"/>
              <a:t>(20%)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22D53C-809A-F256-D482-3F58BC8C7E0A}"/>
              </a:ext>
            </a:extLst>
          </p:cNvPr>
          <p:cNvSpPr/>
          <p:nvPr/>
        </p:nvSpPr>
        <p:spPr>
          <a:xfrm rot="19882784">
            <a:off x="4896371" y="2613893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01DDB75-CA29-6C4F-3F96-9FE4133816D3}"/>
              </a:ext>
            </a:extLst>
          </p:cNvPr>
          <p:cNvSpPr/>
          <p:nvPr/>
        </p:nvSpPr>
        <p:spPr>
          <a:xfrm rot="2684289">
            <a:off x="4895539" y="3207646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2C5A5C9-CD23-C1D9-AE19-A3095012C1B1}"/>
              </a:ext>
            </a:extLst>
          </p:cNvPr>
          <p:cNvSpPr/>
          <p:nvPr/>
        </p:nvSpPr>
        <p:spPr>
          <a:xfrm>
            <a:off x="6116613" y="2231157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0BFBF3-F336-A9B6-2806-8CFC41BCDF27}"/>
              </a:ext>
            </a:extLst>
          </p:cNvPr>
          <p:cNvSpPr/>
          <p:nvPr/>
        </p:nvSpPr>
        <p:spPr>
          <a:xfrm>
            <a:off x="6409234" y="2094632"/>
            <a:ext cx="812800" cy="4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</a:t>
            </a:r>
          </a:p>
          <a:p>
            <a:pPr algn="ctr"/>
            <a:r>
              <a:rPr lang="en-US" sz="1100" dirty="0"/>
              <a:t>Classifier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86385-7E26-FEB3-6D81-E213865EA7F2}"/>
              </a:ext>
            </a:extLst>
          </p:cNvPr>
          <p:cNvSpPr txBox="1"/>
          <p:nvPr/>
        </p:nvSpPr>
        <p:spPr>
          <a:xfrm>
            <a:off x="6133060" y="1312387"/>
            <a:ext cx="1370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Classifiers: Decision Tree, Support Vector Machine (RBF, Polynomial)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5083269-926E-2077-5458-EC2AD1A3E401}"/>
              </a:ext>
            </a:extLst>
          </p:cNvPr>
          <p:cNvSpPr/>
          <p:nvPr/>
        </p:nvSpPr>
        <p:spPr>
          <a:xfrm>
            <a:off x="7572326" y="2093764"/>
            <a:ext cx="812800" cy="4318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Trained</a:t>
            </a:r>
          </a:p>
          <a:p>
            <a:pPr algn="ctr"/>
            <a:r>
              <a:rPr lang="en-US" sz="1100" dirty="0"/>
              <a:t>Classifier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815C3A-7C8B-1178-98B6-938E7C239DD3}"/>
              </a:ext>
            </a:extLst>
          </p:cNvPr>
          <p:cNvSpPr/>
          <p:nvPr/>
        </p:nvSpPr>
        <p:spPr>
          <a:xfrm>
            <a:off x="7269399" y="2255987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2D4827E-50F7-CACE-4D07-423E49DF25C7}"/>
              </a:ext>
            </a:extLst>
          </p:cNvPr>
          <p:cNvSpPr/>
          <p:nvPr/>
        </p:nvSpPr>
        <p:spPr>
          <a:xfrm>
            <a:off x="6167204" y="3482975"/>
            <a:ext cx="1370037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C4A903-2CB9-EBAC-B08A-D68FFB16DC82}"/>
              </a:ext>
            </a:extLst>
          </p:cNvPr>
          <p:cNvSpPr/>
          <p:nvPr/>
        </p:nvSpPr>
        <p:spPr>
          <a:xfrm>
            <a:off x="7608445" y="3343364"/>
            <a:ext cx="812800" cy="4318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Trained</a:t>
            </a:r>
          </a:p>
          <a:p>
            <a:pPr algn="ctr"/>
            <a:r>
              <a:rPr lang="en-US" sz="1100" dirty="0"/>
              <a:t>Classifier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7FD71D7-975E-BCB1-FFEF-C84F1AEBC68B}"/>
              </a:ext>
            </a:extLst>
          </p:cNvPr>
          <p:cNvSpPr/>
          <p:nvPr/>
        </p:nvSpPr>
        <p:spPr>
          <a:xfrm>
            <a:off x="8492449" y="3482975"/>
            <a:ext cx="435651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AA091-A0D7-3453-4F9A-C359B85EAFAD}"/>
              </a:ext>
            </a:extLst>
          </p:cNvPr>
          <p:cNvSpPr txBox="1"/>
          <p:nvPr/>
        </p:nvSpPr>
        <p:spPr>
          <a:xfrm>
            <a:off x="8272110" y="3878997"/>
            <a:ext cx="1311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y_pred </a:t>
            </a:r>
          </a:p>
          <a:p>
            <a:pPr algn="ctr"/>
            <a:r>
              <a:rPr lang="en-US" sz="1000" dirty="0"/>
              <a:t>Is a column vector with length of number of data points in your testing 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469E94-1630-4968-97C7-787A36F06C07}"/>
              </a:ext>
            </a:extLst>
          </p:cNvPr>
          <p:cNvSpPr txBox="1"/>
          <p:nvPr/>
        </p:nvSpPr>
        <p:spPr>
          <a:xfrm>
            <a:off x="8947387" y="3346450"/>
            <a:ext cx="9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y_pred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333F49-1C45-8D87-4499-3A28899CAA3C}"/>
              </a:ext>
            </a:extLst>
          </p:cNvPr>
          <p:cNvSpPr txBox="1"/>
          <p:nvPr/>
        </p:nvSpPr>
        <p:spPr>
          <a:xfrm>
            <a:off x="8947633" y="2787045"/>
            <a:ext cx="9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y_test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0C177F3-0574-8FA5-929C-DC3B9823334C}"/>
              </a:ext>
            </a:extLst>
          </p:cNvPr>
          <p:cNvSpPr/>
          <p:nvPr/>
        </p:nvSpPr>
        <p:spPr>
          <a:xfrm>
            <a:off x="10236683" y="2656185"/>
            <a:ext cx="1200150" cy="10595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Performance Metrics</a:t>
            </a:r>
          </a:p>
          <a:p>
            <a:pPr algn="ctr"/>
            <a:r>
              <a:rPr lang="en-US" sz="1100" dirty="0"/>
              <a:t>Accuracy</a:t>
            </a:r>
          </a:p>
          <a:p>
            <a:pPr algn="ctr"/>
            <a:r>
              <a:rPr lang="en-US" sz="1100" dirty="0"/>
              <a:t>Sensitivity </a:t>
            </a:r>
          </a:p>
          <a:p>
            <a:pPr algn="ctr"/>
            <a:r>
              <a:rPr lang="en-US" sz="1100" dirty="0"/>
              <a:t>Specificity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3B04C8-5B08-DC3C-A53E-9AA7262ADD0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9882019" y="2971711"/>
            <a:ext cx="354664" cy="21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4D1821-60A3-4369-9D36-AF454F6A581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9881773" y="3185984"/>
            <a:ext cx="354910" cy="345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DEC9E50A-9F4C-304B-3378-F577254AEC42}"/>
              </a:ext>
            </a:extLst>
          </p:cNvPr>
          <p:cNvSpPr/>
          <p:nvPr/>
        </p:nvSpPr>
        <p:spPr>
          <a:xfrm rot="5400000">
            <a:off x="7608062" y="2856727"/>
            <a:ext cx="761999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5DBB19-72BB-8A3D-A7A5-F4BC23D48876}"/>
              </a:ext>
            </a:extLst>
          </p:cNvPr>
          <p:cNvSpPr txBox="1"/>
          <p:nvPr/>
        </p:nvSpPr>
        <p:spPr>
          <a:xfrm>
            <a:off x="7463779" y="5057875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y_pred = [M, M, … , B, … , M]’ </a:t>
            </a:r>
          </a:p>
          <a:p>
            <a:r>
              <a:rPr lang="en-US" sz="1800" b="1" dirty="0"/>
              <a:t>y_pred = [1, 1, … , 0, … , 1]’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7A3F5C-1A5B-8917-D7A0-7D3B8309142C}"/>
              </a:ext>
            </a:extLst>
          </p:cNvPr>
          <p:cNvSpPr txBox="1"/>
          <p:nvPr/>
        </p:nvSpPr>
        <p:spPr>
          <a:xfrm>
            <a:off x="7592518" y="1739038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915307-9A45-71DC-0FE5-E001702F5120}"/>
              </a:ext>
            </a:extLst>
          </p:cNvPr>
          <p:cNvSpPr txBox="1"/>
          <p:nvPr/>
        </p:nvSpPr>
        <p:spPr>
          <a:xfrm>
            <a:off x="2940050" y="228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Questions one to five </a:t>
            </a:r>
          </a:p>
        </p:txBody>
      </p:sp>
    </p:spTree>
    <p:extLst>
      <p:ext uri="{BB962C8B-B14F-4D97-AF65-F5344CB8AC3E}">
        <p14:creationId xmlns:p14="http://schemas.microsoft.com/office/powerpoint/2010/main" val="109511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77E7E7-37B2-165C-3DFA-04C92453992B}"/>
              </a:ext>
            </a:extLst>
          </p:cNvPr>
          <p:cNvSpPr/>
          <p:nvPr/>
        </p:nvSpPr>
        <p:spPr>
          <a:xfrm>
            <a:off x="355813" y="2802087"/>
            <a:ext cx="901700" cy="107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EFAA9-542A-620D-52A8-C4C1BA775827}"/>
              </a:ext>
            </a:extLst>
          </p:cNvPr>
          <p:cNvSpPr txBox="1"/>
          <p:nvPr/>
        </p:nvSpPr>
        <p:spPr>
          <a:xfrm>
            <a:off x="57884" y="2309843"/>
            <a:ext cx="1656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Matrix with dimension of 570 rows x 32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C243B-019E-CA55-CA7E-8D9DF8BA8CCA}"/>
              </a:ext>
            </a:extLst>
          </p:cNvPr>
          <p:cNvSpPr txBox="1"/>
          <p:nvPr/>
        </p:nvSpPr>
        <p:spPr>
          <a:xfrm>
            <a:off x="160748" y="3936594"/>
            <a:ext cx="12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Q2: Remove any </a:t>
            </a:r>
          </a:p>
          <a:p>
            <a:r>
              <a:rPr lang="en-US" sz="1200" dirty="0"/>
              <a:t>bad data points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8EDA45-601C-5B02-C40A-7C171F342A39}"/>
              </a:ext>
            </a:extLst>
          </p:cNvPr>
          <p:cNvSpPr/>
          <p:nvPr/>
        </p:nvSpPr>
        <p:spPr>
          <a:xfrm>
            <a:off x="1428219" y="3281512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2FAC95-BE2D-7B98-DFE9-DE087B84A0C1}"/>
              </a:ext>
            </a:extLst>
          </p:cNvPr>
          <p:cNvSpPr/>
          <p:nvPr/>
        </p:nvSpPr>
        <p:spPr>
          <a:xfrm>
            <a:off x="4083050" y="3136900"/>
            <a:ext cx="812800" cy="4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Split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32293-9139-1395-475C-64BB61828622}"/>
              </a:ext>
            </a:extLst>
          </p:cNvPr>
          <p:cNvSpPr/>
          <p:nvPr/>
        </p:nvSpPr>
        <p:spPr>
          <a:xfrm>
            <a:off x="5246142" y="2323981"/>
            <a:ext cx="9017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Training Set</a:t>
            </a:r>
          </a:p>
          <a:p>
            <a:pPr algn="ctr"/>
            <a:r>
              <a:rPr lang="en-US" sz="1000" dirty="0"/>
              <a:t>(80%)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00F81-1EED-BF7D-709A-D6A8F0953513}"/>
              </a:ext>
            </a:extLst>
          </p:cNvPr>
          <p:cNvSpPr/>
          <p:nvPr/>
        </p:nvSpPr>
        <p:spPr>
          <a:xfrm>
            <a:off x="5283200" y="3733800"/>
            <a:ext cx="901700" cy="43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Testing Set</a:t>
            </a:r>
          </a:p>
          <a:p>
            <a:pPr algn="ctr"/>
            <a:r>
              <a:rPr lang="en-US" sz="1000" dirty="0"/>
              <a:t>(20%)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271180C-25DE-8D1C-7EE4-45E2E0EB558D}"/>
              </a:ext>
            </a:extLst>
          </p:cNvPr>
          <p:cNvSpPr/>
          <p:nvPr/>
        </p:nvSpPr>
        <p:spPr>
          <a:xfrm rot="19882784">
            <a:off x="4985271" y="3001243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5688F3-E319-C32A-5B5D-63085A26173B}"/>
              </a:ext>
            </a:extLst>
          </p:cNvPr>
          <p:cNvSpPr/>
          <p:nvPr/>
        </p:nvSpPr>
        <p:spPr>
          <a:xfrm rot="2684289">
            <a:off x="4984439" y="3594996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6A816F8-AD8D-F89F-9A9D-87E73C1759C6}"/>
              </a:ext>
            </a:extLst>
          </p:cNvPr>
          <p:cNvSpPr/>
          <p:nvPr/>
        </p:nvSpPr>
        <p:spPr>
          <a:xfrm>
            <a:off x="6205513" y="2618507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7A30BE-F0A6-4B56-F6B1-5EF6DE401C90}"/>
              </a:ext>
            </a:extLst>
          </p:cNvPr>
          <p:cNvSpPr/>
          <p:nvPr/>
        </p:nvSpPr>
        <p:spPr>
          <a:xfrm>
            <a:off x="6498134" y="2481982"/>
            <a:ext cx="812800" cy="4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</a:t>
            </a:r>
          </a:p>
          <a:p>
            <a:pPr algn="ctr"/>
            <a:r>
              <a:rPr lang="en-US" sz="1100" dirty="0"/>
              <a:t>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F12F4-D7BD-F7F6-9303-306AFA51549B}"/>
              </a:ext>
            </a:extLst>
          </p:cNvPr>
          <p:cNvSpPr txBox="1"/>
          <p:nvPr/>
        </p:nvSpPr>
        <p:spPr>
          <a:xfrm>
            <a:off x="6221960" y="1699737"/>
            <a:ext cx="1370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Classifiers: Decision Tree, Support Vector Machine (RBF, Polynomial)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E5C4A5-426B-F4A1-6B90-5FEC8554C780}"/>
              </a:ext>
            </a:extLst>
          </p:cNvPr>
          <p:cNvSpPr/>
          <p:nvPr/>
        </p:nvSpPr>
        <p:spPr>
          <a:xfrm>
            <a:off x="7661226" y="2481114"/>
            <a:ext cx="812800" cy="4318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Trained</a:t>
            </a:r>
          </a:p>
          <a:p>
            <a:pPr algn="ctr"/>
            <a:r>
              <a:rPr lang="en-US" sz="1100" dirty="0"/>
              <a:t>Classifier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F253B13-9F5F-164F-2148-A566CD32F68B}"/>
              </a:ext>
            </a:extLst>
          </p:cNvPr>
          <p:cNvSpPr/>
          <p:nvPr/>
        </p:nvSpPr>
        <p:spPr>
          <a:xfrm>
            <a:off x="7358299" y="2643337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2CA8C75-275A-FE6F-D6CA-087010C5F06A}"/>
              </a:ext>
            </a:extLst>
          </p:cNvPr>
          <p:cNvSpPr/>
          <p:nvPr/>
        </p:nvSpPr>
        <p:spPr>
          <a:xfrm>
            <a:off x="6256104" y="3870325"/>
            <a:ext cx="1370037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D9EA35-F5C2-52DC-640A-03CC211DC610}"/>
              </a:ext>
            </a:extLst>
          </p:cNvPr>
          <p:cNvSpPr/>
          <p:nvPr/>
        </p:nvSpPr>
        <p:spPr>
          <a:xfrm>
            <a:off x="7697345" y="3730714"/>
            <a:ext cx="812800" cy="4318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Trained</a:t>
            </a:r>
          </a:p>
          <a:p>
            <a:pPr algn="ctr"/>
            <a:r>
              <a:rPr lang="en-US" sz="1100" dirty="0"/>
              <a:t>Classifier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808B5A4-AC90-B2F7-261E-F40C64D60690}"/>
              </a:ext>
            </a:extLst>
          </p:cNvPr>
          <p:cNvSpPr/>
          <p:nvPr/>
        </p:nvSpPr>
        <p:spPr>
          <a:xfrm>
            <a:off x="8581349" y="3870325"/>
            <a:ext cx="435651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250D27-766A-CF64-A5C5-41BE56591A8A}"/>
              </a:ext>
            </a:extLst>
          </p:cNvPr>
          <p:cNvSpPr txBox="1"/>
          <p:nvPr/>
        </p:nvSpPr>
        <p:spPr>
          <a:xfrm>
            <a:off x="8361010" y="4266347"/>
            <a:ext cx="1311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y_pred </a:t>
            </a:r>
          </a:p>
          <a:p>
            <a:pPr algn="ctr"/>
            <a:r>
              <a:rPr lang="en-US" sz="1000" dirty="0"/>
              <a:t>Is a column vector with length of number of data points in your testing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164FE-39D1-00CF-B6DC-DA1A05959026}"/>
              </a:ext>
            </a:extLst>
          </p:cNvPr>
          <p:cNvSpPr txBox="1"/>
          <p:nvPr/>
        </p:nvSpPr>
        <p:spPr>
          <a:xfrm>
            <a:off x="9036287" y="3733800"/>
            <a:ext cx="9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y_pred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3DB54C-1251-A241-DDD3-6DA24751E369}"/>
              </a:ext>
            </a:extLst>
          </p:cNvPr>
          <p:cNvSpPr txBox="1"/>
          <p:nvPr/>
        </p:nvSpPr>
        <p:spPr>
          <a:xfrm>
            <a:off x="9036533" y="3174395"/>
            <a:ext cx="9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y_test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95AECC-870A-A3F7-1365-2D8A6E6B272C}"/>
              </a:ext>
            </a:extLst>
          </p:cNvPr>
          <p:cNvSpPr/>
          <p:nvPr/>
        </p:nvSpPr>
        <p:spPr>
          <a:xfrm>
            <a:off x="10325583" y="3043535"/>
            <a:ext cx="1200150" cy="10595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Performance Metrics</a:t>
            </a:r>
          </a:p>
          <a:p>
            <a:pPr algn="ctr"/>
            <a:r>
              <a:rPr lang="en-US" sz="1100" dirty="0"/>
              <a:t>Accuracy</a:t>
            </a:r>
          </a:p>
          <a:p>
            <a:pPr algn="ctr"/>
            <a:r>
              <a:rPr lang="en-US" sz="1100" dirty="0"/>
              <a:t>Sensitivity </a:t>
            </a:r>
          </a:p>
          <a:p>
            <a:pPr algn="ctr"/>
            <a:r>
              <a:rPr lang="en-US" sz="1100" dirty="0"/>
              <a:t>Specificity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1357D7-C202-2D56-EC39-933565BCC4FD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9970919" y="3359061"/>
            <a:ext cx="354664" cy="21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654383-6FA8-D28C-8116-78DEF80A1400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970673" y="3573334"/>
            <a:ext cx="354910" cy="345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BADD866-28FB-C8A5-1B18-B2094AD9D8C0}"/>
              </a:ext>
            </a:extLst>
          </p:cNvPr>
          <p:cNvSpPr/>
          <p:nvPr/>
        </p:nvSpPr>
        <p:spPr>
          <a:xfrm rot="5400000">
            <a:off x="7696962" y="3244077"/>
            <a:ext cx="761999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E0F45-0D4A-959B-6BD9-834983E8578B}"/>
              </a:ext>
            </a:extLst>
          </p:cNvPr>
          <p:cNvSpPr txBox="1"/>
          <p:nvPr/>
        </p:nvSpPr>
        <p:spPr>
          <a:xfrm>
            <a:off x="7552679" y="5445225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y_pred = [M, M, … , B, … , M]’ </a:t>
            </a:r>
          </a:p>
          <a:p>
            <a:r>
              <a:rPr lang="en-US" sz="1800" b="1" dirty="0"/>
              <a:t>y_pred = [1, 1, … , 0, … , 1]’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2D9BA-1933-788E-2D3D-487E5BF65CE9}"/>
              </a:ext>
            </a:extLst>
          </p:cNvPr>
          <p:cNvSpPr txBox="1"/>
          <p:nvPr/>
        </p:nvSpPr>
        <p:spPr>
          <a:xfrm>
            <a:off x="7681418" y="2126388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18E2E7-C4AB-FF97-A434-950E3BEC7CDE}"/>
              </a:ext>
            </a:extLst>
          </p:cNvPr>
          <p:cNvSpPr txBox="1"/>
          <p:nvPr/>
        </p:nvSpPr>
        <p:spPr>
          <a:xfrm>
            <a:off x="2966318" y="23236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Questions Six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1B4FCA-5F91-FDA0-6417-AB3D3640C76D}"/>
              </a:ext>
            </a:extLst>
          </p:cNvPr>
          <p:cNvSpPr/>
          <p:nvPr/>
        </p:nvSpPr>
        <p:spPr>
          <a:xfrm>
            <a:off x="1760126" y="3066480"/>
            <a:ext cx="750490" cy="5563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Remove N number of columns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B6BB23-2E9E-DDF1-C0A0-A31DE932A767}"/>
              </a:ext>
            </a:extLst>
          </p:cNvPr>
          <p:cNvSpPr/>
          <p:nvPr/>
        </p:nvSpPr>
        <p:spPr>
          <a:xfrm>
            <a:off x="2862189" y="2845316"/>
            <a:ext cx="901700" cy="107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A3F4FB-ABAA-7280-FBB8-748214427638}"/>
              </a:ext>
            </a:extLst>
          </p:cNvPr>
          <p:cNvSpPr txBox="1"/>
          <p:nvPr/>
        </p:nvSpPr>
        <p:spPr>
          <a:xfrm>
            <a:off x="2429275" y="2371200"/>
            <a:ext cx="1932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Matrix with dimension of 570 rows x (32-N) columns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AA19126-0414-692E-A11B-5346E9D2C282}"/>
              </a:ext>
            </a:extLst>
          </p:cNvPr>
          <p:cNvSpPr/>
          <p:nvPr/>
        </p:nvSpPr>
        <p:spPr>
          <a:xfrm>
            <a:off x="2586939" y="3281512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EB55B28-BFE3-E94F-AD0D-0E3F230ACA85}"/>
              </a:ext>
            </a:extLst>
          </p:cNvPr>
          <p:cNvSpPr/>
          <p:nvPr/>
        </p:nvSpPr>
        <p:spPr>
          <a:xfrm>
            <a:off x="3816036" y="3273425"/>
            <a:ext cx="203200" cy="158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41E803-5366-C256-D7AD-B34C229ADAB4}"/>
              </a:ext>
            </a:extLst>
          </p:cNvPr>
          <p:cNvSpPr txBox="1"/>
          <p:nvPr/>
        </p:nvSpPr>
        <p:spPr>
          <a:xfrm>
            <a:off x="6290811" y="2930000"/>
            <a:ext cx="1192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Track the training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96F609-B7B6-FDED-8EC9-B1017F34F1B3}"/>
              </a:ext>
            </a:extLst>
          </p:cNvPr>
          <p:cNvSpPr txBox="1"/>
          <p:nvPr/>
        </p:nvSpPr>
        <p:spPr>
          <a:xfrm>
            <a:off x="2379310" y="1376247"/>
            <a:ext cx="242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Do for N = 1, 4 and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4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29E99-8EB2-65C6-7546-75E3C1C5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175808"/>
            <a:ext cx="7945855" cy="599004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B4884-E00B-E243-711C-E9BAEF513BF8}"/>
              </a:ext>
            </a:extLst>
          </p:cNvPr>
          <p:cNvCxnSpPr>
            <a:stCxn id="3" idx="0"/>
          </p:cNvCxnSpPr>
          <p:nvPr/>
        </p:nvCxnSpPr>
        <p:spPr>
          <a:xfrm flipH="1">
            <a:off x="4254500" y="175808"/>
            <a:ext cx="1655178" cy="29928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6B8999-3FC9-4812-2DAF-E044867BA6F6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4254500" y="3168650"/>
            <a:ext cx="1655178" cy="299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A563F1-4FB9-A04B-0F12-2DB8DE2CED5B}"/>
              </a:ext>
            </a:extLst>
          </p:cNvPr>
          <p:cNvSpPr txBox="1"/>
          <p:nvPr/>
        </p:nvSpPr>
        <p:spPr>
          <a:xfrm>
            <a:off x="2463800" y="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Separation</a:t>
            </a:r>
          </a:p>
        </p:txBody>
      </p:sp>
    </p:spTree>
    <p:extLst>
      <p:ext uri="{BB962C8B-B14F-4D97-AF65-F5344CB8AC3E}">
        <p14:creationId xmlns:p14="http://schemas.microsoft.com/office/powerpoint/2010/main" val="217661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1B1C9-F8E2-34AE-1681-12E74BF2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49" y="0"/>
            <a:ext cx="8133302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6EEE02-EA40-F239-AAD1-BC7275BD63E4}"/>
              </a:ext>
            </a:extLst>
          </p:cNvPr>
          <p:cNvCxnSpPr>
            <a:cxnSpLocks/>
          </p:cNvCxnSpPr>
          <p:nvPr/>
        </p:nvCxnSpPr>
        <p:spPr>
          <a:xfrm flipH="1">
            <a:off x="2029349" y="628650"/>
            <a:ext cx="7355951" cy="5327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34F3C0-7232-6442-0527-F3C0D7152837}"/>
              </a:ext>
            </a:extLst>
          </p:cNvPr>
          <p:cNvSpPr txBox="1"/>
          <p:nvPr/>
        </p:nvSpPr>
        <p:spPr>
          <a:xfrm>
            <a:off x="2146300" y="12965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Separation</a:t>
            </a:r>
          </a:p>
        </p:txBody>
      </p:sp>
    </p:spTree>
    <p:extLst>
      <p:ext uri="{BB962C8B-B14F-4D97-AF65-F5344CB8AC3E}">
        <p14:creationId xmlns:p14="http://schemas.microsoft.com/office/powerpoint/2010/main" val="298066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276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Project 3 Notes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Notes</dc:title>
  <dc:creator>Brica JD</dc:creator>
  <cp:lastModifiedBy>Brica JD</cp:lastModifiedBy>
  <cp:revision>6</cp:revision>
  <dcterms:created xsi:type="dcterms:W3CDTF">2024-05-02T12:44:22Z</dcterms:created>
  <dcterms:modified xsi:type="dcterms:W3CDTF">2024-05-02T14:31:41Z</dcterms:modified>
</cp:coreProperties>
</file>