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296" r:id="rId1"/>
    <p:sldMasterId id="2147485182" r:id="rId2"/>
    <p:sldMasterId id="2147485196" r:id="rId3"/>
  </p:sldMasterIdLst>
  <p:notesMasterIdLst>
    <p:notesMasterId r:id="rId77"/>
  </p:notesMasterIdLst>
  <p:handoutMasterIdLst>
    <p:handoutMasterId r:id="rId78"/>
  </p:handoutMasterIdLst>
  <p:sldIdLst>
    <p:sldId id="1256" r:id="rId4"/>
    <p:sldId id="1258" r:id="rId5"/>
    <p:sldId id="1259" r:id="rId6"/>
    <p:sldId id="1270" r:id="rId7"/>
    <p:sldId id="1271" r:id="rId8"/>
    <p:sldId id="1272" r:id="rId9"/>
    <p:sldId id="1260" r:id="rId10"/>
    <p:sldId id="1261" r:id="rId11"/>
    <p:sldId id="1341" r:id="rId12"/>
    <p:sldId id="1273" r:id="rId13"/>
    <p:sldId id="1274" r:id="rId14"/>
    <p:sldId id="1275" r:id="rId15"/>
    <p:sldId id="1276" r:id="rId16"/>
    <p:sldId id="1277" r:id="rId17"/>
    <p:sldId id="1278" r:id="rId18"/>
    <p:sldId id="1318" r:id="rId19"/>
    <p:sldId id="1279" r:id="rId20"/>
    <p:sldId id="1280" r:id="rId21"/>
    <p:sldId id="1281" r:id="rId22"/>
    <p:sldId id="1282" r:id="rId23"/>
    <p:sldId id="1283" r:id="rId24"/>
    <p:sldId id="1284" r:id="rId25"/>
    <p:sldId id="1285" r:id="rId26"/>
    <p:sldId id="1286" r:id="rId27"/>
    <p:sldId id="1287" r:id="rId28"/>
    <p:sldId id="1288" r:id="rId29"/>
    <p:sldId id="1289" r:id="rId30"/>
    <p:sldId id="1290" r:id="rId31"/>
    <p:sldId id="1291" r:id="rId32"/>
    <p:sldId id="1292" r:id="rId33"/>
    <p:sldId id="1293" r:id="rId34"/>
    <p:sldId id="1294" r:id="rId35"/>
    <p:sldId id="1295" r:id="rId36"/>
    <p:sldId id="1296" r:id="rId37"/>
    <p:sldId id="1297" r:id="rId38"/>
    <p:sldId id="1298" r:id="rId39"/>
    <p:sldId id="1299" r:id="rId40"/>
    <p:sldId id="1300" r:id="rId41"/>
    <p:sldId id="1301" r:id="rId42"/>
    <p:sldId id="1302" r:id="rId43"/>
    <p:sldId id="1304" r:id="rId44"/>
    <p:sldId id="1305" r:id="rId45"/>
    <p:sldId id="1306" r:id="rId46"/>
    <p:sldId id="1307" r:id="rId47"/>
    <p:sldId id="1308" r:id="rId48"/>
    <p:sldId id="1309" r:id="rId49"/>
    <p:sldId id="1310" r:id="rId50"/>
    <p:sldId id="1311" r:id="rId51"/>
    <p:sldId id="1312" r:id="rId52"/>
    <p:sldId id="1313" r:id="rId53"/>
    <p:sldId id="1314" r:id="rId54"/>
    <p:sldId id="1315" r:id="rId55"/>
    <p:sldId id="1316" r:id="rId56"/>
    <p:sldId id="1317" r:id="rId57"/>
    <p:sldId id="1319" r:id="rId58"/>
    <p:sldId id="1320" r:id="rId59"/>
    <p:sldId id="1321" r:id="rId60"/>
    <p:sldId id="1322" r:id="rId61"/>
    <p:sldId id="1323" r:id="rId62"/>
    <p:sldId id="1324" r:id="rId63"/>
    <p:sldId id="1325" r:id="rId64"/>
    <p:sldId id="1326" r:id="rId65"/>
    <p:sldId id="1327" r:id="rId66"/>
    <p:sldId id="1328" r:id="rId67"/>
    <p:sldId id="1329" r:id="rId68"/>
    <p:sldId id="1330" r:id="rId69"/>
    <p:sldId id="1340" r:id="rId70"/>
    <p:sldId id="1331" r:id="rId71"/>
    <p:sldId id="1332" r:id="rId72"/>
    <p:sldId id="1333" r:id="rId73"/>
    <p:sldId id="1334" r:id="rId74"/>
    <p:sldId id="1335" r:id="rId75"/>
    <p:sldId id="1336" r:id="rId76"/>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VN Prasad" initials="LP"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9900"/>
    <a:srgbClr val="FFFFCC"/>
    <a:srgbClr val="C1E0FF"/>
    <a:srgbClr val="E1F0FF"/>
    <a:srgbClr val="FBF1B3"/>
    <a:srgbClr val="EBF0F2"/>
    <a:srgbClr val="D5DFE4"/>
    <a:srgbClr val="2F71A2"/>
    <a:srgbClr val="2F7184"/>
    <a:srgbClr val="5BB9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E171933-4619-4E11-9A3F-F7608DF75F8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941" autoAdjust="0"/>
    <p:restoredTop sz="89324" autoAdjust="0"/>
  </p:normalViewPr>
  <p:slideViewPr>
    <p:cSldViewPr>
      <p:cViewPr>
        <p:scale>
          <a:sx n="64" d="100"/>
          <a:sy n="64" d="100"/>
        </p:scale>
        <p:origin x="-768" y="2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2"/>
    </p:cViewPr>
  </p:sorterViewPr>
  <p:notesViewPr>
    <p:cSldViewPr>
      <p:cViewPr varScale="1">
        <p:scale>
          <a:sx n="52" d="100"/>
          <a:sy n="52" d="100"/>
        </p:scale>
        <p:origin x="-2832" y="-108"/>
      </p:cViewPr>
      <p:guideLst>
        <p:guide orient="horz" pos="2880"/>
        <p:guide orient="horz" pos="3224"/>
        <p:guide pos="2160"/>
        <p:guide pos="223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commentAuthors" Target="commentAuthor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atin typeface="Arial" charset="0"/>
                <a:cs typeface="Arial" charset="0"/>
              </a:defRPr>
            </a:lvl1pPr>
          </a:lstStyle>
          <a:p>
            <a:pPr>
              <a:defRPr/>
            </a:pPr>
            <a:fld id="{4EB745A5-3952-4467-A039-FB9EA0AFC76E}" type="datetimeFigureOut">
              <a:rPr lang="en-US"/>
              <a:pPr>
                <a:defRPr/>
              </a:pPr>
              <a:t>4/12/2020</a:t>
            </a:fld>
            <a:endParaRPr lang="en-US"/>
          </a:p>
        </p:txBody>
      </p:sp>
      <p:sp>
        <p:nvSpPr>
          <p:cNvPr id="4" name="Footer Placeholder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atin typeface="Arial" charset="0"/>
                <a:cs typeface="Arial" charset="0"/>
              </a:defRPr>
            </a:lvl1pPr>
          </a:lstStyle>
          <a:p>
            <a:pPr>
              <a:defRPr/>
            </a:pPr>
            <a:fld id="{2BAE9AA9-BB6B-4AF6-9F4B-D9B5067D11BD}" type="slidenum">
              <a:rPr lang="en-US"/>
              <a:pPr>
                <a:defRPr/>
              </a:pPr>
              <a:t>‹#›</a:t>
            </a:fld>
            <a:endParaRPr lang="en-US"/>
          </a:p>
        </p:txBody>
      </p:sp>
    </p:spTree>
    <p:extLst>
      <p:ext uri="{BB962C8B-B14F-4D97-AF65-F5344CB8AC3E}">
        <p14:creationId xmlns="" xmlns:p14="http://schemas.microsoft.com/office/powerpoint/2010/main" val="26368105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cs typeface="+mn-cs"/>
              </a:defRPr>
            </a:lvl1pPr>
          </a:lstStyle>
          <a:p>
            <a:pPr>
              <a:defRPr/>
            </a:pPr>
            <a:fld id="{1948D6C1-579C-43E6-BA90-5DE48973DA98}" type="datetimeFigureOut">
              <a:rPr lang="en-US"/>
              <a:pPr>
                <a:defRPr/>
              </a:pPr>
              <a:t>4/12/2020</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9075" tIns="49538" rIns="99075" bIns="49538" rtlCol="0" anchor="ctr"/>
          <a:lstStyle/>
          <a:p>
            <a:pPr lvl="0"/>
            <a:endParaRPr lang="en-US" noProof="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fontAlgn="auto">
              <a:spcBef>
                <a:spcPts val="0"/>
              </a:spcBef>
              <a:spcAft>
                <a:spcPts val="0"/>
              </a:spcAft>
              <a:defRPr sz="1300">
                <a:latin typeface="+mn-lt"/>
                <a:cs typeface="+mn-cs"/>
              </a:defRPr>
            </a:lvl1pPr>
          </a:lstStyle>
          <a:p>
            <a:pPr>
              <a:defRPr/>
            </a:pPr>
            <a:fld id="{E7A35FBF-25E3-40BE-9E2D-5992AD91964A}" type="slidenum">
              <a:rPr lang="en-US"/>
              <a:pPr>
                <a:defRPr/>
              </a:pPr>
              <a:t>‹#›</a:t>
            </a:fld>
            <a:endParaRPr lang="en-US"/>
          </a:p>
        </p:txBody>
      </p:sp>
    </p:spTree>
    <p:extLst>
      <p:ext uri="{BB962C8B-B14F-4D97-AF65-F5344CB8AC3E}">
        <p14:creationId xmlns="" xmlns:p14="http://schemas.microsoft.com/office/powerpoint/2010/main" val="1895925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April 12, 2020</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8AD5B4E8-8B51-4882-8119-31F6314D291B}" type="datetime4">
              <a:rPr lang="en-US"/>
              <a:pPr>
                <a:defRPr/>
              </a:pPr>
              <a:t>April 12, 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F5CA11FA-81BA-4E1A-93CB-0E664232FF38}" type="datetimeFigureOut">
              <a:rPr lang="en-US" smtClean="0"/>
              <a:pPr>
                <a:defRPr/>
              </a:pPr>
              <a:t>4/12/2020</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endParaRPr lang="en-US"/>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EBEF9D66-6EF7-4BF9-A9BC-950B47BDAD7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96200" cy="990600"/>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a:xfrm>
            <a:off x="228600" y="1371600"/>
            <a:ext cx="8610600" cy="4678363"/>
          </a:xfrm>
        </p:spPr>
        <p:txBody>
          <a:bodyPr/>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001000" y="0"/>
            <a:ext cx="1143000" cy="228600"/>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smtClean="0"/>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2133600"/>
            <a:ext cx="6629400" cy="1826363"/>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a:xfrm>
            <a:off x="7924800" y="0"/>
            <a:ext cx="1219200" cy="284163"/>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EF9D66-6EF7-4BF9-A9BC-950B47BDAD7D}"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b="1"/>
            </a:lvl1pPr>
            <a:lvl2pPr>
              <a:defRPr sz="2200" b="1"/>
            </a:lvl2pPr>
            <a:lvl3pPr>
              <a:defRPr sz="2000" b="1"/>
            </a:lvl3pPr>
            <a:lvl4pPr>
              <a:defRPr sz="1800" b="1"/>
            </a:lvl4pPr>
            <a:lvl5pPr>
              <a:defRPr sz="18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001000" y="0"/>
            <a:ext cx="1143000" cy="365125"/>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8E7AD3D-6781-49D5-B9AF-0B5C050C74F7}" type="slidenum">
              <a:rPr lang="en-US" smtClean="0"/>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b="1"/>
            </a:lvl1pPr>
            <a:lvl2pPr>
              <a:defRPr sz="2000" b="1"/>
            </a:lvl2pPr>
            <a:lvl3pPr>
              <a:defRPr sz="1800" b="1"/>
            </a:lvl3pPr>
            <a:lvl4pPr>
              <a:defRPr sz="1600" b="1"/>
            </a:lvl4pPr>
            <a:lvl5pPr>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b="1"/>
            </a:lvl1pPr>
            <a:lvl2pPr>
              <a:defRPr sz="2000" b="1"/>
            </a:lvl2pPr>
            <a:lvl3pPr>
              <a:defRPr sz="1800" b="1"/>
            </a:lvl3pPr>
            <a:lvl4pPr>
              <a:defRPr sz="1600" b="1"/>
            </a:lvl4pPr>
            <a:lvl5pPr>
              <a:defRPr sz="16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001000" y="0"/>
            <a:ext cx="1143000" cy="365125"/>
          </a:xfrm>
        </p:spPr>
        <p:txBody>
          <a:bodyPr anchor="t"/>
          <a:lstStyle>
            <a:lvl1pPr>
              <a:defRPr/>
            </a:lvl1pPr>
          </a:lstStyle>
          <a:p>
            <a:pPr>
              <a:defRPr/>
            </a:pPr>
            <a:fld id="{F5CA11FA-81BA-4E1A-93CB-0E664232FF38}" type="datetimeFigureOut">
              <a:rPr lang="en-US" smtClean="0"/>
              <a:pPr>
                <a:defRPr/>
              </a:pPr>
              <a:t>4/12/2020</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6F3B8F54-97EB-4261-A859-2D2793E404F2}" type="slidenum">
              <a:rPr lang="en-US" smtClean="0"/>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03E302A0-BDA2-4490-9595-ECCF8300A389}" type="slidenum">
              <a:rPr lang="en-US" smtClean="0"/>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372D3E8-0EA2-4A17-AD95-4D1BE7040DA3}" type="slidenum">
              <a:rPr lang="en-US" smtClean="0"/>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b="1"/>
            </a:lvl1pPr>
            <a:lvl2pPr>
              <a:defRPr sz="2400" b="1"/>
            </a:lvl2pPr>
            <a:lvl3pPr>
              <a:defRPr sz="2200" b="1"/>
            </a:lvl3pPr>
            <a:lvl4pPr>
              <a:defRPr sz="2000" b="1"/>
            </a:lvl4pPr>
            <a:lvl5pPr>
              <a:defRPr sz="2000"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0DB134A9-DB4D-4F45-B954-56FE8F94127B}" type="slidenum">
              <a:rPr lang="en-US" smtClean="0"/>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0" y="1219200"/>
            <a:ext cx="3053868" cy="1253808"/>
          </a:xfrm>
        </p:spPr>
        <p:txBody>
          <a:bodyPr anchor="b"/>
          <a:lstStyle>
            <a:lvl1pPr algn="l">
              <a:buNone/>
              <a:defRPr sz="2200" b="1">
                <a:solidFill>
                  <a:srgbClr val="FFD03B"/>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62600" y="2743200"/>
            <a:ext cx="3053866" cy="266348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D73F91C-DDBF-4D87-9E17-D4F5866A4479}" type="slidenum">
              <a:rPr lang="en-US" smtClean="0"/>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17A30F9E-5D22-4A54-B0B3-CAAB85DAD958}" type="slidenum">
              <a:rPr lang="en-US" smtClean="0"/>
              <a:pPr>
                <a:defRPr/>
              </a:pPr>
              <a:t>‹#›</a:t>
            </a:fld>
            <a:endParaRPr 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b="1"/>
            </a:lvl1pPr>
            <a:lvl2pPr>
              <a:defRPr b="1"/>
            </a:lvl2pPr>
            <a:lvl3pPr>
              <a:defRPr b="1"/>
            </a:lvl3pPr>
            <a:lvl4pPr>
              <a:defRPr b="1"/>
            </a:lvl4pPr>
            <a:lvl5pPr>
              <a:defRPr b="1"/>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E1900FD-6772-40C7-929B-48B8C155F95C}" type="slidenum">
              <a:rPr lang="en-US" smtClean="0"/>
              <a:pPr>
                <a:defRPr/>
              </a:pPr>
              <a:t>‹#›</a:t>
            </a:fld>
            <a:endParaRPr 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smtClean="0"/>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BEF9D66-6EF7-4BF9-A9BC-950B47BDAD7D}"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09650"/>
          </a:xfrm>
        </p:spPr>
        <p:txBody>
          <a:bodyPr/>
          <a:lstStyle/>
          <a:p>
            <a:r>
              <a:rPr lang="en-US" smtClean="0"/>
              <a:t>Click to edit Master title style</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09650"/>
          </a:xfrm>
        </p:spPr>
        <p:txBody>
          <a:bodyPr/>
          <a:lstStyle/>
          <a:p>
            <a:r>
              <a:rPr lang="en-US" smtClean="0"/>
              <a:t>Click to edit Master title style</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09650"/>
          </a:xfrm>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09650"/>
          </a:xfrm>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009650"/>
          </a:xfrm>
        </p:spPr>
        <p:txBody>
          <a:bodyPr/>
          <a:lstStyle/>
          <a:p>
            <a:r>
              <a:rPr lang="en-US" smtClean="0"/>
              <a:t>Click to edit Master 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6388"/>
            <a:ext cx="8229600" cy="854075"/>
          </a:xfrm>
        </p:spPr>
        <p:txBody>
          <a:bodyPr/>
          <a:lstStyle/>
          <a:p>
            <a:r>
              <a:rPr lang="en-US" smtClean="0"/>
              <a:t>Click to edit Master title style</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00FA5C5-ACDE-4CE5-8F88-EAA3BB3D0149}"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0BCCF-7462-48E6-B778-D24CBF182DD8}"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F63486-94B2-4EE8-9445-CF739CCABEE9}"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8E7AD3D-6781-49D5-B9AF-0B5C050C74F7}"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A30F9E-5D22-4A54-B0B3-CAAB85DAD958}"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1900FD-6772-40C7-929B-48B8C155F9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F3B8F54-97EB-4261-A859-2D2793E404F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3E302A0-BDA2-4490-9595-ECCF8300A38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372D3E8-0EA2-4A17-AD95-4D1BE7040D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DB134A9-DB4D-4F45-B954-56FE8F94127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5CA11FA-81BA-4E1A-93CB-0E664232FF38}" type="datetimeFigureOut">
              <a:rPr lang="en-US"/>
              <a:pPr>
                <a:defRPr/>
              </a:pPr>
              <a:t>4/12/2020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73F91C-DDBF-4D87-9E17-D4F5866A447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63" r:id="rId1"/>
    <p:sldLayoutId id="2147485164" r:id="rId2"/>
    <p:sldLayoutId id="2147485165" r:id="rId3"/>
    <p:sldLayoutId id="2147485166" r:id="rId4"/>
    <p:sldLayoutId id="2147485167" r:id="rId5"/>
    <p:sldLayoutId id="2147485168" r:id="rId6"/>
    <p:sldLayoutId id="2147485169" r:id="rId7"/>
    <p:sldLayoutId id="2147485170" r:id="rId8"/>
    <p:sldLayoutId id="2147485171" r:id="rId9"/>
    <p:sldLayoutId id="2147485172" r:id="rId10"/>
    <p:sldLayoutId id="2147485173" r:id="rId11"/>
    <p:sldLayoutId id="2147485181" r:id="rId12"/>
    <p:sldLayoutId id="2147485176"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5410200"/>
            <a:ext cx="9144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52400"/>
            <a:ext cx="7620000" cy="9906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endParaRPr lang="en-US"/>
          </a:p>
        </p:txBody>
      </p:sp>
      <p:sp>
        <p:nvSpPr>
          <p:cNvPr id="4100" name="Text Placeholder 29"/>
          <p:cNvSpPr>
            <a:spLocks noGrp="1"/>
          </p:cNvSpPr>
          <p:nvPr>
            <p:ph type="body" idx="1"/>
          </p:nvPr>
        </p:nvSpPr>
        <p:spPr bwMode="auto">
          <a:xfrm>
            <a:off x="304800" y="1371600"/>
            <a:ext cx="76200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F5CA11FA-81BA-4E1A-93CB-0E664232FF38}" type="datetimeFigureOut">
              <a:rPr lang="en-US" smtClean="0"/>
              <a:pPr>
                <a:defRPr/>
              </a:pPr>
              <a:t>4/12/2020</a:t>
            </a:fld>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EBEF9D66-6EF7-4BF9-A9BC-950B47BDAD7D}"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5183" r:id="rId1"/>
    <p:sldLayoutId id="2147485184" r:id="rId2"/>
    <p:sldLayoutId id="2147485185" r:id="rId3"/>
    <p:sldLayoutId id="2147485186" r:id="rId4"/>
    <p:sldLayoutId id="2147485187" r:id="rId5"/>
    <p:sldLayoutId id="2147485188" r:id="rId6"/>
    <p:sldLayoutId id="2147485189" r:id="rId7"/>
    <p:sldLayoutId id="2147485190" r:id="rId8"/>
    <p:sldLayoutId id="2147485191" r:id="rId9"/>
    <p:sldLayoutId id="2147485192" r:id="rId10"/>
    <p:sldLayoutId id="2147485193" r:id="rId11"/>
    <p:sldLayoutId id="2147485194" r:id="rId12"/>
    <p:sldLayoutId id="2147485208" r:id="rId13"/>
    <p:sldLayoutId id="2147485209" r:id="rId14"/>
    <p:sldLayoutId id="2147485210" r:id="rId15"/>
    <p:sldLayoutId id="2147485211" r:id="rId16"/>
    <p:sldLayoutId id="2147485212" r:id="rId17"/>
    <p:sldLayoutId id="2147485214" r:id="rId18"/>
  </p:sldLayoutIdLst>
  <p:transition/>
  <p:txStyles>
    <p:titleStyle>
      <a:lvl1pPr algn="l" rtl="0" eaLnBrk="1" fontAlgn="base" hangingPunct="1">
        <a:spcBef>
          <a:spcPct val="0"/>
        </a:spcBef>
        <a:spcAft>
          <a:spcPct val="0"/>
        </a:spcAft>
        <a:defRPr sz="4600" b="1" kern="1200">
          <a:solidFill>
            <a:srgbClr val="FFD03B"/>
          </a:solidFill>
          <a:latin typeface="+mj-lt"/>
          <a:ea typeface="+mj-ea"/>
          <a:cs typeface="+mj-cs"/>
        </a:defRPr>
      </a:lvl1pPr>
      <a:lvl2pPr algn="l" rtl="0" eaLnBrk="1" fontAlgn="base" hangingPunct="1">
        <a:spcBef>
          <a:spcPct val="0"/>
        </a:spcBef>
        <a:spcAft>
          <a:spcPct val="0"/>
        </a:spcAft>
        <a:defRPr sz="4600" b="1">
          <a:solidFill>
            <a:srgbClr val="FFD03B"/>
          </a:solidFill>
          <a:latin typeface="Franklin Gothic Book" pitchFamily="34" charset="0"/>
        </a:defRPr>
      </a:lvl2pPr>
      <a:lvl3pPr algn="l" rtl="0" eaLnBrk="1" fontAlgn="base" hangingPunct="1">
        <a:spcBef>
          <a:spcPct val="0"/>
        </a:spcBef>
        <a:spcAft>
          <a:spcPct val="0"/>
        </a:spcAft>
        <a:defRPr sz="4600" b="1">
          <a:solidFill>
            <a:srgbClr val="FFD03B"/>
          </a:solidFill>
          <a:latin typeface="Franklin Gothic Book" pitchFamily="34" charset="0"/>
        </a:defRPr>
      </a:lvl3pPr>
      <a:lvl4pPr algn="l" rtl="0" eaLnBrk="1" fontAlgn="base" hangingPunct="1">
        <a:spcBef>
          <a:spcPct val="0"/>
        </a:spcBef>
        <a:spcAft>
          <a:spcPct val="0"/>
        </a:spcAft>
        <a:defRPr sz="4600" b="1">
          <a:solidFill>
            <a:srgbClr val="FFD03B"/>
          </a:solidFill>
          <a:latin typeface="Franklin Gothic Book" pitchFamily="34" charset="0"/>
        </a:defRPr>
      </a:lvl4pPr>
      <a:lvl5pPr algn="l" rtl="0" eaLnBrk="1" fontAlgn="base" hangingPunct="1">
        <a:spcBef>
          <a:spcPct val="0"/>
        </a:spcBef>
        <a:spcAft>
          <a:spcPct val="0"/>
        </a:spcAft>
        <a:defRPr sz="4600" b="1">
          <a:solidFill>
            <a:srgbClr val="FFD03B"/>
          </a:solidFill>
          <a:latin typeface="Franklin Gothic Book" pitchFamily="34" charset="0"/>
        </a:defRPr>
      </a:lvl5pPr>
      <a:lvl6pPr marL="457200" algn="l" rtl="0" eaLnBrk="1" fontAlgn="base" hangingPunct="1">
        <a:spcBef>
          <a:spcPct val="0"/>
        </a:spcBef>
        <a:spcAft>
          <a:spcPct val="0"/>
        </a:spcAft>
        <a:defRPr sz="4600">
          <a:solidFill>
            <a:srgbClr val="FFD03B"/>
          </a:solidFill>
          <a:latin typeface="Franklin Gothic Book" pitchFamily="34" charset="0"/>
        </a:defRPr>
      </a:lvl6pPr>
      <a:lvl7pPr marL="914400" algn="l" rtl="0" eaLnBrk="1" fontAlgn="base" hangingPunct="1">
        <a:spcBef>
          <a:spcPct val="0"/>
        </a:spcBef>
        <a:spcAft>
          <a:spcPct val="0"/>
        </a:spcAft>
        <a:defRPr sz="4600">
          <a:solidFill>
            <a:srgbClr val="FFD03B"/>
          </a:solidFill>
          <a:latin typeface="Franklin Gothic Book" pitchFamily="34" charset="0"/>
        </a:defRPr>
      </a:lvl7pPr>
      <a:lvl8pPr marL="1371600" algn="l" rtl="0" eaLnBrk="1" fontAlgn="base" hangingPunct="1">
        <a:spcBef>
          <a:spcPct val="0"/>
        </a:spcBef>
        <a:spcAft>
          <a:spcPct val="0"/>
        </a:spcAft>
        <a:defRPr sz="4600">
          <a:solidFill>
            <a:srgbClr val="FFD03B"/>
          </a:solidFill>
          <a:latin typeface="Franklin Gothic Book" pitchFamily="34" charset="0"/>
        </a:defRPr>
      </a:lvl8pPr>
      <a:lvl9pPr marL="1828800" algn="l" rtl="0" eaLnBrk="1" fontAlgn="base" hangingPunct="1">
        <a:spcBef>
          <a:spcPct val="0"/>
        </a:spcBef>
        <a:spcAft>
          <a:spcPct val="0"/>
        </a:spcAft>
        <a:defRPr sz="4600">
          <a:solidFill>
            <a:srgbClr val="FFD03B"/>
          </a:solidFill>
          <a:latin typeface="Franklin Gothic Book" pitchFamily="34" charset="0"/>
        </a:defRPr>
      </a:lvl9pPr>
    </p:titleStyle>
    <p:bodyStyle>
      <a:lvl1pPr marL="419100" indent="-382588" algn="l" rtl="0" eaLnBrk="1" fontAlgn="base" hangingPunct="1">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1" fontAlgn="base" hangingPunct="1">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1" fontAlgn="base" hangingPunct="1">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1" fontAlgn="base" hangingPunct="1">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1" fontAlgn="base" hangingPunct="1">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F5CA11FA-81BA-4E1A-93CB-0E664232FF38}" type="datetimeFigureOut">
              <a:rPr lang="en-US"/>
              <a:pPr>
                <a:defRPr/>
              </a:pPr>
              <a:t>4/12/2020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cs typeface="Arial" charset="0"/>
              </a:defRPr>
            </a:lvl1pPr>
          </a:lstStyle>
          <a:p>
            <a:pPr>
              <a:defRPr/>
            </a:pPr>
            <a:fld id="{EBEF9D66-6EF7-4BF9-A9BC-950B47BDAD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197" r:id="rId1"/>
    <p:sldLayoutId id="2147485198" r:id="rId2"/>
    <p:sldLayoutId id="2147485199" r:id="rId3"/>
    <p:sldLayoutId id="2147485200" r:id="rId4"/>
    <p:sldLayoutId id="2147485201" r:id="rId5"/>
    <p:sldLayoutId id="2147485202" r:id="rId6"/>
    <p:sldLayoutId id="2147485203" r:id="rId7"/>
    <p:sldLayoutId id="2147485204" r:id="rId8"/>
    <p:sldLayoutId id="2147485205" r:id="rId9"/>
    <p:sldLayoutId id="2147485206" r:id="rId10"/>
    <p:sldLayoutId id="214748520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circuitglobe.com/wp-content/uploads/2016/05/swing-equation-44444-compressor.jpg" TargetMode="External"/><Relationship Id="rId2" Type="http://schemas.openxmlformats.org/officeDocument/2006/relationships/image" Target="../media/image1.jpeg"/><Relationship Id="rId1" Type="http://schemas.openxmlformats.org/officeDocument/2006/relationships/slideLayout" Target="../slideLayouts/slideLayout3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circuitglobe.com/wp-content/uploads/2016/05/swing-equation-6-compressor.jpg" TargetMode="External"/><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55.png"/><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8.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8.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1.jpeg"/><Relationship Id="rId1" Type="http://schemas.openxmlformats.org/officeDocument/2006/relationships/slideLayout" Target="../slideLayouts/slideLayout31.xml"/><Relationship Id="rId6" Type="http://schemas.openxmlformats.org/officeDocument/2006/relationships/hyperlink" Target="https://circuitglobe.com/wp-content/uploads/2016/05/power-angle-curve-6-compressor.jpg" TargetMode="External"/><Relationship Id="rId5" Type="http://schemas.openxmlformats.org/officeDocument/2006/relationships/image" Target="../media/image6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image" Target="../media/image1.jpeg"/><Relationship Id="rId1" Type="http://schemas.openxmlformats.org/officeDocument/2006/relationships/slideLayout" Target="../slideLayouts/slideLayout31.xml"/><Relationship Id="rId6" Type="http://schemas.openxmlformats.org/officeDocument/2006/relationships/hyperlink" Target="https://circuitglobe.com/wp-content/uploads/2016/05/power-curve-angle-euation-999-compressor.jpg" TargetMode="External"/><Relationship Id="rId5" Type="http://schemas.openxmlformats.org/officeDocument/2006/relationships/image" Target="../media/image66.png"/><Relationship Id="rId4" Type="http://schemas.openxmlformats.org/officeDocument/2006/relationships/hyperlink" Target="https://circuitglobe.com/wp-content/uploads/2016/05/power-angle-curve-7-compressor.jpg"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8.png"/><Relationship Id="rId1" Type="http://schemas.openxmlformats.org/officeDocument/2006/relationships/slideLayout" Target="../slideLayouts/slideLayout31.xml"/><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6.png"/><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jpeg"/><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1.jpeg"/><Relationship Id="rId1" Type="http://schemas.openxmlformats.org/officeDocument/2006/relationships/slideLayout" Target="../slideLayouts/slideLayout31.xml"/><Relationship Id="rId4" Type="http://schemas.openxmlformats.org/officeDocument/2006/relationships/image" Target="../media/image8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ctrTitle"/>
          </p:nvPr>
        </p:nvSpPr>
        <p:spPr/>
        <p:txBody>
          <a:bodyPr>
            <a:normAutofit/>
          </a:bodyPr>
          <a:lstStyle/>
          <a:p>
            <a:pPr algn="ctr"/>
            <a:r>
              <a:rPr lang="en-US" sz="2800" dirty="0" smtClean="0"/>
              <a:t>INTRODUCTION</a:t>
            </a: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381000" y="1066800"/>
            <a:ext cx="8229600" cy="4308872"/>
          </a:xfrm>
          <a:prstGeom prst="rect">
            <a:avLst/>
          </a:prstGeom>
          <a:noFill/>
        </p:spPr>
        <p:txBody>
          <a:bodyPr wrap="square" rtlCol="0">
            <a:spAutoFit/>
          </a:bodyPr>
          <a:lstStyle/>
          <a:p>
            <a:pPr algn="just"/>
            <a:r>
              <a:rPr lang="en-US" sz="2200" b="1" dirty="0" smtClean="0">
                <a:solidFill>
                  <a:schemeClr val="bg1"/>
                </a:solidFill>
                <a:latin typeface="Calibri" pitchFamily="34" charset="0"/>
              </a:rPr>
              <a:t>Power System Stability:</a:t>
            </a:r>
          </a:p>
          <a:p>
            <a:pPr algn="just"/>
            <a:r>
              <a:rPr lang="en-US" sz="2200" dirty="0" smtClean="0">
                <a:solidFill>
                  <a:schemeClr val="bg1"/>
                </a:solidFill>
                <a:latin typeface="Calibri" pitchFamily="34" charset="0"/>
              </a:rPr>
              <a:t>Power system consists some synchronous machines operating in synchronism. For the continuity of the power system, it is necessary that they should maintain perfect synchronism under all steady state conditions. When the disturbance occurs in the system, the system develops a force due to which it becomes normal or stable.</a:t>
            </a:r>
          </a:p>
          <a:p>
            <a:pPr algn="just"/>
            <a:endParaRPr lang="en-US" sz="2200" dirty="0" smtClean="0">
              <a:solidFill>
                <a:schemeClr val="bg1"/>
              </a:solidFill>
              <a:latin typeface="Calibri" pitchFamily="34" charset="0"/>
            </a:endParaRPr>
          </a:p>
          <a:p>
            <a:pPr algn="just"/>
            <a:r>
              <a:rPr lang="en-US" sz="2200" dirty="0" smtClean="0">
                <a:solidFill>
                  <a:schemeClr val="bg1"/>
                </a:solidFill>
                <a:latin typeface="Calibri" pitchFamily="34" charset="0"/>
              </a:rPr>
              <a:t>The ability of the power system to return to its normal or stable conditions after being disturbed is called stability. Disturbances of the system may be of various types like sudden changes of load, the sudden short circuit between line and ground, line-to-line fault,  all three line faults, switching, etc.</a:t>
            </a:r>
            <a:endParaRPr lang="en-US" sz="2200" dirty="0">
              <a:solidFill>
                <a:schemeClr val="bg1"/>
              </a:solidFill>
              <a:latin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13"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2" name="Rectangle 5"/>
          <p:cNvSpPr>
            <a:spLocks noChangeArrowheads="1"/>
          </p:cNvSpPr>
          <p:nvPr/>
        </p:nvSpPr>
        <p:spPr bwMode="auto">
          <a:xfrm>
            <a:off x="228600" y="914401"/>
            <a:ext cx="8305800" cy="4271917"/>
          </a:xfrm>
          <a:prstGeom prst="rect">
            <a:avLst/>
          </a:prstGeom>
          <a:solidFill>
            <a:srgbClr val="FFFFFF"/>
          </a:solidFill>
          <a:ln w="9525">
            <a:noFill/>
            <a:miter lim="800000"/>
            <a:headEnd/>
            <a:tailEnd/>
          </a:ln>
          <a:effectLst/>
        </p:spPr>
        <p:txBody>
          <a:bodyPr vert="horz" wrap="square" lIns="114264" tIns="179331" rIns="91440" bIns="88872"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6000" b="0" i="0" u="none" strike="noStrike" cap="none" normalizeH="0" baseline="0" dirty="0" smtClean="0">
              <a:ln>
                <a:noFill/>
              </a:ln>
              <a:solidFill>
                <a:srgbClr val="333333"/>
              </a:solidFill>
              <a:effectLst/>
              <a:latin typeface="Helvetica Neue"/>
              <a:cs typeface="Arial" pitchFamily="34" charset="0"/>
            </a:endParaRPr>
          </a:p>
        </p:txBody>
      </p:sp>
      <p:sp>
        <p:nvSpPr>
          <p:cNvPr id="3" name="AutoShape 6" descr="https://www.brainkart.com/media/extra/nvfnqR4.jpg"/>
          <p:cNvSpPr>
            <a:spLocks noChangeAspect="1" noChangeArrowheads="1"/>
          </p:cNvSpPr>
          <p:nvPr/>
        </p:nvSpPr>
        <p:spPr bwMode="auto">
          <a:xfrm>
            <a:off x="34925" y="668338"/>
            <a:ext cx="4133850" cy="41338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8" name="Picture 2"/>
          <p:cNvPicPr>
            <a:picLocks noChangeAspect="1" noChangeArrowheads="1"/>
          </p:cNvPicPr>
          <p:nvPr/>
        </p:nvPicPr>
        <p:blipFill>
          <a:blip r:embed="rId3"/>
          <a:srcRect/>
          <a:stretch>
            <a:fillRect/>
          </a:stretch>
        </p:blipFill>
        <p:spPr bwMode="auto">
          <a:xfrm>
            <a:off x="2743200" y="1219200"/>
            <a:ext cx="2705100" cy="609600"/>
          </a:xfrm>
          <a:prstGeom prst="rect">
            <a:avLst/>
          </a:prstGeom>
          <a:noFill/>
          <a:ln w="9525">
            <a:noFill/>
            <a:miter lim="800000"/>
            <a:headEnd/>
            <a:tailEnd/>
          </a:ln>
          <a:effectLst/>
        </p:spPr>
      </p:pic>
      <p:sp>
        <p:nvSpPr>
          <p:cNvPr id="10" name="TextBox 9"/>
          <p:cNvSpPr txBox="1"/>
          <p:nvPr/>
        </p:nvSpPr>
        <p:spPr>
          <a:xfrm>
            <a:off x="457200" y="1905000"/>
            <a:ext cx="7772400" cy="2400657"/>
          </a:xfrm>
          <a:prstGeom prst="rect">
            <a:avLst/>
          </a:prstGeom>
          <a:noFill/>
        </p:spPr>
        <p:txBody>
          <a:bodyPr wrap="square" rtlCol="0">
            <a:spAutoFit/>
          </a:bodyPr>
          <a:lstStyle/>
          <a:p>
            <a:r>
              <a:rPr lang="en-US" sz="2200" dirty="0" smtClean="0">
                <a:solidFill>
                  <a:schemeClr val="bg1"/>
                </a:solidFill>
                <a:latin typeface="Calibri" pitchFamily="34" charset="0"/>
              </a:rPr>
              <a:t>Where,</a:t>
            </a:r>
          </a:p>
          <a:p>
            <a:r>
              <a:rPr lang="en-US" sz="2200" dirty="0" smtClean="0">
                <a:solidFill>
                  <a:schemeClr val="bg1"/>
                </a:solidFill>
                <a:latin typeface="Calibri" pitchFamily="34" charset="0"/>
              </a:rPr>
              <a:t>θ – angle between rotor field and a reference axis</a:t>
            </a:r>
            <a:br>
              <a:rPr lang="en-US" sz="2200" dirty="0" smtClean="0">
                <a:solidFill>
                  <a:schemeClr val="bg1"/>
                </a:solidFill>
                <a:latin typeface="Calibri" pitchFamily="34" charset="0"/>
              </a:rPr>
            </a:br>
            <a:r>
              <a:rPr lang="en-US" sz="2200" dirty="0" err="1" smtClean="0">
                <a:solidFill>
                  <a:schemeClr val="bg1"/>
                </a:solidFill>
                <a:latin typeface="Calibri" pitchFamily="34" charset="0"/>
              </a:rPr>
              <a:t>w</a:t>
            </a:r>
            <a:r>
              <a:rPr lang="en-US" sz="2200" baseline="-25000" dirty="0" err="1" smtClean="0">
                <a:solidFill>
                  <a:schemeClr val="bg1"/>
                </a:solidFill>
                <a:latin typeface="Calibri" pitchFamily="34" charset="0"/>
              </a:rPr>
              <a:t>s</a:t>
            </a:r>
            <a:r>
              <a:rPr lang="en-US" sz="2200" dirty="0" smtClean="0">
                <a:solidFill>
                  <a:schemeClr val="bg1"/>
                </a:solidFill>
                <a:latin typeface="Calibri" pitchFamily="34" charset="0"/>
              </a:rPr>
              <a:t> – synchronous speed</a:t>
            </a:r>
            <a:br>
              <a:rPr lang="en-US" sz="2200" dirty="0" smtClean="0">
                <a:solidFill>
                  <a:schemeClr val="bg1"/>
                </a:solidFill>
                <a:latin typeface="Calibri" pitchFamily="34" charset="0"/>
              </a:rPr>
            </a:br>
            <a:r>
              <a:rPr lang="en-US" sz="2200" dirty="0" smtClean="0">
                <a:solidFill>
                  <a:schemeClr val="bg1"/>
                </a:solidFill>
                <a:latin typeface="Calibri" pitchFamily="34" charset="0"/>
              </a:rPr>
              <a:t>δ – angular displacement</a:t>
            </a:r>
          </a:p>
          <a:p>
            <a:endParaRPr lang="en-US" sz="2200" dirty="0" smtClean="0">
              <a:solidFill>
                <a:schemeClr val="bg1"/>
              </a:solidFill>
              <a:latin typeface="Calibri" pitchFamily="34" charset="0"/>
            </a:endParaRPr>
          </a:p>
          <a:p>
            <a:r>
              <a:rPr lang="en-US" sz="2200" dirty="0" smtClean="0">
                <a:solidFill>
                  <a:schemeClr val="bg1"/>
                </a:solidFill>
                <a:latin typeface="Calibri" pitchFamily="34" charset="0"/>
              </a:rPr>
              <a:t>Differentiation of equation (1) give</a:t>
            </a:r>
          </a:p>
          <a:p>
            <a:endParaRPr lang="en-US" dirty="0"/>
          </a:p>
        </p:txBody>
      </p:sp>
      <p:pic>
        <p:nvPicPr>
          <p:cNvPr id="4099" name="Picture 3"/>
          <p:cNvPicPr>
            <a:picLocks noChangeAspect="1" noChangeArrowheads="1"/>
          </p:cNvPicPr>
          <p:nvPr/>
        </p:nvPicPr>
        <p:blipFill>
          <a:blip r:embed="rId4"/>
          <a:srcRect/>
          <a:stretch>
            <a:fillRect/>
          </a:stretch>
        </p:blipFill>
        <p:spPr bwMode="auto">
          <a:xfrm>
            <a:off x="2895600" y="4114800"/>
            <a:ext cx="2914650" cy="676275"/>
          </a:xfrm>
          <a:prstGeom prst="rect">
            <a:avLst/>
          </a:prstGeom>
          <a:noFill/>
          <a:ln w="9525">
            <a:noFill/>
            <a:miter lim="800000"/>
            <a:headEnd/>
            <a:tailEnd/>
          </a:ln>
          <a:effectLst/>
        </p:spPr>
      </p:pic>
      <p:sp>
        <p:nvSpPr>
          <p:cNvPr id="14" name="TextBox 13"/>
          <p:cNvSpPr txBox="1"/>
          <p:nvPr/>
        </p:nvSpPr>
        <p:spPr>
          <a:xfrm>
            <a:off x="457200" y="4953000"/>
            <a:ext cx="4724400" cy="430887"/>
          </a:xfrm>
          <a:prstGeom prst="rect">
            <a:avLst/>
          </a:prstGeom>
          <a:noFill/>
        </p:spPr>
        <p:txBody>
          <a:bodyPr wrap="square" rtlCol="0">
            <a:spAutoFit/>
          </a:bodyPr>
          <a:lstStyle/>
          <a:p>
            <a:r>
              <a:rPr lang="en-US" sz="2200" dirty="0" smtClean="0">
                <a:solidFill>
                  <a:schemeClr val="bg1"/>
                </a:solidFill>
                <a:latin typeface="Calibri" pitchFamily="34" charset="0"/>
              </a:rPr>
              <a:t>Differentiation of equation (2) gives</a:t>
            </a:r>
            <a:endParaRPr lang="en-US" sz="2200" dirty="0">
              <a:solidFill>
                <a:schemeClr val="bg1"/>
              </a:solidFill>
              <a:latin typeface="Calibri" pitchFamily="34" charset="0"/>
            </a:endParaRPr>
          </a:p>
        </p:txBody>
      </p:sp>
      <p:pic>
        <p:nvPicPr>
          <p:cNvPr id="4100" name="Picture 4"/>
          <p:cNvPicPr>
            <a:picLocks noChangeAspect="1" noChangeArrowheads="1"/>
          </p:cNvPicPr>
          <p:nvPr/>
        </p:nvPicPr>
        <p:blipFill>
          <a:blip r:embed="rId5"/>
          <a:srcRect/>
          <a:stretch>
            <a:fillRect/>
          </a:stretch>
        </p:blipFill>
        <p:spPr bwMode="auto">
          <a:xfrm>
            <a:off x="2743200" y="5486400"/>
            <a:ext cx="2847975" cy="6572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itle 1"/>
          <p:cNvSpPr>
            <a:spLocks noGrp="1"/>
          </p:cNvSpPr>
          <p:nvPr>
            <p:ph type="title"/>
          </p:nvPr>
        </p:nvSpPr>
        <p:spPr>
          <a:xfrm>
            <a:off x="457200" y="1066800"/>
            <a:ext cx="8229600" cy="1371600"/>
          </a:xfrm>
        </p:spPr>
        <p:txBody>
          <a:bodyPr>
            <a:normAutofit fontScale="90000"/>
          </a:bodyPr>
          <a:lstStyle/>
          <a:p>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rPr>
              <a:t/>
            </a:r>
            <a:br>
              <a:rPr lang="en-US" sz="2000" b="0" dirty="0" smtClean="0">
                <a:solidFill>
                  <a:schemeClr val="bg1"/>
                </a:solidFill>
              </a:rPr>
            </a:br>
            <a:r>
              <a:rPr lang="en-US" sz="2000" b="0" dirty="0" smtClean="0">
                <a:solidFill>
                  <a:schemeClr val="bg1"/>
                </a:solidFill>
                <a:latin typeface="Calibri" pitchFamily="34" charset="0"/>
                <a:cs typeface="Calibri" pitchFamily="34" charset="0"/>
              </a:rPr>
              <a:t/>
            </a:r>
            <a:br>
              <a:rPr lang="en-US" sz="2000" b="0" dirty="0" smtClean="0">
                <a:solidFill>
                  <a:schemeClr val="bg1"/>
                </a:solidFill>
                <a:latin typeface="Calibri" pitchFamily="34" charset="0"/>
                <a:cs typeface="Calibri" pitchFamily="34" charset="0"/>
              </a:rPr>
            </a:br>
            <a:r>
              <a:rPr lang="en-US" sz="2000" b="0" dirty="0" smtClean="0">
                <a:solidFill>
                  <a:schemeClr val="bg1"/>
                </a:solidFill>
                <a:latin typeface="Calibri" pitchFamily="34" charset="0"/>
                <a:cs typeface="Calibri" pitchFamily="34" charset="0"/>
              </a:rPr>
              <a:t/>
            </a:r>
            <a:br>
              <a:rPr lang="en-US" sz="2000" b="0" dirty="0" smtClean="0">
                <a:solidFill>
                  <a:schemeClr val="bg1"/>
                </a:solidFill>
                <a:latin typeface="Calibri" pitchFamily="34" charset="0"/>
                <a:cs typeface="Calibri" pitchFamily="34" charset="0"/>
              </a:rPr>
            </a:br>
            <a:r>
              <a:rPr lang="en-US" sz="2000" b="0" dirty="0" smtClean="0">
                <a:solidFill>
                  <a:schemeClr val="bg1"/>
                </a:solidFill>
                <a:latin typeface="Calibri" pitchFamily="34" charset="0"/>
                <a:cs typeface="Calibri" pitchFamily="34" charset="0"/>
              </a:rPr>
              <a:t/>
            </a:r>
            <a:br>
              <a:rPr lang="en-US" sz="2000" b="0" dirty="0" smtClean="0">
                <a:solidFill>
                  <a:schemeClr val="bg1"/>
                </a:solidFill>
                <a:latin typeface="Calibri" pitchFamily="34" charset="0"/>
                <a:cs typeface="Calibri" pitchFamily="34" charset="0"/>
              </a:rPr>
            </a:br>
            <a:r>
              <a:rPr lang="en-US" sz="2800" b="0" dirty="0" smtClean="0"/>
              <a:t/>
            </a:r>
            <a:br>
              <a:rPr lang="en-US" sz="2800" b="0" dirty="0" smtClean="0"/>
            </a:br>
            <a:endParaRPr lang="en-US" sz="2800" dirty="0" smtClean="0"/>
          </a:p>
        </p:txBody>
      </p:sp>
      <p:sp>
        <p:nvSpPr>
          <p:cNvPr id="12" name="Rectangle 11"/>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13"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457200" y="1066800"/>
            <a:ext cx="8153400" cy="1107996"/>
          </a:xfrm>
          <a:prstGeom prst="rect">
            <a:avLst/>
          </a:prstGeom>
          <a:noFill/>
        </p:spPr>
        <p:txBody>
          <a:bodyPr wrap="square" rtlCol="0">
            <a:spAutoFit/>
          </a:bodyPr>
          <a:lstStyle/>
          <a:p>
            <a:r>
              <a:rPr lang="en-US" sz="2200" dirty="0" smtClean="0">
                <a:solidFill>
                  <a:schemeClr val="bg1"/>
                </a:solidFill>
                <a:latin typeface="Calibri" pitchFamily="34" charset="0"/>
              </a:rPr>
              <a:t>Angular acceleration of rotor</a:t>
            </a:r>
          </a:p>
          <a:p>
            <a:r>
              <a:rPr lang="en-US" sz="2200" dirty="0" smtClean="0">
                <a:solidFill>
                  <a:schemeClr val="bg1"/>
                </a:solidFill>
                <a:latin typeface="Calibri" pitchFamily="34" charset="0"/>
                <a:hlinkClick r:id="rId3"/>
              </a:rPr>
              <a:t/>
            </a:r>
            <a:br>
              <a:rPr lang="en-US" sz="2200" dirty="0" smtClean="0">
                <a:solidFill>
                  <a:schemeClr val="bg1"/>
                </a:solidFill>
                <a:latin typeface="Calibri" pitchFamily="34" charset="0"/>
                <a:hlinkClick r:id="rId3"/>
              </a:rPr>
            </a:br>
            <a:endParaRPr lang="en-US" sz="2200" dirty="0">
              <a:solidFill>
                <a:schemeClr val="bg1"/>
              </a:solidFill>
              <a:latin typeface="Calibri" pitchFamily="34" charset="0"/>
            </a:endParaRPr>
          </a:p>
        </p:txBody>
      </p:sp>
      <p:pic>
        <p:nvPicPr>
          <p:cNvPr id="5122" name="Picture 2"/>
          <p:cNvPicPr>
            <a:picLocks noChangeAspect="1" noChangeArrowheads="1"/>
          </p:cNvPicPr>
          <p:nvPr/>
        </p:nvPicPr>
        <p:blipFill>
          <a:blip r:embed="rId4"/>
          <a:srcRect/>
          <a:stretch>
            <a:fillRect/>
          </a:stretch>
        </p:blipFill>
        <p:spPr bwMode="auto">
          <a:xfrm>
            <a:off x="3048000" y="1600200"/>
            <a:ext cx="2581275" cy="647700"/>
          </a:xfrm>
          <a:prstGeom prst="rect">
            <a:avLst/>
          </a:prstGeom>
          <a:noFill/>
          <a:ln w="9525">
            <a:noFill/>
            <a:miter lim="800000"/>
            <a:headEnd/>
            <a:tailEnd/>
          </a:ln>
          <a:effectLst/>
        </p:spPr>
      </p:pic>
      <p:sp>
        <p:nvSpPr>
          <p:cNvPr id="8" name="TextBox 7"/>
          <p:cNvSpPr txBox="1"/>
          <p:nvPr/>
        </p:nvSpPr>
        <p:spPr>
          <a:xfrm>
            <a:off x="533400" y="2362200"/>
            <a:ext cx="8001000" cy="1446550"/>
          </a:xfrm>
          <a:prstGeom prst="rect">
            <a:avLst/>
          </a:prstGeom>
          <a:noFill/>
        </p:spPr>
        <p:txBody>
          <a:bodyPr wrap="square" rtlCol="0">
            <a:spAutoFit/>
          </a:bodyPr>
          <a:lstStyle/>
          <a:p>
            <a:pPr algn="just"/>
            <a:r>
              <a:rPr lang="en-US" sz="2200" dirty="0" smtClean="0">
                <a:solidFill>
                  <a:schemeClr val="bg1"/>
                </a:solidFill>
                <a:latin typeface="Calibri" pitchFamily="34" charset="0"/>
              </a:rPr>
              <a:t>Power flow in the synchronous generator is shown in the diagram below. If the damping is neglected the accelerating torques, T</a:t>
            </a:r>
            <a:r>
              <a:rPr lang="en-US" sz="2200" baseline="-25000" dirty="0" smtClean="0">
                <a:solidFill>
                  <a:schemeClr val="bg1"/>
                </a:solidFill>
                <a:latin typeface="Calibri" pitchFamily="34" charset="0"/>
              </a:rPr>
              <a:t>a</a:t>
            </a:r>
            <a:r>
              <a:rPr lang="en-US" sz="2200" dirty="0" smtClean="0">
                <a:solidFill>
                  <a:schemeClr val="bg1"/>
                </a:solidFill>
                <a:latin typeface="Calibri" pitchFamily="34" charset="0"/>
              </a:rPr>
              <a:t> in a synchronous generator is equal to the difference of mechanical input shaft and the electromagnetic output torque, i.e.,</a:t>
            </a:r>
            <a:endParaRPr lang="en-US" sz="2200" dirty="0">
              <a:solidFill>
                <a:schemeClr val="bg1"/>
              </a:solidFill>
              <a:latin typeface="Calibri" pitchFamily="34" charset="0"/>
            </a:endParaRPr>
          </a:p>
        </p:txBody>
      </p:sp>
      <p:pic>
        <p:nvPicPr>
          <p:cNvPr id="5123" name="Picture 3"/>
          <p:cNvPicPr>
            <a:picLocks noChangeAspect="1" noChangeArrowheads="1"/>
          </p:cNvPicPr>
          <p:nvPr/>
        </p:nvPicPr>
        <p:blipFill>
          <a:blip r:embed="rId5"/>
          <a:srcRect/>
          <a:stretch>
            <a:fillRect/>
          </a:stretch>
        </p:blipFill>
        <p:spPr bwMode="auto">
          <a:xfrm>
            <a:off x="3124200" y="4114800"/>
            <a:ext cx="2819400" cy="1466850"/>
          </a:xfrm>
          <a:prstGeom prst="rect">
            <a:avLst/>
          </a:prstGeom>
          <a:noFill/>
          <a:ln w="9525">
            <a:noFill/>
            <a:miter lim="800000"/>
            <a:headEnd/>
            <a:tailEnd/>
          </a:ln>
          <a:effectLst/>
        </p:spPr>
      </p:pic>
      <p:pic>
        <p:nvPicPr>
          <p:cNvPr id="5124" name="Picture 4"/>
          <p:cNvPicPr>
            <a:picLocks noChangeAspect="1" noChangeArrowheads="1"/>
          </p:cNvPicPr>
          <p:nvPr/>
        </p:nvPicPr>
        <p:blipFill>
          <a:blip r:embed="rId6"/>
          <a:srcRect/>
          <a:stretch>
            <a:fillRect/>
          </a:stretch>
        </p:blipFill>
        <p:spPr bwMode="auto">
          <a:xfrm>
            <a:off x="3200400" y="5715000"/>
            <a:ext cx="2905125" cy="4762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8"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228600" y="1066800"/>
            <a:ext cx="8229600" cy="5509200"/>
          </a:xfrm>
          <a:prstGeom prst="rect">
            <a:avLst/>
          </a:prstGeom>
          <a:noFill/>
        </p:spPr>
        <p:txBody>
          <a:bodyPr wrap="square" rtlCol="0">
            <a:spAutoFit/>
          </a:bodyPr>
          <a:lstStyle/>
          <a:p>
            <a:r>
              <a:rPr lang="en-US" sz="2200" dirty="0" smtClean="0">
                <a:solidFill>
                  <a:schemeClr val="bg1"/>
                </a:solidFill>
                <a:latin typeface="Calibri" pitchFamily="34" charset="0"/>
              </a:rPr>
              <a:t>Where,</a:t>
            </a:r>
          </a:p>
          <a:p>
            <a:r>
              <a:rPr lang="en-US" sz="2200" dirty="0" smtClean="0">
                <a:solidFill>
                  <a:schemeClr val="bg1"/>
                </a:solidFill>
                <a:latin typeface="Calibri" pitchFamily="34" charset="0"/>
              </a:rPr>
              <a:t>T</a:t>
            </a:r>
            <a:r>
              <a:rPr lang="en-US" sz="2200" baseline="-25000" dirty="0" smtClean="0">
                <a:solidFill>
                  <a:schemeClr val="bg1"/>
                </a:solidFill>
                <a:latin typeface="Calibri" pitchFamily="34" charset="0"/>
              </a:rPr>
              <a:t>a</a:t>
            </a:r>
            <a:r>
              <a:rPr lang="en-US" sz="2200" dirty="0" smtClean="0">
                <a:solidFill>
                  <a:schemeClr val="bg1"/>
                </a:solidFill>
                <a:latin typeface="Calibri" pitchFamily="34" charset="0"/>
              </a:rPr>
              <a:t> – accelerating torque</a:t>
            </a:r>
            <a:br>
              <a:rPr lang="en-US" sz="2200" dirty="0" smtClean="0">
                <a:solidFill>
                  <a:schemeClr val="bg1"/>
                </a:solidFill>
                <a:latin typeface="Calibri" pitchFamily="34" charset="0"/>
              </a:rPr>
            </a:br>
            <a:r>
              <a:rPr lang="en-US" sz="2200" dirty="0" smtClean="0">
                <a:solidFill>
                  <a:schemeClr val="bg1"/>
                </a:solidFill>
                <a:latin typeface="Calibri" pitchFamily="34" charset="0"/>
              </a:rPr>
              <a:t>T</a:t>
            </a:r>
            <a:r>
              <a:rPr lang="en-US" sz="2200" baseline="-25000" dirty="0" smtClean="0">
                <a:solidFill>
                  <a:schemeClr val="bg1"/>
                </a:solidFill>
                <a:latin typeface="Calibri" pitchFamily="34" charset="0"/>
              </a:rPr>
              <a:t>s</a:t>
            </a:r>
            <a:r>
              <a:rPr lang="en-US" sz="2200" dirty="0" smtClean="0">
                <a:solidFill>
                  <a:schemeClr val="bg1"/>
                </a:solidFill>
                <a:latin typeface="Calibri" pitchFamily="34" charset="0"/>
              </a:rPr>
              <a:t> – shaft torque</a:t>
            </a:r>
            <a:br>
              <a:rPr lang="en-US" sz="2200" dirty="0" smtClean="0">
                <a:solidFill>
                  <a:schemeClr val="bg1"/>
                </a:solidFill>
                <a:latin typeface="Calibri" pitchFamily="34" charset="0"/>
              </a:rPr>
            </a:br>
            <a:r>
              <a:rPr lang="en-US" sz="2200" dirty="0" smtClean="0">
                <a:solidFill>
                  <a:schemeClr val="bg1"/>
                </a:solidFill>
                <a:latin typeface="Calibri" pitchFamily="34" charset="0"/>
              </a:rPr>
              <a:t>T</a:t>
            </a:r>
            <a:r>
              <a:rPr lang="en-US" sz="2200" baseline="-25000" dirty="0" smtClean="0">
                <a:solidFill>
                  <a:schemeClr val="bg1"/>
                </a:solidFill>
                <a:latin typeface="Calibri" pitchFamily="34" charset="0"/>
              </a:rPr>
              <a:t>e</a:t>
            </a:r>
            <a:r>
              <a:rPr lang="en-US" sz="2200" dirty="0" smtClean="0">
                <a:solidFill>
                  <a:schemeClr val="bg1"/>
                </a:solidFill>
                <a:latin typeface="Calibri" pitchFamily="34" charset="0"/>
              </a:rPr>
              <a:t> – electromagnetic torque</a:t>
            </a:r>
          </a:p>
          <a:p>
            <a:r>
              <a:rPr lang="en-US" sz="2200" dirty="0" smtClean="0">
                <a:solidFill>
                  <a:schemeClr val="bg1"/>
                </a:solidFill>
                <a:latin typeface="Calibri" pitchFamily="34" charset="0"/>
              </a:rPr>
              <a:t>Angular momentum of the rotor is expressed by the equation</a:t>
            </a:r>
          </a:p>
          <a:p>
            <a:endParaRPr lang="en-US" sz="2200" dirty="0" smtClean="0">
              <a:solidFill>
                <a:schemeClr val="bg1"/>
              </a:solidFill>
              <a:latin typeface="Calibri" pitchFamily="34" charset="0"/>
            </a:endParaRPr>
          </a:p>
          <a:p>
            <a:r>
              <a:rPr lang="en-US" sz="2200" dirty="0" smtClean="0">
                <a:solidFill>
                  <a:schemeClr val="bg1"/>
                </a:solidFill>
                <a:latin typeface="Calibri" pitchFamily="34" charset="0"/>
              </a:rPr>
              <a:t>                                   M = </a:t>
            </a:r>
            <a:r>
              <a:rPr lang="en-US" sz="2200" dirty="0" err="1" smtClean="0">
                <a:solidFill>
                  <a:schemeClr val="bg1"/>
                </a:solidFill>
                <a:latin typeface="Calibri" pitchFamily="34" charset="0"/>
              </a:rPr>
              <a:t>Jw</a:t>
            </a:r>
            <a:r>
              <a:rPr lang="en-US" sz="2200" dirty="0" smtClean="0">
                <a:solidFill>
                  <a:schemeClr val="bg1"/>
                </a:solidFill>
                <a:latin typeface="Calibri" pitchFamily="34" charset="0"/>
              </a:rPr>
              <a:t> ---------------------- 6</a:t>
            </a:r>
          </a:p>
          <a:p>
            <a:endParaRPr lang="en-US" sz="2200" dirty="0" smtClean="0">
              <a:solidFill>
                <a:schemeClr val="bg1"/>
              </a:solidFill>
              <a:latin typeface="Calibri" pitchFamily="34" charset="0"/>
            </a:endParaRPr>
          </a:p>
          <a:p>
            <a:r>
              <a:rPr lang="en-US" sz="2200" dirty="0" smtClean="0">
                <a:solidFill>
                  <a:schemeClr val="bg1"/>
                </a:solidFill>
                <a:latin typeface="Calibri" pitchFamily="34" charset="0"/>
              </a:rPr>
              <a:t>Where,</a:t>
            </a:r>
          </a:p>
          <a:p>
            <a:r>
              <a:rPr lang="en-US" sz="2200" dirty="0" smtClean="0">
                <a:solidFill>
                  <a:schemeClr val="bg1"/>
                </a:solidFill>
                <a:latin typeface="Calibri" pitchFamily="34" charset="0"/>
              </a:rPr>
              <a:t>w- the synchronous speed of the rotor</a:t>
            </a:r>
            <a:br>
              <a:rPr lang="en-US" sz="2200" dirty="0" smtClean="0">
                <a:solidFill>
                  <a:schemeClr val="bg1"/>
                </a:solidFill>
                <a:latin typeface="Calibri" pitchFamily="34" charset="0"/>
              </a:rPr>
            </a:br>
            <a:r>
              <a:rPr lang="en-US" sz="2200" dirty="0" smtClean="0">
                <a:solidFill>
                  <a:schemeClr val="bg1"/>
                </a:solidFill>
                <a:latin typeface="Calibri" pitchFamily="34" charset="0"/>
              </a:rPr>
              <a:t>J – moment of inertia of the rotor</a:t>
            </a:r>
            <a:br>
              <a:rPr lang="en-US" sz="2200" dirty="0" smtClean="0">
                <a:solidFill>
                  <a:schemeClr val="bg1"/>
                </a:solidFill>
                <a:latin typeface="Calibri" pitchFamily="34" charset="0"/>
              </a:rPr>
            </a:br>
            <a:r>
              <a:rPr lang="en-US" sz="2200" dirty="0" smtClean="0">
                <a:solidFill>
                  <a:schemeClr val="bg1"/>
                </a:solidFill>
                <a:latin typeface="Calibri" pitchFamily="34" charset="0"/>
              </a:rPr>
              <a:t>M – angular momentum of the rotor</a:t>
            </a:r>
          </a:p>
          <a:p>
            <a:r>
              <a:rPr lang="en-US" sz="2200" dirty="0" smtClean="0">
                <a:solidFill>
                  <a:schemeClr val="bg1"/>
                </a:solidFill>
                <a:latin typeface="Calibri" pitchFamily="34" charset="0"/>
              </a:rPr>
              <a:t>Multiplying both the sides of equation (5) by </a:t>
            </a:r>
            <a:r>
              <a:rPr lang="en-US" sz="2200" b="1" dirty="0" smtClean="0">
                <a:solidFill>
                  <a:schemeClr val="bg1"/>
                </a:solidFill>
                <a:latin typeface="Calibri" pitchFamily="34" charset="0"/>
              </a:rPr>
              <a:t>w</a:t>
            </a:r>
            <a:r>
              <a:rPr lang="en-US" sz="2200" dirty="0" smtClean="0">
                <a:solidFill>
                  <a:schemeClr val="bg1"/>
                </a:solidFill>
                <a:latin typeface="Calibri" pitchFamily="34" charset="0"/>
              </a:rPr>
              <a:t> we get</a:t>
            </a:r>
          </a:p>
          <a:p>
            <a:endParaRPr lang="en-US" sz="2200" dirty="0" smtClean="0">
              <a:solidFill>
                <a:schemeClr val="bg1"/>
              </a:solidFill>
              <a:latin typeface="Calibri" pitchFamily="34" charset="0"/>
            </a:endParaRPr>
          </a:p>
          <a:p>
            <a:r>
              <a:rPr lang="en-US" sz="2200" dirty="0" smtClean="0">
                <a:solidFill>
                  <a:schemeClr val="bg1"/>
                </a:solidFill>
                <a:latin typeface="Calibri" pitchFamily="34" charset="0"/>
                <a:hlinkClick r:id="rId3"/>
              </a:rPr>
              <a:t/>
            </a:r>
            <a:br>
              <a:rPr lang="en-US" sz="2200" dirty="0" smtClean="0">
                <a:solidFill>
                  <a:schemeClr val="bg1"/>
                </a:solidFill>
                <a:latin typeface="Calibri" pitchFamily="34" charset="0"/>
                <a:hlinkClick r:id="rId3"/>
              </a:rPr>
            </a:br>
            <a:endParaRPr lang="en-US" sz="2200" dirty="0">
              <a:solidFill>
                <a:schemeClr val="bg1"/>
              </a:solidFill>
              <a:latin typeface="Calibri" pitchFamily="34" charset="0"/>
            </a:endParaRPr>
          </a:p>
        </p:txBody>
      </p:sp>
      <p:pic>
        <p:nvPicPr>
          <p:cNvPr id="6146" name="Picture 2"/>
          <p:cNvPicPr>
            <a:picLocks noChangeAspect="1" noChangeArrowheads="1"/>
          </p:cNvPicPr>
          <p:nvPr/>
        </p:nvPicPr>
        <p:blipFill>
          <a:blip r:embed="rId4"/>
          <a:srcRect/>
          <a:stretch>
            <a:fillRect/>
          </a:stretch>
        </p:blipFill>
        <p:spPr bwMode="auto">
          <a:xfrm>
            <a:off x="3581400" y="5638800"/>
            <a:ext cx="1590675" cy="74295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8"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304800" y="1066801"/>
            <a:ext cx="8001000" cy="2062103"/>
          </a:xfrm>
          <a:prstGeom prst="rect">
            <a:avLst/>
          </a:prstGeom>
          <a:noFill/>
        </p:spPr>
        <p:txBody>
          <a:bodyPr wrap="square" rtlCol="0">
            <a:spAutoFit/>
          </a:bodyPr>
          <a:lstStyle/>
          <a:p>
            <a:r>
              <a:rPr lang="en-US" sz="2200" dirty="0" smtClean="0">
                <a:solidFill>
                  <a:schemeClr val="bg1"/>
                </a:solidFill>
                <a:latin typeface="Calibri" pitchFamily="34" charset="0"/>
              </a:rPr>
              <a:t>Where,</a:t>
            </a:r>
          </a:p>
          <a:p>
            <a:r>
              <a:rPr lang="en-US" sz="2200" dirty="0" smtClean="0">
                <a:solidFill>
                  <a:schemeClr val="bg1"/>
                </a:solidFill>
                <a:latin typeface="Calibri" pitchFamily="34" charset="0"/>
              </a:rPr>
              <a:t>P</a:t>
            </a:r>
            <a:r>
              <a:rPr lang="en-US" sz="2200" baseline="-25000" dirty="0" smtClean="0">
                <a:solidFill>
                  <a:schemeClr val="bg1"/>
                </a:solidFill>
                <a:latin typeface="Calibri" pitchFamily="34" charset="0"/>
              </a:rPr>
              <a:t>s</a:t>
            </a:r>
            <a:r>
              <a:rPr lang="en-US" sz="2200" dirty="0" smtClean="0">
                <a:solidFill>
                  <a:schemeClr val="bg1"/>
                </a:solidFill>
                <a:latin typeface="Calibri" pitchFamily="34" charset="0"/>
              </a:rPr>
              <a:t> – mechanical power input</a:t>
            </a:r>
            <a:br>
              <a:rPr lang="en-US" sz="2200" dirty="0" smtClean="0">
                <a:solidFill>
                  <a:schemeClr val="bg1"/>
                </a:solidFill>
                <a:latin typeface="Calibri" pitchFamily="34" charset="0"/>
              </a:rPr>
            </a:br>
            <a:r>
              <a:rPr lang="en-US" sz="2200" dirty="0" err="1" smtClean="0">
                <a:solidFill>
                  <a:schemeClr val="bg1"/>
                </a:solidFill>
                <a:latin typeface="Calibri" pitchFamily="34" charset="0"/>
              </a:rPr>
              <a:t>P</a:t>
            </a:r>
            <a:r>
              <a:rPr lang="en-US" sz="2200" baseline="-25000" dirty="0" err="1" smtClean="0">
                <a:solidFill>
                  <a:schemeClr val="bg1"/>
                </a:solidFill>
                <a:latin typeface="Calibri" pitchFamily="34" charset="0"/>
              </a:rPr>
              <a:t>e</a:t>
            </a:r>
            <a:r>
              <a:rPr lang="en-US" sz="2200" dirty="0" smtClean="0">
                <a:solidFill>
                  <a:schemeClr val="bg1"/>
                </a:solidFill>
                <a:latin typeface="Calibri" pitchFamily="34" charset="0"/>
              </a:rPr>
              <a:t> – electrical power output</a:t>
            </a:r>
            <a:br>
              <a:rPr lang="en-US" sz="2200" dirty="0" smtClean="0">
                <a:solidFill>
                  <a:schemeClr val="bg1"/>
                </a:solidFill>
                <a:latin typeface="Calibri" pitchFamily="34" charset="0"/>
              </a:rPr>
            </a:br>
            <a:r>
              <a:rPr lang="en-US" sz="2200" dirty="0" smtClean="0">
                <a:solidFill>
                  <a:schemeClr val="bg1"/>
                </a:solidFill>
                <a:latin typeface="Calibri" pitchFamily="34" charset="0"/>
              </a:rPr>
              <a:t>P</a:t>
            </a:r>
            <a:r>
              <a:rPr lang="en-US" sz="2200" baseline="-25000" dirty="0" smtClean="0">
                <a:solidFill>
                  <a:schemeClr val="bg1"/>
                </a:solidFill>
                <a:latin typeface="Calibri" pitchFamily="34" charset="0"/>
              </a:rPr>
              <a:t>a</a:t>
            </a:r>
            <a:r>
              <a:rPr lang="en-US" sz="2200" dirty="0" smtClean="0">
                <a:solidFill>
                  <a:schemeClr val="bg1"/>
                </a:solidFill>
                <a:latin typeface="Calibri" pitchFamily="34" charset="0"/>
              </a:rPr>
              <a:t> – accelerating power</a:t>
            </a:r>
          </a:p>
          <a:p>
            <a:r>
              <a:rPr lang="en-US" sz="2200" dirty="0" smtClean="0">
                <a:solidFill>
                  <a:schemeClr val="bg1"/>
                </a:solidFill>
                <a:latin typeface="Calibri" pitchFamily="34" charset="0"/>
              </a:rPr>
              <a:t>But,</a:t>
            </a:r>
          </a:p>
          <a:p>
            <a:endParaRPr lang="en-US" dirty="0"/>
          </a:p>
        </p:txBody>
      </p:sp>
      <p:pic>
        <p:nvPicPr>
          <p:cNvPr id="7170" name="Picture 2"/>
          <p:cNvPicPr>
            <a:picLocks noChangeAspect="1" noChangeArrowheads="1"/>
          </p:cNvPicPr>
          <p:nvPr/>
        </p:nvPicPr>
        <p:blipFill>
          <a:blip r:embed="rId3"/>
          <a:srcRect/>
          <a:stretch>
            <a:fillRect/>
          </a:stretch>
        </p:blipFill>
        <p:spPr bwMode="auto">
          <a:xfrm>
            <a:off x="4038600" y="2209800"/>
            <a:ext cx="1038225" cy="1362075"/>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4038600" y="3505200"/>
            <a:ext cx="1238250" cy="571500"/>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a:srcRect/>
          <a:stretch>
            <a:fillRect/>
          </a:stretch>
        </p:blipFill>
        <p:spPr bwMode="auto">
          <a:xfrm>
            <a:off x="3962400" y="4114800"/>
            <a:ext cx="3819525" cy="628650"/>
          </a:xfrm>
          <a:prstGeom prst="rect">
            <a:avLst/>
          </a:prstGeom>
          <a:noFill/>
          <a:ln w="9525">
            <a:noFill/>
            <a:miter lim="800000"/>
            <a:headEnd/>
            <a:tailEnd/>
          </a:ln>
          <a:effectLst/>
        </p:spPr>
      </p:pic>
      <p:sp>
        <p:nvSpPr>
          <p:cNvPr id="10" name="TextBox 9"/>
          <p:cNvSpPr txBox="1"/>
          <p:nvPr/>
        </p:nvSpPr>
        <p:spPr>
          <a:xfrm>
            <a:off x="457200" y="4800600"/>
            <a:ext cx="7696200" cy="1446550"/>
          </a:xfrm>
          <a:prstGeom prst="rect">
            <a:avLst/>
          </a:prstGeom>
          <a:noFill/>
        </p:spPr>
        <p:txBody>
          <a:bodyPr wrap="square" rtlCol="0">
            <a:spAutoFit/>
          </a:bodyPr>
          <a:lstStyle/>
          <a:p>
            <a:pPr algn="just"/>
            <a:r>
              <a:rPr lang="en-US" sz="2200" dirty="0" smtClean="0">
                <a:solidFill>
                  <a:schemeClr val="bg1"/>
                </a:solidFill>
                <a:latin typeface="Calibri" pitchFamily="34" charset="0"/>
              </a:rPr>
              <a:t>Equation (7) gives the relation between the accelerating power and angular acceleration. It is called the swing equation. Swing equation describes the rotor dynamics of the synchronous machines and it helps in stabilizing the system.</a:t>
            </a:r>
            <a:endParaRPr lang="en-US" sz="2200" dirty="0">
              <a:solidFill>
                <a:schemeClr val="bg1"/>
              </a:solidFill>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152400" y="1066800"/>
            <a:ext cx="8458200" cy="5262979"/>
          </a:xfrm>
          <a:prstGeom prst="rect">
            <a:avLst/>
          </a:prstGeom>
          <a:noFill/>
        </p:spPr>
        <p:txBody>
          <a:bodyPr wrap="square" rtlCol="0">
            <a:spAutoFit/>
          </a:bodyPr>
          <a:lstStyle/>
          <a:p>
            <a:r>
              <a:rPr lang="en-US" sz="2400" b="1" dirty="0" smtClean="0">
                <a:solidFill>
                  <a:schemeClr val="bg1"/>
                </a:solidFill>
                <a:latin typeface="Calibri" pitchFamily="34" charset="0"/>
              </a:rPr>
              <a:t>Steady State Stability:</a:t>
            </a:r>
          </a:p>
          <a:p>
            <a:pPr algn="just"/>
            <a:r>
              <a:rPr lang="en-US" sz="2400" dirty="0" smtClean="0">
                <a:solidFill>
                  <a:schemeClr val="bg1"/>
                </a:solidFill>
                <a:latin typeface="Calibri" pitchFamily="34" charset="0"/>
              </a:rPr>
              <a:t>As an introduction, we need to know about </a:t>
            </a:r>
            <a:r>
              <a:rPr lang="en-US" sz="2400" b="1" dirty="0" smtClean="0">
                <a:solidFill>
                  <a:schemeClr val="bg1"/>
                </a:solidFill>
                <a:latin typeface="Calibri" pitchFamily="34" charset="0"/>
              </a:rPr>
              <a:t>power state stability</a:t>
            </a:r>
            <a:r>
              <a:rPr lang="en-US" sz="2400" dirty="0" smtClean="0">
                <a:solidFill>
                  <a:schemeClr val="bg1"/>
                </a:solidFill>
                <a:latin typeface="Calibri" pitchFamily="34" charset="0"/>
              </a:rPr>
              <a:t>. It is really the capability of the system to return to its steady state condition after subjected to certain disturbances. We can now consider a synchronous generator to understand the power system stability. The generator is in synchronism with the other system connected to it. The bus connected to it and the generator will have same phase sequence, voltage and the frequency. So, we can say that the power system stability here is the capability of the power system to come back to its steady condition without affecting synchronism when subjected to any disturbances. This system stability is classified into – Transient Stability, Dynamic Stability and </a:t>
            </a:r>
            <a:r>
              <a:rPr lang="en-US" sz="2400" b="1" i="1" dirty="0" smtClean="0">
                <a:solidFill>
                  <a:schemeClr val="bg1"/>
                </a:solidFill>
                <a:latin typeface="Calibri" pitchFamily="34" charset="0"/>
              </a:rPr>
              <a:t>Steady State Stability</a:t>
            </a:r>
            <a:r>
              <a:rPr lang="en-US" sz="2400" dirty="0" smtClean="0">
                <a:solidFill>
                  <a:schemeClr val="bg1"/>
                </a:solidFill>
                <a:latin typeface="Calibri" pitchFamily="34" charset="0"/>
              </a:rPr>
              <a:t>.</a:t>
            </a:r>
            <a:endParaRPr lang="en-US" sz="2400" b="1" dirty="0" smtClean="0">
              <a:solidFill>
                <a:schemeClr val="bg1"/>
              </a:solidFill>
              <a:latin typeface="Calibri" pitchFamily="34" charset="0"/>
            </a:endParaRPr>
          </a:p>
          <a:p>
            <a:endParaRPr lang="en-US" sz="2400" dirty="0">
              <a:solidFill>
                <a:schemeClr val="bg1"/>
              </a:solidFill>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90600"/>
            <a:ext cx="8458200" cy="3416320"/>
          </a:xfrm>
          <a:prstGeom prst="rect">
            <a:avLst/>
          </a:prstGeom>
          <a:noFill/>
        </p:spPr>
        <p:txBody>
          <a:bodyPr wrap="square" rtlCol="0">
            <a:spAutoFit/>
          </a:bodyPr>
          <a:lstStyle/>
          <a:p>
            <a:pPr algn="just"/>
            <a:r>
              <a:rPr lang="en-US" sz="2400" dirty="0" smtClean="0">
                <a:solidFill>
                  <a:schemeClr val="bg1"/>
                </a:solidFill>
                <a:latin typeface="Calibri" pitchFamily="34" charset="0"/>
              </a:rPr>
              <a:t>It is the study which implies small and gradual variations or changes in the working state of the system. The purpose is to determine the higher limit of loading in the machine before going to lose the synchronism. The load is increased slowly.</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highest power which can be transferred to the receiving end of the system without affecting the synchronism is termed as Steady State Stability limit.</a:t>
            </a:r>
          </a:p>
          <a:p>
            <a:endParaRPr lang="en-US" sz="2400" dirty="0">
              <a:solidFill>
                <a:schemeClr val="bg1"/>
              </a:solidFill>
              <a:latin typeface="Calibri" pitchFamily="34" charset="0"/>
            </a:endParaRPr>
          </a:p>
        </p:txBody>
      </p:sp>
      <p:pic>
        <p:nvPicPr>
          <p:cNvPr id="1027" name="Picture 3"/>
          <p:cNvPicPr>
            <a:picLocks noChangeAspect="1" noChangeArrowheads="1"/>
          </p:cNvPicPr>
          <p:nvPr/>
        </p:nvPicPr>
        <p:blipFill>
          <a:blip r:embed="rId3"/>
          <a:srcRect/>
          <a:stretch>
            <a:fillRect/>
          </a:stretch>
        </p:blipFill>
        <p:spPr bwMode="auto">
          <a:xfrm>
            <a:off x="2057400" y="3962400"/>
            <a:ext cx="4914900" cy="22574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1905000" y="1828800"/>
            <a:ext cx="4572000" cy="350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1219200" y="1371600"/>
            <a:ext cx="6629400" cy="419099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90600"/>
            <a:ext cx="7086600" cy="461665"/>
          </a:xfrm>
          <a:prstGeom prst="rect">
            <a:avLst/>
          </a:prstGeom>
          <a:noFill/>
        </p:spPr>
        <p:txBody>
          <a:bodyPr wrap="square" rtlCol="0">
            <a:spAutoFit/>
          </a:bodyPr>
          <a:lstStyle/>
          <a:p>
            <a:r>
              <a:rPr lang="en-US" sz="2400" dirty="0" smtClean="0">
                <a:solidFill>
                  <a:schemeClr val="bg1"/>
                </a:solidFill>
                <a:latin typeface="Calibri" pitchFamily="34" charset="0"/>
              </a:rPr>
              <a:t>The Swings equation is known by</a:t>
            </a:r>
            <a:endParaRPr lang="en-US" sz="2400" dirty="0">
              <a:solidFill>
                <a:schemeClr val="bg1"/>
              </a:solidFill>
              <a:latin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3276600" y="1828800"/>
            <a:ext cx="2581275" cy="685800"/>
          </a:xfrm>
          <a:prstGeom prst="rect">
            <a:avLst/>
          </a:prstGeom>
          <a:noFill/>
          <a:ln w="9525">
            <a:noFill/>
            <a:miter lim="800000"/>
            <a:headEnd/>
            <a:tailEnd/>
          </a:ln>
          <a:effectLst/>
        </p:spPr>
      </p:pic>
      <p:sp>
        <p:nvSpPr>
          <p:cNvPr id="7" name="TextBox 6"/>
          <p:cNvSpPr txBox="1"/>
          <p:nvPr/>
        </p:nvSpPr>
        <p:spPr>
          <a:xfrm>
            <a:off x="762000" y="2895600"/>
            <a:ext cx="4419600" cy="1938992"/>
          </a:xfrm>
          <a:prstGeom prst="rect">
            <a:avLst/>
          </a:prstGeom>
          <a:noFill/>
        </p:spPr>
        <p:txBody>
          <a:bodyPr wrap="square" rtlCol="0">
            <a:spAutoFit/>
          </a:bodyPr>
          <a:lstStyle/>
          <a:p>
            <a:r>
              <a:rPr lang="en-US" sz="2400" dirty="0" smtClean="0">
                <a:solidFill>
                  <a:schemeClr val="bg1"/>
                </a:solidFill>
                <a:latin typeface="Calibri" pitchFamily="34" charset="0"/>
              </a:rPr>
              <a:t>P</a:t>
            </a:r>
            <a:r>
              <a:rPr lang="en-US" sz="2400" baseline="-25000" dirty="0" smtClean="0">
                <a:solidFill>
                  <a:schemeClr val="bg1"/>
                </a:solidFill>
                <a:latin typeface="Calibri" pitchFamily="34" charset="0"/>
              </a:rPr>
              <a:t>m</a:t>
            </a:r>
            <a:r>
              <a:rPr lang="en-US" sz="2400" dirty="0" smtClean="0">
                <a:solidFill>
                  <a:schemeClr val="bg1"/>
                </a:solidFill>
                <a:latin typeface="Calibri" pitchFamily="34" charset="0"/>
              </a:rPr>
              <a:t> → Mechanical power</a:t>
            </a:r>
            <a:br>
              <a:rPr lang="en-US" sz="2400" dirty="0" smtClean="0">
                <a:solidFill>
                  <a:schemeClr val="bg1"/>
                </a:solidFill>
                <a:latin typeface="Calibri" pitchFamily="34" charset="0"/>
              </a:rPr>
            </a:b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e</a:t>
            </a:r>
            <a:r>
              <a:rPr lang="en-US" sz="2400" dirty="0" smtClean="0">
                <a:solidFill>
                  <a:schemeClr val="bg1"/>
                </a:solidFill>
                <a:latin typeface="Calibri" pitchFamily="34" charset="0"/>
              </a:rPr>
              <a:t> → Electrical power</a:t>
            </a:r>
            <a:br>
              <a:rPr lang="en-US" sz="2400" dirty="0" smtClean="0">
                <a:solidFill>
                  <a:schemeClr val="bg1"/>
                </a:solidFill>
                <a:latin typeface="Calibri" pitchFamily="34" charset="0"/>
              </a:rPr>
            </a:br>
            <a:r>
              <a:rPr lang="el-GR" sz="2400" dirty="0" smtClean="0">
                <a:solidFill>
                  <a:schemeClr val="bg1"/>
                </a:solidFill>
                <a:latin typeface="Calibri" pitchFamily="34" charset="0"/>
              </a:rPr>
              <a:t>δ → </a:t>
            </a:r>
            <a:r>
              <a:rPr lang="en-US" sz="2400" dirty="0" smtClean="0">
                <a:solidFill>
                  <a:schemeClr val="bg1"/>
                </a:solidFill>
                <a:latin typeface="Calibri" pitchFamily="34" charset="0"/>
              </a:rPr>
              <a:t>Load angle</a:t>
            </a:r>
            <a:br>
              <a:rPr lang="en-US" sz="2400" dirty="0" smtClean="0">
                <a:solidFill>
                  <a:schemeClr val="bg1"/>
                </a:solidFill>
                <a:latin typeface="Calibri" pitchFamily="34" charset="0"/>
              </a:rPr>
            </a:br>
            <a:r>
              <a:rPr lang="en-US" sz="2400" dirty="0" smtClean="0">
                <a:solidFill>
                  <a:schemeClr val="bg1"/>
                </a:solidFill>
                <a:latin typeface="Calibri" pitchFamily="34" charset="0"/>
              </a:rPr>
              <a:t>H → Inertia constant</a:t>
            </a:r>
            <a:br>
              <a:rPr lang="en-US" sz="2400" dirty="0" smtClean="0">
                <a:solidFill>
                  <a:schemeClr val="bg1"/>
                </a:solidFill>
                <a:latin typeface="Calibri" pitchFamily="34" charset="0"/>
              </a:rPr>
            </a:br>
            <a:r>
              <a:rPr lang="el-GR" sz="2400" dirty="0" smtClean="0">
                <a:solidFill>
                  <a:schemeClr val="bg1"/>
                </a:solidFill>
                <a:latin typeface="Calibri" pitchFamily="34" charset="0"/>
              </a:rPr>
              <a:t>ω</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 → Synchronous speed</a:t>
            </a:r>
            <a:endParaRPr lang="en-US" sz="2400" dirty="0">
              <a:solidFill>
                <a:schemeClr val="bg1"/>
              </a:solidFill>
              <a:latin typeface="Calibri" pitchFamily="34" charset="0"/>
            </a:endParaRPr>
          </a:p>
        </p:txBody>
      </p:sp>
      <p:pic>
        <p:nvPicPr>
          <p:cNvPr id="3075" name="Picture 3"/>
          <p:cNvPicPr>
            <a:picLocks noChangeAspect="1" noChangeArrowheads="1"/>
          </p:cNvPicPr>
          <p:nvPr/>
        </p:nvPicPr>
        <p:blipFill>
          <a:blip r:embed="rId4"/>
          <a:srcRect/>
          <a:stretch>
            <a:fillRect/>
          </a:stretch>
        </p:blipFill>
        <p:spPr bwMode="auto">
          <a:xfrm>
            <a:off x="2971800" y="4953000"/>
            <a:ext cx="3067050" cy="7239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1143000"/>
            <a:ext cx="8153400" cy="830997"/>
          </a:xfrm>
          <a:prstGeom prst="rect">
            <a:avLst/>
          </a:prstGeom>
          <a:noFill/>
        </p:spPr>
        <p:txBody>
          <a:bodyPr wrap="square" rtlCol="0">
            <a:spAutoFit/>
          </a:bodyPr>
          <a:lstStyle/>
          <a:p>
            <a:r>
              <a:rPr lang="en-US" sz="2400" dirty="0" smtClean="0">
                <a:solidFill>
                  <a:schemeClr val="bg1"/>
                </a:solidFill>
                <a:latin typeface="Calibri" pitchFamily="34" charset="0"/>
              </a:rPr>
              <a:t>Consider the above system (figure above) which is operating on steady state power transfer of</a:t>
            </a:r>
            <a:endParaRPr lang="en-US" sz="2400" dirty="0">
              <a:solidFill>
                <a:schemeClr val="bg1"/>
              </a:solidFill>
              <a:latin typeface="Calibri" pitchFamily="34" charset="0"/>
            </a:endParaRPr>
          </a:p>
        </p:txBody>
      </p:sp>
      <p:pic>
        <p:nvPicPr>
          <p:cNvPr id="4098" name="Picture 2"/>
          <p:cNvPicPr>
            <a:picLocks noChangeAspect="1" noChangeArrowheads="1"/>
          </p:cNvPicPr>
          <p:nvPr/>
        </p:nvPicPr>
        <p:blipFill>
          <a:blip r:embed="rId3"/>
          <a:srcRect/>
          <a:stretch>
            <a:fillRect/>
          </a:stretch>
        </p:blipFill>
        <p:spPr bwMode="auto">
          <a:xfrm>
            <a:off x="3200400" y="2209801"/>
            <a:ext cx="2133600" cy="304800"/>
          </a:xfrm>
          <a:prstGeom prst="rect">
            <a:avLst/>
          </a:prstGeom>
          <a:noFill/>
          <a:ln w="9525">
            <a:noFill/>
            <a:miter lim="800000"/>
            <a:headEnd/>
            <a:tailEnd/>
          </a:ln>
          <a:effectLst/>
        </p:spPr>
      </p:pic>
      <p:sp>
        <p:nvSpPr>
          <p:cNvPr id="7" name="TextBox 6"/>
          <p:cNvSpPr txBox="1"/>
          <p:nvPr/>
        </p:nvSpPr>
        <p:spPr>
          <a:xfrm>
            <a:off x="457200" y="2895600"/>
            <a:ext cx="7696200" cy="830997"/>
          </a:xfrm>
          <a:prstGeom prst="rect">
            <a:avLst/>
          </a:prstGeom>
          <a:noFill/>
        </p:spPr>
        <p:txBody>
          <a:bodyPr wrap="square" rtlCol="0">
            <a:spAutoFit/>
          </a:bodyPr>
          <a:lstStyle/>
          <a:p>
            <a:r>
              <a:rPr lang="en-US" sz="2400" dirty="0" smtClean="0">
                <a:solidFill>
                  <a:schemeClr val="bg1"/>
                </a:solidFill>
                <a:latin typeface="Calibri" pitchFamily="34" charset="0"/>
              </a:rPr>
              <a:t>Assume the power is increased by a small amount say Δ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e</a:t>
            </a:r>
            <a:r>
              <a:rPr lang="en-US" sz="2400" dirty="0" smtClean="0">
                <a:solidFill>
                  <a:schemeClr val="bg1"/>
                </a:solidFill>
                <a:latin typeface="Calibri" pitchFamily="34" charset="0"/>
              </a:rPr>
              <a:t>. As a result, the rotor angle becomes</a:t>
            </a:r>
            <a:endParaRPr lang="en-US" sz="2400" dirty="0">
              <a:solidFill>
                <a:schemeClr val="bg1"/>
              </a:solidFill>
              <a:latin typeface="Calibri" pitchFamily="34" charset="0"/>
            </a:endParaRPr>
          </a:p>
        </p:txBody>
      </p:sp>
      <p:pic>
        <p:nvPicPr>
          <p:cNvPr id="4099" name="Picture 3"/>
          <p:cNvPicPr>
            <a:picLocks noChangeAspect="1" noChangeArrowheads="1"/>
          </p:cNvPicPr>
          <p:nvPr/>
        </p:nvPicPr>
        <p:blipFill>
          <a:blip r:embed="rId4"/>
          <a:srcRect/>
          <a:stretch>
            <a:fillRect/>
          </a:stretch>
        </p:blipFill>
        <p:spPr bwMode="auto">
          <a:xfrm>
            <a:off x="3657600" y="3886200"/>
            <a:ext cx="1371600" cy="838200"/>
          </a:xfrm>
          <a:prstGeom prst="rect">
            <a:avLst/>
          </a:prstGeom>
          <a:noFill/>
          <a:ln w="9525">
            <a:noFill/>
            <a:miter lim="800000"/>
            <a:headEnd/>
            <a:tailEnd/>
          </a:ln>
          <a:effectLst/>
        </p:spPr>
      </p:pic>
      <p:sp>
        <p:nvSpPr>
          <p:cNvPr id="9" name="TextBox 8"/>
          <p:cNvSpPr txBox="1"/>
          <p:nvPr/>
        </p:nvSpPr>
        <p:spPr>
          <a:xfrm>
            <a:off x="685800" y="4572000"/>
            <a:ext cx="2667000" cy="461665"/>
          </a:xfrm>
          <a:prstGeom prst="rect">
            <a:avLst/>
          </a:prstGeom>
          <a:noFill/>
        </p:spPr>
        <p:txBody>
          <a:bodyPr wrap="square" rtlCol="0">
            <a:spAutoFit/>
          </a:bodyPr>
          <a:lstStyle/>
          <a:p>
            <a:r>
              <a:rPr lang="en-US" sz="2400" dirty="0" smtClean="0">
                <a:solidFill>
                  <a:schemeClr val="bg1"/>
                </a:solidFill>
                <a:latin typeface="Calibri" pitchFamily="34" charset="0"/>
              </a:rPr>
              <a:t>from </a:t>
            </a:r>
            <a:r>
              <a:rPr lang="el-GR" sz="2400" dirty="0" smtClean="0">
                <a:solidFill>
                  <a:schemeClr val="bg1"/>
                </a:solidFill>
                <a:latin typeface="Calibri" pitchFamily="34" charset="0"/>
              </a:rPr>
              <a:t>δ</a:t>
            </a:r>
            <a:r>
              <a:rPr lang="el-GR" sz="2400" baseline="-25000" dirty="0" smtClean="0">
                <a:solidFill>
                  <a:schemeClr val="bg1"/>
                </a:solidFill>
                <a:latin typeface="Calibri" pitchFamily="34" charset="0"/>
              </a:rPr>
              <a:t>0</a:t>
            </a:r>
            <a:r>
              <a:rPr lang="el-GR" sz="2400" dirty="0" smtClean="0">
                <a:solidFill>
                  <a:schemeClr val="bg1"/>
                </a:solidFill>
                <a:latin typeface="Calibri" pitchFamily="34" charset="0"/>
              </a:rPr>
              <a:t>.</a:t>
            </a:r>
            <a:endParaRPr lang="en-US" sz="2400" dirty="0">
              <a:solidFill>
                <a:schemeClr val="bg1"/>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7" name="Rectangle 6"/>
          <p:cNvSpPr/>
          <p:nvPr/>
        </p:nvSpPr>
        <p:spPr>
          <a:xfrm>
            <a:off x="381000" y="1142998"/>
            <a:ext cx="8534400" cy="769441"/>
          </a:xfrm>
          <a:prstGeom prst="rect">
            <a:avLst/>
          </a:prstGeom>
        </p:spPr>
        <p:txBody>
          <a:bodyPr wrap="square">
            <a:spAutoFit/>
          </a:bodyPr>
          <a:lstStyle/>
          <a:p>
            <a:pPr algn="just"/>
            <a:r>
              <a:rPr lang="en-US" sz="2200" dirty="0" smtClean="0">
                <a:solidFill>
                  <a:schemeClr val="bg1"/>
                </a:solidFill>
                <a:latin typeface="Calibri" pitchFamily="34" charset="0"/>
                <a:cs typeface="Calibri" pitchFamily="34" charset="0"/>
              </a:rPr>
              <a:t/>
            </a:r>
            <a:br>
              <a:rPr lang="en-US" sz="2200" dirty="0" smtClean="0">
                <a:solidFill>
                  <a:schemeClr val="bg1"/>
                </a:solidFill>
                <a:latin typeface="Calibri" pitchFamily="34" charset="0"/>
                <a:cs typeface="Calibri" pitchFamily="34" charset="0"/>
              </a:rPr>
            </a:br>
            <a:endParaRPr lang="en-US" sz="2200" dirty="0">
              <a:solidFill>
                <a:schemeClr val="bg1"/>
              </a:solidFill>
              <a:latin typeface="Calibri" pitchFamily="34" charset="0"/>
              <a:cs typeface="Calibri" pitchFamily="34" charset="0"/>
            </a:endParaRPr>
          </a:p>
        </p:txBody>
      </p:sp>
      <p:pic>
        <p:nvPicPr>
          <p:cNvPr id="1026" name="Picture 2"/>
          <p:cNvPicPr>
            <a:picLocks noChangeAspect="1" noChangeArrowheads="1"/>
          </p:cNvPicPr>
          <p:nvPr/>
        </p:nvPicPr>
        <p:blipFill>
          <a:blip r:embed="rId3"/>
          <a:srcRect/>
          <a:stretch>
            <a:fillRect/>
          </a:stretch>
        </p:blipFill>
        <p:spPr bwMode="auto">
          <a:xfrm>
            <a:off x="2362200" y="1066800"/>
            <a:ext cx="3276600" cy="2914650"/>
          </a:xfrm>
          <a:prstGeom prst="rect">
            <a:avLst/>
          </a:prstGeom>
          <a:noFill/>
          <a:ln w="9525">
            <a:noFill/>
            <a:miter lim="800000"/>
            <a:headEnd/>
            <a:tailEnd/>
          </a:ln>
          <a:effectLst/>
        </p:spPr>
      </p:pic>
      <p:sp>
        <p:nvSpPr>
          <p:cNvPr id="8" name="TextBox 7"/>
          <p:cNvSpPr txBox="1"/>
          <p:nvPr/>
        </p:nvSpPr>
        <p:spPr>
          <a:xfrm>
            <a:off x="381000" y="4191000"/>
            <a:ext cx="7848600" cy="2400657"/>
          </a:xfrm>
          <a:prstGeom prst="rect">
            <a:avLst/>
          </a:prstGeom>
          <a:noFill/>
        </p:spPr>
        <p:txBody>
          <a:bodyPr wrap="square" rtlCol="0">
            <a:spAutoFit/>
          </a:bodyPr>
          <a:lstStyle/>
          <a:p>
            <a:pPr algn="just"/>
            <a:r>
              <a:rPr lang="en-US" sz="2200" dirty="0" smtClean="0">
                <a:solidFill>
                  <a:schemeClr val="bg1"/>
                </a:solidFill>
                <a:latin typeface="Calibri" pitchFamily="34" charset="0"/>
              </a:rPr>
              <a:t>The stability of the system mainly depends on the </a:t>
            </a:r>
            <a:r>
              <a:rPr lang="en-US" sz="2200" dirty="0" err="1" smtClean="0">
                <a:solidFill>
                  <a:schemeClr val="bg1"/>
                </a:solidFill>
                <a:latin typeface="Calibri" pitchFamily="34" charset="0"/>
              </a:rPr>
              <a:t>behaviour</a:t>
            </a:r>
            <a:r>
              <a:rPr lang="en-US" sz="2200" dirty="0" smtClean="0">
                <a:solidFill>
                  <a:schemeClr val="bg1"/>
                </a:solidFill>
                <a:latin typeface="Calibri" pitchFamily="34" charset="0"/>
              </a:rPr>
              <a:t> of the synchronous machines after a disturbance. The stability of the power system is mainly divided into two types depending upon the magnitude of disturbances</a:t>
            </a:r>
          </a:p>
          <a:p>
            <a:r>
              <a:rPr lang="en-US" sz="2200" dirty="0" smtClean="0">
                <a:solidFill>
                  <a:schemeClr val="bg1"/>
                </a:solidFill>
                <a:latin typeface="Calibri" pitchFamily="34" charset="0"/>
                <a:sym typeface="Wingdings" pitchFamily="2" charset="2"/>
              </a:rPr>
              <a:t> </a:t>
            </a:r>
            <a:r>
              <a:rPr lang="en-US" sz="2200" dirty="0" smtClean="0">
                <a:solidFill>
                  <a:schemeClr val="bg1"/>
                </a:solidFill>
                <a:latin typeface="Calibri" pitchFamily="34" charset="0"/>
              </a:rPr>
              <a:t>Steady state stability</a:t>
            </a:r>
          </a:p>
          <a:p>
            <a:r>
              <a:rPr lang="en-US" sz="2200" dirty="0" smtClean="0">
                <a:solidFill>
                  <a:schemeClr val="bg1"/>
                </a:solidFill>
                <a:latin typeface="Calibri" pitchFamily="34" charset="0"/>
                <a:sym typeface="Wingdings" pitchFamily="2" charset="2"/>
              </a:rPr>
              <a:t> </a:t>
            </a:r>
            <a:r>
              <a:rPr lang="en-US" sz="2200" dirty="0" smtClean="0">
                <a:solidFill>
                  <a:schemeClr val="bg1"/>
                </a:solidFill>
                <a:latin typeface="Calibri" pitchFamily="34" charset="0"/>
              </a:rPr>
              <a:t>Transient stability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5122" name="Picture 2"/>
          <p:cNvPicPr>
            <a:picLocks noChangeAspect="1" noChangeArrowheads="1"/>
          </p:cNvPicPr>
          <p:nvPr/>
        </p:nvPicPr>
        <p:blipFill>
          <a:blip r:embed="rId3"/>
          <a:srcRect/>
          <a:stretch>
            <a:fillRect/>
          </a:stretch>
        </p:blipFill>
        <p:spPr bwMode="auto">
          <a:xfrm>
            <a:off x="914400" y="1143000"/>
            <a:ext cx="7010399" cy="43434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457200" y="1143000"/>
            <a:ext cx="8305800" cy="1200329"/>
          </a:xfrm>
          <a:prstGeom prst="rect">
            <a:avLst/>
          </a:prstGeom>
          <a:noFill/>
        </p:spPr>
        <p:txBody>
          <a:bodyPr wrap="square" rtlCol="0">
            <a:spAutoFit/>
          </a:bodyPr>
          <a:lstStyle/>
          <a:p>
            <a:r>
              <a:rPr lang="en-US" sz="2400" dirty="0" smtClean="0">
                <a:solidFill>
                  <a:schemeClr val="bg1"/>
                </a:solidFill>
                <a:latin typeface="Calibri" pitchFamily="34" charset="0"/>
              </a:rPr>
              <a:t>p → frequency of oscillation.</a:t>
            </a:r>
            <a:br>
              <a:rPr lang="en-US" sz="2400" dirty="0" smtClean="0">
                <a:solidFill>
                  <a:schemeClr val="bg1"/>
                </a:solidFill>
                <a:latin typeface="Calibri" pitchFamily="34" charset="0"/>
              </a:rPr>
            </a:br>
            <a:r>
              <a:rPr lang="en-US" sz="2400" dirty="0" smtClean="0">
                <a:solidFill>
                  <a:schemeClr val="bg1"/>
                </a:solidFill>
                <a:latin typeface="Calibri" pitchFamily="34" charset="0"/>
              </a:rPr>
              <a:t>The characteristic equation is used to determine the system stability due to small changes.</a:t>
            </a:r>
            <a:endParaRPr lang="en-US" sz="2400" dirty="0">
              <a:solidFill>
                <a:schemeClr val="bg1"/>
              </a:solidFill>
              <a:latin typeface="Calibri" pitchFamily="34" charset="0"/>
            </a:endParaRPr>
          </a:p>
        </p:txBody>
      </p:sp>
      <p:sp>
        <p:nvSpPr>
          <p:cNvPr id="6" name="TextBox 5"/>
          <p:cNvSpPr txBox="1"/>
          <p:nvPr/>
        </p:nvSpPr>
        <p:spPr>
          <a:xfrm>
            <a:off x="533400" y="2590801"/>
            <a:ext cx="5791200" cy="1200329"/>
          </a:xfrm>
          <a:prstGeom prst="rect">
            <a:avLst/>
          </a:prstGeom>
          <a:noFill/>
        </p:spPr>
        <p:txBody>
          <a:bodyPr wrap="square" rtlCol="0">
            <a:spAutoFit/>
          </a:bodyPr>
          <a:lstStyle/>
          <a:p>
            <a:r>
              <a:rPr lang="en-US" sz="2400" b="1" dirty="0" smtClean="0">
                <a:solidFill>
                  <a:schemeClr val="bg1"/>
                </a:solidFill>
                <a:latin typeface="Calibri" pitchFamily="34" charset="0"/>
              </a:rPr>
              <a:t>Conditions for System Stability</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6146" name="Picture 2"/>
          <p:cNvPicPr>
            <a:picLocks noChangeAspect="1" noChangeArrowheads="1"/>
          </p:cNvPicPr>
          <p:nvPr/>
        </p:nvPicPr>
        <p:blipFill>
          <a:blip r:embed="rId3"/>
          <a:srcRect/>
          <a:stretch>
            <a:fillRect/>
          </a:stretch>
        </p:blipFill>
        <p:spPr bwMode="auto">
          <a:xfrm>
            <a:off x="2895600" y="3352800"/>
            <a:ext cx="3333750" cy="2438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7170" name="Picture 2"/>
          <p:cNvPicPr>
            <a:picLocks noChangeAspect="1" noChangeArrowheads="1"/>
          </p:cNvPicPr>
          <p:nvPr/>
        </p:nvPicPr>
        <p:blipFill>
          <a:blip r:embed="rId3"/>
          <a:srcRect/>
          <a:stretch>
            <a:fillRect/>
          </a:stretch>
        </p:blipFill>
        <p:spPr bwMode="auto">
          <a:xfrm>
            <a:off x="381000" y="1066800"/>
            <a:ext cx="6343650" cy="619125"/>
          </a:xfrm>
          <a:prstGeom prst="rect">
            <a:avLst/>
          </a:prstGeom>
          <a:noFill/>
          <a:ln w="9525">
            <a:noFill/>
            <a:miter lim="800000"/>
            <a:headEnd/>
            <a:tailEnd/>
          </a:ln>
          <a:effectLst/>
        </p:spPr>
      </p:pic>
      <p:sp>
        <p:nvSpPr>
          <p:cNvPr id="6" name="TextBox 5"/>
          <p:cNvSpPr txBox="1"/>
          <p:nvPr/>
        </p:nvSpPr>
        <p:spPr>
          <a:xfrm>
            <a:off x="381000" y="1981200"/>
            <a:ext cx="7848600" cy="830997"/>
          </a:xfrm>
          <a:prstGeom prst="rect">
            <a:avLst/>
          </a:prstGeom>
          <a:noFill/>
        </p:spPr>
        <p:txBody>
          <a:bodyPr wrap="square" rtlCol="0">
            <a:spAutoFit/>
          </a:bodyPr>
          <a:lstStyle/>
          <a:p>
            <a:r>
              <a:rPr lang="en-US" sz="2400" dirty="0" smtClean="0">
                <a:solidFill>
                  <a:schemeClr val="bg1"/>
                </a:solidFill>
                <a:latin typeface="Calibri" pitchFamily="34" charset="0"/>
              </a:rPr>
              <a:t>Without loss of stability, the Maximum power transfer is given by</a:t>
            </a:r>
            <a:endParaRPr lang="en-US" sz="2400" dirty="0">
              <a:solidFill>
                <a:schemeClr val="bg1"/>
              </a:solidFill>
              <a:latin typeface="Calibri" pitchFamily="34" charset="0"/>
            </a:endParaRPr>
          </a:p>
        </p:txBody>
      </p:sp>
      <p:pic>
        <p:nvPicPr>
          <p:cNvPr id="7171" name="Picture 3"/>
          <p:cNvPicPr>
            <a:picLocks noChangeAspect="1" noChangeArrowheads="1"/>
          </p:cNvPicPr>
          <p:nvPr/>
        </p:nvPicPr>
        <p:blipFill>
          <a:blip r:embed="rId4"/>
          <a:srcRect/>
          <a:stretch>
            <a:fillRect/>
          </a:stretch>
        </p:blipFill>
        <p:spPr bwMode="auto">
          <a:xfrm>
            <a:off x="3352800" y="2971800"/>
            <a:ext cx="1943100" cy="1100138"/>
          </a:xfrm>
          <a:prstGeom prst="rect">
            <a:avLst/>
          </a:prstGeom>
          <a:noFill/>
          <a:ln w="9525">
            <a:noFill/>
            <a:miter lim="800000"/>
            <a:headEnd/>
            <a:tailEnd/>
          </a:ln>
          <a:effectLst/>
        </p:spPr>
      </p:pic>
      <p:sp>
        <p:nvSpPr>
          <p:cNvPr id="8" name="TextBox 7"/>
          <p:cNvSpPr txBox="1"/>
          <p:nvPr/>
        </p:nvSpPr>
        <p:spPr>
          <a:xfrm>
            <a:off x="304800" y="4191000"/>
            <a:ext cx="8153400" cy="1200329"/>
          </a:xfrm>
          <a:prstGeom prst="rect">
            <a:avLst/>
          </a:prstGeom>
          <a:noFill/>
        </p:spPr>
        <p:txBody>
          <a:bodyPr wrap="square" rtlCol="0">
            <a:spAutoFit/>
          </a:bodyPr>
          <a:lstStyle/>
          <a:p>
            <a:pPr algn="just"/>
            <a:r>
              <a:rPr lang="en-US" sz="2400" dirty="0" smtClean="0">
                <a:solidFill>
                  <a:schemeClr val="bg1"/>
                </a:solidFill>
                <a:latin typeface="Calibri" pitchFamily="34" charset="0"/>
              </a:rPr>
              <a:t>Assume, the condition when the system is in operation with lower than the steady state stability limit. Then, it may oscillate continuously for a lengthy time if the damping is very low. </a:t>
            </a:r>
            <a:endParaRPr lang="en-US" sz="2400" dirty="0">
              <a:solidFill>
                <a:schemeClr val="bg1"/>
              </a:solidFill>
              <a:latin typeface="Calibri"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1066800"/>
            <a:ext cx="8458200" cy="1200329"/>
          </a:xfrm>
          <a:prstGeom prst="rect">
            <a:avLst/>
          </a:prstGeom>
          <a:noFill/>
        </p:spPr>
        <p:txBody>
          <a:bodyPr wrap="square" rtlCol="0">
            <a:spAutoFit/>
          </a:bodyPr>
          <a:lstStyle/>
          <a:p>
            <a:pPr algn="just"/>
            <a:r>
              <a:rPr lang="en-US" sz="2400" dirty="0" smtClean="0">
                <a:solidFill>
                  <a:schemeClr val="bg1"/>
                </a:solidFill>
                <a:latin typeface="Calibri" pitchFamily="34" charset="0"/>
              </a:rPr>
              <a:t>The oscillation which persists is a hazard to system security. The |</a:t>
            </a:r>
            <a:r>
              <a:rPr lang="en-US" sz="2400" dirty="0" err="1" smtClean="0">
                <a:solidFill>
                  <a:schemeClr val="bg1"/>
                </a:solidFill>
                <a:latin typeface="Calibri" pitchFamily="34" charset="0"/>
              </a:rPr>
              <a:t>V</a:t>
            </a:r>
            <a:r>
              <a:rPr lang="en-US" sz="2400" baseline="-25000" dirty="0" err="1" smtClean="0">
                <a:solidFill>
                  <a:schemeClr val="bg1"/>
                </a:solidFill>
                <a:latin typeface="Calibri" pitchFamily="34" charset="0"/>
              </a:rPr>
              <a:t>t</a:t>
            </a:r>
            <a:r>
              <a:rPr lang="en-US" sz="2400" dirty="0" smtClean="0">
                <a:solidFill>
                  <a:schemeClr val="bg1"/>
                </a:solidFill>
                <a:latin typeface="Calibri" pitchFamily="34" charset="0"/>
              </a:rPr>
              <a:t>| should be kept constant for each load by adjusting the excitation. This is to maintain the </a:t>
            </a:r>
            <a:r>
              <a:rPr lang="en-US" sz="2400" b="1" dirty="0" smtClean="0">
                <a:solidFill>
                  <a:schemeClr val="bg1"/>
                </a:solidFill>
                <a:latin typeface="Calibri" pitchFamily="34" charset="0"/>
              </a:rPr>
              <a:t>steady state stability</a:t>
            </a:r>
            <a:r>
              <a:rPr lang="en-US" sz="2400" dirty="0" smtClean="0">
                <a:solidFill>
                  <a:schemeClr val="bg1"/>
                </a:solidFill>
                <a:latin typeface="Calibri" pitchFamily="34" charset="0"/>
              </a:rPr>
              <a:t> limit.</a:t>
            </a:r>
            <a:endParaRPr lang="en-US" sz="2400" dirty="0">
              <a:latin typeface="Calibri" pitchFamily="34" charset="0"/>
            </a:endParaRPr>
          </a:p>
        </p:txBody>
      </p:sp>
      <p:sp>
        <p:nvSpPr>
          <p:cNvPr id="6" name="TextBox 5"/>
          <p:cNvSpPr txBox="1"/>
          <p:nvPr/>
        </p:nvSpPr>
        <p:spPr>
          <a:xfrm>
            <a:off x="381000" y="2590800"/>
            <a:ext cx="8153400" cy="4154984"/>
          </a:xfrm>
          <a:prstGeom prst="rect">
            <a:avLst/>
          </a:prstGeom>
          <a:noFill/>
        </p:spPr>
        <p:txBody>
          <a:bodyPr wrap="square" rtlCol="0">
            <a:spAutoFit/>
          </a:bodyPr>
          <a:lstStyle/>
          <a:p>
            <a:pPr algn="just"/>
            <a:r>
              <a:rPr lang="en-US" sz="2400" dirty="0" smtClean="0">
                <a:solidFill>
                  <a:schemeClr val="bg1"/>
                </a:solidFill>
                <a:latin typeface="Calibri" pitchFamily="34" charset="0"/>
              </a:rPr>
              <a:t>A system can never be operated higher than its steady state stability limit but it can operate beyond the transient stability limit.</a:t>
            </a:r>
          </a:p>
          <a:p>
            <a:pPr algn="just"/>
            <a:r>
              <a:rPr lang="en-US" sz="2400" dirty="0" smtClean="0">
                <a:solidFill>
                  <a:schemeClr val="bg1"/>
                </a:solidFill>
                <a:latin typeface="Calibri" pitchFamily="34" charset="0"/>
              </a:rPr>
              <a:t>By reducing the X (reactance) or by raising the |E| or by increasing the |V|, the improvement of steady state stability limit of the system is possible.</a:t>
            </a:r>
          </a:p>
          <a:p>
            <a:pPr algn="just"/>
            <a:r>
              <a:rPr lang="en-US" sz="2400" dirty="0" smtClean="0">
                <a:solidFill>
                  <a:schemeClr val="bg1"/>
                </a:solidFill>
                <a:latin typeface="Calibri" pitchFamily="34" charset="0"/>
              </a:rPr>
              <a:t>Two systems to improve the stability limit are quick excitation voltage and higher excitation voltage.</a:t>
            </a:r>
          </a:p>
          <a:p>
            <a:pPr algn="just"/>
            <a:r>
              <a:rPr lang="en-US" sz="2400" dirty="0" smtClean="0">
                <a:solidFill>
                  <a:schemeClr val="bg1"/>
                </a:solidFill>
                <a:latin typeface="Calibri" pitchFamily="34" charset="0"/>
              </a:rPr>
              <a:t>To reduce the X in the transmission line which is having high reactance, we can employ parallel line.</a:t>
            </a:r>
          </a:p>
          <a:p>
            <a:endParaRPr lang="en-US" sz="2400" dirty="0">
              <a:solidFill>
                <a:schemeClr val="bg1"/>
              </a:solidFill>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81000" y="1066800"/>
            <a:ext cx="8458200" cy="1200329"/>
          </a:xfrm>
          <a:prstGeom prst="rect">
            <a:avLst/>
          </a:prstGeom>
          <a:noFill/>
        </p:spPr>
        <p:txBody>
          <a:bodyPr wrap="square" rtlCol="0">
            <a:spAutoFit/>
          </a:bodyPr>
          <a:lstStyle/>
          <a:p>
            <a:r>
              <a:rPr lang="en-US" sz="2400" dirty="0" smtClean="0">
                <a:solidFill>
                  <a:schemeClr val="bg1"/>
                </a:solidFill>
                <a:latin typeface="Calibri" pitchFamily="34" charset="0"/>
              </a:rPr>
              <a:t>Transfer reactance:</a:t>
            </a:r>
          </a:p>
          <a:p>
            <a:pPr algn="just"/>
            <a:r>
              <a:rPr lang="en-US" sz="2400" dirty="0" smtClean="0">
                <a:solidFill>
                  <a:schemeClr val="bg1"/>
                </a:solidFill>
                <a:latin typeface="Calibri" pitchFamily="34" charset="0"/>
              </a:rPr>
              <a:t>                                   Transfer reactance is the reactance between sending end node and receiving end node under fault conditions.</a:t>
            </a:r>
            <a:endParaRPr lang="en-US" sz="2400" dirty="0">
              <a:solidFill>
                <a:schemeClr val="bg1"/>
              </a:solidFill>
              <a:latin typeface="Calibri" pitchFamily="34" charset="0"/>
            </a:endParaRPr>
          </a:p>
        </p:txBody>
      </p:sp>
      <p:pic>
        <p:nvPicPr>
          <p:cNvPr id="6" name="Picture 3"/>
          <p:cNvPicPr>
            <a:picLocks noChangeAspect="1" noChangeArrowheads="1"/>
          </p:cNvPicPr>
          <p:nvPr/>
        </p:nvPicPr>
        <p:blipFill>
          <a:blip r:embed="rId3"/>
          <a:srcRect/>
          <a:stretch>
            <a:fillRect/>
          </a:stretch>
        </p:blipFill>
        <p:spPr bwMode="auto">
          <a:xfrm>
            <a:off x="3352800" y="2971800"/>
            <a:ext cx="1943100" cy="1100138"/>
          </a:xfrm>
          <a:prstGeom prst="rect">
            <a:avLst/>
          </a:prstGeom>
          <a:noFill/>
          <a:ln w="9525">
            <a:noFill/>
            <a:miter lim="800000"/>
            <a:headEnd/>
            <a:tailEnd/>
          </a:ln>
          <a:effectLst/>
        </p:spPr>
      </p:pic>
      <p:sp>
        <p:nvSpPr>
          <p:cNvPr id="7" name="TextBox 6"/>
          <p:cNvSpPr txBox="1"/>
          <p:nvPr/>
        </p:nvSpPr>
        <p:spPr>
          <a:xfrm>
            <a:off x="685800" y="4495800"/>
            <a:ext cx="5410200" cy="1938992"/>
          </a:xfrm>
          <a:prstGeom prst="rect">
            <a:avLst/>
          </a:prstGeom>
          <a:noFill/>
        </p:spPr>
        <p:txBody>
          <a:bodyPr wrap="square" rtlCol="0">
            <a:spAutoFit/>
          </a:bodyPr>
          <a:lstStyle/>
          <a:p>
            <a:r>
              <a:rPr lang="en-US" sz="2400" dirty="0" smtClean="0">
                <a:solidFill>
                  <a:schemeClr val="bg1"/>
                </a:solidFill>
                <a:latin typeface="Calibri" pitchFamily="34" charset="0"/>
              </a:rPr>
              <a:t>X – transfer reactance</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E- sending end voltage</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V- receiving end voltage</a:t>
            </a:r>
            <a:endParaRPr lang="en-US" sz="2400" dirty="0">
              <a:solidFill>
                <a:schemeClr val="bg1"/>
              </a:solidFill>
              <a:latin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81000" y="1066800"/>
            <a:ext cx="7848600" cy="2308324"/>
          </a:xfrm>
          <a:prstGeom prst="rect">
            <a:avLst/>
          </a:prstGeom>
          <a:noFill/>
        </p:spPr>
        <p:txBody>
          <a:bodyPr wrap="square" rtlCol="0">
            <a:spAutoFit/>
          </a:bodyPr>
          <a:lstStyle/>
          <a:p>
            <a:r>
              <a:rPr lang="en-US" sz="2400" dirty="0" smtClean="0">
                <a:solidFill>
                  <a:schemeClr val="bg1"/>
                </a:solidFill>
                <a:latin typeface="Calibri" pitchFamily="34" charset="0"/>
              </a:rPr>
              <a:t>Multi Machine System:-</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In a multi machine system a common base must be selected. Let                      </a:t>
            </a:r>
            <a:r>
              <a:rPr lang="en-US" sz="2400" dirty="0" err="1" smtClean="0">
                <a:solidFill>
                  <a:schemeClr val="bg1"/>
                </a:solidFill>
                <a:latin typeface="Calibri" pitchFamily="34" charset="0"/>
              </a:rPr>
              <a:t>Gmachine</a:t>
            </a:r>
            <a:r>
              <a:rPr lang="en-US" sz="2400" dirty="0" smtClean="0">
                <a:solidFill>
                  <a:schemeClr val="bg1"/>
                </a:solidFill>
                <a:latin typeface="Calibri" pitchFamily="34" charset="0"/>
              </a:rPr>
              <a:t> = machine rating (base)</a:t>
            </a:r>
          </a:p>
          <a:p>
            <a:r>
              <a:rPr lang="en-US" sz="2400" dirty="0" smtClean="0">
                <a:solidFill>
                  <a:schemeClr val="bg1"/>
                </a:solidFill>
                <a:latin typeface="Calibri" pitchFamily="34" charset="0"/>
              </a:rPr>
              <a:t>                              </a:t>
            </a:r>
            <a:r>
              <a:rPr lang="en-US" sz="2400" dirty="0" err="1" smtClean="0">
                <a:solidFill>
                  <a:schemeClr val="bg1"/>
                </a:solidFill>
                <a:latin typeface="Calibri" pitchFamily="34" charset="0"/>
              </a:rPr>
              <a:t>Gsystem</a:t>
            </a:r>
            <a:r>
              <a:rPr lang="en-US" sz="2400" dirty="0" smtClean="0">
                <a:solidFill>
                  <a:schemeClr val="bg1"/>
                </a:solidFill>
                <a:latin typeface="Calibri" pitchFamily="34" charset="0"/>
              </a:rPr>
              <a:t> = system base</a:t>
            </a:r>
          </a:p>
          <a:p>
            <a:r>
              <a:rPr lang="en-US" sz="2400" dirty="0" smtClean="0">
                <a:solidFill>
                  <a:schemeClr val="bg1"/>
                </a:solidFill>
                <a:latin typeface="Calibri" pitchFamily="34" charset="0"/>
              </a:rPr>
              <a:t>From swing equation we can write </a:t>
            </a:r>
            <a:endParaRPr lang="en-US" sz="2400" dirty="0">
              <a:solidFill>
                <a:schemeClr val="bg1"/>
              </a:solidFill>
              <a:latin typeface="Calibri" pitchFamily="34" charset="0"/>
            </a:endParaRPr>
          </a:p>
        </p:txBody>
      </p:sp>
      <p:pic>
        <p:nvPicPr>
          <p:cNvPr id="8194" name="Picture 2"/>
          <p:cNvPicPr>
            <a:picLocks noChangeAspect="1" noChangeArrowheads="1"/>
          </p:cNvPicPr>
          <p:nvPr/>
        </p:nvPicPr>
        <p:blipFill>
          <a:blip r:embed="rId3"/>
          <a:srcRect/>
          <a:stretch>
            <a:fillRect/>
          </a:stretch>
        </p:blipFill>
        <p:spPr bwMode="auto">
          <a:xfrm>
            <a:off x="990600" y="3657600"/>
            <a:ext cx="6515100" cy="2743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81000" y="1066800"/>
            <a:ext cx="8534400" cy="1569660"/>
          </a:xfrm>
          <a:prstGeom prst="rect">
            <a:avLst/>
          </a:prstGeom>
          <a:noFill/>
        </p:spPr>
        <p:txBody>
          <a:bodyPr wrap="square" rtlCol="0">
            <a:spAutoFit/>
          </a:bodyPr>
          <a:lstStyle/>
          <a:p>
            <a:r>
              <a:rPr lang="en-US" sz="2400" dirty="0" smtClean="0">
                <a:solidFill>
                  <a:schemeClr val="bg1"/>
                </a:solidFill>
                <a:latin typeface="Calibri" pitchFamily="34" charset="0"/>
              </a:rPr>
              <a:t>Machines Swinging in Unison (Coherently) :-</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Let us consider the swing equations of two machines on a common system base, i.e.,</a:t>
            </a:r>
            <a:endParaRPr lang="en-US" sz="2400" dirty="0">
              <a:solidFill>
                <a:schemeClr val="bg1"/>
              </a:solidFill>
              <a:latin typeface="Calibri" pitchFamily="34" charset="0"/>
            </a:endParaRPr>
          </a:p>
        </p:txBody>
      </p:sp>
      <p:pic>
        <p:nvPicPr>
          <p:cNvPr id="9218" name="Picture 2"/>
          <p:cNvPicPr>
            <a:picLocks noChangeAspect="1" noChangeArrowheads="1"/>
          </p:cNvPicPr>
          <p:nvPr/>
        </p:nvPicPr>
        <p:blipFill>
          <a:blip r:embed="rId3"/>
          <a:srcRect/>
          <a:stretch>
            <a:fillRect/>
          </a:stretch>
        </p:blipFill>
        <p:spPr bwMode="auto">
          <a:xfrm>
            <a:off x="3352800" y="2819400"/>
            <a:ext cx="2324100" cy="1143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4"/>
          <a:srcRect/>
          <a:stretch>
            <a:fillRect/>
          </a:stretch>
        </p:blipFill>
        <p:spPr bwMode="auto">
          <a:xfrm>
            <a:off x="3505200" y="3733800"/>
            <a:ext cx="1866900" cy="866775"/>
          </a:xfrm>
          <a:prstGeom prst="rect">
            <a:avLst/>
          </a:prstGeom>
          <a:noFill/>
          <a:ln w="9525">
            <a:noFill/>
            <a:miter lim="800000"/>
            <a:headEnd/>
            <a:tailEnd/>
          </a:ln>
          <a:effectLst/>
        </p:spPr>
      </p:pic>
      <p:sp>
        <p:nvSpPr>
          <p:cNvPr id="8" name="TextBox 7"/>
          <p:cNvSpPr txBox="1"/>
          <p:nvPr/>
        </p:nvSpPr>
        <p:spPr>
          <a:xfrm>
            <a:off x="685800" y="4876800"/>
            <a:ext cx="7543800" cy="461665"/>
          </a:xfrm>
          <a:prstGeom prst="rect">
            <a:avLst/>
          </a:prstGeom>
          <a:noFill/>
        </p:spPr>
        <p:txBody>
          <a:bodyPr wrap="square" rtlCol="0">
            <a:spAutoFit/>
          </a:bodyPr>
          <a:lstStyle/>
          <a:p>
            <a:r>
              <a:rPr lang="en-US" sz="2400" dirty="0" smtClean="0">
                <a:solidFill>
                  <a:schemeClr val="bg1"/>
                </a:solidFill>
                <a:latin typeface="Calibri" pitchFamily="34" charset="0"/>
              </a:rPr>
              <a:t>Since the machines rotor swing in unison,</a:t>
            </a:r>
            <a:endParaRPr lang="en-US" sz="2400" dirty="0">
              <a:solidFill>
                <a:schemeClr val="bg1"/>
              </a:solidFill>
              <a:latin typeface="Calibri" pitchFamily="34" charset="0"/>
            </a:endParaRPr>
          </a:p>
        </p:txBody>
      </p:sp>
      <p:pic>
        <p:nvPicPr>
          <p:cNvPr id="9220" name="Picture 4"/>
          <p:cNvPicPr>
            <a:picLocks noChangeAspect="1" noChangeArrowheads="1"/>
          </p:cNvPicPr>
          <p:nvPr/>
        </p:nvPicPr>
        <p:blipFill>
          <a:blip r:embed="rId5"/>
          <a:srcRect/>
          <a:stretch>
            <a:fillRect/>
          </a:stretch>
        </p:blipFill>
        <p:spPr bwMode="auto">
          <a:xfrm>
            <a:off x="3657600" y="5562600"/>
            <a:ext cx="1371600" cy="71437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457200" y="1143000"/>
            <a:ext cx="5943600" cy="461665"/>
          </a:xfrm>
          <a:prstGeom prst="rect">
            <a:avLst/>
          </a:prstGeom>
          <a:noFill/>
        </p:spPr>
        <p:txBody>
          <a:bodyPr wrap="square" rtlCol="0">
            <a:spAutoFit/>
          </a:bodyPr>
          <a:lstStyle/>
          <a:p>
            <a:r>
              <a:rPr lang="en-US" sz="2400" dirty="0" smtClean="0">
                <a:solidFill>
                  <a:schemeClr val="bg1"/>
                </a:solidFill>
                <a:latin typeface="Calibri" pitchFamily="34" charset="0"/>
              </a:rPr>
              <a:t>Simplifying above all equations</a:t>
            </a:r>
            <a:endParaRPr lang="en-US" sz="2400" dirty="0">
              <a:solidFill>
                <a:schemeClr val="bg1"/>
              </a:solidFill>
              <a:latin typeface="Calibri" pitchFamily="34" charset="0"/>
            </a:endParaRPr>
          </a:p>
        </p:txBody>
      </p:sp>
      <p:pic>
        <p:nvPicPr>
          <p:cNvPr id="10242" name="Picture 2"/>
          <p:cNvPicPr>
            <a:picLocks noChangeAspect="1" noChangeArrowheads="1"/>
          </p:cNvPicPr>
          <p:nvPr/>
        </p:nvPicPr>
        <p:blipFill>
          <a:blip r:embed="rId3"/>
          <a:srcRect/>
          <a:stretch>
            <a:fillRect/>
          </a:stretch>
        </p:blipFill>
        <p:spPr bwMode="auto">
          <a:xfrm>
            <a:off x="2438400" y="1981200"/>
            <a:ext cx="3848100" cy="1981200"/>
          </a:xfrm>
          <a:prstGeom prst="rect">
            <a:avLst/>
          </a:prstGeom>
          <a:noFill/>
          <a:ln w="9525">
            <a:noFill/>
            <a:miter lim="800000"/>
            <a:headEnd/>
            <a:tailEnd/>
          </a:ln>
          <a:effectLst/>
        </p:spPr>
      </p:pic>
      <p:sp>
        <p:nvSpPr>
          <p:cNvPr id="7" name="TextBox 6"/>
          <p:cNvSpPr txBox="1"/>
          <p:nvPr/>
        </p:nvSpPr>
        <p:spPr>
          <a:xfrm>
            <a:off x="609600" y="4114800"/>
            <a:ext cx="7239000" cy="461665"/>
          </a:xfrm>
          <a:prstGeom prst="rect">
            <a:avLst/>
          </a:prstGeom>
          <a:noFill/>
        </p:spPr>
        <p:txBody>
          <a:bodyPr wrap="square" rtlCol="0">
            <a:spAutoFit/>
          </a:bodyPr>
          <a:lstStyle/>
          <a:p>
            <a:r>
              <a:rPr lang="en-US" sz="2400" dirty="0" smtClean="0">
                <a:solidFill>
                  <a:schemeClr val="bg1"/>
                </a:solidFill>
                <a:latin typeface="Calibri" pitchFamily="34" charset="0"/>
              </a:rPr>
              <a:t>Equivalent inertia </a:t>
            </a:r>
            <a:r>
              <a:rPr lang="en-US" sz="2400" dirty="0" err="1" smtClean="0">
                <a:solidFill>
                  <a:schemeClr val="bg1"/>
                </a:solidFill>
                <a:latin typeface="Calibri" pitchFamily="34" charset="0"/>
              </a:rPr>
              <a:t>Heq</a:t>
            </a:r>
            <a:r>
              <a:rPr lang="en-US" sz="2400" dirty="0" smtClean="0">
                <a:solidFill>
                  <a:schemeClr val="bg1"/>
                </a:solidFill>
                <a:latin typeface="Calibri" pitchFamily="34" charset="0"/>
              </a:rPr>
              <a:t> can be expressed as:</a:t>
            </a:r>
            <a:endParaRPr lang="en-US" sz="2400" dirty="0">
              <a:solidFill>
                <a:schemeClr val="bg1"/>
              </a:solidFill>
              <a:latin typeface="Calibri" pitchFamily="34" charset="0"/>
            </a:endParaRPr>
          </a:p>
        </p:txBody>
      </p:sp>
      <p:pic>
        <p:nvPicPr>
          <p:cNvPr id="10243" name="Picture 3"/>
          <p:cNvPicPr>
            <a:picLocks noChangeAspect="1" noChangeArrowheads="1"/>
          </p:cNvPicPr>
          <p:nvPr/>
        </p:nvPicPr>
        <p:blipFill>
          <a:blip r:embed="rId4"/>
          <a:srcRect/>
          <a:stretch>
            <a:fillRect/>
          </a:stretch>
        </p:blipFill>
        <p:spPr bwMode="auto">
          <a:xfrm>
            <a:off x="2362200" y="4876800"/>
            <a:ext cx="4533900" cy="914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90600"/>
            <a:ext cx="8458200" cy="4524315"/>
          </a:xfrm>
          <a:prstGeom prst="rect">
            <a:avLst/>
          </a:prstGeom>
          <a:noFill/>
        </p:spPr>
        <p:txBody>
          <a:bodyPr wrap="square" rtlCol="0">
            <a:spAutoFit/>
          </a:bodyPr>
          <a:lstStyle/>
          <a:p>
            <a:pPr algn="just"/>
            <a:r>
              <a:rPr lang="en-US" sz="2400" dirty="0" smtClean="0">
                <a:solidFill>
                  <a:schemeClr val="bg1"/>
                </a:solidFill>
                <a:latin typeface="Calibri" pitchFamily="34" charset="0"/>
              </a:rPr>
              <a:t>A 60 Hz, 4 pole turbo-generator rated 100MVA, 13.8 KV has inertia constant of 10 MJ/MVA. </a:t>
            </a:r>
          </a:p>
          <a:p>
            <a:pPr marL="457200" indent="-457200" algn="just">
              <a:buAutoNum type="alphaLcParenBoth"/>
            </a:pPr>
            <a:r>
              <a:rPr lang="en-US" sz="2400" dirty="0" smtClean="0">
                <a:solidFill>
                  <a:schemeClr val="bg1"/>
                </a:solidFill>
                <a:latin typeface="Calibri" pitchFamily="34" charset="0"/>
              </a:rPr>
              <a:t>Find stored energy in the rotor at synchronous speed.</a:t>
            </a:r>
          </a:p>
          <a:p>
            <a:pPr marL="457200" indent="-457200" algn="just">
              <a:buAutoNum type="alphaLcParenBoth"/>
            </a:pPr>
            <a:r>
              <a:rPr lang="en-US" sz="2400" dirty="0" smtClean="0">
                <a:solidFill>
                  <a:schemeClr val="bg1"/>
                </a:solidFill>
                <a:latin typeface="Calibri" pitchFamily="34" charset="0"/>
              </a:rPr>
              <a:t>If the input to the generator is suddenly raised to 60 MW for an electrical load of 50 MW, find rotor acceleration. </a:t>
            </a:r>
          </a:p>
          <a:p>
            <a:pPr marL="457200" indent="-457200" algn="just">
              <a:buAutoNum type="alphaLcParenBoth"/>
            </a:pPr>
            <a:r>
              <a:rPr lang="en-US" sz="2400" dirty="0" smtClean="0">
                <a:solidFill>
                  <a:schemeClr val="bg1"/>
                </a:solidFill>
                <a:latin typeface="Calibri" pitchFamily="34" charset="0"/>
              </a:rPr>
              <a:t>If the rotor acceleration calculated in part (b) is maintained for 12 cycles, find the change in torque angle and rotor speed in rpm at the end of this period. </a:t>
            </a:r>
          </a:p>
          <a:p>
            <a:pPr marL="457200" indent="-457200" algn="just">
              <a:buAutoNum type="alphaLcParenBoth"/>
            </a:pPr>
            <a:r>
              <a:rPr lang="en-US" sz="2400" dirty="0" smtClean="0">
                <a:solidFill>
                  <a:schemeClr val="bg1"/>
                </a:solidFill>
                <a:latin typeface="Calibri" pitchFamily="34" charset="0"/>
              </a:rPr>
              <a:t>Another generator 150 MVA, having inertia constant 4 MJ/MVA is put in parallel with above generator. Find the inertia constant for the equivalent generator on a base 50 MVA.</a:t>
            </a:r>
            <a:endParaRPr lang="en-US" sz="2400" dirty="0">
              <a:solidFill>
                <a:schemeClr val="bg1"/>
              </a:solidFill>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1266" name="Picture 2"/>
          <p:cNvPicPr>
            <a:picLocks noChangeAspect="1" noChangeArrowheads="1"/>
          </p:cNvPicPr>
          <p:nvPr/>
        </p:nvPicPr>
        <p:blipFill>
          <a:blip r:embed="rId3"/>
          <a:srcRect/>
          <a:stretch>
            <a:fillRect/>
          </a:stretch>
        </p:blipFill>
        <p:spPr bwMode="auto">
          <a:xfrm>
            <a:off x="609600" y="1295400"/>
            <a:ext cx="7848600" cy="183832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a:srcRect/>
          <a:stretch>
            <a:fillRect/>
          </a:stretch>
        </p:blipFill>
        <p:spPr bwMode="auto">
          <a:xfrm>
            <a:off x="1447800" y="3200400"/>
            <a:ext cx="7010400" cy="177165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5"/>
          <a:srcRect/>
          <a:stretch>
            <a:fillRect/>
          </a:stretch>
        </p:blipFill>
        <p:spPr bwMode="auto">
          <a:xfrm>
            <a:off x="990600" y="5334000"/>
            <a:ext cx="7010400" cy="4476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6"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7" name="TextBox 6"/>
          <p:cNvSpPr txBox="1"/>
          <p:nvPr/>
        </p:nvSpPr>
        <p:spPr>
          <a:xfrm>
            <a:off x="304800" y="1295400"/>
            <a:ext cx="8153400" cy="5938599"/>
          </a:xfrm>
          <a:prstGeom prst="rect">
            <a:avLst/>
          </a:prstGeom>
          <a:noFill/>
        </p:spPr>
        <p:txBody>
          <a:bodyPr wrap="square" rtlCol="0">
            <a:spAutoFit/>
          </a:bodyPr>
          <a:lstStyle/>
          <a:p>
            <a:pPr algn="just"/>
            <a:r>
              <a:rPr lang="en-US" sz="2200" b="1" dirty="0" smtClean="0">
                <a:solidFill>
                  <a:schemeClr val="bg1"/>
                </a:solidFill>
                <a:latin typeface="Calibri" pitchFamily="34" charset="0"/>
              </a:rPr>
              <a:t>Steady-state stability</a:t>
            </a:r>
            <a:r>
              <a:rPr lang="en-US" sz="2200" dirty="0" smtClean="0">
                <a:solidFill>
                  <a:schemeClr val="bg1"/>
                </a:solidFill>
                <a:latin typeface="Calibri" pitchFamily="34" charset="0"/>
              </a:rPr>
              <a:t> – It refers to the ability of the system to regain its synchronism (speed &amp; frequency of all the network are same) after slow and small disturbance which occurs due to gradual power changes. Steady-state stability is subdivided into two types</a:t>
            </a:r>
          </a:p>
          <a:p>
            <a:pPr algn="just"/>
            <a:r>
              <a:rPr lang="en-US" sz="2200" b="1" dirty="0" smtClean="0">
                <a:solidFill>
                  <a:schemeClr val="bg1"/>
                </a:solidFill>
                <a:latin typeface="Calibri" pitchFamily="34" charset="0"/>
              </a:rPr>
              <a:t>Dynamic stability</a:t>
            </a:r>
            <a:r>
              <a:rPr lang="en-US" sz="2200" dirty="0" smtClean="0">
                <a:solidFill>
                  <a:schemeClr val="bg1"/>
                </a:solidFill>
                <a:latin typeface="Calibri" pitchFamily="34" charset="0"/>
              </a:rPr>
              <a:t> – It denotes the stability of a system to reach its stable condition after a very small disturbance (disturbance occurs only for 10 to 30 seconds). It is also known as small signal stability. It occurs mainly due to the fluctuation in load or generation level.</a:t>
            </a:r>
          </a:p>
          <a:p>
            <a:pPr algn="just"/>
            <a:r>
              <a:rPr lang="en-US" sz="2200" b="1" dirty="0" smtClean="0">
                <a:solidFill>
                  <a:schemeClr val="bg1"/>
                </a:solidFill>
                <a:latin typeface="Calibri" pitchFamily="34" charset="0"/>
              </a:rPr>
              <a:t>Static stability</a:t>
            </a:r>
            <a:r>
              <a:rPr lang="en-US" sz="2200" dirty="0" smtClean="0">
                <a:solidFill>
                  <a:schemeClr val="bg1"/>
                </a:solidFill>
                <a:latin typeface="Calibri" pitchFamily="34" charset="0"/>
              </a:rPr>
              <a:t> – It refers to the stability of the system that obtains without the aid (benefit) of automatic control devices such as governors and voltage regulators.</a:t>
            </a:r>
          </a:p>
          <a:p>
            <a:pPr algn="just"/>
            <a:r>
              <a:rPr lang="en-US" sz="2200" b="1" dirty="0" smtClean="0">
                <a:solidFill>
                  <a:schemeClr val="bg1"/>
                </a:solidFill>
                <a:latin typeface="Calibri" pitchFamily="34" charset="0"/>
              </a:rPr>
              <a:t>Transient Stability</a:t>
            </a:r>
            <a:r>
              <a:rPr lang="en-US" sz="2200" dirty="0" smtClean="0">
                <a:solidFill>
                  <a:schemeClr val="bg1"/>
                </a:solidFill>
                <a:latin typeface="Calibri" pitchFamily="34" charset="0"/>
              </a:rPr>
              <a:t> – It is defined as the ability of the power system to return to its normal conditions after a large disturbance. The large disturbance occurs in the system due to the sudden removal of the load, line switching operations; fault occurs in the system, sudden outage of a line, etc.</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2290" name="Picture 2"/>
          <p:cNvPicPr>
            <a:picLocks noChangeAspect="1" noChangeArrowheads="1"/>
          </p:cNvPicPr>
          <p:nvPr/>
        </p:nvPicPr>
        <p:blipFill>
          <a:blip r:embed="rId3"/>
          <a:srcRect/>
          <a:stretch>
            <a:fillRect/>
          </a:stretch>
        </p:blipFill>
        <p:spPr bwMode="auto">
          <a:xfrm>
            <a:off x="152400" y="990600"/>
            <a:ext cx="8077200" cy="2981325"/>
          </a:xfrm>
          <a:prstGeom prst="rect">
            <a:avLst/>
          </a:prstGeom>
          <a:noFill/>
          <a:ln w="9525">
            <a:noFill/>
            <a:miter lim="800000"/>
            <a:headEnd/>
            <a:tailEnd/>
          </a:ln>
          <a:effectLst/>
        </p:spPr>
      </p:pic>
      <p:sp>
        <p:nvSpPr>
          <p:cNvPr id="6" name="TextBox 5"/>
          <p:cNvSpPr txBox="1"/>
          <p:nvPr/>
        </p:nvSpPr>
        <p:spPr>
          <a:xfrm>
            <a:off x="609600" y="4267200"/>
            <a:ext cx="7543800" cy="2308324"/>
          </a:xfrm>
          <a:prstGeom prst="rect">
            <a:avLst/>
          </a:prstGeom>
          <a:noFill/>
        </p:spPr>
        <p:txBody>
          <a:bodyPr wrap="square" rtlCol="0">
            <a:spAutoFit/>
          </a:bodyPr>
          <a:lstStyle/>
          <a:p>
            <a:pPr algn="just"/>
            <a:r>
              <a:rPr lang="en-US" sz="2400" dirty="0" smtClean="0">
                <a:solidFill>
                  <a:schemeClr val="bg1"/>
                </a:solidFill>
                <a:latin typeface="Calibri" pitchFamily="34" charset="0"/>
              </a:rPr>
              <a:t>Example2:- Find the maximum steady-state power capability of a system consisting of a generator equivalent reactance of 0.4pu connected to an infinite bus through a series reactance of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The terminal voltage of the generator is held at1.10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and the voltage of the infinite bus is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3314" name="Picture 2"/>
          <p:cNvPicPr>
            <a:picLocks noChangeAspect="1" noChangeArrowheads="1"/>
          </p:cNvPicPr>
          <p:nvPr/>
        </p:nvPicPr>
        <p:blipFill>
          <a:blip r:embed="rId3"/>
          <a:srcRect/>
          <a:stretch>
            <a:fillRect/>
          </a:stretch>
        </p:blipFill>
        <p:spPr bwMode="auto">
          <a:xfrm>
            <a:off x="304800" y="1066801"/>
            <a:ext cx="8305800" cy="28956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a:srcRect/>
          <a:stretch>
            <a:fillRect/>
          </a:stretch>
        </p:blipFill>
        <p:spPr bwMode="auto">
          <a:xfrm>
            <a:off x="1447800" y="4114800"/>
            <a:ext cx="6400800" cy="16954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4338" name="Picture 2"/>
          <p:cNvPicPr>
            <a:picLocks noChangeAspect="1" noChangeArrowheads="1"/>
          </p:cNvPicPr>
          <p:nvPr/>
        </p:nvPicPr>
        <p:blipFill>
          <a:blip r:embed="rId3"/>
          <a:srcRect/>
          <a:stretch>
            <a:fillRect/>
          </a:stretch>
        </p:blipFill>
        <p:spPr bwMode="auto">
          <a:xfrm>
            <a:off x="0" y="1066800"/>
            <a:ext cx="8305800" cy="28860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14400"/>
            <a:ext cx="8534400" cy="3046988"/>
          </a:xfrm>
          <a:prstGeom prst="rect">
            <a:avLst/>
          </a:prstGeom>
          <a:noFill/>
        </p:spPr>
        <p:txBody>
          <a:bodyPr wrap="square" rtlCol="0">
            <a:spAutoFit/>
          </a:bodyPr>
          <a:lstStyle/>
          <a:p>
            <a:pPr algn="just"/>
            <a:r>
              <a:rPr lang="en-US" sz="2400" dirty="0" smtClean="0">
                <a:solidFill>
                  <a:schemeClr val="bg1"/>
                </a:solidFill>
                <a:latin typeface="Calibri" pitchFamily="34" charset="0"/>
              </a:rPr>
              <a:t>Synchronizing Power and Torque Coefficient</a:t>
            </a:r>
          </a:p>
          <a:p>
            <a:pPr algn="just"/>
            <a:r>
              <a:rPr lang="en-US" sz="2400" b="1" dirty="0" smtClean="0">
                <a:solidFill>
                  <a:schemeClr val="bg1"/>
                </a:solidFill>
                <a:latin typeface="Calibri" pitchFamily="34" charset="0"/>
              </a:rPr>
              <a:t>Definition: – Synchronizing Power</a:t>
            </a:r>
            <a:r>
              <a:rPr lang="en-US" sz="2400" dirty="0" smtClean="0">
                <a:solidFill>
                  <a:schemeClr val="bg1"/>
                </a:solidFill>
                <a:latin typeface="Calibri" pitchFamily="34" charset="0"/>
              </a:rPr>
              <a:t> is defined as the varying of the synchronous power P on varying in the load angle δ. It is also called </a:t>
            </a:r>
            <a:r>
              <a:rPr lang="en-US" sz="2400" b="1" dirty="0" smtClean="0">
                <a:solidFill>
                  <a:schemeClr val="bg1"/>
                </a:solidFill>
                <a:latin typeface="Calibri" pitchFamily="34" charset="0"/>
              </a:rPr>
              <a:t>Stiffness of Coupling</a:t>
            </a: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Stability</a:t>
            </a:r>
            <a:r>
              <a:rPr lang="en-US" sz="2400" dirty="0" smtClean="0">
                <a:solidFill>
                  <a:schemeClr val="bg1"/>
                </a:solidFill>
                <a:latin typeface="Calibri" pitchFamily="34" charset="0"/>
              </a:rPr>
              <a:t> or </a:t>
            </a:r>
            <a:r>
              <a:rPr lang="en-US" sz="2400" b="1" dirty="0" smtClean="0">
                <a:solidFill>
                  <a:schemeClr val="bg1"/>
                </a:solidFill>
                <a:latin typeface="Calibri" pitchFamily="34" charset="0"/>
              </a:rPr>
              <a:t>Rigidity factor</a:t>
            </a:r>
            <a:r>
              <a:rPr lang="en-US" sz="2400" dirty="0" smtClean="0">
                <a:solidFill>
                  <a:schemeClr val="bg1"/>
                </a:solidFill>
                <a:latin typeface="Calibri" pitchFamily="34" charset="0"/>
              </a:rPr>
              <a:t>. It is represented as </a:t>
            </a:r>
            <a:r>
              <a:rPr lang="en-US" sz="2400" b="1" dirty="0" err="1" smtClean="0">
                <a:solidFill>
                  <a:schemeClr val="bg1"/>
                </a:solidFill>
                <a:latin typeface="Calibri" pitchFamily="34" charset="0"/>
              </a:rPr>
              <a:t>P</a:t>
            </a:r>
            <a:r>
              <a:rPr lang="en-US" sz="2400" b="1" baseline="-25000" dirty="0" err="1" smtClean="0">
                <a:solidFill>
                  <a:schemeClr val="bg1"/>
                </a:solidFill>
                <a:latin typeface="Calibri" pitchFamily="34" charset="0"/>
              </a:rPr>
              <a:t>syn</a:t>
            </a:r>
            <a:r>
              <a:rPr lang="en-US" sz="2400" dirty="0" smtClean="0">
                <a:solidFill>
                  <a:schemeClr val="bg1"/>
                </a:solidFill>
                <a:latin typeface="Calibri" pitchFamily="34" charset="0"/>
              </a:rPr>
              <a:t>. A synchronous machine, whether a generator or a motor, when </a:t>
            </a:r>
            <a:r>
              <a:rPr lang="en-US" sz="2400" dirty="0" err="1" smtClean="0">
                <a:solidFill>
                  <a:schemeClr val="bg1"/>
                </a:solidFill>
                <a:latin typeface="Calibri" pitchFamily="34" charset="0"/>
              </a:rPr>
              <a:t>synchronised</a:t>
            </a:r>
            <a:r>
              <a:rPr lang="en-US" sz="2400" dirty="0" smtClean="0">
                <a:solidFill>
                  <a:schemeClr val="bg1"/>
                </a:solidFill>
                <a:latin typeface="Calibri" pitchFamily="34" charset="0"/>
              </a:rPr>
              <a:t> to infinite </a:t>
            </a:r>
            <a:r>
              <a:rPr lang="en-US" sz="2400" dirty="0" err="1" smtClean="0">
                <a:solidFill>
                  <a:schemeClr val="bg1"/>
                </a:solidFill>
                <a:latin typeface="Calibri" pitchFamily="34" charset="0"/>
              </a:rPr>
              <a:t>Busbars</a:t>
            </a:r>
            <a:r>
              <a:rPr lang="en-US" sz="2400" dirty="0" smtClean="0">
                <a:solidFill>
                  <a:schemeClr val="bg1"/>
                </a:solidFill>
                <a:latin typeface="Calibri" pitchFamily="34" charset="0"/>
              </a:rPr>
              <a:t> has an inherent tendency to remain in</a:t>
            </a:r>
            <a:r>
              <a:rPr lang="en-US" sz="2400" b="1" dirty="0" smtClean="0">
                <a:solidFill>
                  <a:schemeClr val="bg1"/>
                </a:solidFill>
                <a:latin typeface="Calibri" pitchFamily="34" charset="0"/>
              </a:rPr>
              <a:t> Synchronism</a:t>
            </a:r>
            <a:r>
              <a:rPr lang="en-US" sz="2400" dirty="0" smtClean="0">
                <a:solidFill>
                  <a:schemeClr val="bg1"/>
                </a:solidFill>
                <a:latin typeface="Calibri" pitchFamily="34" charset="0"/>
              </a:rPr>
              <a:t>.</a:t>
            </a:r>
          </a:p>
          <a:p>
            <a:endParaRPr lang="en-US" sz="2400" dirty="0">
              <a:solidFill>
                <a:schemeClr val="bg1"/>
              </a:solidFill>
              <a:latin typeface="Calibri" pitchFamily="34" charset="0"/>
            </a:endParaRPr>
          </a:p>
        </p:txBody>
      </p:sp>
      <p:sp>
        <p:nvSpPr>
          <p:cNvPr id="6" name="TextBox 5"/>
          <p:cNvSpPr txBox="1"/>
          <p:nvPr/>
        </p:nvSpPr>
        <p:spPr>
          <a:xfrm>
            <a:off x="457200" y="3657600"/>
            <a:ext cx="8305800" cy="2308324"/>
          </a:xfrm>
          <a:prstGeom prst="rect">
            <a:avLst/>
          </a:prstGeom>
          <a:noFill/>
        </p:spPr>
        <p:txBody>
          <a:bodyPr wrap="square" rtlCol="0">
            <a:spAutoFit/>
          </a:bodyPr>
          <a:lstStyle/>
          <a:p>
            <a:pPr algn="just"/>
            <a:r>
              <a:rPr lang="en-US" sz="2400" dirty="0" smtClean="0">
                <a:solidFill>
                  <a:schemeClr val="bg1"/>
                </a:solidFill>
                <a:latin typeface="Calibri" pitchFamily="34" charset="0"/>
              </a:rPr>
              <a:t>Consider asynchronous generator transferring a steady power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at a steady load angle δ</a:t>
            </a:r>
            <a:r>
              <a:rPr lang="en-US" sz="2400" baseline="-25000" dirty="0" smtClean="0">
                <a:solidFill>
                  <a:schemeClr val="bg1"/>
                </a:solidFill>
                <a:latin typeface="Calibri" pitchFamily="34" charset="0"/>
              </a:rPr>
              <a:t>0</a:t>
            </a:r>
            <a:r>
              <a:rPr lang="en-US" sz="2400" dirty="0" smtClean="0">
                <a:solidFill>
                  <a:schemeClr val="bg1"/>
                </a:solidFill>
                <a:latin typeface="Calibri" pitchFamily="34" charset="0"/>
              </a:rPr>
              <a:t>. Suppose that, due to a transient disturbance, the rotor of the generator accelerates, resulting from an increase in the load angle by </a:t>
            </a:r>
            <a:r>
              <a:rPr lang="en-US" sz="2400" dirty="0" err="1" smtClean="0">
                <a:solidFill>
                  <a:schemeClr val="bg1"/>
                </a:solidFill>
                <a:latin typeface="Calibri" pitchFamily="34" charset="0"/>
              </a:rPr>
              <a:t>dδ</a:t>
            </a:r>
            <a:r>
              <a:rPr lang="en-US" sz="2400" dirty="0" smtClean="0">
                <a:solidFill>
                  <a:schemeClr val="bg1"/>
                </a:solidFill>
                <a:latin typeface="Calibri" pitchFamily="34" charset="0"/>
              </a:rPr>
              <a:t>. The operating point of the machine shifts to a new constant power line and the load on the machine increases to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δP</a:t>
            </a:r>
            <a:r>
              <a:rPr lang="en-US" sz="2400" dirty="0" smtClean="0">
                <a:solidFill>
                  <a:schemeClr val="bg1"/>
                </a:solidFill>
                <a:latin typeface="Calibri" pitchFamily="34" charset="0"/>
              </a:rPr>
              <a:t>. </a:t>
            </a:r>
            <a:endParaRPr lang="en-US" sz="2400" dirty="0">
              <a:solidFill>
                <a:schemeClr val="bg1"/>
              </a:solidFill>
              <a:latin typeface="Calibri"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90600"/>
            <a:ext cx="8305800" cy="1200329"/>
          </a:xfrm>
          <a:prstGeom prst="rect">
            <a:avLst/>
          </a:prstGeom>
          <a:noFill/>
        </p:spPr>
        <p:txBody>
          <a:bodyPr wrap="square" rtlCol="0">
            <a:spAutoFit/>
          </a:bodyPr>
          <a:lstStyle/>
          <a:p>
            <a:pPr algn="just"/>
            <a:r>
              <a:rPr lang="en-US" sz="2400" dirty="0" smtClean="0">
                <a:solidFill>
                  <a:schemeClr val="bg1"/>
                </a:solidFill>
                <a:latin typeface="Calibri" pitchFamily="34" charset="0"/>
              </a:rPr>
              <a:t>The steady power input of the machine does not change, and the additional load which is added decreases the speed of the machine and brings it back to synchronism.</a:t>
            </a:r>
            <a:endParaRPr lang="en-US" sz="2400" dirty="0"/>
          </a:p>
        </p:txBody>
      </p:sp>
      <p:sp>
        <p:nvSpPr>
          <p:cNvPr id="6" name="TextBox 5"/>
          <p:cNvSpPr txBox="1"/>
          <p:nvPr/>
        </p:nvSpPr>
        <p:spPr>
          <a:xfrm>
            <a:off x="457200" y="2286000"/>
            <a:ext cx="8229600" cy="4154984"/>
          </a:xfrm>
          <a:prstGeom prst="rect">
            <a:avLst/>
          </a:prstGeom>
          <a:noFill/>
        </p:spPr>
        <p:txBody>
          <a:bodyPr wrap="square" rtlCol="0">
            <a:spAutoFit/>
          </a:bodyPr>
          <a:lstStyle/>
          <a:p>
            <a:pPr algn="just"/>
            <a:r>
              <a:rPr lang="en-US" sz="2400" dirty="0" smtClean="0">
                <a:solidFill>
                  <a:schemeClr val="bg1"/>
                </a:solidFill>
                <a:latin typeface="Calibri" pitchFamily="34" charset="0"/>
              </a:rPr>
              <a:t>Similarly, if due to a transient disturbance, the rotor of the machine retards resulting a decrease in the load angle. The operating point of the machine shifts to a new constant power line and the load on the machine decreases to (P</a:t>
            </a:r>
            <a:r>
              <a:rPr lang="en-US" sz="2400" baseline="-25000" dirty="0" smtClean="0">
                <a:solidFill>
                  <a:schemeClr val="bg1"/>
                </a:solidFill>
                <a:latin typeface="Calibri" pitchFamily="34" charset="0"/>
              </a:rPr>
              <a:t>a</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δP</a:t>
            </a:r>
            <a:r>
              <a:rPr lang="en-US" sz="2400" dirty="0" smtClean="0">
                <a:solidFill>
                  <a:schemeClr val="bg1"/>
                </a:solidFill>
                <a:latin typeface="Calibri" pitchFamily="34" charset="0"/>
              </a:rPr>
              <a:t>). Since the input remains unchanged, the reduction in load accelerates the rotor. The machine again comes in synchronism.</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effectiveness of this correcting action depends on the change in power transfer for a given change in load angle. The measure of effectiveness is given by </a:t>
            </a:r>
            <a:r>
              <a:rPr lang="en-US" sz="2400" b="1" dirty="0" err="1" smtClean="0">
                <a:solidFill>
                  <a:schemeClr val="bg1"/>
                </a:solidFill>
                <a:latin typeface="Calibri" pitchFamily="34" charset="0"/>
              </a:rPr>
              <a:t>Synchronising</a:t>
            </a: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Power Coefficient</a:t>
            </a:r>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5362" name="Picture 2"/>
          <p:cNvPicPr>
            <a:picLocks noChangeAspect="1" noChangeArrowheads="1"/>
          </p:cNvPicPr>
          <p:nvPr/>
        </p:nvPicPr>
        <p:blipFill>
          <a:blip r:embed="rId3"/>
          <a:srcRect/>
          <a:stretch>
            <a:fillRect/>
          </a:stretch>
        </p:blipFill>
        <p:spPr bwMode="auto">
          <a:xfrm>
            <a:off x="3200400" y="1219200"/>
            <a:ext cx="2114550" cy="762000"/>
          </a:xfrm>
          <a:prstGeom prst="rect">
            <a:avLst/>
          </a:prstGeom>
          <a:noFill/>
          <a:ln w="9525">
            <a:noFill/>
            <a:miter lim="800000"/>
            <a:headEnd/>
            <a:tailEnd/>
          </a:ln>
          <a:effectLst/>
        </p:spPr>
      </p:pic>
      <p:sp>
        <p:nvSpPr>
          <p:cNvPr id="6" name="Rectangle 5"/>
          <p:cNvSpPr/>
          <p:nvPr/>
        </p:nvSpPr>
        <p:spPr>
          <a:xfrm>
            <a:off x="381000" y="2286000"/>
            <a:ext cx="7924800" cy="1200329"/>
          </a:xfrm>
          <a:prstGeom prst="rect">
            <a:avLst/>
          </a:prstGeom>
        </p:spPr>
        <p:txBody>
          <a:bodyPr wrap="square">
            <a:spAutoFit/>
          </a:bodyPr>
          <a:lstStyle/>
          <a:p>
            <a:r>
              <a:rPr lang="en-US" sz="2400" dirty="0" smtClean="0">
                <a:solidFill>
                  <a:schemeClr val="bg1"/>
                </a:solidFill>
                <a:latin typeface="Calibri" pitchFamily="34" charset="0"/>
              </a:rPr>
              <a:t>Power output per phase of the cylindrical rotor generator</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15363" name="Picture 3"/>
          <p:cNvPicPr>
            <a:picLocks noChangeAspect="1" noChangeArrowheads="1"/>
          </p:cNvPicPr>
          <p:nvPr/>
        </p:nvPicPr>
        <p:blipFill>
          <a:blip r:embed="rId4"/>
          <a:srcRect/>
          <a:stretch>
            <a:fillRect/>
          </a:stretch>
        </p:blipFill>
        <p:spPr bwMode="auto">
          <a:xfrm>
            <a:off x="2514600" y="3124200"/>
            <a:ext cx="4295775" cy="1381125"/>
          </a:xfrm>
          <a:prstGeom prst="rect">
            <a:avLst/>
          </a:prstGeom>
          <a:noFill/>
          <a:ln w="9525">
            <a:noFill/>
            <a:miter lim="800000"/>
            <a:headEnd/>
            <a:tailEnd/>
          </a:ln>
          <a:effectLst/>
        </p:spPr>
      </p:pic>
      <p:sp>
        <p:nvSpPr>
          <p:cNvPr id="8" name="Rectangle 7"/>
          <p:cNvSpPr/>
          <p:nvPr/>
        </p:nvSpPr>
        <p:spPr>
          <a:xfrm>
            <a:off x="609600" y="4648200"/>
            <a:ext cx="6248400" cy="1200329"/>
          </a:xfrm>
          <a:prstGeom prst="rect">
            <a:avLst/>
          </a:prstGeom>
        </p:spPr>
        <p:txBody>
          <a:bodyPr wrap="square">
            <a:spAutoFit/>
          </a:bodyPr>
          <a:lstStyle/>
          <a:p>
            <a:r>
              <a:rPr lang="en-US" sz="2400" dirty="0" smtClean="0">
                <a:solidFill>
                  <a:schemeClr val="bg1"/>
                </a:solidFill>
                <a:latin typeface="Calibri" pitchFamily="34" charset="0"/>
              </a:rPr>
              <a:t>The </a:t>
            </a:r>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torque coefficient</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15364" name="Picture 4"/>
          <p:cNvPicPr>
            <a:picLocks noChangeAspect="1" noChangeArrowheads="1"/>
          </p:cNvPicPr>
          <p:nvPr/>
        </p:nvPicPr>
        <p:blipFill>
          <a:blip r:embed="rId5"/>
          <a:srcRect/>
          <a:stretch>
            <a:fillRect/>
          </a:stretch>
        </p:blipFill>
        <p:spPr bwMode="auto">
          <a:xfrm>
            <a:off x="2743200" y="5105400"/>
            <a:ext cx="3867150" cy="13906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990600"/>
            <a:ext cx="8534400" cy="1200329"/>
          </a:xfrm>
          <a:prstGeom prst="rect">
            <a:avLst/>
          </a:prstGeom>
        </p:spPr>
        <p:txBody>
          <a:bodyPr wrap="square">
            <a:spAutoFit/>
          </a:bodyPr>
          <a:lstStyle/>
          <a:p>
            <a:pPr algn="just"/>
            <a:r>
              <a:rPr lang="en-US" sz="2400" dirty="0" smtClean="0">
                <a:solidFill>
                  <a:schemeClr val="bg1"/>
                </a:solidFill>
                <a:latin typeface="Calibri" pitchFamily="34" charset="0"/>
              </a:rPr>
              <a:t>In many synchronous machines Xs&gt;&gt; R. Therefore, for a cylindrical rotor machine, neglecting saturation and stator resistance equation (3) and (5) becomes</a:t>
            </a:r>
            <a:endParaRPr lang="en-US" sz="2400" dirty="0">
              <a:solidFill>
                <a:schemeClr val="bg1"/>
              </a:solidFill>
              <a:latin typeface="Calibri" pitchFamily="34" charset="0"/>
            </a:endParaRPr>
          </a:p>
        </p:txBody>
      </p:sp>
      <p:sp>
        <p:nvSpPr>
          <p:cNvPr id="6" name="Rectangle 5"/>
          <p:cNvSpPr/>
          <p:nvPr/>
        </p:nvSpPr>
        <p:spPr>
          <a:xfrm>
            <a:off x="457200" y="4167663"/>
            <a:ext cx="6126825" cy="461665"/>
          </a:xfrm>
          <a:prstGeom prst="rect">
            <a:avLst/>
          </a:prstGeom>
        </p:spPr>
        <p:txBody>
          <a:bodyPr wrap="square">
            <a:spAutoFit/>
          </a:bodyPr>
          <a:lstStyle/>
          <a:p>
            <a:r>
              <a:rPr lang="en-US" sz="2400" dirty="0" smtClean="0">
                <a:solidFill>
                  <a:schemeClr val="bg1"/>
                </a:solidFill>
                <a:latin typeface="Calibri" pitchFamily="34" charset="0"/>
              </a:rPr>
              <a:t>For a salient pole machine</a:t>
            </a:r>
            <a:endParaRPr lang="en-US" sz="2400" dirty="0">
              <a:solidFill>
                <a:schemeClr val="bg1"/>
              </a:solidFill>
              <a:latin typeface="Calibri" pitchFamily="34" charset="0"/>
            </a:endParaRPr>
          </a:p>
        </p:txBody>
      </p:sp>
      <p:pic>
        <p:nvPicPr>
          <p:cNvPr id="16386" name="Picture 2"/>
          <p:cNvPicPr>
            <a:picLocks noChangeAspect="1" noChangeArrowheads="1"/>
          </p:cNvPicPr>
          <p:nvPr/>
        </p:nvPicPr>
        <p:blipFill>
          <a:blip r:embed="rId3"/>
          <a:srcRect/>
          <a:stretch>
            <a:fillRect/>
          </a:stretch>
        </p:blipFill>
        <p:spPr bwMode="auto">
          <a:xfrm>
            <a:off x="2819400" y="2057400"/>
            <a:ext cx="3219450" cy="17526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4"/>
          <a:srcRect/>
          <a:stretch>
            <a:fillRect/>
          </a:stretch>
        </p:blipFill>
        <p:spPr bwMode="auto">
          <a:xfrm>
            <a:off x="2438400" y="4800600"/>
            <a:ext cx="4705350" cy="138112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990600"/>
            <a:ext cx="8458200" cy="2308324"/>
          </a:xfrm>
          <a:prstGeom prst="rect">
            <a:avLst/>
          </a:prstGeom>
        </p:spPr>
        <p:txBody>
          <a:bodyPr wrap="square">
            <a:spAutoFit/>
          </a:bodyPr>
          <a:lstStyle/>
          <a:p>
            <a:r>
              <a:rPr lang="en-US" sz="2400" dirty="0" smtClean="0">
                <a:solidFill>
                  <a:schemeClr val="bg1"/>
                </a:solidFill>
                <a:latin typeface="Calibri" pitchFamily="34" charset="0"/>
              </a:rPr>
              <a:t>Unit of Synchronizing Power Coefficient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syn</a:t>
            </a:r>
            <a:endParaRPr lang="en-US" sz="2400" baseline="-25000" dirty="0" smtClean="0">
              <a:solidFill>
                <a:schemeClr val="bg1"/>
              </a:solidFill>
              <a:latin typeface="Calibri" pitchFamily="34" charset="0"/>
            </a:endParaRP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The</a:t>
            </a:r>
            <a:r>
              <a:rPr lang="en-US" sz="2400" b="1" dirty="0" smtClean="0">
                <a:solidFill>
                  <a:schemeClr val="bg1"/>
                </a:solidFill>
                <a:latin typeface="Calibri" pitchFamily="34" charset="0"/>
              </a:rPr>
              <a:t> </a:t>
            </a:r>
            <a:r>
              <a:rPr lang="en-US" sz="2400" b="1" dirty="0" err="1" smtClean="0">
                <a:solidFill>
                  <a:schemeClr val="bg1"/>
                </a:solidFill>
                <a:latin typeface="Calibri" pitchFamily="34" charset="0"/>
              </a:rPr>
              <a:t>synchronising</a:t>
            </a:r>
            <a:r>
              <a:rPr lang="en-US" sz="2400" b="1" dirty="0" smtClean="0">
                <a:solidFill>
                  <a:schemeClr val="bg1"/>
                </a:solidFill>
                <a:latin typeface="Calibri" pitchFamily="34" charset="0"/>
              </a:rPr>
              <a:t> Power Coefficient</a:t>
            </a:r>
            <a:r>
              <a:rPr lang="en-US" sz="2400" dirty="0" smtClean="0">
                <a:solidFill>
                  <a:schemeClr val="bg1"/>
                </a:solidFill>
                <a:latin typeface="Calibri" pitchFamily="34" charset="0"/>
              </a:rPr>
              <a:t> is expressed in watts per electrical radian.</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Therefore,</a:t>
            </a:r>
            <a:endParaRPr lang="en-US" sz="2400" dirty="0">
              <a:solidFill>
                <a:schemeClr val="bg1"/>
              </a:solidFill>
              <a:latin typeface="Calibri" pitchFamily="34" charset="0"/>
            </a:endParaRPr>
          </a:p>
        </p:txBody>
      </p:sp>
      <p:pic>
        <p:nvPicPr>
          <p:cNvPr id="17410" name="Picture 2"/>
          <p:cNvPicPr>
            <a:picLocks noChangeAspect="1" noChangeArrowheads="1"/>
          </p:cNvPicPr>
          <p:nvPr/>
        </p:nvPicPr>
        <p:blipFill>
          <a:blip r:embed="rId3"/>
          <a:srcRect/>
          <a:stretch>
            <a:fillRect/>
          </a:stretch>
        </p:blipFill>
        <p:spPr bwMode="auto">
          <a:xfrm>
            <a:off x="3124200" y="3505200"/>
            <a:ext cx="4010025" cy="762000"/>
          </a:xfrm>
          <a:prstGeom prst="rect">
            <a:avLst/>
          </a:prstGeom>
          <a:noFill/>
          <a:ln w="9525">
            <a:noFill/>
            <a:miter lim="800000"/>
            <a:headEnd/>
            <a:tailEnd/>
          </a:ln>
          <a:effectLst/>
        </p:spPr>
      </p:pic>
      <p:sp>
        <p:nvSpPr>
          <p:cNvPr id="7" name="Rectangle 6"/>
          <p:cNvSpPr/>
          <p:nvPr/>
        </p:nvSpPr>
        <p:spPr>
          <a:xfrm>
            <a:off x="533400" y="4398496"/>
            <a:ext cx="6324600" cy="830997"/>
          </a:xfrm>
          <a:prstGeom prst="rect">
            <a:avLst/>
          </a:prstGeom>
        </p:spPr>
        <p:txBody>
          <a:bodyPr wrap="square">
            <a:spAutoFit/>
          </a:bodyPr>
          <a:lstStyle/>
          <a:p>
            <a:r>
              <a:rPr lang="en-US" sz="2400" dirty="0" smtClean="0">
                <a:solidFill>
                  <a:schemeClr val="bg1"/>
                </a:solidFill>
                <a:latin typeface="Calibri" pitchFamily="34" charset="0"/>
              </a:rPr>
              <a:t>Since, π radians = 180⁰</a:t>
            </a:r>
          </a:p>
          <a:p>
            <a:r>
              <a:rPr lang="en-US" sz="2400" dirty="0" smtClean="0">
                <a:solidFill>
                  <a:schemeClr val="bg1"/>
                </a:solidFill>
                <a:latin typeface="Calibri" pitchFamily="34" charset="0"/>
              </a:rPr>
              <a:t>1 radian = 180/π degrees</a:t>
            </a:r>
            <a:endParaRPr lang="en-US" sz="2400" dirty="0">
              <a:solidFill>
                <a:schemeClr val="bg1"/>
              </a:solidFill>
              <a:latin typeface="Calibri"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8434" name="Picture 2"/>
          <p:cNvPicPr>
            <a:picLocks noChangeAspect="1" noChangeArrowheads="1"/>
          </p:cNvPicPr>
          <p:nvPr/>
        </p:nvPicPr>
        <p:blipFill>
          <a:blip r:embed="rId3"/>
          <a:srcRect/>
          <a:stretch>
            <a:fillRect/>
          </a:stretch>
        </p:blipFill>
        <p:spPr bwMode="auto">
          <a:xfrm>
            <a:off x="2209800" y="1066800"/>
            <a:ext cx="5067300" cy="1466850"/>
          </a:xfrm>
          <a:prstGeom prst="rect">
            <a:avLst/>
          </a:prstGeom>
          <a:noFill/>
          <a:ln w="9525">
            <a:noFill/>
            <a:miter lim="800000"/>
            <a:headEnd/>
            <a:tailEnd/>
          </a:ln>
          <a:effectLst/>
        </p:spPr>
      </p:pic>
      <p:sp>
        <p:nvSpPr>
          <p:cNvPr id="6" name="TextBox 5"/>
          <p:cNvSpPr txBox="1"/>
          <p:nvPr/>
        </p:nvSpPr>
        <p:spPr>
          <a:xfrm>
            <a:off x="609600" y="3048000"/>
            <a:ext cx="7848600" cy="461665"/>
          </a:xfrm>
          <a:prstGeom prst="rect">
            <a:avLst/>
          </a:prstGeom>
          <a:noFill/>
        </p:spPr>
        <p:txBody>
          <a:bodyPr wrap="square" rtlCol="0">
            <a:spAutoFit/>
          </a:bodyPr>
          <a:lstStyle/>
          <a:p>
            <a:r>
              <a:rPr lang="en-US" sz="2400" dirty="0" smtClean="0">
                <a:solidFill>
                  <a:schemeClr val="bg1"/>
                </a:solidFill>
                <a:latin typeface="Calibri" pitchFamily="34" charset="0"/>
              </a:rPr>
              <a:t>If P is the total number of pair of poles of the machine.</a:t>
            </a:r>
            <a:endParaRPr lang="en-US" sz="2400" dirty="0">
              <a:solidFill>
                <a:schemeClr val="bg1"/>
              </a:solidFill>
              <a:latin typeface="Calibri" pitchFamily="34" charset="0"/>
            </a:endParaRPr>
          </a:p>
        </p:txBody>
      </p:sp>
      <p:pic>
        <p:nvPicPr>
          <p:cNvPr id="18435" name="Picture 3"/>
          <p:cNvPicPr>
            <a:picLocks noChangeAspect="1" noChangeArrowheads="1"/>
          </p:cNvPicPr>
          <p:nvPr/>
        </p:nvPicPr>
        <p:blipFill>
          <a:blip r:embed="rId4"/>
          <a:srcRect/>
          <a:stretch>
            <a:fillRect/>
          </a:stretch>
        </p:blipFill>
        <p:spPr bwMode="auto">
          <a:xfrm>
            <a:off x="3429000" y="3657600"/>
            <a:ext cx="2419350" cy="495300"/>
          </a:xfrm>
          <a:prstGeom prst="rect">
            <a:avLst/>
          </a:prstGeom>
          <a:noFill/>
          <a:ln w="9525">
            <a:noFill/>
            <a:miter lim="800000"/>
            <a:headEnd/>
            <a:tailEnd/>
          </a:ln>
          <a:effectLst/>
        </p:spPr>
      </p:pic>
      <p:sp>
        <p:nvSpPr>
          <p:cNvPr id="8" name="Rectangle 7"/>
          <p:cNvSpPr/>
          <p:nvPr/>
        </p:nvSpPr>
        <p:spPr>
          <a:xfrm>
            <a:off x="685800" y="4495800"/>
            <a:ext cx="7848600" cy="830997"/>
          </a:xfrm>
          <a:prstGeom prst="rect">
            <a:avLst/>
          </a:prstGeom>
        </p:spPr>
        <p:txBody>
          <a:bodyPr wrap="square">
            <a:spAutoFit/>
          </a:bodyPr>
          <a:lstStyle/>
          <a:p>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Power Coefficient per mechanical radian is given by the equation shown below.</a:t>
            </a:r>
            <a:endParaRPr lang="en-US" sz="2400" dirty="0">
              <a:solidFill>
                <a:schemeClr val="bg1"/>
              </a:solidFill>
              <a:latin typeface="Calibri" pitchFamily="34" charset="0"/>
            </a:endParaRPr>
          </a:p>
        </p:txBody>
      </p:sp>
      <p:pic>
        <p:nvPicPr>
          <p:cNvPr id="18436" name="Picture 4"/>
          <p:cNvPicPr>
            <a:picLocks noChangeAspect="1" noChangeArrowheads="1"/>
          </p:cNvPicPr>
          <p:nvPr/>
        </p:nvPicPr>
        <p:blipFill>
          <a:blip r:embed="rId5"/>
          <a:srcRect/>
          <a:stretch>
            <a:fillRect/>
          </a:stretch>
        </p:blipFill>
        <p:spPr bwMode="auto">
          <a:xfrm>
            <a:off x="3352800" y="5562600"/>
            <a:ext cx="3133725" cy="55245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228600" y="1143001"/>
            <a:ext cx="8458200" cy="461665"/>
          </a:xfrm>
          <a:prstGeom prst="rect">
            <a:avLst/>
          </a:prstGeom>
        </p:spPr>
        <p:txBody>
          <a:bodyPr wrap="square">
            <a:spAutoFit/>
          </a:bodyPr>
          <a:lstStyle/>
          <a:p>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Power Coefficient per mechanical degree is given as</a:t>
            </a:r>
            <a:endParaRPr lang="en-US" sz="2400" dirty="0">
              <a:solidFill>
                <a:schemeClr val="bg1"/>
              </a:solidFill>
              <a:latin typeface="Calibri" pitchFamily="34" charset="0"/>
            </a:endParaRPr>
          </a:p>
        </p:txBody>
      </p:sp>
      <p:pic>
        <p:nvPicPr>
          <p:cNvPr id="19458" name="Picture 2"/>
          <p:cNvPicPr>
            <a:picLocks noChangeAspect="1" noChangeArrowheads="1"/>
          </p:cNvPicPr>
          <p:nvPr/>
        </p:nvPicPr>
        <p:blipFill>
          <a:blip r:embed="rId3"/>
          <a:srcRect/>
          <a:stretch>
            <a:fillRect/>
          </a:stretch>
        </p:blipFill>
        <p:spPr bwMode="auto">
          <a:xfrm>
            <a:off x="3124200" y="1828800"/>
            <a:ext cx="3333750" cy="838200"/>
          </a:xfrm>
          <a:prstGeom prst="rect">
            <a:avLst/>
          </a:prstGeom>
          <a:noFill/>
          <a:ln w="9525">
            <a:noFill/>
            <a:miter lim="800000"/>
            <a:headEnd/>
            <a:tailEnd/>
          </a:ln>
          <a:effectLst/>
        </p:spPr>
      </p:pic>
      <p:sp>
        <p:nvSpPr>
          <p:cNvPr id="7" name="TextBox 6"/>
          <p:cNvSpPr txBox="1"/>
          <p:nvPr/>
        </p:nvSpPr>
        <p:spPr>
          <a:xfrm>
            <a:off x="381000" y="2971800"/>
            <a:ext cx="8153400" cy="2954655"/>
          </a:xfrm>
          <a:prstGeom prst="rect">
            <a:avLst/>
          </a:prstGeom>
          <a:noFill/>
        </p:spPr>
        <p:txBody>
          <a:bodyPr wrap="square" rtlCol="0">
            <a:spAutoFit/>
          </a:bodyPr>
          <a:lstStyle/>
          <a:p>
            <a:pPr algn="just"/>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Torque Coefficient:</a:t>
            </a:r>
          </a:p>
          <a:p>
            <a:pPr algn="just"/>
            <a:endParaRPr lang="en-US" sz="2400" dirty="0" smtClean="0">
              <a:solidFill>
                <a:schemeClr val="bg1"/>
              </a:solidFill>
              <a:latin typeface="Calibri" pitchFamily="34" charset="0"/>
            </a:endParaRPr>
          </a:p>
          <a:p>
            <a:pPr algn="just"/>
            <a:r>
              <a:rPr lang="en-US" sz="2400" b="1" dirty="0" err="1" smtClean="0">
                <a:solidFill>
                  <a:schemeClr val="bg1"/>
                </a:solidFill>
                <a:latin typeface="Calibri" pitchFamily="34" charset="0"/>
              </a:rPr>
              <a:t>Synchronising</a:t>
            </a:r>
            <a:r>
              <a:rPr lang="en-US" sz="2400" b="1" dirty="0" smtClean="0">
                <a:solidFill>
                  <a:schemeClr val="bg1"/>
                </a:solidFill>
                <a:latin typeface="Calibri" pitchFamily="34" charset="0"/>
              </a:rPr>
              <a:t> Torque Coefficient</a:t>
            </a:r>
            <a:r>
              <a:rPr lang="en-US" sz="2400" dirty="0" smtClean="0">
                <a:solidFill>
                  <a:schemeClr val="bg1"/>
                </a:solidFill>
                <a:latin typeface="Calibri" pitchFamily="34" charset="0"/>
              </a:rPr>
              <a:t> gives rise to the </a:t>
            </a:r>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torque coefficient at synchronous speed. That is, the Synchronizing Torque is the torque which at synchronous speed gives the </a:t>
            </a:r>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power. If </a:t>
            </a:r>
            <a:r>
              <a:rPr lang="en-US" sz="2400" b="1" dirty="0" err="1" smtClean="0">
                <a:solidFill>
                  <a:schemeClr val="bg1"/>
                </a:solidFill>
                <a:latin typeface="Calibri" pitchFamily="34" charset="0"/>
              </a:rPr>
              <a:t>Ʈ</a:t>
            </a:r>
            <a:r>
              <a:rPr lang="en-US" sz="2400" b="1" baseline="-25000" dirty="0" err="1" smtClean="0">
                <a:solidFill>
                  <a:schemeClr val="bg1"/>
                </a:solidFill>
                <a:latin typeface="Calibri" pitchFamily="34" charset="0"/>
              </a:rPr>
              <a:t>syn</a:t>
            </a:r>
            <a:r>
              <a:rPr lang="en-US" sz="2400" dirty="0" smtClean="0">
                <a:solidFill>
                  <a:schemeClr val="bg1"/>
                </a:solidFill>
                <a:latin typeface="Calibri" pitchFamily="34" charset="0"/>
              </a:rPr>
              <a:t> is the </a:t>
            </a:r>
            <a:r>
              <a:rPr lang="en-US" sz="2400" dirty="0" err="1" smtClean="0">
                <a:solidFill>
                  <a:schemeClr val="bg1"/>
                </a:solidFill>
                <a:latin typeface="Calibri" pitchFamily="34" charset="0"/>
              </a:rPr>
              <a:t>synchronising</a:t>
            </a:r>
            <a:r>
              <a:rPr lang="en-US" sz="2400" dirty="0" smtClean="0">
                <a:solidFill>
                  <a:schemeClr val="bg1"/>
                </a:solidFill>
                <a:latin typeface="Calibri" pitchFamily="34" charset="0"/>
              </a:rPr>
              <a:t> torque coefficient than the equation is given as shown below.</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90600"/>
            <a:ext cx="7239000" cy="1107996"/>
          </a:xfrm>
          <a:prstGeom prst="rect">
            <a:avLst/>
          </a:prstGeom>
        </p:spPr>
        <p:txBody>
          <a:bodyPr wrap="square">
            <a:spAutoFit/>
          </a:bodyPr>
          <a:lstStyle/>
          <a:p>
            <a:r>
              <a:rPr lang="en-US" sz="2200" b="1" u="sng" dirty="0" smtClean="0">
                <a:solidFill>
                  <a:schemeClr val="bg1"/>
                </a:solidFill>
                <a:latin typeface="Calibri" pitchFamily="34" charset="0"/>
                <a:cs typeface="Calibri" pitchFamily="34" charset="0"/>
              </a:rPr>
              <a:t>Dynamics of a Synchronous Machine:</a:t>
            </a:r>
            <a:endParaRPr lang="en-US" sz="2200" dirty="0" smtClean="0">
              <a:solidFill>
                <a:schemeClr val="bg1"/>
              </a:solidFill>
              <a:latin typeface="Calibri" pitchFamily="34" charset="0"/>
              <a:cs typeface="Calibri" pitchFamily="34" charset="0"/>
            </a:endParaRPr>
          </a:p>
          <a:p>
            <a:r>
              <a:rPr lang="en-US" sz="2200" dirty="0" smtClean="0">
                <a:solidFill>
                  <a:schemeClr val="bg1"/>
                </a:solidFill>
                <a:latin typeface="Calibri" pitchFamily="34" charset="0"/>
                <a:cs typeface="Calibri" pitchFamily="34" charset="0"/>
              </a:rPr>
              <a:t>Dynamics of a Synchronous Machine – kinetic energy of the rotor at synchronous machine is</a:t>
            </a:r>
            <a:endParaRPr lang="en-US" sz="2200" dirty="0">
              <a:solidFill>
                <a:schemeClr val="bg1"/>
              </a:solidFill>
              <a:latin typeface="Calibri" pitchFamily="34" charset="0"/>
              <a:cs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3581400" y="2286000"/>
            <a:ext cx="1952625" cy="428625"/>
          </a:xfrm>
          <a:prstGeom prst="rect">
            <a:avLst/>
          </a:prstGeom>
          <a:noFill/>
          <a:ln w="9525">
            <a:noFill/>
            <a:miter lim="800000"/>
            <a:headEnd/>
            <a:tailEnd/>
          </a:ln>
          <a:effectLst/>
        </p:spPr>
      </p:pic>
      <p:sp>
        <p:nvSpPr>
          <p:cNvPr id="7" name="TextBox 6"/>
          <p:cNvSpPr txBox="1"/>
          <p:nvPr/>
        </p:nvSpPr>
        <p:spPr>
          <a:xfrm>
            <a:off x="533400" y="2743200"/>
            <a:ext cx="1752600" cy="769441"/>
          </a:xfrm>
          <a:prstGeom prst="rect">
            <a:avLst/>
          </a:prstGeom>
          <a:noFill/>
        </p:spPr>
        <p:txBody>
          <a:bodyPr wrap="square" rtlCol="0">
            <a:spAutoFit/>
          </a:bodyPr>
          <a:lstStyle/>
          <a:p>
            <a:r>
              <a:rPr lang="en-US" sz="2200" dirty="0" smtClean="0">
                <a:solidFill>
                  <a:schemeClr val="bg1"/>
                </a:solidFill>
                <a:latin typeface="Calibri" pitchFamily="34" charset="0"/>
                <a:cs typeface="Calibri" pitchFamily="34" charset="0"/>
              </a:rPr>
              <a:t>Where </a:t>
            </a:r>
            <a:r>
              <a:rPr lang="en-US" sz="2200" dirty="0" err="1" smtClean="0">
                <a:solidFill>
                  <a:schemeClr val="bg1"/>
                </a:solidFill>
                <a:latin typeface="Calibri" pitchFamily="34" charset="0"/>
                <a:cs typeface="Calibri" pitchFamily="34" charset="0"/>
              </a:rPr>
              <a:t>ws</a:t>
            </a:r>
            <a:r>
              <a:rPr lang="en-US" sz="2200" dirty="0" smtClean="0">
                <a:solidFill>
                  <a:schemeClr val="bg1"/>
                </a:solidFill>
                <a:latin typeface="Calibri" pitchFamily="34" charset="0"/>
                <a:cs typeface="Calibri" pitchFamily="34" charset="0"/>
              </a:rPr>
              <a:t> = (P/2) </a:t>
            </a:r>
            <a:r>
              <a:rPr lang="en-US" sz="2200" dirty="0" err="1" smtClean="0">
                <a:solidFill>
                  <a:schemeClr val="bg1"/>
                </a:solidFill>
                <a:latin typeface="Calibri" pitchFamily="34" charset="0"/>
                <a:cs typeface="Calibri" pitchFamily="34" charset="0"/>
              </a:rPr>
              <a:t>wsm</a:t>
            </a:r>
            <a:r>
              <a:rPr lang="en-US" sz="2200" dirty="0" smtClean="0">
                <a:solidFill>
                  <a:schemeClr val="bg1"/>
                </a:solidFill>
                <a:latin typeface="Calibri" pitchFamily="34" charset="0"/>
                <a:cs typeface="Calibri" pitchFamily="34" charset="0"/>
              </a:rPr>
              <a:t>,</a:t>
            </a:r>
            <a:endParaRPr lang="en-US" sz="2200" dirty="0">
              <a:solidFill>
                <a:schemeClr val="bg1"/>
              </a:solidFill>
              <a:latin typeface="Calibri" pitchFamily="34" charset="0"/>
              <a:cs typeface="Calibri" pitchFamily="34" charset="0"/>
            </a:endParaRPr>
          </a:p>
        </p:txBody>
      </p:sp>
      <p:pic>
        <p:nvPicPr>
          <p:cNvPr id="1027" name="Picture 3"/>
          <p:cNvPicPr>
            <a:picLocks noChangeAspect="1" noChangeArrowheads="1"/>
          </p:cNvPicPr>
          <p:nvPr/>
        </p:nvPicPr>
        <p:blipFill>
          <a:blip r:embed="rId4"/>
          <a:srcRect/>
          <a:stretch>
            <a:fillRect/>
          </a:stretch>
        </p:blipFill>
        <p:spPr bwMode="auto">
          <a:xfrm>
            <a:off x="3200400" y="3200400"/>
            <a:ext cx="3048000" cy="571500"/>
          </a:xfrm>
          <a:prstGeom prst="rect">
            <a:avLst/>
          </a:prstGeom>
          <a:noFill/>
          <a:ln w="9525">
            <a:noFill/>
            <a:miter lim="800000"/>
            <a:headEnd/>
            <a:tailEnd/>
          </a:ln>
          <a:effectLst/>
        </p:spPr>
      </p:pic>
      <p:sp>
        <p:nvSpPr>
          <p:cNvPr id="9" name="TextBox 8"/>
          <p:cNvSpPr txBox="1"/>
          <p:nvPr/>
        </p:nvSpPr>
        <p:spPr>
          <a:xfrm>
            <a:off x="533400" y="4114800"/>
            <a:ext cx="990600" cy="430887"/>
          </a:xfrm>
          <a:prstGeom prst="rect">
            <a:avLst/>
          </a:prstGeom>
          <a:noFill/>
        </p:spPr>
        <p:txBody>
          <a:bodyPr wrap="square" rtlCol="0">
            <a:spAutoFit/>
          </a:bodyPr>
          <a:lstStyle/>
          <a:p>
            <a:r>
              <a:rPr lang="en-US" sz="2200" dirty="0" smtClean="0">
                <a:solidFill>
                  <a:schemeClr val="bg1"/>
                </a:solidFill>
                <a:latin typeface="Calibri" pitchFamily="34" charset="0"/>
                <a:cs typeface="Calibri" pitchFamily="34" charset="0"/>
              </a:rPr>
              <a:t>But,</a:t>
            </a:r>
            <a:endParaRPr lang="en-US" sz="2200" dirty="0">
              <a:solidFill>
                <a:schemeClr val="bg1"/>
              </a:solidFill>
              <a:latin typeface="Calibri" pitchFamily="34" charset="0"/>
              <a:cs typeface="Calibri" pitchFamily="34" charset="0"/>
            </a:endParaRPr>
          </a:p>
        </p:txBody>
      </p:sp>
      <p:pic>
        <p:nvPicPr>
          <p:cNvPr id="1028" name="Picture 4"/>
          <p:cNvPicPr>
            <a:picLocks noChangeAspect="1" noChangeArrowheads="1"/>
          </p:cNvPicPr>
          <p:nvPr/>
        </p:nvPicPr>
        <p:blipFill>
          <a:blip r:embed="rId5"/>
          <a:srcRect/>
          <a:stretch>
            <a:fillRect/>
          </a:stretch>
        </p:blipFill>
        <p:spPr bwMode="auto">
          <a:xfrm>
            <a:off x="3366540" y="4434590"/>
            <a:ext cx="2533650" cy="135255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0482" name="Picture 2"/>
          <p:cNvPicPr>
            <a:picLocks noChangeAspect="1" noChangeArrowheads="1"/>
          </p:cNvPicPr>
          <p:nvPr/>
        </p:nvPicPr>
        <p:blipFill>
          <a:blip r:embed="rId3"/>
          <a:srcRect/>
          <a:stretch>
            <a:fillRect/>
          </a:stretch>
        </p:blipFill>
        <p:spPr bwMode="auto">
          <a:xfrm>
            <a:off x="1905000" y="1066800"/>
            <a:ext cx="5467350" cy="1524000"/>
          </a:xfrm>
          <a:prstGeom prst="rect">
            <a:avLst/>
          </a:prstGeom>
          <a:noFill/>
          <a:ln w="9525">
            <a:noFill/>
            <a:miter lim="800000"/>
            <a:headEnd/>
            <a:tailEnd/>
          </a:ln>
          <a:effectLst/>
        </p:spPr>
      </p:pic>
      <p:sp>
        <p:nvSpPr>
          <p:cNvPr id="6" name="Rectangle 5"/>
          <p:cNvSpPr/>
          <p:nvPr/>
        </p:nvSpPr>
        <p:spPr>
          <a:xfrm>
            <a:off x="838200" y="2828836"/>
            <a:ext cx="6858000" cy="1200329"/>
          </a:xfrm>
          <a:prstGeom prst="rect">
            <a:avLst/>
          </a:prstGeom>
        </p:spPr>
        <p:txBody>
          <a:bodyPr wrap="square">
            <a:spAutoFit/>
          </a:bodyPr>
          <a:lstStyle/>
          <a:p>
            <a:r>
              <a:rPr lang="en-US" sz="2400" dirty="0" smtClean="0">
                <a:solidFill>
                  <a:schemeClr val="bg1"/>
                </a:solidFill>
                <a:latin typeface="Calibri" pitchFamily="34" charset="0"/>
              </a:rPr>
              <a:t>m is the number of phases of the machine</a:t>
            </a:r>
          </a:p>
          <a:p>
            <a:r>
              <a:rPr lang="en-US" sz="2400" dirty="0" err="1" smtClean="0">
                <a:solidFill>
                  <a:schemeClr val="bg1"/>
                </a:solidFill>
                <a:latin typeface="Calibri" pitchFamily="34" charset="0"/>
              </a:rPr>
              <a:t>ω</a:t>
            </a:r>
            <a:r>
              <a:rPr lang="en-US" sz="2400" baseline="-25000" dirty="0" err="1" smtClean="0">
                <a:solidFill>
                  <a:schemeClr val="bg1"/>
                </a:solidFill>
                <a:latin typeface="Calibri" pitchFamily="34" charset="0"/>
              </a:rPr>
              <a:t>s</a:t>
            </a:r>
            <a:r>
              <a:rPr lang="en-US" sz="2400" dirty="0" smtClean="0">
                <a:solidFill>
                  <a:schemeClr val="bg1"/>
                </a:solidFill>
                <a:latin typeface="Calibri" pitchFamily="34" charset="0"/>
              </a:rPr>
              <a:t> = 2 π n</a:t>
            </a:r>
            <a:r>
              <a:rPr lang="en-US" sz="2400" baseline="-25000" dirty="0" smtClean="0">
                <a:solidFill>
                  <a:schemeClr val="bg1"/>
                </a:solidFill>
                <a:latin typeface="Calibri" pitchFamily="34" charset="0"/>
              </a:rPr>
              <a:t>s</a:t>
            </a:r>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n</a:t>
            </a:r>
            <a:r>
              <a:rPr lang="en-US" sz="2400" baseline="-25000" dirty="0" smtClean="0">
                <a:solidFill>
                  <a:schemeClr val="bg1"/>
                </a:solidFill>
                <a:latin typeface="Calibri" pitchFamily="34" charset="0"/>
              </a:rPr>
              <a:t>s </a:t>
            </a:r>
            <a:r>
              <a:rPr lang="en-US" sz="2400" dirty="0" smtClean="0">
                <a:solidFill>
                  <a:schemeClr val="bg1"/>
                </a:solidFill>
                <a:latin typeface="Calibri" pitchFamily="34" charset="0"/>
              </a:rPr>
              <a:t>is the synchronous speed in revolution per second</a:t>
            </a:r>
            <a:endParaRPr lang="en-US" sz="2400" dirty="0">
              <a:solidFill>
                <a:schemeClr val="bg1"/>
              </a:solidFill>
              <a:latin typeface="Calibri" pitchFamily="34" charset="0"/>
            </a:endParaRPr>
          </a:p>
        </p:txBody>
      </p:sp>
      <p:pic>
        <p:nvPicPr>
          <p:cNvPr id="20483" name="Picture 3"/>
          <p:cNvPicPr>
            <a:picLocks noChangeAspect="1" noChangeArrowheads="1"/>
          </p:cNvPicPr>
          <p:nvPr/>
        </p:nvPicPr>
        <p:blipFill>
          <a:blip r:embed="rId4"/>
          <a:srcRect/>
          <a:stretch>
            <a:fillRect/>
          </a:stretch>
        </p:blipFill>
        <p:spPr bwMode="auto">
          <a:xfrm>
            <a:off x="3048000" y="4191000"/>
            <a:ext cx="3238500" cy="9906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990600"/>
            <a:ext cx="8610600" cy="3785652"/>
          </a:xfrm>
          <a:prstGeom prst="rect">
            <a:avLst/>
          </a:prstGeom>
        </p:spPr>
        <p:txBody>
          <a:bodyPr wrap="square">
            <a:spAutoFit/>
          </a:bodyPr>
          <a:lstStyle/>
          <a:p>
            <a:r>
              <a:rPr lang="en-US" sz="2400" dirty="0" smtClean="0">
                <a:solidFill>
                  <a:schemeClr val="bg1"/>
                </a:solidFill>
                <a:latin typeface="Calibri" pitchFamily="34" charset="0"/>
              </a:rPr>
              <a:t>Significance of Synchronous Power Coefficient:</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a:t>
            </a:r>
            <a:r>
              <a:rPr lang="en-US" sz="2400" b="1" dirty="0" smtClean="0">
                <a:solidFill>
                  <a:schemeClr val="bg1"/>
                </a:solidFill>
                <a:latin typeface="Calibri" pitchFamily="34" charset="0"/>
              </a:rPr>
              <a:t>Synchronous Power Coefficien</a:t>
            </a:r>
            <a:r>
              <a:rPr lang="en-US" sz="2400" dirty="0" smtClean="0">
                <a:solidFill>
                  <a:schemeClr val="bg1"/>
                </a:solidFill>
                <a:latin typeface="Calibri" pitchFamily="34" charset="0"/>
              </a:rPr>
              <a:t>t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syn</a:t>
            </a:r>
            <a:r>
              <a:rPr lang="en-US" sz="2400" dirty="0" smtClean="0">
                <a:solidFill>
                  <a:schemeClr val="bg1"/>
                </a:solidFill>
                <a:latin typeface="Calibri" pitchFamily="34" charset="0"/>
              </a:rPr>
              <a:t> is the measure of the stiffness between the rotor and the stator coupling. A large value of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syn</a:t>
            </a:r>
            <a:r>
              <a:rPr lang="en-US" sz="2400" dirty="0" smtClean="0">
                <a:solidFill>
                  <a:schemeClr val="bg1"/>
                </a:solidFill>
                <a:latin typeface="Calibri" pitchFamily="34" charset="0"/>
              </a:rPr>
              <a:t> indicates that the coupling is stiff or rigid. Too rigid a coupling means and the machine will be subjected to shock, with the change of load or supply. These shocks may damage the rotor or the windings. We have,</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endParaRPr lang="en-US" sz="2400" dirty="0">
              <a:solidFill>
                <a:schemeClr val="bg1"/>
              </a:solidFill>
              <a:latin typeface="Calibri" pitchFamily="34" charset="0"/>
            </a:endParaRPr>
          </a:p>
        </p:txBody>
      </p:sp>
      <p:pic>
        <p:nvPicPr>
          <p:cNvPr id="21506" name="Picture 2"/>
          <p:cNvPicPr>
            <a:picLocks noChangeAspect="1" noChangeArrowheads="1"/>
          </p:cNvPicPr>
          <p:nvPr/>
        </p:nvPicPr>
        <p:blipFill>
          <a:blip r:embed="rId3"/>
          <a:srcRect/>
          <a:stretch>
            <a:fillRect/>
          </a:stretch>
        </p:blipFill>
        <p:spPr bwMode="auto">
          <a:xfrm>
            <a:off x="3352800" y="3886200"/>
            <a:ext cx="3390900" cy="1685925"/>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81000" y="1143000"/>
            <a:ext cx="8458200" cy="5632311"/>
          </a:xfrm>
          <a:prstGeom prst="rect">
            <a:avLst/>
          </a:prstGeom>
          <a:noFill/>
        </p:spPr>
        <p:txBody>
          <a:bodyPr wrap="square" rtlCol="0">
            <a:spAutoFit/>
          </a:bodyPr>
          <a:lstStyle/>
          <a:p>
            <a:pPr algn="just"/>
            <a:r>
              <a:rPr lang="en-US" sz="2400" dirty="0" smtClean="0">
                <a:solidFill>
                  <a:schemeClr val="bg1"/>
                </a:solidFill>
                <a:latin typeface="Calibri" pitchFamily="34" charset="0"/>
              </a:rPr>
              <a:t>The above two equations (17) and (18) show that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syn</a:t>
            </a:r>
            <a:r>
              <a:rPr lang="en-US" sz="2400" dirty="0" smtClean="0">
                <a:solidFill>
                  <a:schemeClr val="bg1"/>
                </a:solidFill>
                <a:latin typeface="Calibri" pitchFamily="34" charset="0"/>
              </a:rPr>
              <a:t> is inversely proportional to the synchronous reactance. A machine with large air gaps have relatively small reactance. The synchronous machine with the larger air gap is stiffer than a machine with a smaller air gap. Since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syn</a:t>
            </a:r>
            <a:r>
              <a:rPr lang="en-US" sz="2400" dirty="0" smtClean="0">
                <a:solidFill>
                  <a:schemeClr val="bg1"/>
                </a:solidFill>
                <a:latin typeface="Calibri" pitchFamily="34" charset="0"/>
              </a:rPr>
              <a:t> is directly proportional to </a:t>
            </a:r>
            <a:r>
              <a:rPr lang="en-US" sz="2400" dirty="0" err="1" smtClean="0">
                <a:solidFill>
                  <a:schemeClr val="bg1"/>
                </a:solidFill>
                <a:latin typeface="Calibri" pitchFamily="34" charset="0"/>
              </a:rPr>
              <a:t>E</a:t>
            </a:r>
            <a:r>
              <a:rPr lang="en-US" sz="2400" baseline="-25000" dirty="0" err="1" smtClean="0">
                <a:solidFill>
                  <a:schemeClr val="bg1"/>
                </a:solidFill>
                <a:latin typeface="Calibri" pitchFamily="34" charset="0"/>
              </a:rPr>
              <a:t>f</a:t>
            </a:r>
            <a:r>
              <a:rPr lang="en-US" sz="2400" dirty="0" smtClean="0">
                <a:solidFill>
                  <a:schemeClr val="bg1"/>
                </a:solidFill>
                <a:latin typeface="Calibri" pitchFamily="34" charset="0"/>
              </a:rPr>
              <a:t>, an overexcited machine is stiffer than an under the excited machine.</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restoring action is great when δ = 0, that is at no load. When the value of δ = ± 90⁰, the restoring action is zero. At this condition, the machine is in unstable equilibrium and at steady state limit of stability. Therefore, it is impossible to run a machine at the steady state limit </a:t>
            </a:r>
            <a:r>
              <a:rPr lang="en-US" sz="2400" dirty="0" err="1" smtClean="0">
                <a:solidFill>
                  <a:schemeClr val="bg1"/>
                </a:solidFill>
                <a:latin typeface="Calibri" pitchFamily="34" charset="0"/>
              </a:rPr>
              <a:t>od</a:t>
            </a:r>
            <a:r>
              <a:rPr lang="en-US" sz="2400" dirty="0" smtClean="0">
                <a:solidFill>
                  <a:schemeClr val="bg1"/>
                </a:solidFill>
                <a:latin typeface="Calibri" pitchFamily="34" charset="0"/>
              </a:rPr>
              <a:t> stability since its ability to resist small changes is zero unless the machine provided with special fast acting excitation system.</a:t>
            </a:r>
          </a:p>
          <a:p>
            <a:endParaRPr lang="en-US" sz="2400" dirty="0">
              <a:solidFill>
                <a:schemeClr val="bg1"/>
              </a:solidFill>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990600"/>
            <a:ext cx="6586079" cy="461665"/>
          </a:xfrm>
          <a:prstGeom prst="rect">
            <a:avLst/>
          </a:prstGeom>
        </p:spPr>
        <p:txBody>
          <a:bodyPr wrap="square">
            <a:spAutoFit/>
          </a:bodyPr>
          <a:lstStyle/>
          <a:p>
            <a:r>
              <a:rPr lang="en-US" sz="2400" dirty="0" smtClean="0">
                <a:solidFill>
                  <a:schemeClr val="bg1"/>
                </a:solidFill>
                <a:latin typeface="Calibri" pitchFamily="34" charset="0"/>
              </a:rPr>
              <a:t>Methods of improving stability</a:t>
            </a:r>
            <a:endParaRPr lang="en-US" sz="2400" dirty="0">
              <a:solidFill>
                <a:schemeClr val="bg1"/>
              </a:solidFill>
              <a:latin typeface="Calibri" pitchFamily="34" charset="0"/>
            </a:endParaRPr>
          </a:p>
        </p:txBody>
      </p:sp>
      <p:sp>
        <p:nvSpPr>
          <p:cNvPr id="6" name="Rectangle 5"/>
          <p:cNvSpPr/>
          <p:nvPr/>
        </p:nvSpPr>
        <p:spPr>
          <a:xfrm>
            <a:off x="533400" y="1524000"/>
            <a:ext cx="8153400" cy="4893647"/>
          </a:xfrm>
          <a:prstGeom prst="rect">
            <a:avLst/>
          </a:prstGeom>
        </p:spPr>
        <p:txBody>
          <a:bodyPr wrap="square">
            <a:spAutoFit/>
          </a:bodyPr>
          <a:lstStyle/>
          <a:p>
            <a:pPr algn="just"/>
            <a:r>
              <a:rPr lang="en-US" sz="2400" dirty="0" smtClean="0">
                <a:solidFill>
                  <a:schemeClr val="bg1"/>
                </a:solidFill>
                <a:latin typeface="Calibri" pitchFamily="34" charset="0"/>
              </a:rPr>
              <a:t>when the maximum power limit of various power-angle curves is raised, the accelerating area decreases and decelerating area increases for a given clearing angle. Consequently, δ0 is decreased and </a:t>
            </a:r>
            <a:r>
              <a:rPr lang="en-US" sz="2400" dirty="0" err="1" smtClean="0">
                <a:solidFill>
                  <a:schemeClr val="bg1"/>
                </a:solidFill>
                <a:latin typeface="Calibri" pitchFamily="34" charset="0"/>
              </a:rPr>
              <a:t>δm</a:t>
            </a:r>
            <a:r>
              <a:rPr lang="en-US" sz="2400" dirty="0" smtClean="0">
                <a:solidFill>
                  <a:schemeClr val="bg1"/>
                </a:solidFill>
                <a:latin typeface="Calibri" pitchFamily="34" charset="0"/>
              </a:rPr>
              <a:t> 1s increased. This means that by increasing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the rotor can swing through a larger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 increases the critical clearing time and improves stability.</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 The steady-state power limit is given by</a:t>
            </a:r>
          </a:p>
          <a:p>
            <a:pPr algn="ct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max</a:t>
            </a:r>
            <a:r>
              <a:rPr lang="en-US" sz="2400" dirty="0" smtClean="0">
                <a:solidFill>
                  <a:schemeClr val="bg1"/>
                </a:solidFill>
                <a:latin typeface="Calibri" pitchFamily="34" charset="0"/>
              </a:rPr>
              <a:t>=EV/X</a:t>
            </a:r>
          </a:p>
          <a:p>
            <a:pPr algn="just"/>
            <a:r>
              <a:rPr lang="en-US" sz="2400" dirty="0" smtClean="0">
                <a:solidFill>
                  <a:schemeClr val="bg1"/>
                </a:solidFill>
                <a:latin typeface="Calibri" pitchFamily="34" charset="0"/>
              </a:rPr>
              <a:t>It can be seen from this expression that P max can be increased by increasing either or both V and E and reducing the transfer reactance. The following methods are available for reducing the transfer reactance:</a:t>
            </a:r>
            <a:endParaRPr lang="en-US" sz="2400" dirty="0">
              <a:solidFill>
                <a:schemeClr val="bg1"/>
              </a:solidFill>
              <a:latin typeface="Calibri"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143000"/>
            <a:ext cx="8458200" cy="1938992"/>
          </a:xfrm>
          <a:prstGeom prst="rect">
            <a:avLst/>
          </a:prstGeom>
        </p:spPr>
        <p:txBody>
          <a:bodyPr wrap="square">
            <a:spAutoFit/>
          </a:bodyPr>
          <a:lstStyle/>
          <a:p>
            <a:r>
              <a:rPr lang="en-US" sz="2400" b="1" dirty="0" smtClean="0">
                <a:solidFill>
                  <a:schemeClr val="bg1"/>
                </a:solidFill>
                <a:latin typeface="Calibri" pitchFamily="34" charset="0"/>
              </a:rPr>
              <a:t>1. Operate Transmission Lines in Parallel</a:t>
            </a:r>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By operating transmission lines in parallel reactance decreases and power increases.</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2.</a:t>
            </a:r>
            <a:r>
              <a:rPr lang="en-US" sz="2400" b="1" dirty="0" smtClean="0">
                <a:solidFill>
                  <a:schemeClr val="bg1"/>
                </a:solidFill>
                <a:latin typeface="Calibri" pitchFamily="34" charset="0"/>
              </a:rPr>
              <a:t> Use of Double-Circuit Lines</a:t>
            </a:r>
            <a:endParaRPr lang="en-US" sz="2400" dirty="0">
              <a:solidFill>
                <a:schemeClr val="bg1"/>
              </a:solidFill>
              <a:latin typeface="Calibri" pitchFamily="34" charset="0"/>
            </a:endParaRPr>
          </a:p>
        </p:txBody>
      </p:sp>
      <p:sp>
        <p:nvSpPr>
          <p:cNvPr id="6" name="Rectangle 5"/>
          <p:cNvSpPr/>
          <p:nvPr/>
        </p:nvSpPr>
        <p:spPr>
          <a:xfrm>
            <a:off x="762000" y="3276599"/>
            <a:ext cx="7924800" cy="2677656"/>
          </a:xfrm>
          <a:prstGeom prst="rect">
            <a:avLst/>
          </a:prstGeom>
        </p:spPr>
        <p:txBody>
          <a:bodyPr wrap="square">
            <a:spAutoFit/>
          </a:bodyPr>
          <a:lstStyle/>
          <a:p>
            <a:pPr algn="just"/>
            <a:r>
              <a:rPr lang="en-US" sz="2400" dirty="0" smtClean="0">
                <a:solidFill>
                  <a:schemeClr val="bg1"/>
                </a:solidFill>
                <a:latin typeface="Calibri" pitchFamily="34" charset="0"/>
              </a:rPr>
              <a:t>The impedance of a double-circuit line is less than that of a single-circuit line. A double-circuit line doubles the transmission capability. An additional advantage is that the continuity of supply is maintained over one line with reduced capacity when the other line is out of service for maintenance or repair. But the provision of additional line can hardly be justified by stability consideration alone.</a:t>
            </a:r>
            <a:endParaRPr lang="en-US" sz="2400" dirty="0">
              <a:solidFill>
                <a:schemeClr val="bg1"/>
              </a:solidFill>
              <a:latin typeface="Calibri"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1066800"/>
            <a:ext cx="8229600" cy="5262979"/>
          </a:xfrm>
          <a:prstGeom prst="rect">
            <a:avLst/>
          </a:prstGeom>
        </p:spPr>
        <p:txBody>
          <a:bodyPr wrap="square">
            <a:spAutoFit/>
          </a:bodyPr>
          <a:lstStyle/>
          <a:p>
            <a:r>
              <a:rPr lang="en-US" b="1" dirty="0" smtClean="0">
                <a:solidFill>
                  <a:schemeClr val="bg1"/>
                </a:solidFill>
              </a:rPr>
              <a:t>3.</a:t>
            </a: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Use of Bundled Conductors</a:t>
            </a:r>
            <a:endParaRPr lang="en-US" sz="2400" dirty="0" smtClean="0">
              <a:solidFill>
                <a:schemeClr val="bg1"/>
              </a:solidFill>
              <a:latin typeface="Calibri" pitchFamily="34" charset="0"/>
            </a:endParaRP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Bundling of conductors reduces to a considerable extent the line reactance and so increases the power limit of the line.</a:t>
            </a:r>
          </a:p>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4. </a:t>
            </a:r>
            <a:r>
              <a:rPr lang="en-US" sz="2400" b="1" dirty="0" smtClean="0">
                <a:solidFill>
                  <a:schemeClr val="bg1"/>
                </a:solidFill>
                <a:latin typeface="Calibri" pitchFamily="34" charset="0"/>
              </a:rPr>
              <a:t>Series Compensation of the Lines</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The inductive reactance of a line can be reduced by connecting static capacitors in with the </a:t>
            </a:r>
            <a:r>
              <a:rPr lang="en-US" sz="2400" dirty="0" err="1" smtClean="0">
                <a:solidFill>
                  <a:schemeClr val="bg1"/>
                </a:solidFill>
                <a:latin typeface="Calibri" pitchFamily="34" charset="0"/>
              </a:rPr>
              <a:t>line.It</a:t>
            </a:r>
            <a:r>
              <a:rPr lang="en-US" sz="2400" dirty="0" smtClean="0">
                <a:solidFill>
                  <a:schemeClr val="bg1"/>
                </a:solidFill>
                <a:latin typeface="Calibri" pitchFamily="34" charset="0"/>
              </a:rPr>
              <a:t> is to be noted that any measure to increase the steady-state limit </a:t>
            </a:r>
            <a:r>
              <a:rPr lang="en-US" sz="2400" dirty="0" err="1" smtClean="0">
                <a:solidFill>
                  <a:schemeClr val="bg1"/>
                </a:solidFill>
                <a:latin typeface="Calibri" pitchFamily="34" charset="0"/>
              </a:rPr>
              <a:t>Pmax</a:t>
            </a:r>
            <a:r>
              <a:rPr lang="en-US" sz="2400" dirty="0" smtClean="0">
                <a:solidFill>
                  <a:schemeClr val="bg1"/>
                </a:solidFill>
                <a:latin typeface="Calibri" pitchFamily="34" charset="0"/>
              </a:rPr>
              <a:t> will improve the transient stability limit. The use of generators of high inertia and low reactance improves the transient stability, but generators with these characteristics are costly. In practice, only those methods are used which are economical.</a:t>
            </a:r>
            <a:endParaRPr lang="en-US" sz="2400" dirty="0">
              <a:solidFill>
                <a:schemeClr val="bg1"/>
              </a:solidFill>
              <a:latin typeface="Calibri"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228600" y="990600"/>
            <a:ext cx="8686800" cy="5262979"/>
          </a:xfrm>
          <a:prstGeom prst="rect">
            <a:avLst/>
          </a:prstGeom>
          <a:noFill/>
        </p:spPr>
        <p:txBody>
          <a:bodyPr wrap="square" rtlCol="0">
            <a:spAutoFit/>
          </a:bodyPr>
          <a:lstStyle/>
          <a:p>
            <a:r>
              <a:rPr lang="en-US" b="1" dirty="0" smtClean="0">
                <a:solidFill>
                  <a:schemeClr val="bg1"/>
                </a:solidFill>
              </a:rPr>
              <a:t>5.</a:t>
            </a:r>
            <a:r>
              <a:rPr lang="en-US" sz="2400" b="1" dirty="0" smtClean="0">
                <a:solidFill>
                  <a:schemeClr val="bg1"/>
                </a:solidFill>
                <a:latin typeface="Calibri" pitchFamily="34" charset="0"/>
              </a:rPr>
              <a:t> High-Speed Excitation Systems</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High-Speed excitation helps to maintain synchronism during a fault  by quickly increasing the excitation voltage. High-speed governors help by quickly adjusting  the generator inputs.</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6. </a:t>
            </a:r>
            <a:r>
              <a:rPr lang="en-US" sz="2400" b="1" dirty="0" smtClean="0">
                <a:solidFill>
                  <a:schemeClr val="bg1"/>
                </a:solidFill>
                <a:latin typeface="Calibri" pitchFamily="34" charset="0"/>
              </a:rPr>
              <a:t>Fast Switching</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Rapid isolation of faults is the principal way of improving transient stability. The fault should be cleared as fast as possible. It so the time required for fault removal is the sum of relay response time plus the circuit breaker operating time. Therefore, high speed relaying and circuit breaking are commonly used to improve stability during fault conditions. It has now become possible to isolate the fault in less than two cycles (that is. 0.04 s for 50 Hz system). System stability can be further improved by making circuit-breaker </a:t>
            </a:r>
            <a:r>
              <a:rPr lang="en-US" sz="2400" dirty="0" err="1" smtClean="0">
                <a:solidFill>
                  <a:schemeClr val="bg1"/>
                </a:solidFill>
                <a:latin typeface="Calibri" pitchFamily="34" charset="0"/>
              </a:rPr>
              <a:t>reclosure</a:t>
            </a:r>
            <a:r>
              <a:rPr lang="en-US" sz="2400" dirty="0" smtClean="0">
                <a:solidFill>
                  <a:schemeClr val="bg1"/>
                </a:solidFill>
                <a:latin typeface="Calibri" pitchFamily="34" charset="0"/>
              </a:rPr>
              <a:t> automatic,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7" name="Rectangle 6"/>
          <p:cNvSpPr/>
          <p:nvPr/>
        </p:nvSpPr>
        <p:spPr>
          <a:xfrm>
            <a:off x="381000" y="1066800"/>
            <a:ext cx="8305800" cy="1938992"/>
          </a:xfrm>
          <a:prstGeom prst="rect">
            <a:avLst/>
          </a:prstGeom>
        </p:spPr>
        <p:txBody>
          <a:bodyPr wrap="square">
            <a:spAutoFit/>
          </a:bodyPr>
          <a:lstStyle/>
          <a:p>
            <a:pPr algn="just"/>
            <a:r>
              <a:rPr lang="en-US" sz="2400" dirty="0" smtClean="0">
                <a:solidFill>
                  <a:schemeClr val="bg1"/>
                </a:solidFill>
                <a:latin typeface="Calibri" pitchFamily="34" charset="0"/>
              </a:rPr>
              <a:t>as many faults do not re-establish themselves after restoration of supply. The time interval between removal and </a:t>
            </a:r>
            <a:r>
              <a:rPr lang="en-US" sz="2400" dirty="0" err="1" smtClean="0">
                <a:solidFill>
                  <a:schemeClr val="bg1"/>
                </a:solidFill>
                <a:latin typeface="Calibri" pitchFamily="34" charset="0"/>
              </a:rPr>
              <a:t>reclosure</a:t>
            </a:r>
            <a:r>
              <a:rPr lang="en-US" sz="2400" dirty="0" smtClean="0">
                <a:solidFill>
                  <a:schemeClr val="bg1"/>
                </a:solidFill>
                <a:latin typeface="Calibri" pitchFamily="34" charset="0"/>
              </a:rPr>
              <a:t> should be reduced keeping in mind that the line must remain de-energized for a certain minimum time in order that the line insulation should recover fully.</a:t>
            </a:r>
          </a:p>
        </p:txBody>
      </p:sp>
      <p:sp>
        <p:nvSpPr>
          <p:cNvPr id="8" name="TextBox 7"/>
          <p:cNvSpPr txBox="1"/>
          <p:nvPr/>
        </p:nvSpPr>
        <p:spPr>
          <a:xfrm>
            <a:off x="304800" y="3200400"/>
            <a:ext cx="8382000" cy="3046988"/>
          </a:xfrm>
          <a:prstGeom prst="rect">
            <a:avLst/>
          </a:prstGeom>
          <a:noFill/>
        </p:spPr>
        <p:txBody>
          <a:bodyPr wrap="square" rtlCol="0">
            <a:spAutoFit/>
          </a:bodyPr>
          <a:lstStyle/>
          <a:p>
            <a:r>
              <a:rPr lang="en-US" sz="2400" dirty="0" smtClean="0">
                <a:solidFill>
                  <a:schemeClr val="bg1"/>
                </a:solidFill>
                <a:latin typeface="Calibri" pitchFamily="34" charset="0"/>
              </a:rPr>
              <a:t>7.</a:t>
            </a:r>
            <a:r>
              <a:rPr lang="en-US" sz="2400" b="1" dirty="0" smtClean="0">
                <a:solidFill>
                  <a:schemeClr val="bg1"/>
                </a:solidFill>
                <a:latin typeface="Calibri" pitchFamily="34" charset="0"/>
              </a:rPr>
              <a:t>Breaking Resistors</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In this method an artificial electric load in the form of shunt resistors is temporarily connected at or near the generator bus. Such resistors partially compensate the reduction of load on a generator following a fault. The acceleration of the generator rotor is therefore, reduced. For this reason, these resistors are called braking resistors. This method is also known as dynamic braking. A control scheme connects the through circuit breakers.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228600" y="990600"/>
            <a:ext cx="8686800" cy="2215991"/>
          </a:xfrm>
          <a:prstGeom prst="rect">
            <a:avLst/>
          </a:prstGeom>
          <a:noFill/>
        </p:spPr>
        <p:txBody>
          <a:bodyPr wrap="square" rtlCol="0">
            <a:spAutoFit/>
          </a:bodyPr>
          <a:lstStyle/>
          <a:p>
            <a:pPr algn="just"/>
            <a:r>
              <a:rPr lang="en-US" sz="2400" dirty="0" smtClean="0">
                <a:solidFill>
                  <a:schemeClr val="bg1"/>
                </a:solidFill>
                <a:latin typeface="Calibri" pitchFamily="34" charset="0"/>
              </a:rPr>
              <a:t>The scheme also amounts of resistance to be connected and the duration of its connection. the   braking resistors are connected immediately following the fault and remain in the   circuit for few cycles. They are disconnected at the moment of enclosure when the system voltage has recovered.</a:t>
            </a:r>
          </a:p>
          <a:p>
            <a:endParaRPr lang="en-US" dirty="0"/>
          </a:p>
        </p:txBody>
      </p:sp>
      <p:sp>
        <p:nvSpPr>
          <p:cNvPr id="6" name="TextBox 5"/>
          <p:cNvSpPr txBox="1"/>
          <p:nvPr/>
        </p:nvSpPr>
        <p:spPr>
          <a:xfrm>
            <a:off x="304800" y="3200400"/>
            <a:ext cx="8458200" cy="3416320"/>
          </a:xfrm>
          <a:prstGeom prst="rect">
            <a:avLst/>
          </a:prstGeom>
          <a:noFill/>
        </p:spPr>
        <p:txBody>
          <a:bodyPr wrap="square" rtlCol="0">
            <a:spAutoFit/>
          </a:bodyPr>
          <a:lstStyle/>
          <a:p>
            <a:r>
              <a:rPr lang="en-US" sz="2400" dirty="0" smtClean="0">
                <a:solidFill>
                  <a:schemeClr val="bg1"/>
                </a:solidFill>
                <a:latin typeface="Calibri" pitchFamily="34" charset="0"/>
              </a:rPr>
              <a:t>8.</a:t>
            </a:r>
            <a:r>
              <a:rPr lang="en-US" sz="2400" b="1" dirty="0" smtClean="0">
                <a:solidFill>
                  <a:schemeClr val="bg1"/>
                </a:solidFill>
                <a:latin typeface="Calibri" pitchFamily="34" charset="0"/>
              </a:rPr>
              <a:t> Single-Pole Switching</a:t>
            </a:r>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Majority of the line faults are single line-to-ground (LG) faults. In single-pole switching (also called independent pole operation), the three phases of the circuit breaker are closed or opened independently of each other. In the event of an LG fault, the circuit breaker pole corresponding to the faulty line is opened and the remaining two healthy phases continue to transfer power. Since most of the faults are transitory, this phase can be reclosed after it has been open for a predetermined time. </a:t>
            </a:r>
            <a:endParaRPr lang="en-US" sz="2400" dirty="0">
              <a:latin typeface="Calibri"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228600" y="990600"/>
            <a:ext cx="8763000" cy="5909310"/>
          </a:xfrm>
          <a:prstGeom prst="rect">
            <a:avLst/>
          </a:prstGeom>
          <a:noFill/>
        </p:spPr>
        <p:txBody>
          <a:bodyPr wrap="square" rtlCol="0">
            <a:spAutoFit/>
          </a:bodyPr>
          <a:lstStyle/>
          <a:p>
            <a:r>
              <a:rPr lang="en-US" sz="2400" dirty="0" smtClean="0">
                <a:solidFill>
                  <a:schemeClr val="bg1"/>
                </a:solidFill>
                <a:latin typeface="Calibri" pitchFamily="34" charset="0"/>
              </a:rPr>
              <a:t>The System should not be operated for long periods with one phase open. Therefore, provision should be made to trip the whole line if one phase remains open predetermined time .</a:t>
            </a:r>
          </a:p>
          <a:p>
            <a:endParaRPr lang="en-US" sz="2400" dirty="0" smtClean="0">
              <a:solidFill>
                <a:schemeClr val="bg1"/>
              </a:solidFill>
              <a:latin typeface="Calibri" pitchFamily="34" charset="0"/>
            </a:endParaRPr>
          </a:p>
          <a:p>
            <a:r>
              <a:rPr lang="en-US" sz="2400" dirty="0" smtClean="0">
                <a:solidFill>
                  <a:schemeClr val="bg1"/>
                </a:solidFill>
              </a:rPr>
              <a:t>9</a:t>
            </a:r>
            <a:r>
              <a:rPr lang="en-US" sz="2400" dirty="0" smtClean="0">
                <a:solidFill>
                  <a:schemeClr val="bg1"/>
                </a:solidFill>
                <a:latin typeface="Calibri" pitchFamily="34" charset="0"/>
              </a:rPr>
              <a:t>. HVDC Links</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High voltage direct current (HVDC) links are helpful in maintain in stability the following advantages</a:t>
            </a:r>
          </a:p>
          <a:p>
            <a:pPr algn="just"/>
            <a:r>
              <a:rPr lang="en-US" sz="2400" dirty="0" smtClean="0">
                <a:solidFill>
                  <a:schemeClr val="bg1"/>
                </a:solidFill>
                <a:latin typeface="Calibri" pitchFamily="34" charset="0"/>
              </a:rPr>
              <a:t>A dc. tie line provides a loose coupling between two ac. Systems to be interconnected.</a:t>
            </a:r>
          </a:p>
          <a:p>
            <a:pPr algn="just"/>
            <a:r>
              <a:rPr lang="en-US" sz="2400" dirty="0" smtClean="0">
                <a:solidFill>
                  <a:schemeClr val="bg1"/>
                </a:solidFill>
                <a:latin typeface="Calibri" pitchFamily="34" charset="0"/>
              </a:rPr>
              <a:t>A </a:t>
            </a:r>
            <a:r>
              <a:rPr lang="en-US" sz="2400" dirty="0" err="1" smtClean="0">
                <a:solidFill>
                  <a:schemeClr val="bg1"/>
                </a:solidFill>
                <a:latin typeface="Calibri" pitchFamily="34" charset="0"/>
              </a:rPr>
              <a:t>d.c</a:t>
            </a:r>
            <a:r>
              <a:rPr lang="en-US" sz="2400" dirty="0" smtClean="0">
                <a:solidFill>
                  <a:schemeClr val="bg1"/>
                </a:solidFill>
                <a:latin typeface="Calibri" pitchFamily="34" charset="0"/>
              </a:rPr>
              <a:t>  link may be interconnect two </a:t>
            </a:r>
            <a:r>
              <a:rPr lang="en-US" sz="2400" dirty="0" err="1" smtClean="0">
                <a:solidFill>
                  <a:schemeClr val="bg1"/>
                </a:solidFill>
                <a:latin typeface="Calibri" pitchFamily="34" charset="0"/>
              </a:rPr>
              <a:t>a.c</a:t>
            </a:r>
            <a:r>
              <a:rPr lang="en-US" sz="2400" dirty="0" smtClean="0">
                <a:solidFill>
                  <a:schemeClr val="bg1"/>
                </a:solidFill>
                <a:latin typeface="Calibri" pitchFamily="34" charset="0"/>
              </a:rPr>
              <a:t> systems at different frequencies.</a:t>
            </a:r>
          </a:p>
          <a:p>
            <a:pPr algn="just"/>
            <a:r>
              <a:rPr lang="en-US" sz="2400" dirty="0" smtClean="0">
                <a:solidFill>
                  <a:schemeClr val="bg1"/>
                </a:solidFill>
                <a:latin typeface="Calibri" pitchFamily="34" charset="0"/>
              </a:rPr>
              <a:t>There is no transfer of fault energy from one </a:t>
            </a:r>
            <a:r>
              <a:rPr lang="en-US" sz="2400" dirty="0" err="1" smtClean="0">
                <a:solidFill>
                  <a:schemeClr val="bg1"/>
                </a:solidFill>
                <a:latin typeface="Calibri" pitchFamily="34" charset="0"/>
              </a:rPr>
              <a:t>a.c</a:t>
            </a:r>
            <a:r>
              <a:rPr lang="en-US" sz="2400" dirty="0" smtClean="0">
                <a:solidFill>
                  <a:schemeClr val="bg1"/>
                </a:solidFill>
                <a:latin typeface="Calibri" pitchFamily="34" charset="0"/>
              </a:rPr>
              <a:t>. system to another if they are interconnected by a </a:t>
            </a:r>
            <a:r>
              <a:rPr lang="en-US" sz="2400" dirty="0" err="1" smtClean="0">
                <a:solidFill>
                  <a:schemeClr val="bg1"/>
                </a:solidFill>
                <a:latin typeface="Calibri" pitchFamily="34" charset="0"/>
              </a:rPr>
              <a:t>d.С</a:t>
            </a:r>
            <a:r>
              <a:rPr lang="en-US" sz="2400" dirty="0" smtClean="0">
                <a:solidFill>
                  <a:schemeClr val="bg1"/>
                </a:solidFill>
                <a:latin typeface="Calibri" pitchFamily="34" charset="0"/>
              </a:rPr>
              <a:t>. tie line.</a:t>
            </a:r>
          </a:p>
          <a:p>
            <a:endParaRPr lang="en-US" sz="2400" dirty="0" smtClean="0">
              <a:solidFill>
                <a:schemeClr val="bg1"/>
              </a:solidFill>
              <a:latin typeface="Calibri" pitchFamily="34" charset="0"/>
            </a:endParaRPr>
          </a:p>
          <a:p>
            <a:endParaRPr lang="en-US" dirty="0">
              <a:solidFill>
                <a:schemeClr val="bg1"/>
              </a:solidFill>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1066800"/>
            <a:ext cx="1066800" cy="430887"/>
          </a:xfrm>
          <a:prstGeom prst="rect">
            <a:avLst/>
          </a:prstGeom>
        </p:spPr>
        <p:txBody>
          <a:bodyPr wrap="square">
            <a:spAutoFit/>
          </a:bodyPr>
          <a:lstStyle/>
          <a:p>
            <a:r>
              <a:rPr lang="en-US" sz="2200" dirty="0" smtClean="0">
                <a:solidFill>
                  <a:schemeClr val="bg1"/>
                </a:solidFill>
                <a:latin typeface="Calibri" pitchFamily="34" charset="0"/>
                <a:cs typeface="Calibri" pitchFamily="34" charset="0"/>
              </a:rPr>
              <a:t>Where,</a:t>
            </a:r>
            <a:endParaRPr lang="en-US" sz="2200" dirty="0">
              <a:solidFill>
                <a:schemeClr val="bg1"/>
              </a:solidFill>
              <a:latin typeface="Calibri" pitchFamily="34" charset="0"/>
              <a:cs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3352800" y="1676400"/>
            <a:ext cx="2914650" cy="800100"/>
          </a:xfrm>
          <a:prstGeom prst="rect">
            <a:avLst/>
          </a:prstGeom>
          <a:noFill/>
          <a:ln w="9525">
            <a:noFill/>
            <a:miter lim="800000"/>
            <a:headEnd/>
            <a:tailEnd/>
          </a:ln>
          <a:effectLst/>
        </p:spPr>
      </p:pic>
      <p:sp>
        <p:nvSpPr>
          <p:cNvPr id="7" name="Rectangle 6"/>
          <p:cNvSpPr/>
          <p:nvPr/>
        </p:nvSpPr>
        <p:spPr>
          <a:xfrm>
            <a:off x="609600" y="3105835"/>
            <a:ext cx="6248400" cy="430887"/>
          </a:xfrm>
          <a:prstGeom prst="rect">
            <a:avLst/>
          </a:prstGeom>
        </p:spPr>
        <p:txBody>
          <a:bodyPr wrap="square">
            <a:spAutoFit/>
          </a:bodyPr>
          <a:lstStyle/>
          <a:p>
            <a:r>
              <a:rPr lang="en-US" sz="2200" dirty="0" smtClean="0">
                <a:solidFill>
                  <a:schemeClr val="bg1"/>
                </a:solidFill>
                <a:latin typeface="Calibri" pitchFamily="34" charset="0"/>
                <a:cs typeface="Calibri" pitchFamily="34" charset="0"/>
              </a:rPr>
              <a:t>We shall define the inertia constant H such that,</a:t>
            </a:r>
            <a:endParaRPr lang="en-US" sz="2200" dirty="0">
              <a:solidFill>
                <a:schemeClr val="bg1"/>
              </a:solidFill>
              <a:latin typeface="Calibri" pitchFamily="34" charset="0"/>
              <a:cs typeface="Calibri" pitchFamily="34" charset="0"/>
            </a:endParaRPr>
          </a:p>
        </p:txBody>
      </p:sp>
      <p:pic>
        <p:nvPicPr>
          <p:cNvPr id="2051" name="Picture 3"/>
          <p:cNvPicPr>
            <a:picLocks noChangeAspect="1" noChangeArrowheads="1"/>
          </p:cNvPicPr>
          <p:nvPr/>
        </p:nvPicPr>
        <p:blipFill>
          <a:blip r:embed="rId4"/>
          <a:srcRect/>
          <a:stretch>
            <a:fillRect/>
          </a:stretch>
        </p:blipFill>
        <p:spPr bwMode="auto">
          <a:xfrm>
            <a:off x="3733800" y="3886200"/>
            <a:ext cx="1885950" cy="466725"/>
          </a:xfrm>
          <a:prstGeom prst="rect">
            <a:avLst/>
          </a:prstGeom>
          <a:noFill/>
          <a:ln w="9525">
            <a:noFill/>
            <a:miter lim="800000"/>
            <a:headEnd/>
            <a:tailEnd/>
          </a:ln>
          <a:effectLst/>
        </p:spPr>
      </p:pic>
      <p:sp>
        <p:nvSpPr>
          <p:cNvPr id="9" name="Rectangle 8"/>
          <p:cNvSpPr/>
          <p:nvPr/>
        </p:nvSpPr>
        <p:spPr>
          <a:xfrm>
            <a:off x="685801" y="4724400"/>
            <a:ext cx="1143000" cy="430887"/>
          </a:xfrm>
          <a:prstGeom prst="rect">
            <a:avLst/>
          </a:prstGeom>
        </p:spPr>
        <p:txBody>
          <a:bodyPr wrap="square">
            <a:spAutoFit/>
          </a:bodyPr>
          <a:lstStyle/>
          <a:p>
            <a:r>
              <a:rPr lang="en-US" sz="2200" dirty="0" smtClean="0">
                <a:solidFill>
                  <a:schemeClr val="bg1"/>
                </a:solidFill>
                <a:latin typeface="Calibri" pitchFamily="34" charset="0"/>
                <a:cs typeface="Calibri" pitchFamily="34" charset="0"/>
              </a:rPr>
              <a:t>Where,</a:t>
            </a:r>
            <a:endParaRPr lang="en-US" sz="2200" dirty="0">
              <a:solidFill>
                <a:schemeClr val="bg1"/>
              </a:solidFill>
              <a:latin typeface="Calibri" pitchFamily="34" charset="0"/>
              <a:cs typeface="Calibri" pitchFamily="34" charset="0"/>
            </a:endParaRPr>
          </a:p>
        </p:txBody>
      </p:sp>
      <p:pic>
        <p:nvPicPr>
          <p:cNvPr id="2052" name="Picture 4"/>
          <p:cNvPicPr>
            <a:picLocks noChangeAspect="1" noChangeArrowheads="1"/>
          </p:cNvPicPr>
          <p:nvPr/>
        </p:nvPicPr>
        <p:blipFill>
          <a:blip r:embed="rId5"/>
          <a:srcRect/>
          <a:stretch>
            <a:fillRect/>
          </a:stretch>
        </p:blipFill>
        <p:spPr bwMode="auto">
          <a:xfrm>
            <a:off x="2819400" y="5029200"/>
            <a:ext cx="3676650" cy="5619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228600" y="1371600"/>
            <a:ext cx="8534400" cy="3693319"/>
          </a:xfrm>
          <a:prstGeom prst="rect">
            <a:avLst/>
          </a:prstGeom>
          <a:noFill/>
        </p:spPr>
        <p:txBody>
          <a:bodyPr wrap="square" rtlCol="0">
            <a:spAutoFit/>
          </a:bodyPr>
          <a:lstStyle/>
          <a:p>
            <a:r>
              <a:rPr lang="en-US" sz="2400" dirty="0" smtClean="0">
                <a:solidFill>
                  <a:schemeClr val="bg1"/>
                </a:solidFill>
                <a:latin typeface="Calibri" pitchFamily="34" charset="0"/>
              </a:rPr>
              <a:t>10. </a:t>
            </a:r>
            <a:r>
              <a:rPr lang="en-US" sz="2400" b="1" dirty="0" smtClean="0">
                <a:solidFill>
                  <a:schemeClr val="bg1"/>
                </a:solidFill>
                <a:latin typeface="Calibri" pitchFamily="34" charset="0"/>
              </a:rPr>
              <a:t>Load Shedding</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If there is insufficient generation to maintain system frequency, some of the generators are disconnected immediately or during after a fault.  the stability of the remaining generators is improved. The unit to be disconnected is provided with a large steam bypass system. When the system recovers from the shock of the fault, the disconnected unit is resynchronized and reloaded. Extra cost of a large steam bypass system is the limitation of this method.</a:t>
            </a:r>
          </a:p>
          <a:p>
            <a:endParaRPr lang="en-US" dirty="0"/>
          </a:p>
        </p:txBody>
      </p:sp>
      <p:pic>
        <p:nvPicPr>
          <p:cNvPr id="6" name="Picture 3"/>
          <p:cNvPicPr>
            <a:picLocks noChangeAspect="1" noChangeArrowheads="1"/>
          </p:cNvPicPr>
          <p:nvPr/>
        </p:nvPicPr>
        <p:blipFill>
          <a:blip r:embed="rId3"/>
          <a:srcRect/>
          <a:stretch>
            <a:fillRect/>
          </a:stretch>
        </p:blipFill>
        <p:spPr bwMode="auto">
          <a:xfrm>
            <a:off x="3352800" y="4876800"/>
            <a:ext cx="1943100" cy="110013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TextBox 4"/>
          <p:cNvSpPr txBox="1"/>
          <p:nvPr/>
        </p:nvSpPr>
        <p:spPr>
          <a:xfrm>
            <a:off x="304800" y="990600"/>
            <a:ext cx="8458200" cy="2677656"/>
          </a:xfrm>
          <a:prstGeom prst="rect">
            <a:avLst/>
          </a:prstGeom>
          <a:noFill/>
        </p:spPr>
        <p:txBody>
          <a:bodyPr wrap="square" rtlCol="0">
            <a:spAutoFit/>
          </a:bodyPr>
          <a:lstStyle/>
          <a:p>
            <a:r>
              <a:rPr lang="en-US" sz="2400" dirty="0" smtClean="0">
                <a:solidFill>
                  <a:schemeClr val="bg1"/>
                </a:solidFill>
                <a:latin typeface="Calibri" pitchFamily="34" charset="0"/>
              </a:rPr>
              <a:t>Power-Angle Curve</a:t>
            </a:r>
          </a:p>
          <a:p>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Consider a synchronous machine connected to an infinite bus through a transmission line of reactance X</a:t>
            </a:r>
            <a:r>
              <a:rPr lang="en-US" sz="2400" baseline="-25000" dirty="0" smtClean="0">
                <a:solidFill>
                  <a:schemeClr val="bg1"/>
                </a:solidFill>
                <a:latin typeface="Calibri" pitchFamily="34" charset="0"/>
              </a:rPr>
              <a:t>l</a:t>
            </a:r>
            <a:r>
              <a:rPr lang="en-US" sz="2400" dirty="0" smtClean="0">
                <a:solidFill>
                  <a:schemeClr val="bg1"/>
                </a:solidFill>
                <a:latin typeface="Calibri" pitchFamily="34" charset="0"/>
              </a:rPr>
              <a:t> shown in a figure below. Let us assume that the resistance and capacitance are neglected.</a:t>
            </a:r>
          </a:p>
          <a:p>
            <a:endParaRPr lang="en-US" sz="2400" dirty="0">
              <a:solidFill>
                <a:schemeClr val="bg1"/>
              </a:solidFill>
              <a:latin typeface="Calibri" pitchFamily="34" charset="0"/>
            </a:endParaRPr>
          </a:p>
        </p:txBody>
      </p:sp>
      <p:sp>
        <p:nvSpPr>
          <p:cNvPr id="6" name="Rectangle 5"/>
          <p:cNvSpPr/>
          <p:nvPr/>
        </p:nvSpPr>
        <p:spPr>
          <a:xfrm>
            <a:off x="457200" y="4572000"/>
            <a:ext cx="8077200" cy="1200329"/>
          </a:xfrm>
          <a:prstGeom prst="rect">
            <a:avLst/>
          </a:prstGeom>
        </p:spPr>
        <p:txBody>
          <a:bodyPr wrap="square">
            <a:spAutoFit/>
          </a:bodyPr>
          <a:lstStyle/>
          <a:p>
            <a:r>
              <a:rPr lang="en-US" sz="2400" dirty="0" smtClean="0">
                <a:solidFill>
                  <a:schemeClr val="bg1"/>
                </a:solidFill>
                <a:latin typeface="Calibri" pitchFamily="34" charset="0"/>
              </a:rPr>
              <a:t>Equivalent diagram of synchronous machine connected to an infinite bus through a transmission line of series reactance X</a:t>
            </a:r>
            <a:r>
              <a:rPr lang="en-US" sz="2400" baseline="-25000" dirty="0" smtClean="0">
                <a:solidFill>
                  <a:schemeClr val="bg1"/>
                </a:solidFill>
                <a:latin typeface="Calibri" pitchFamily="34" charset="0"/>
              </a:rPr>
              <a:t>l</a:t>
            </a:r>
            <a:r>
              <a:rPr lang="en-US" sz="2400" dirty="0" smtClean="0">
                <a:solidFill>
                  <a:schemeClr val="bg1"/>
                </a:solidFill>
                <a:latin typeface="Calibri" pitchFamily="34" charset="0"/>
              </a:rPr>
              <a:t> is shown below:</a:t>
            </a:r>
            <a:endParaRPr lang="en-US" sz="2400" dirty="0">
              <a:solidFill>
                <a:schemeClr val="bg1"/>
              </a:solidFill>
              <a:latin typeface="Calibri" pitchFamily="34" charset="0"/>
            </a:endParaRPr>
          </a:p>
        </p:txBody>
      </p:sp>
      <p:pic>
        <p:nvPicPr>
          <p:cNvPr id="27649" name="Picture 1"/>
          <p:cNvPicPr>
            <a:picLocks noChangeAspect="1" noChangeArrowheads="1"/>
          </p:cNvPicPr>
          <p:nvPr/>
        </p:nvPicPr>
        <p:blipFill>
          <a:blip r:embed="rId3"/>
          <a:srcRect/>
          <a:stretch>
            <a:fillRect/>
          </a:stretch>
        </p:blipFill>
        <p:spPr bwMode="auto">
          <a:xfrm>
            <a:off x="2971800" y="3048000"/>
            <a:ext cx="3724275" cy="165735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6625" name="Picture 1"/>
          <p:cNvPicPr>
            <a:picLocks noChangeAspect="1" noChangeArrowheads="1"/>
          </p:cNvPicPr>
          <p:nvPr/>
        </p:nvPicPr>
        <p:blipFill>
          <a:blip r:embed="rId3"/>
          <a:srcRect/>
          <a:stretch>
            <a:fillRect/>
          </a:stretch>
        </p:blipFill>
        <p:spPr bwMode="auto">
          <a:xfrm>
            <a:off x="2133600" y="1143000"/>
            <a:ext cx="4752975" cy="1104900"/>
          </a:xfrm>
          <a:prstGeom prst="rect">
            <a:avLst/>
          </a:prstGeom>
          <a:noFill/>
          <a:ln w="9525">
            <a:noFill/>
            <a:miter lim="800000"/>
            <a:headEnd/>
            <a:tailEnd/>
          </a:ln>
          <a:effectLst/>
        </p:spPr>
      </p:pic>
      <p:sp>
        <p:nvSpPr>
          <p:cNvPr id="6" name="TextBox 5"/>
          <p:cNvSpPr txBox="1"/>
          <p:nvPr/>
        </p:nvSpPr>
        <p:spPr>
          <a:xfrm>
            <a:off x="457200" y="2438400"/>
            <a:ext cx="7848600" cy="4062651"/>
          </a:xfrm>
          <a:prstGeom prst="rect">
            <a:avLst/>
          </a:prstGeom>
          <a:noFill/>
        </p:spPr>
        <p:txBody>
          <a:bodyPr wrap="square" rtlCol="0">
            <a:spAutoFit/>
          </a:bodyPr>
          <a:lstStyle/>
          <a:p>
            <a:r>
              <a:rPr lang="en-US" dirty="0" smtClean="0"/>
              <a:t>Let,</a:t>
            </a:r>
          </a:p>
          <a:p>
            <a:r>
              <a:rPr lang="en-US" sz="2400" dirty="0" smtClean="0">
                <a:solidFill>
                  <a:schemeClr val="bg1"/>
                </a:solidFill>
                <a:latin typeface="Calibri" pitchFamily="34" charset="0"/>
              </a:rPr>
              <a:t>V = V&lt;0⁰ – voltage of infinite bus</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dirty="0" smtClean="0">
                <a:solidFill>
                  <a:schemeClr val="bg1"/>
                </a:solidFill>
                <a:latin typeface="Calibri" pitchFamily="34" charset="0"/>
              </a:rPr>
              <a:t>E = E&lt;δ – voltage behind the direct axis synchronous reactance of the machine.</a:t>
            </a:r>
          </a:p>
          <a:p>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dirty="0" err="1" smtClean="0">
                <a:solidFill>
                  <a:schemeClr val="bg1"/>
                </a:solidFill>
                <a:latin typeface="Calibri" pitchFamily="34" charset="0"/>
              </a:rPr>
              <a:t>X</a:t>
            </a:r>
            <a:r>
              <a:rPr lang="en-US" sz="2400" baseline="-25000" dirty="0" err="1" smtClean="0">
                <a:solidFill>
                  <a:schemeClr val="bg1"/>
                </a:solidFill>
                <a:latin typeface="Calibri" pitchFamily="34" charset="0"/>
              </a:rPr>
              <a:t>d</a:t>
            </a:r>
            <a:r>
              <a:rPr lang="en-US" sz="2400" dirty="0" smtClean="0">
                <a:solidFill>
                  <a:schemeClr val="bg1"/>
                </a:solidFill>
                <a:latin typeface="Calibri" pitchFamily="34" charset="0"/>
              </a:rPr>
              <a:t> = synchronous / transient resistance of the machine</a:t>
            </a:r>
          </a:p>
          <a:p>
            <a:r>
              <a:rPr lang="en-US" sz="2400" dirty="0" smtClean="0">
                <a:solidFill>
                  <a:schemeClr val="bg1"/>
                </a:solidFill>
                <a:latin typeface="Calibri" pitchFamily="34" charset="0"/>
              </a:rPr>
              <a:t>The complex power delivered by the generator to the system is</a:t>
            </a:r>
          </a:p>
          <a:p>
            <a:pPr algn="ctr"/>
            <a:r>
              <a:rPr lang="en-US" sz="2400" dirty="0" smtClean="0">
                <a:solidFill>
                  <a:schemeClr val="bg1"/>
                </a:solidFill>
                <a:latin typeface="Calibri" pitchFamily="34" charset="0"/>
              </a:rPr>
              <a:t>S = VI</a:t>
            </a:r>
          </a:p>
          <a:p>
            <a:endParaRPr lang="en-US" sz="2400" dirty="0">
              <a:solidFill>
                <a:schemeClr val="bg1"/>
              </a:solidFill>
              <a:latin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5601" name="Picture 1"/>
          <p:cNvPicPr>
            <a:picLocks noChangeAspect="1" noChangeArrowheads="1"/>
          </p:cNvPicPr>
          <p:nvPr/>
        </p:nvPicPr>
        <p:blipFill>
          <a:blip r:embed="rId3"/>
          <a:srcRect/>
          <a:stretch>
            <a:fillRect/>
          </a:stretch>
        </p:blipFill>
        <p:spPr bwMode="auto">
          <a:xfrm>
            <a:off x="2971800" y="1143000"/>
            <a:ext cx="2400300" cy="1066800"/>
          </a:xfrm>
          <a:prstGeom prst="rect">
            <a:avLst/>
          </a:prstGeom>
          <a:noFill/>
          <a:ln w="9525">
            <a:noFill/>
            <a:miter lim="800000"/>
            <a:headEnd/>
            <a:tailEnd/>
          </a:ln>
          <a:effectLst/>
        </p:spPr>
      </p:pic>
      <p:pic>
        <p:nvPicPr>
          <p:cNvPr id="25602" name="Picture 2"/>
          <p:cNvPicPr>
            <a:picLocks noChangeAspect="1" noChangeArrowheads="1"/>
          </p:cNvPicPr>
          <p:nvPr/>
        </p:nvPicPr>
        <p:blipFill>
          <a:blip r:embed="rId4"/>
          <a:srcRect/>
          <a:stretch>
            <a:fillRect/>
          </a:stretch>
        </p:blipFill>
        <p:spPr bwMode="auto">
          <a:xfrm>
            <a:off x="2971800" y="2286000"/>
            <a:ext cx="2524125" cy="1819275"/>
          </a:xfrm>
          <a:prstGeom prst="rect">
            <a:avLst/>
          </a:prstGeom>
          <a:noFill/>
          <a:ln w="9525">
            <a:noFill/>
            <a:miter lim="800000"/>
            <a:headEnd/>
            <a:tailEnd/>
          </a:ln>
          <a:effectLst/>
        </p:spPr>
      </p:pic>
      <p:pic>
        <p:nvPicPr>
          <p:cNvPr id="25604" name="Picture 4"/>
          <p:cNvPicPr>
            <a:picLocks noChangeAspect="1" noChangeArrowheads="1"/>
          </p:cNvPicPr>
          <p:nvPr/>
        </p:nvPicPr>
        <p:blipFill>
          <a:blip r:embed="rId5"/>
          <a:srcRect/>
          <a:stretch>
            <a:fillRect/>
          </a:stretch>
        </p:blipFill>
        <p:spPr bwMode="auto">
          <a:xfrm>
            <a:off x="2895600" y="4114800"/>
            <a:ext cx="3409950" cy="704850"/>
          </a:xfrm>
          <a:prstGeom prst="rect">
            <a:avLst/>
          </a:prstGeom>
          <a:noFill/>
          <a:ln w="9525">
            <a:noFill/>
            <a:miter lim="800000"/>
            <a:headEnd/>
            <a:tailEnd/>
          </a:ln>
          <a:effectLst/>
        </p:spPr>
      </p:pic>
      <p:sp>
        <p:nvSpPr>
          <p:cNvPr id="9" name="Rectangle 8"/>
          <p:cNvSpPr/>
          <p:nvPr/>
        </p:nvSpPr>
        <p:spPr>
          <a:xfrm>
            <a:off x="990600" y="4813994"/>
            <a:ext cx="6858000" cy="1569660"/>
          </a:xfrm>
          <a:prstGeom prst="rect">
            <a:avLst/>
          </a:prstGeom>
        </p:spPr>
        <p:txBody>
          <a:bodyPr wrap="square">
            <a:spAutoFit/>
          </a:bodyPr>
          <a:lstStyle/>
          <a:p>
            <a:endParaRPr lang="en-US" sz="2400" dirty="0" smtClean="0">
              <a:solidFill>
                <a:schemeClr val="bg1"/>
              </a:solidFill>
              <a:latin typeface="Calibri" pitchFamily="34" charset="0"/>
            </a:endParaRPr>
          </a:p>
          <a:p>
            <a:r>
              <a:rPr lang="en-US" sz="2400" dirty="0" smtClean="0">
                <a:solidFill>
                  <a:schemeClr val="bg1"/>
                </a:solidFill>
                <a:latin typeface="Calibri" pitchFamily="34" charset="0"/>
              </a:rPr>
              <a:t>Active power transferred to the system</a:t>
            </a:r>
          </a:p>
          <a:p>
            <a:r>
              <a:rPr lang="en-US" sz="2400" dirty="0" smtClean="0">
                <a:solidFill>
                  <a:schemeClr val="bg1"/>
                </a:solidFill>
                <a:latin typeface="Calibri" pitchFamily="34" charset="0"/>
                <a:hlinkClick r:id="rId6"/>
              </a:rPr>
              <a:t/>
            </a:r>
            <a:br>
              <a:rPr lang="en-US" sz="2400" dirty="0" smtClean="0">
                <a:solidFill>
                  <a:schemeClr val="bg1"/>
                </a:solidFill>
                <a:latin typeface="Calibri" pitchFamily="34" charset="0"/>
                <a:hlinkClick r:id="rId6"/>
              </a:rPr>
            </a:br>
            <a:endParaRPr lang="en-US" sz="2400" dirty="0">
              <a:solidFill>
                <a:schemeClr val="bg1"/>
              </a:solidFill>
              <a:latin typeface="Calibri"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24577" name="Picture 1"/>
          <p:cNvPicPr>
            <a:picLocks noChangeAspect="1" noChangeArrowheads="1"/>
          </p:cNvPicPr>
          <p:nvPr/>
        </p:nvPicPr>
        <p:blipFill>
          <a:blip r:embed="rId3"/>
          <a:srcRect/>
          <a:stretch>
            <a:fillRect/>
          </a:stretch>
        </p:blipFill>
        <p:spPr bwMode="auto">
          <a:xfrm>
            <a:off x="3657600" y="1143000"/>
            <a:ext cx="1752600" cy="666750"/>
          </a:xfrm>
          <a:prstGeom prst="rect">
            <a:avLst/>
          </a:prstGeom>
          <a:noFill/>
          <a:ln w="9525">
            <a:noFill/>
            <a:miter lim="800000"/>
            <a:headEnd/>
            <a:tailEnd/>
          </a:ln>
          <a:effectLst/>
        </p:spPr>
      </p:pic>
      <p:sp>
        <p:nvSpPr>
          <p:cNvPr id="6" name="TextBox 5"/>
          <p:cNvSpPr txBox="1"/>
          <p:nvPr/>
        </p:nvSpPr>
        <p:spPr>
          <a:xfrm>
            <a:off x="685800" y="2286001"/>
            <a:ext cx="7315200" cy="1200329"/>
          </a:xfrm>
          <a:prstGeom prst="rect">
            <a:avLst/>
          </a:prstGeom>
          <a:noFill/>
        </p:spPr>
        <p:txBody>
          <a:bodyPr wrap="square" rtlCol="0">
            <a:spAutoFit/>
          </a:bodyPr>
          <a:lstStyle/>
          <a:p>
            <a:r>
              <a:rPr lang="en-US" sz="2400" dirty="0" smtClean="0">
                <a:solidFill>
                  <a:schemeClr val="bg1"/>
                </a:solidFill>
                <a:latin typeface="Calibri" pitchFamily="34" charset="0"/>
              </a:rPr>
              <a:t>The reactive power transferred to the system</a:t>
            </a:r>
          </a:p>
          <a:p>
            <a:r>
              <a:rPr lang="en-US" sz="2400" dirty="0" smtClean="0">
                <a:solidFill>
                  <a:schemeClr val="bg1"/>
                </a:solidFill>
                <a:latin typeface="Calibri" pitchFamily="34" charset="0"/>
                <a:hlinkClick r:id="rId4"/>
              </a:rPr>
              <a:t/>
            </a:r>
            <a:br>
              <a:rPr lang="en-US" sz="2400" dirty="0" smtClean="0">
                <a:solidFill>
                  <a:schemeClr val="bg1"/>
                </a:solidFill>
                <a:latin typeface="Calibri" pitchFamily="34" charset="0"/>
                <a:hlinkClick r:id="rId4"/>
              </a:rPr>
            </a:br>
            <a:endParaRPr lang="en-US" sz="2400" dirty="0">
              <a:solidFill>
                <a:schemeClr val="bg1"/>
              </a:solidFill>
              <a:latin typeface="Calibri" pitchFamily="34" charset="0"/>
            </a:endParaRPr>
          </a:p>
        </p:txBody>
      </p:sp>
      <p:pic>
        <p:nvPicPr>
          <p:cNvPr id="24578" name="Picture 2"/>
          <p:cNvPicPr>
            <a:picLocks noChangeAspect="1" noChangeArrowheads="1"/>
          </p:cNvPicPr>
          <p:nvPr/>
        </p:nvPicPr>
        <p:blipFill>
          <a:blip r:embed="rId5"/>
          <a:srcRect/>
          <a:stretch>
            <a:fillRect/>
          </a:stretch>
        </p:blipFill>
        <p:spPr bwMode="auto">
          <a:xfrm>
            <a:off x="3657600" y="3124200"/>
            <a:ext cx="1943100" cy="838200"/>
          </a:xfrm>
          <a:prstGeom prst="rect">
            <a:avLst/>
          </a:prstGeom>
          <a:noFill/>
          <a:ln w="9525">
            <a:noFill/>
            <a:miter lim="800000"/>
            <a:headEnd/>
            <a:tailEnd/>
          </a:ln>
          <a:effectLst/>
        </p:spPr>
      </p:pic>
      <p:sp>
        <p:nvSpPr>
          <p:cNvPr id="8" name="TextBox 7"/>
          <p:cNvSpPr txBox="1"/>
          <p:nvPr/>
        </p:nvSpPr>
        <p:spPr>
          <a:xfrm>
            <a:off x="609600" y="4191000"/>
            <a:ext cx="7772400" cy="1200329"/>
          </a:xfrm>
          <a:prstGeom prst="rect">
            <a:avLst/>
          </a:prstGeom>
          <a:noFill/>
        </p:spPr>
        <p:txBody>
          <a:bodyPr wrap="square" rtlCol="0">
            <a:spAutoFit/>
          </a:bodyPr>
          <a:lstStyle/>
          <a:p>
            <a:r>
              <a:rPr lang="en-US" sz="2400" dirty="0" smtClean="0">
                <a:solidFill>
                  <a:schemeClr val="bg1"/>
                </a:solidFill>
                <a:latin typeface="Calibri" pitchFamily="34" charset="0"/>
              </a:rPr>
              <a:t>The maximum steady-state power transfers occur when δ = 0</a:t>
            </a:r>
          </a:p>
          <a:p>
            <a:r>
              <a:rPr lang="en-US" sz="2400" dirty="0" smtClean="0">
                <a:solidFill>
                  <a:schemeClr val="bg1"/>
                </a:solidFill>
                <a:latin typeface="Calibri" pitchFamily="34" charset="0"/>
                <a:hlinkClick r:id="rId6"/>
              </a:rPr>
              <a:t/>
            </a:r>
            <a:br>
              <a:rPr lang="en-US" sz="2400" dirty="0" smtClean="0">
                <a:solidFill>
                  <a:schemeClr val="bg1"/>
                </a:solidFill>
                <a:latin typeface="Calibri" pitchFamily="34" charset="0"/>
                <a:hlinkClick r:id="rId6"/>
              </a:rPr>
            </a:br>
            <a:endParaRPr lang="en-US" sz="2400" dirty="0">
              <a:solidFill>
                <a:schemeClr val="bg1"/>
              </a:solidFill>
              <a:latin typeface="Calibri" pitchFamily="34" charset="0"/>
            </a:endParaRPr>
          </a:p>
        </p:txBody>
      </p:sp>
      <p:pic>
        <p:nvPicPr>
          <p:cNvPr id="24579" name="Picture 3"/>
          <p:cNvPicPr>
            <a:picLocks noChangeAspect="1" noChangeArrowheads="1"/>
          </p:cNvPicPr>
          <p:nvPr/>
        </p:nvPicPr>
        <p:blipFill>
          <a:blip r:embed="rId7"/>
          <a:srcRect/>
          <a:stretch>
            <a:fillRect/>
          </a:stretch>
        </p:blipFill>
        <p:spPr bwMode="auto">
          <a:xfrm>
            <a:off x="3810000" y="4876800"/>
            <a:ext cx="1533525" cy="8858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ChangeAspect="1" noChangeArrowheads="1"/>
          </p:cNvPicPr>
          <p:nvPr/>
        </p:nvPicPr>
        <p:blipFill>
          <a:blip r:embed="rId2"/>
          <a:srcRect/>
          <a:stretch>
            <a:fillRect/>
          </a:stretch>
        </p:blipFill>
        <p:spPr bwMode="auto">
          <a:xfrm>
            <a:off x="4191000" y="1066800"/>
            <a:ext cx="762000" cy="914400"/>
          </a:xfrm>
          <a:prstGeom prst="rect">
            <a:avLst/>
          </a:prstGeom>
          <a:noFill/>
          <a:ln w="9525">
            <a:noFill/>
            <a:miter lim="800000"/>
            <a:headEnd/>
            <a:tailEnd/>
          </a:ln>
          <a:effectLst/>
        </p:spPr>
      </p:pic>
      <p:sp>
        <p:nvSpPr>
          <p:cNvPr id="4" name="TextBox 3"/>
          <p:cNvSpPr txBox="1"/>
          <p:nvPr/>
        </p:nvSpPr>
        <p:spPr>
          <a:xfrm>
            <a:off x="457200" y="2133600"/>
            <a:ext cx="8382000" cy="1200329"/>
          </a:xfrm>
          <a:prstGeom prst="rect">
            <a:avLst/>
          </a:prstGeom>
          <a:noFill/>
        </p:spPr>
        <p:txBody>
          <a:bodyPr wrap="square" rtlCol="0">
            <a:spAutoFit/>
          </a:bodyPr>
          <a:lstStyle/>
          <a:p>
            <a:pPr algn="just"/>
            <a:r>
              <a:rPr lang="en-US" sz="2400" dirty="0" smtClean="0">
                <a:solidFill>
                  <a:schemeClr val="bg1"/>
                </a:solidFill>
                <a:latin typeface="Calibri" pitchFamily="34" charset="0"/>
              </a:rPr>
              <a:t>The graphical representation of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e</a:t>
            </a:r>
            <a:r>
              <a:rPr lang="en-US" sz="2400" dirty="0" smtClean="0">
                <a:solidFill>
                  <a:schemeClr val="bg1"/>
                </a:solidFill>
                <a:latin typeface="Calibri" pitchFamily="34" charset="0"/>
              </a:rPr>
              <a:t> and the load angle δ is called the power angle curve. It is widely used in power system stability studies. The power angle curve is shown below</a:t>
            </a:r>
            <a:endParaRPr lang="en-US" sz="2400" dirty="0">
              <a:solidFill>
                <a:schemeClr val="bg1"/>
              </a:solidFill>
              <a:latin typeface="Calibri" pitchFamily="34" charset="0"/>
            </a:endParaRPr>
          </a:p>
        </p:txBody>
      </p:sp>
      <p:sp>
        <p:nvSpPr>
          <p:cNvPr id="5" name="Rectangle 4"/>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6"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pic>
        <p:nvPicPr>
          <p:cNvPr id="105475" name="Picture 3"/>
          <p:cNvPicPr>
            <a:picLocks noChangeAspect="1" noChangeArrowheads="1"/>
          </p:cNvPicPr>
          <p:nvPr/>
        </p:nvPicPr>
        <p:blipFill>
          <a:blip r:embed="rId4"/>
          <a:srcRect/>
          <a:stretch>
            <a:fillRect/>
          </a:stretch>
        </p:blipFill>
        <p:spPr bwMode="auto">
          <a:xfrm>
            <a:off x="2895600" y="3429000"/>
            <a:ext cx="3714750" cy="2700338"/>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90601"/>
            <a:ext cx="8229600" cy="4524315"/>
          </a:xfrm>
          <a:prstGeom prst="rect">
            <a:avLst/>
          </a:prstGeom>
        </p:spPr>
        <p:txBody>
          <a:bodyPr wrap="square">
            <a:spAutoFit/>
          </a:bodyPr>
          <a:lstStyle/>
          <a:p>
            <a:pPr algn="just"/>
            <a:r>
              <a:rPr lang="en-US" sz="2400" dirty="0" smtClean="0">
                <a:solidFill>
                  <a:schemeClr val="bg1"/>
                </a:solidFill>
                <a:latin typeface="Calibri" pitchFamily="34" charset="0"/>
              </a:rPr>
              <a:t>Power Angle Curve of synchronous machine is the graphical representation of electrical output with respect to the power angle. As we know, power angle is also known as load angle therefore it can be said that this curve is graphical representation of electrical output of generator with respect to load angle. In this article, we will discuss power angle curve and its importance.</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First of all, we should know the mathematical relation between the electrical output of synchronous machine in terms of load angle to get the graph of power versus load angle.  The electrical output of synchronous generator is given as below.</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576374" y="1295400"/>
            <a:ext cx="2672026" cy="461665"/>
          </a:xfrm>
          <a:prstGeom prst="rect">
            <a:avLst/>
          </a:prstGeom>
        </p:spPr>
        <p:txBody>
          <a:bodyPr wrap="square">
            <a:spAutoFit/>
          </a:bodyPr>
          <a:lstStyle/>
          <a:p>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e</a:t>
            </a:r>
            <a:r>
              <a:rPr lang="en-US" sz="2400" dirty="0" smtClean="0">
                <a:solidFill>
                  <a:schemeClr val="bg1"/>
                </a:solidFill>
                <a:latin typeface="Calibri" pitchFamily="34" charset="0"/>
              </a:rPr>
              <a:t> = (EV/X)Sin</a:t>
            </a:r>
            <a:r>
              <a:rPr lang="el-GR" sz="2400" dirty="0" smtClean="0">
                <a:solidFill>
                  <a:schemeClr val="bg1"/>
                </a:solidFill>
                <a:latin typeface="Calibri" pitchFamily="34" charset="0"/>
              </a:rPr>
              <a:t>δ</a:t>
            </a:r>
            <a:r>
              <a:rPr lang="el-GR" dirty="0" smtClean="0"/>
              <a:t>δ</a:t>
            </a:r>
            <a:endParaRPr lang="en-US" dirty="0"/>
          </a:p>
        </p:txBody>
      </p:sp>
      <p:sp>
        <p:nvSpPr>
          <p:cNvPr id="6" name="Rectangle 5"/>
          <p:cNvSpPr/>
          <p:nvPr/>
        </p:nvSpPr>
        <p:spPr>
          <a:xfrm>
            <a:off x="304800" y="2286000"/>
            <a:ext cx="8153400" cy="2677656"/>
          </a:xfrm>
          <a:prstGeom prst="rect">
            <a:avLst/>
          </a:prstGeom>
        </p:spPr>
        <p:txBody>
          <a:bodyPr wrap="square">
            <a:spAutoFit/>
          </a:bodyPr>
          <a:lstStyle/>
          <a:p>
            <a:pPr algn="just"/>
            <a:r>
              <a:rPr lang="en-US" sz="2400" dirty="0" smtClean="0">
                <a:solidFill>
                  <a:schemeClr val="bg1"/>
                </a:solidFill>
                <a:latin typeface="Calibri" pitchFamily="34" charset="0"/>
              </a:rPr>
              <a:t>Where E</a:t>
            </a:r>
            <a:r>
              <a:rPr lang="en-US" sz="2400" baseline="-25000" smtClean="0">
                <a:solidFill>
                  <a:schemeClr val="bg1"/>
                </a:solidFill>
                <a:latin typeface="Calibri" pitchFamily="34" charset="0"/>
              </a:rPr>
              <a:t>,</a:t>
            </a:r>
            <a:r>
              <a:rPr lang="en-US" sz="2400" smtClean="0">
                <a:solidFill>
                  <a:schemeClr val="bg1"/>
                </a:solidFill>
                <a:latin typeface="Calibri" pitchFamily="34" charset="0"/>
              </a:rPr>
              <a:t> V, X</a:t>
            </a:r>
            <a:r>
              <a:rPr lang="en-US" sz="2400" dirty="0" smtClean="0">
                <a:solidFill>
                  <a:schemeClr val="bg1"/>
                </a:solidFill>
                <a:latin typeface="Calibri" pitchFamily="34" charset="0"/>
              </a:rPr>
              <a:t> and δ are no load excitation voltage, generator terminal voltage, generator synchronous reactance and load angle respectively. You are requested to read “Power Flow Equation through an Inductive Load” for getting the detail of derivation part of the above expression of electrical output.</a:t>
            </a:r>
          </a:p>
          <a:p>
            <a:pPr algn="just"/>
            <a:r>
              <a:rPr lang="en-US" sz="2400" dirty="0" smtClean="0">
                <a:solidFill>
                  <a:schemeClr val="bg1"/>
                </a:solidFill>
                <a:latin typeface="Calibri" pitchFamily="34" charset="0"/>
              </a:rPr>
              <a:t>Let us now draw a graph between </a:t>
            </a:r>
            <a:r>
              <a:rPr lang="en-US" sz="2400" dirty="0" err="1" smtClean="0">
                <a:solidFill>
                  <a:schemeClr val="bg1"/>
                </a:solidFill>
                <a:latin typeface="Calibri" pitchFamily="34" charset="0"/>
              </a:rPr>
              <a:t>P</a:t>
            </a:r>
            <a:r>
              <a:rPr lang="en-US" sz="2400" baseline="-25000" dirty="0" err="1" smtClean="0">
                <a:solidFill>
                  <a:schemeClr val="bg1"/>
                </a:solidFill>
                <a:latin typeface="Calibri" pitchFamily="34" charset="0"/>
              </a:rPr>
              <a:t>e</a:t>
            </a:r>
            <a:r>
              <a:rPr lang="en-US" sz="2400" dirty="0" smtClean="0">
                <a:solidFill>
                  <a:schemeClr val="bg1"/>
                </a:solidFill>
                <a:latin typeface="Calibri" pitchFamily="34" charset="0"/>
              </a:rPr>
              <a:t> and load angle δ assuming rest of the parameters to be constant</a:t>
            </a:r>
            <a:endParaRPr lang="en-US" sz="2400" dirty="0">
              <a:solidFill>
                <a:schemeClr val="bg1"/>
              </a:solidFill>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2219325" y="1600200"/>
            <a:ext cx="4705350" cy="2976563"/>
          </a:xfrm>
          <a:prstGeom prst="rect">
            <a:avLst/>
          </a:prstGeom>
          <a:noFill/>
          <a:ln w="9525">
            <a:noFill/>
            <a:miter lim="800000"/>
            <a:headEnd/>
            <a:tailEnd/>
          </a:ln>
          <a:effectLst/>
        </p:spPr>
      </p:pic>
      <p:sp>
        <p:nvSpPr>
          <p:cNvPr id="6" name="TextBox 5"/>
          <p:cNvSpPr txBox="1"/>
          <p:nvPr/>
        </p:nvSpPr>
        <p:spPr>
          <a:xfrm>
            <a:off x="609600" y="4953000"/>
            <a:ext cx="7848600" cy="830997"/>
          </a:xfrm>
          <a:prstGeom prst="rect">
            <a:avLst/>
          </a:prstGeom>
          <a:noFill/>
        </p:spPr>
        <p:txBody>
          <a:bodyPr wrap="square" rtlCol="0">
            <a:spAutoFit/>
          </a:bodyPr>
          <a:lstStyle/>
          <a:p>
            <a:r>
              <a:rPr lang="en-US" sz="2400" dirty="0" smtClean="0">
                <a:solidFill>
                  <a:schemeClr val="bg1"/>
                </a:solidFill>
                <a:latin typeface="Calibri" pitchFamily="34" charset="0"/>
              </a:rPr>
              <a:t>Above  plot indicates the relation between power and power angle which may be effected during fault conditions</a:t>
            </a:r>
            <a:endParaRPr lang="en-US" sz="2400" dirty="0">
              <a:solidFill>
                <a:schemeClr val="bg1"/>
              </a:solidFill>
              <a:latin typeface="Calibri"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228600" y="1219200"/>
            <a:ext cx="8458200" cy="1200329"/>
          </a:xfrm>
          <a:prstGeom prst="rect">
            <a:avLst/>
          </a:prstGeom>
        </p:spPr>
        <p:txBody>
          <a:bodyPr wrap="square">
            <a:spAutoFit/>
          </a:bodyPr>
          <a:lstStyle/>
          <a:p>
            <a:pPr algn="just"/>
            <a:r>
              <a:rPr lang="en-US" sz="2400" dirty="0" smtClean="0">
                <a:solidFill>
                  <a:schemeClr val="bg1"/>
                </a:solidFill>
                <a:latin typeface="Calibri" pitchFamily="34" charset="0"/>
              </a:rPr>
              <a:t>Above graphical representation of power </a:t>
            </a:r>
            <a:r>
              <a:rPr lang="en-US" sz="2400" dirty="0" err="1" smtClean="0">
                <a:solidFill>
                  <a:schemeClr val="bg1"/>
                </a:solidFill>
                <a:latin typeface="Calibri" pitchFamily="34" charset="0"/>
              </a:rPr>
              <a:t>w.r.t</a:t>
            </a:r>
            <a:r>
              <a:rPr lang="en-US" sz="2400" dirty="0" smtClean="0">
                <a:solidFill>
                  <a:schemeClr val="bg1"/>
                </a:solidFill>
                <a:latin typeface="Calibri" pitchFamily="34" charset="0"/>
              </a:rPr>
              <a:t> δ is called Power Angle Curve. It can be easily seen from the above graph that it is sinusoidal. Thus power angle curve is sinusoidal.</a:t>
            </a:r>
            <a:endParaRPr lang="en-US" sz="2400" dirty="0">
              <a:solidFill>
                <a:schemeClr val="bg1"/>
              </a:solidFill>
              <a:latin typeface="Calibri" pitchFamily="34" charset="0"/>
            </a:endParaRPr>
          </a:p>
        </p:txBody>
      </p:sp>
      <p:sp>
        <p:nvSpPr>
          <p:cNvPr id="6" name="Rectangle 5"/>
          <p:cNvSpPr/>
          <p:nvPr/>
        </p:nvSpPr>
        <p:spPr>
          <a:xfrm>
            <a:off x="381000" y="2666998"/>
            <a:ext cx="8153400" cy="3046988"/>
          </a:xfrm>
          <a:prstGeom prst="rect">
            <a:avLst/>
          </a:prstGeom>
        </p:spPr>
        <p:txBody>
          <a:bodyPr wrap="square">
            <a:spAutoFit/>
          </a:bodyPr>
          <a:lstStyle/>
          <a:p>
            <a:pPr algn="just"/>
            <a:r>
              <a:rPr lang="en-US" sz="2400" b="1" dirty="0" smtClean="0">
                <a:solidFill>
                  <a:schemeClr val="bg1"/>
                </a:solidFill>
                <a:latin typeface="Calibri" pitchFamily="34" charset="0"/>
              </a:rPr>
              <a:t>Importance of Power Angle Curve</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Power Angle Curve tells us about the electrical power output of synchronous machine when power angle δ is varied. It can be seen from this curve that as we increase δ from 0 to 90°, the output increases </a:t>
            </a:r>
            <a:r>
              <a:rPr lang="en-US" sz="2400" dirty="0" err="1" smtClean="0">
                <a:solidFill>
                  <a:schemeClr val="bg1"/>
                </a:solidFill>
                <a:latin typeface="Calibri" pitchFamily="34" charset="0"/>
              </a:rPr>
              <a:t>sinusoidally</a:t>
            </a:r>
            <a:r>
              <a:rPr lang="en-US" sz="2400" dirty="0" smtClean="0">
                <a:solidFill>
                  <a:schemeClr val="bg1"/>
                </a:solidFill>
                <a:latin typeface="Calibri" pitchFamily="34" charset="0"/>
              </a:rPr>
              <a:t>. But a further increase in power angle δ beyond 90°, the generator electrical output decreases. </a:t>
            </a:r>
            <a:r>
              <a:rPr lang="en-US" sz="2400" b="1" i="1" dirty="0" smtClean="0">
                <a:solidFill>
                  <a:schemeClr val="bg1"/>
                </a:solidFill>
                <a:latin typeface="Calibri" pitchFamily="34" charset="0"/>
              </a:rPr>
              <a:t>What does this mean?</a:t>
            </a:r>
            <a:endParaRPr lang="en-US" sz="2400" dirty="0">
              <a:solidFill>
                <a:schemeClr val="bg1"/>
              </a:solidFill>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04800" y="1066800"/>
            <a:ext cx="3581400" cy="430887"/>
          </a:xfrm>
          <a:prstGeom prst="rect">
            <a:avLst/>
          </a:prstGeom>
        </p:spPr>
        <p:txBody>
          <a:bodyPr wrap="square">
            <a:spAutoFit/>
          </a:bodyPr>
          <a:lstStyle/>
          <a:p>
            <a:r>
              <a:rPr lang="en-US" dirty="0" smtClean="0"/>
              <a:t>It </a:t>
            </a:r>
            <a:r>
              <a:rPr lang="en-US" sz="2200" dirty="0" smtClean="0">
                <a:solidFill>
                  <a:schemeClr val="bg1"/>
                </a:solidFill>
                <a:latin typeface="Calibri" pitchFamily="34" charset="0"/>
                <a:cs typeface="Calibri" pitchFamily="34" charset="0"/>
              </a:rPr>
              <a:t>immediately follows that,</a:t>
            </a:r>
            <a:endParaRPr lang="en-US" sz="2200" dirty="0">
              <a:solidFill>
                <a:schemeClr val="bg1"/>
              </a:solidFill>
              <a:latin typeface="Calibri" pitchFamily="34" charset="0"/>
              <a:cs typeface="Calibri" pitchFamily="34" charset="0"/>
            </a:endParaRPr>
          </a:p>
        </p:txBody>
      </p:sp>
      <p:pic>
        <p:nvPicPr>
          <p:cNvPr id="3074" name="Picture 2"/>
          <p:cNvPicPr>
            <a:picLocks noChangeAspect="1" noChangeArrowheads="1"/>
          </p:cNvPicPr>
          <p:nvPr/>
        </p:nvPicPr>
        <p:blipFill>
          <a:blip r:embed="rId3"/>
          <a:srcRect/>
          <a:stretch>
            <a:fillRect/>
          </a:stretch>
        </p:blipFill>
        <p:spPr bwMode="auto">
          <a:xfrm>
            <a:off x="3505200" y="1828800"/>
            <a:ext cx="2828925" cy="1066800"/>
          </a:xfrm>
          <a:prstGeom prst="rect">
            <a:avLst/>
          </a:prstGeom>
          <a:noFill/>
          <a:ln w="9525">
            <a:noFill/>
            <a:miter lim="800000"/>
            <a:headEnd/>
            <a:tailEnd/>
          </a:ln>
          <a:effectLst/>
        </p:spPr>
      </p:pic>
      <p:sp>
        <p:nvSpPr>
          <p:cNvPr id="7" name="Rectangle 6"/>
          <p:cNvSpPr/>
          <p:nvPr/>
        </p:nvSpPr>
        <p:spPr>
          <a:xfrm>
            <a:off x="685800" y="2967335"/>
            <a:ext cx="6172200" cy="3477875"/>
          </a:xfrm>
          <a:prstGeom prst="rect">
            <a:avLst/>
          </a:prstGeom>
        </p:spPr>
        <p:txBody>
          <a:bodyPr wrap="square">
            <a:spAutoFit/>
          </a:bodyPr>
          <a:lstStyle/>
          <a:p>
            <a:r>
              <a:rPr lang="en-US" sz="2200" b="1" dirty="0" smtClean="0">
                <a:solidFill>
                  <a:schemeClr val="bg1"/>
                </a:solidFill>
                <a:latin typeface="Calibri" pitchFamily="34" charset="0"/>
                <a:cs typeface="Calibri" pitchFamily="34" charset="0"/>
              </a:rPr>
              <a:t>M </a:t>
            </a:r>
            <a:r>
              <a:rPr lang="en-US" sz="2200" dirty="0" smtClean="0">
                <a:solidFill>
                  <a:schemeClr val="bg1"/>
                </a:solidFill>
                <a:latin typeface="Calibri" pitchFamily="34" charset="0"/>
                <a:cs typeface="Calibri" pitchFamily="34" charset="0"/>
              </a:rPr>
              <a:t>is also called the inertia constant.</a:t>
            </a:r>
          </a:p>
          <a:p>
            <a:endParaRPr lang="en-US" sz="2200" dirty="0" smtClean="0">
              <a:solidFill>
                <a:schemeClr val="bg1"/>
              </a:solidFill>
              <a:latin typeface="Calibri" pitchFamily="34" charset="0"/>
              <a:cs typeface="Calibri" pitchFamily="34" charset="0"/>
            </a:endParaRPr>
          </a:p>
          <a:p>
            <a:r>
              <a:rPr lang="en-US" sz="2200" dirty="0" smtClean="0">
                <a:solidFill>
                  <a:schemeClr val="bg1"/>
                </a:solidFill>
                <a:latin typeface="Calibri" pitchFamily="34" charset="0"/>
                <a:cs typeface="Calibri" pitchFamily="34" charset="0"/>
              </a:rPr>
              <a:t>Taking G as base, the inertia constant in </a:t>
            </a:r>
            <a:r>
              <a:rPr lang="en-US" sz="2200" dirty="0" err="1" smtClean="0">
                <a:solidFill>
                  <a:schemeClr val="bg1"/>
                </a:solidFill>
                <a:latin typeface="Calibri" pitchFamily="34" charset="0"/>
                <a:cs typeface="Calibri" pitchFamily="34" charset="0"/>
              </a:rPr>
              <a:t>pu</a:t>
            </a:r>
            <a:r>
              <a:rPr lang="en-US" sz="2200" dirty="0" smtClean="0">
                <a:solidFill>
                  <a:schemeClr val="bg1"/>
                </a:solidFill>
                <a:latin typeface="Calibri" pitchFamily="34" charset="0"/>
                <a:cs typeface="Calibri" pitchFamily="34" charset="0"/>
              </a:rPr>
              <a:t> is</a:t>
            </a:r>
          </a:p>
          <a:p>
            <a:endParaRPr lang="en-US" sz="2200" dirty="0" smtClean="0">
              <a:solidFill>
                <a:schemeClr val="bg1"/>
              </a:solidFill>
              <a:latin typeface="Calibri" pitchFamily="34" charset="0"/>
              <a:cs typeface="Calibri" pitchFamily="34" charset="0"/>
            </a:endParaRPr>
          </a:p>
          <a:p>
            <a:r>
              <a:rPr lang="en-US" sz="2200" dirty="0" smtClean="0">
                <a:solidFill>
                  <a:schemeClr val="bg1"/>
                </a:solidFill>
                <a:latin typeface="Calibri" pitchFamily="34" charset="0"/>
                <a:cs typeface="Calibri" pitchFamily="34" charset="0"/>
              </a:rPr>
              <a:t>M(P.U) = </a:t>
            </a:r>
          </a:p>
          <a:p>
            <a:endParaRPr lang="en-US" sz="2200" dirty="0" smtClean="0">
              <a:solidFill>
                <a:schemeClr val="bg1"/>
              </a:solidFill>
              <a:latin typeface="Calibri" pitchFamily="34" charset="0"/>
              <a:cs typeface="Calibri" pitchFamily="34" charset="0"/>
            </a:endParaRPr>
          </a:p>
          <a:p>
            <a:endParaRPr lang="en-US" sz="2200" dirty="0" smtClean="0">
              <a:solidFill>
                <a:schemeClr val="bg1"/>
              </a:solidFill>
              <a:latin typeface="Calibri" pitchFamily="34" charset="0"/>
              <a:cs typeface="Calibri" pitchFamily="34" charset="0"/>
            </a:endParaRPr>
          </a:p>
          <a:p>
            <a:endParaRPr lang="en-US" sz="2200" dirty="0" smtClean="0">
              <a:solidFill>
                <a:schemeClr val="bg1"/>
              </a:solidFill>
              <a:latin typeface="Calibri" pitchFamily="34" charset="0"/>
              <a:cs typeface="Calibri" pitchFamily="34" charset="0"/>
            </a:endParaRPr>
          </a:p>
          <a:p>
            <a:r>
              <a:rPr lang="en-US" sz="2200" dirty="0" smtClean="0">
                <a:solidFill>
                  <a:schemeClr val="bg1"/>
                </a:solidFill>
                <a:latin typeface="Calibri" pitchFamily="34" charset="0"/>
                <a:cs typeface="Calibri" pitchFamily="34" charset="0"/>
              </a:rPr>
              <a:t>H/(</a:t>
            </a:r>
            <a:r>
              <a:rPr lang="en-US" sz="2200" dirty="0" err="1" smtClean="0">
                <a:solidFill>
                  <a:schemeClr val="bg1"/>
                </a:solidFill>
                <a:latin typeface="Calibri" pitchFamily="34" charset="0"/>
                <a:cs typeface="Calibri" pitchFamily="34" charset="0"/>
              </a:rPr>
              <a:t>Pi.f</a:t>
            </a:r>
            <a:r>
              <a:rPr lang="en-US" sz="2200" dirty="0" smtClean="0">
                <a:solidFill>
                  <a:schemeClr val="bg1"/>
                </a:solidFill>
                <a:latin typeface="Calibri" pitchFamily="34" charset="0"/>
                <a:cs typeface="Calibri" pitchFamily="34" charset="0"/>
              </a:rPr>
              <a:t>) = H/(180.f)</a:t>
            </a:r>
          </a:p>
          <a:p>
            <a:r>
              <a:rPr lang="en-US" sz="2200" dirty="0" err="1" smtClean="0">
                <a:solidFill>
                  <a:schemeClr val="bg1"/>
                </a:solidFill>
                <a:latin typeface="Calibri" pitchFamily="34" charset="0"/>
                <a:cs typeface="Calibri" pitchFamily="34" charset="0"/>
              </a:rPr>
              <a:t>i</a:t>
            </a:r>
            <a:endParaRPr lang="en-US" sz="2200" dirty="0">
              <a:solidFill>
                <a:schemeClr val="bg1"/>
              </a:solidFill>
              <a:latin typeface="Calibri" pitchFamily="34" charset="0"/>
              <a:cs typeface="Calibri" pitchFamily="34" charset="0"/>
            </a:endParaRPr>
          </a:p>
        </p:txBody>
      </p:sp>
      <p:pic>
        <p:nvPicPr>
          <p:cNvPr id="3075" name="Picture 3"/>
          <p:cNvPicPr>
            <a:picLocks noChangeAspect="1" noChangeArrowheads="1"/>
          </p:cNvPicPr>
          <p:nvPr/>
        </p:nvPicPr>
        <p:blipFill>
          <a:blip r:embed="rId4"/>
          <a:srcRect/>
          <a:stretch>
            <a:fillRect/>
          </a:stretch>
        </p:blipFill>
        <p:spPr bwMode="auto">
          <a:xfrm>
            <a:off x="2743200" y="4572000"/>
            <a:ext cx="4343400" cy="10763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219200"/>
            <a:ext cx="8229600" cy="4893647"/>
          </a:xfrm>
          <a:prstGeom prst="rect">
            <a:avLst/>
          </a:prstGeom>
        </p:spPr>
        <p:txBody>
          <a:bodyPr wrap="square">
            <a:spAutoFit/>
          </a:bodyPr>
          <a:lstStyle/>
          <a:p>
            <a:pPr algn="just"/>
            <a:r>
              <a:rPr lang="en-US" sz="2400" dirty="0" smtClean="0">
                <a:solidFill>
                  <a:schemeClr val="bg1"/>
                </a:solidFill>
                <a:latin typeface="Calibri" pitchFamily="34" charset="0"/>
              </a:rPr>
              <a:t>This simply means that, the generator electrical output is less than the mechanical input. Therefore, the poles of the machine will start to slip and eventually it will lose synchronism. Thus the machine i.e. generator becomes unstable. Steady state stability limit is the maximum power flows possible through a specific point without lose of synchronism, when the power is increased gradually. Therefore, steady state stability limit of synchronous machine corresponds to power for load angle δ = 90°. To be accurate, it will be (</a:t>
            </a:r>
            <a:r>
              <a:rPr lang="en-US" sz="2400" dirty="0" err="1" smtClean="0">
                <a:solidFill>
                  <a:schemeClr val="bg1"/>
                </a:solidFill>
                <a:latin typeface="Calibri" pitchFamily="34" charset="0"/>
              </a:rPr>
              <a:t>E</a:t>
            </a:r>
            <a:r>
              <a:rPr lang="en-US" sz="2400" baseline="-25000" dirty="0" err="1" smtClean="0">
                <a:solidFill>
                  <a:schemeClr val="bg1"/>
                </a:solidFill>
                <a:latin typeface="Calibri" pitchFamily="34" charset="0"/>
              </a:rPr>
              <a:t>f</a:t>
            </a:r>
            <a:r>
              <a:rPr lang="en-US" sz="2400" dirty="0" err="1" smtClean="0">
                <a:solidFill>
                  <a:schemeClr val="bg1"/>
                </a:solidFill>
                <a:latin typeface="Calibri" pitchFamily="34" charset="0"/>
              </a:rPr>
              <a:t>V</a:t>
            </a:r>
            <a:r>
              <a:rPr lang="en-US" sz="2400" baseline="-25000" dirty="0" err="1" smtClean="0">
                <a:solidFill>
                  <a:schemeClr val="bg1"/>
                </a:solidFill>
                <a:latin typeface="Calibri" pitchFamily="34" charset="0"/>
              </a:rPr>
              <a:t>t</a:t>
            </a:r>
            <a:r>
              <a:rPr lang="en-US" sz="2400" dirty="0" smtClean="0">
                <a:solidFill>
                  <a:schemeClr val="bg1"/>
                </a:solidFill>
                <a:latin typeface="Calibri" pitchFamily="34" charset="0"/>
              </a:rPr>
              <a:t>/X</a:t>
            </a:r>
            <a:r>
              <a:rPr lang="en-US" sz="2400" baseline="-25000" dirty="0" smtClean="0">
                <a:solidFill>
                  <a:schemeClr val="bg1"/>
                </a:solidFill>
                <a:latin typeface="Calibri" pitchFamily="34" charset="0"/>
              </a:rPr>
              <a:t>s</a:t>
            </a:r>
            <a:r>
              <a:rPr lang="en-US" sz="2400" dirty="0" smtClean="0">
                <a:solidFill>
                  <a:schemeClr val="bg1"/>
                </a:solidFill>
                <a:latin typeface="Calibri" pitchFamily="34" charset="0"/>
              </a:rPr>
              <a:t>).</a:t>
            </a:r>
          </a:p>
          <a:p>
            <a:pPr algn="just"/>
            <a:endParaRPr lang="en-US" sz="2400" dirty="0" smtClean="0">
              <a:solidFill>
                <a:schemeClr val="bg1"/>
              </a:solidFill>
              <a:latin typeface="Calibri" pitchFamily="34" charset="0"/>
            </a:endParaRPr>
          </a:p>
          <a:p>
            <a:pPr algn="just"/>
            <a:r>
              <a:rPr lang="en-US" sz="2400" dirty="0" smtClean="0">
                <a:solidFill>
                  <a:schemeClr val="bg1"/>
                </a:solidFill>
                <a:latin typeface="Calibri" pitchFamily="34" charset="0"/>
              </a:rPr>
              <a:t>Not only steady state stability limit rather transient stability limit is also affected by the load angle at which machine is operating. </a:t>
            </a:r>
            <a:endParaRPr lang="en-US" sz="2400" dirty="0">
              <a:solidFill>
                <a:schemeClr val="bg1"/>
              </a:solidFill>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219200"/>
            <a:ext cx="8382000" cy="2308324"/>
          </a:xfrm>
          <a:prstGeom prst="rect">
            <a:avLst/>
          </a:prstGeom>
        </p:spPr>
        <p:txBody>
          <a:bodyPr wrap="square">
            <a:spAutoFit/>
          </a:bodyPr>
          <a:lstStyle/>
          <a:p>
            <a:pPr algn="just"/>
            <a:r>
              <a:rPr lang="en-US" sz="2400" dirty="0" smtClean="0">
                <a:solidFill>
                  <a:schemeClr val="bg1"/>
                </a:solidFill>
                <a:latin typeface="Calibri" pitchFamily="34" charset="0"/>
              </a:rPr>
              <a:t>Transient state stability limit is basically the maximum amount of power flow possible without loss of synchronism when a sudden disturbance occurs. The transient stability limit is determined by Equal Area Criteria which uses power angle curve. Thus power angle curve is very important for study of stability limit of synchronous machine.</a:t>
            </a:r>
            <a:endParaRPr lang="en-US" sz="2400" dirty="0">
              <a:solidFill>
                <a:schemeClr val="bg1"/>
              </a:solidFill>
              <a:latin typeface="Calibri"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143000"/>
            <a:ext cx="8382000" cy="2308324"/>
          </a:xfrm>
          <a:prstGeom prst="rect">
            <a:avLst/>
          </a:prstGeom>
        </p:spPr>
        <p:txBody>
          <a:bodyPr wrap="square">
            <a:spAutoFit/>
          </a:bodyPr>
          <a:lstStyle/>
          <a:p>
            <a:pPr algn="just"/>
            <a:r>
              <a:rPr lang="en-US" sz="2400" dirty="0" smtClean="0">
                <a:solidFill>
                  <a:schemeClr val="bg1"/>
                </a:solidFill>
                <a:latin typeface="Calibri" pitchFamily="34" charset="0"/>
              </a:rPr>
              <a:t>Example 1: A 50Hz, 4 pole turbo alternator rated 150 MVA, 11 kV has an inertia constant of 9 MJ / MVA. Find the (a) stored energy at synchronous speed (b) the rotor acceleration if the input mechanical power is raised to 100 MW when the electrical load is 75 MW, (c) the speed at the end of 10 cycles if acceleration is assumed constant at the initial value.</a:t>
            </a:r>
            <a:endParaRPr lang="en-US" sz="2400" dirty="0">
              <a:solidFill>
                <a:schemeClr val="bg1"/>
              </a:solidFill>
              <a:latin typeface="Calibri" pitchFamily="34" charset="0"/>
            </a:endParaRPr>
          </a:p>
        </p:txBody>
      </p:sp>
      <p:sp>
        <p:nvSpPr>
          <p:cNvPr id="7" name="Rectangle 6"/>
          <p:cNvSpPr/>
          <p:nvPr/>
        </p:nvSpPr>
        <p:spPr>
          <a:xfrm>
            <a:off x="457200" y="3733800"/>
            <a:ext cx="8153400" cy="1938992"/>
          </a:xfrm>
          <a:prstGeom prst="rect">
            <a:avLst/>
          </a:prstGeom>
        </p:spPr>
        <p:txBody>
          <a:bodyPr wrap="square">
            <a:spAutoFit/>
          </a:bodyPr>
          <a:lstStyle/>
          <a:p>
            <a:pPr algn="just"/>
            <a:r>
              <a:rPr lang="en-US" sz="2400" dirty="0" smtClean="0">
                <a:solidFill>
                  <a:schemeClr val="bg1"/>
                </a:solidFill>
                <a:latin typeface="Calibri" pitchFamily="34" charset="0"/>
              </a:rPr>
              <a:t>Example 2: Two 50 Hz generating units operate in parallel within the same plant, with the following ratings: Unit 1: 500 MVA, 0.8 </a:t>
            </a:r>
            <a:r>
              <a:rPr lang="en-US" sz="2400" dirty="0" err="1" smtClean="0">
                <a:solidFill>
                  <a:schemeClr val="bg1"/>
                </a:solidFill>
                <a:latin typeface="Calibri" pitchFamily="34" charset="0"/>
              </a:rPr>
              <a:t>pf</a:t>
            </a:r>
            <a:r>
              <a:rPr lang="en-US" sz="2400" dirty="0" smtClean="0">
                <a:solidFill>
                  <a:schemeClr val="bg1"/>
                </a:solidFill>
                <a:latin typeface="Calibri" pitchFamily="34" charset="0"/>
              </a:rPr>
              <a:t>, 13.2 kV, 3600 rpm: H = 4 MJ/MVA; Unit 2: 1000 MVA, 0.9 </a:t>
            </a:r>
            <a:r>
              <a:rPr lang="en-US" sz="2400" dirty="0" err="1" smtClean="0">
                <a:solidFill>
                  <a:schemeClr val="bg1"/>
                </a:solidFill>
                <a:latin typeface="Calibri" pitchFamily="34" charset="0"/>
              </a:rPr>
              <a:t>pf</a:t>
            </a:r>
            <a:r>
              <a:rPr lang="en-US" sz="2400" dirty="0" smtClean="0">
                <a:solidFill>
                  <a:schemeClr val="bg1"/>
                </a:solidFill>
                <a:latin typeface="Calibri" pitchFamily="34" charset="0"/>
              </a:rPr>
              <a:t>, 13.8 kV, 1800 rpm: H = 5 MJ/MVA. Calculate the equivalent H constant on a base of 100 MVA.</a:t>
            </a:r>
            <a:endParaRPr lang="en-US" sz="2400" dirty="0">
              <a:solidFill>
                <a:schemeClr val="bg1"/>
              </a:solidFill>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5" name="Picture 2"/>
          <p:cNvPicPr>
            <a:picLocks noChangeAspect="1" noChangeArrowheads="1"/>
          </p:cNvPicPr>
          <p:nvPr/>
        </p:nvPicPr>
        <p:blipFill>
          <a:blip r:embed="rId3"/>
          <a:srcRect/>
          <a:stretch>
            <a:fillRect/>
          </a:stretch>
        </p:blipFill>
        <p:spPr bwMode="auto">
          <a:xfrm>
            <a:off x="304800" y="1371600"/>
            <a:ext cx="8229600" cy="40386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3074" name="Picture 2"/>
          <p:cNvPicPr>
            <a:picLocks noChangeAspect="1" noChangeArrowheads="1"/>
          </p:cNvPicPr>
          <p:nvPr/>
        </p:nvPicPr>
        <p:blipFill>
          <a:blip r:embed="rId3"/>
          <a:srcRect/>
          <a:stretch>
            <a:fillRect/>
          </a:stretch>
        </p:blipFill>
        <p:spPr bwMode="auto">
          <a:xfrm>
            <a:off x="533400" y="1371600"/>
            <a:ext cx="7696200" cy="44958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4098" name="Picture 2"/>
          <p:cNvPicPr>
            <a:picLocks noChangeAspect="1" noChangeArrowheads="1"/>
          </p:cNvPicPr>
          <p:nvPr/>
        </p:nvPicPr>
        <p:blipFill>
          <a:blip r:embed="rId3"/>
          <a:srcRect/>
          <a:stretch>
            <a:fillRect/>
          </a:stretch>
        </p:blipFill>
        <p:spPr bwMode="auto">
          <a:xfrm>
            <a:off x="381000" y="1219201"/>
            <a:ext cx="8229600" cy="2362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685800" y="3581400"/>
            <a:ext cx="7924800" cy="20193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219200"/>
            <a:ext cx="8153400" cy="1569660"/>
          </a:xfrm>
          <a:prstGeom prst="rect">
            <a:avLst/>
          </a:prstGeom>
        </p:spPr>
        <p:txBody>
          <a:bodyPr wrap="square">
            <a:spAutoFit/>
          </a:bodyPr>
          <a:lstStyle/>
          <a:p>
            <a:pPr algn="just"/>
            <a:r>
              <a:rPr lang="en-US" sz="2400" dirty="0" smtClean="0">
                <a:solidFill>
                  <a:schemeClr val="bg1"/>
                </a:solidFill>
                <a:latin typeface="Calibri" pitchFamily="34" charset="0"/>
              </a:rPr>
              <a:t>Example 3: Obtain the power angle relationship and the generator internal </a:t>
            </a:r>
            <a:r>
              <a:rPr lang="en-US" sz="2400" dirty="0" err="1" smtClean="0">
                <a:solidFill>
                  <a:schemeClr val="bg1"/>
                </a:solidFill>
                <a:latin typeface="Calibri" pitchFamily="34" charset="0"/>
              </a:rPr>
              <a:t>emf</a:t>
            </a:r>
            <a:r>
              <a:rPr lang="en-US" sz="2400" dirty="0" smtClean="0">
                <a:solidFill>
                  <a:schemeClr val="bg1"/>
                </a:solidFill>
                <a:latin typeface="Calibri" pitchFamily="34" charset="0"/>
              </a:rPr>
              <a:t> for (</a:t>
            </a:r>
            <a:r>
              <a:rPr lang="en-US" sz="2400" dirty="0" err="1" smtClean="0">
                <a:solidFill>
                  <a:schemeClr val="bg1"/>
                </a:solidFill>
                <a:latin typeface="Calibri" pitchFamily="34" charset="0"/>
              </a:rPr>
              <a:t>i</a:t>
            </a:r>
            <a:r>
              <a:rPr lang="en-US" sz="2400" dirty="0" smtClean="0">
                <a:solidFill>
                  <a:schemeClr val="bg1"/>
                </a:solidFill>
                <a:latin typeface="Calibri" pitchFamily="34" charset="0"/>
              </a:rPr>
              <a:t>) classical model (ii) salient pole model with following data: </a:t>
            </a:r>
            <a:r>
              <a:rPr lang="en-US" sz="2400" dirty="0" err="1" smtClean="0">
                <a:solidFill>
                  <a:schemeClr val="bg1"/>
                </a:solidFill>
                <a:latin typeface="Calibri" pitchFamily="34" charset="0"/>
              </a:rPr>
              <a:t>xd</a:t>
            </a:r>
            <a:r>
              <a:rPr lang="en-US" sz="2400" dirty="0" smtClean="0">
                <a:solidFill>
                  <a:schemeClr val="bg1"/>
                </a:solidFill>
                <a:latin typeface="Calibri" pitchFamily="34" charset="0"/>
              </a:rPr>
              <a:t> =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xq</a:t>
            </a:r>
            <a:r>
              <a:rPr lang="en-US" sz="2400" dirty="0" smtClean="0">
                <a:solidFill>
                  <a:schemeClr val="bg1"/>
                </a:solidFill>
                <a:latin typeface="Calibri" pitchFamily="34" charset="0"/>
              </a:rPr>
              <a:t> = 0.6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Vt</a:t>
            </a:r>
            <a:r>
              <a:rPr lang="en-US" sz="2400" dirty="0" smtClean="0">
                <a:solidFill>
                  <a:schemeClr val="bg1"/>
                </a:solidFill>
                <a:latin typeface="Calibri" pitchFamily="34" charset="0"/>
              </a:rPr>
              <a:t> =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 </a:t>
            </a:r>
            <a:r>
              <a:rPr lang="en-US" sz="2400" dirty="0" err="1" smtClean="0">
                <a:solidFill>
                  <a:schemeClr val="bg1"/>
                </a:solidFill>
                <a:latin typeface="Calibri" pitchFamily="34" charset="0"/>
              </a:rPr>
              <a:t>Ia</a:t>
            </a:r>
            <a:r>
              <a:rPr lang="en-US" sz="2400" dirty="0" smtClean="0">
                <a:solidFill>
                  <a:schemeClr val="bg1"/>
                </a:solidFill>
                <a:latin typeface="Calibri" pitchFamily="34" charset="0"/>
              </a:rPr>
              <a:t> =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at </a:t>
            </a:r>
            <a:r>
              <a:rPr lang="en-US" sz="2400" dirty="0" err="1" smtClean="0">
                <a:solidFill>
                  <a:schemeClr val="bg1"/>
                </a:solidFill>
                <a:latin typeface="Calibri" pitchFamily="34" charset="0"/>
              </a:rPr>
              <a:t>upf</a:t>
            </a:r>
            <a:endParaRPr lang="en-US" sz="2400" dirty="0">
              <a:solidFill>
                <a:schemeClr val="bg1"/>
              </a:solidFill>
              <a:latin typeface="Calibri" pitchFamily="34" charset="0"/>
            </a:endParaRPr>
          </a:p>
        </p:txBody>
      </p:sp>
      <p:pic>
        <p:nvPicPr>
          <p:cNvPr id="5122" name="Picture 2"/>
          <p:cNvPicPr>
            <a:picLocks noChangeAspect="1" noChangeArrowheads="1"/>
          </p:cNvPicPr>
          <p:nvPr/>
        </p:nvPicPr>
        <p:blipFill>
          <a:blip r:embed="rId3"/>
          <a:srcRect/>
          <a:stretch>
            <a:fillRect/>
          </a:stretch>
        </p:blipFill>
        <p:spPr bwMode="auto">
          <a:xfrm>
            <a:off x="609600" y="2971800"/>
            <a:ext cx="7620000" cy="32004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533400" y="1143000"/>
            <a:ext cx="7924800" cy="4800600"/>
          </a:xfrm>
          <a:prstGeom prst="rect">
            <a:avLst/>
          </a:prstGeom>
          <a:noFill/>
          <a:ln w="9525">
            <a:noFill/>
            <a:miter lim="800000"/>
            <a:headEnd/>
            <a:tailEnd/>
          </a:ln>
          <a:effectLst/>
        </p:spPr>
      </p:pic>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3"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6146" name="Picture 2"/>
          <p:cNvPicPr>
            <a:picLocks noChangeAspect="1" noChangeArrowheads="1"/>
          </p:cNvPicPr>
          <p:nvPr/>
        </p:nvPicPr>
        <p:blipFill>
          <a:blip r:embed="rId3"/>
          <a:srcRect/>
          <a:stretch>
            <a:fillRect/>
          </a:stretch>
        </p:blipFill>
        <p:spPr bwMode="auto">
          <a:xfrm>
            <a:off x="228600" y="914400"/>
            <a:ext cx="8077200" cy="49530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7170" name="Picture 2"/>
          <p:cNvPicPr>
            <a:picLocks noChangeAspect="1" noChangeArrowheads="1"/>
          </p:cNvPicPr>
          <p:nvPr/>
        </p:nvPicPr>
        <p:blipFill>
          <a:blip r:embed="rId3"/>
          <a:srcRect/>
          <a:stretch>
            <a:fillRect/>
          </a:stretch>
        </p:blipFill>
        <p:spPr bwMode="auto">
          <a:xfrm>
            <a:off x="685800" y="1143000"/>
            <a:ext cx="7924800" cy="3886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ctrTitle"/>
          </p:nvPr>
        </p:nvSpPr>
        <p:spPr>
          <a:xfrm>
            <a:off x="685800" y="152400"/>
            <a:ext cx="7772400" cy="685800"/>
          </a:xfrm>
        </p:spPr>
        <p:txBody>
          <a:bodyPr>
            <a:normAutofit/>
          </a:bodyPr>
          <a:lstStyle/>
          <a:p>
            <a:pPr algn="ctr">
              <a:defRPr/>
            </a:pPr>
            <a:endParaRPr lang="en-US" sz="2800" dirty="0" smtClean="0"/>
          </a:p>
        </p:txBody>
      </p:sp>
      <p:sp>
        <p:nvSpPr>
          <p:cNvPr id="7" name="Rectangle 6"/>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8"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6" name="TextBox 5"/>
          <p:cNvSpPr txBox="1"/>
          <p:nvPr/>
        </p:nvSpPr>
        <p:spPr>
          <a:xfrm>
            <a:off x="304800" y="1143000"/>
            <a:ext cx="8305800" cy="769441"/>
          </a:xfrm>
          <a:prstGeom prst="rect">
            <a:avLst/>
          </a:prstGeom>
          <a:noFill/>
        </p:spPr>
        <p:txBody>
          <a:bodyPr wrap="square" rtlCol="0">
            <a:spAutoFit/>
          </a:bodyPr>
          <a:lstStyle/>
          <a:p>
            <a:pPr algn="just"/>
            <a:endParaRPr lang="en-US" sz="2200" dirty="0" smtClean="0">
              <a:solidFill>
                <a:schemeClr val="bg1"/>
              </a:solidFill>
              <a:latin typeface="Calibri" pitchFamily="34" charset="0"/>
              <a:cs typeface="Calibri" pitchFamily="34" charset="0"/>
            </a:endParaRPr>
          </a:p>
          <a:p>
            <a:endParaRPr lang="en-US" sz="2200" dirty="0">
              <a:solidFill>
                <a:schemeClr val="bg1"/>
              </a:solidFill>
              <a:latin typeface="Calibri" pitchFamily="34" charset="0"/>
              <a:cs typeface="Calibri" pitchFamily="34" charset="0"/>
            </a:endParaRPr>
          </a:p>
        </p:txBody>
      </p:sp>
      <p:sp>
        <p:nvSpPr>
          <p:cNvPr id="9" name="TextBox 8"/>
          <p:cNvSpPr txBox="1"/>
          <p:nvPr/>
        </p:nvSpPr>
        <p:spPr>
          <a:xfrm>
            <a:off x="228600" y="990600"/>
            <a:ext cx="8686800" cy="1107996"/>
          </a:xfrm>
          <a:prstGeom prst="rect">
            <a:avLst/>
          </a:prstGeom>
          <a:noFill/>
        </p:spPr>
        <p:txBody>
          <a:bodyPr wrap="square" rtlCol="0">
            <a:spAutoFit/>
          </a:bodyPr>
          <a:lstStyle/>
          <a:p>
            <a:endParaRPr lang="en-US" sz="2200" b="1" dirty="0" smtClean="0">
              <a:solidFill>
                <a:schemeClr val="bg1"/>
              </a:solidFill>
              <a:latin typeface="Calibri" pitchFamily="34" charset="0"/>
            </a:endParaRPr>
          </a:p>
          <a:p>
            <a:r>
              <a:rPr lang="en-US" sz="2200" dirty="0" smtClean="0">
                <a:solidFill>
                  <a:schemeClr val="bg1"/>
                </a:solidFill>
                <a:latin typeface="Calibri" pitchFamily="34" charset="0"/>
              </a:rPr>
              <a:t/>
            </a:r>
            <a:br>
              <a:rPr lang="en-US" sz="2200" dirty="0" smtClean="0">
                <a:solidFill>
                  <a:schemeClr val="bg1"/>
                </a:solidFill>
                <a:latin typeface="Calibri" pitchFamily="34" charset="0"/>
              </a:rPr>
            </a:br>
            <a:endParaRPr lang="en-US" sz="2200" dirty="0">
              <a:solidFill>
                <a:schemeClr val="bg1"/>
              </a:solidFill>
              <a:latin typeface="Calibri" pitchFamily="34" charset="0"/>
            </a:endParaRPr>
          </a:p>
        </p:txBody>
      </p:sp>
      <p:sp>
        <p:nvSpPr>
          <p:cNvPr id="10" name="TextBox 9"/>
          <p:cNvSpPr txBox="1"/>
          <p:nvPr/>
        </p:nvSpPr>
        <p:spPr>
          <a:xfrm>
            <a:off x="304800" y="1143000"/>
            <a:ext cx="2209800" cy="430887"/>
          </a:xfrm>
          <a:prstGeom prst="rect">
            <a:avLst/>
          </a:prstGeom>
          <a:noFill/>
        </p:spPr>
        <p:txBody>
          <a:bodyPr wrap="square" rtlCol="0">
            <a:spAutoFit/>
          </a:bodyPr>
          <a:lstStyle/>
          <a:p>
            <a:r>
              <a:rPr lang="en-US" sz="2200" b="1" dirty="0" smtClean="0">
                <a:solidFill>
                  <a:schemeClr val="bg1"/>
                </a:solidFill>
                <a:latin typeface="Calibri" pitchFamily="34" charset="0"/>
                <a:cs typeface="Calibri" pitchFamily="34" charset="0"/>
              </a:rPr>
              <a:t>Swing Equation:</a:t>
            </a:r>
            <a:endParaRPr lang="en-US" sz="2200" b="1" dirty="0">
              <a:solidFill>
                <a:schemeClr val="bg1"/>
              </a:solidFill>
              <a:latin typeface="Calibri" pitchFamily="34" charset="0"/>
              <a:cs typeface="Calibri" pitchFamily="34" charset="0"/>
            </a:endParaRPr>
          </a:p>
        </p:txBody>
      </p:sp>
      <p:sp>
        <p:nvSpPr>
          <p:cNvPr id="11" name="Rectangle 10"/>
          <p:cNvSpPr/>
          <p:nvPr/>
        </p:nvSpPr>
        <p:spPr>
          <a:xfrm>
            <a:off x="381000" y="1676400"/>
            <a:ext cx="8382000" cy="1107996"/>
          </a:xfrm>
          <a:prstGeom prst="rect">
            <a:avLst/>
          </a:prstGeom>
        </p:spPr>
        <p:txBody>
          <a:bodyPr wrap="square">
            <a:spAutoFit/>
          </a:bodyPr>
          <a:lstStyle/>
          <a:p>
            <a:pPr algn="just"/>
            <a:r>
              <a:rPr lang="en-US" sz="2200" dirty="0" smtClean="0">
                <a:solidFill>
                  <a:schemeClr val="bg1"/>
                </a:solidFill>
                <a:latin typeface="Calibri" pitchFamily="34" charset="0"/>
                <a:cs typeface="Calibri" pitchFamily="34" charset="0"/>
              </a:rPr>
              <a:t>It is assumed that the </a:t>
            </a:r>
            <a:r>
              <a:rPr lang="en-US" sz="2200" dirty="0" err="1" smtClean="0">
                <a:solidFill>
                  <a:schemeClr val="bg1"/>
                </a:solidFill>
                <a:latin typeface="Calibri" pitchFamily="34" charset="0"/>
                <a:cs typeface="Calibri" pitchFamily="34" charset="0"/>
              </a:rPr>
              <a:t>windage</a:t>
            </a:r>
            <a:r>
              <a:rPr lang="en-US" sz="2200" dirty="0" smtClean="0">
                <a:solidFill>
                  <a:schemeClr val="bg1"/>
                </a:solidFill>
                <a:latin typeface="Calibri" pitchFamily="34" charset="0"/>
                <a:cs typeface="Calibri" pitchFamily="34" charset="0"/>
              </a:rPr>
              <a:t>, friction and iron-loss torque is negligible. The differential equation governing the rotor dynamics can then be written as</a:t>
            </a:r>
            <a:endParaRPr lang="en-US" sz="2200" dirty="0">
              <a:solidFill>
                <a:schemeClr val="bg1"/>
              </a:solidFill>
              <a:latin typeface="Calibri" pitchFamily="34" charset="0"/>
              <a:cs typeface="Calibri" pitchFamily="34" charset="0"/>
            </a:endParaRPr>
          </a:p>
        </p:txBody>
      </p:sp>
      <p:pic>
        <p:nvPicPr>
          <p:cNvPr id="4098" name="Picture 2"/>
          <p:cNvPicPr>
            <a:picLocks noChangeAspect="1" noChangeArrowheads="1"/>
          </p:cNvPicPr>
          <p:nvPr/>
        </p:nvPicPr>
        <p:blipFill>
          <a:blip r:embed="rId3"/>
          <a:srcRect/>
          <a:stretch>
            <a:fillRect/>
          </a:stretch>
        </p:blipFill>
        <p:spPr bwMode="auto">
          <a:xfrm>
            <a:off x="3662363" y="3176588"/>
            <a:ext cx="1819275" cy="504825"/>
          </a:xfrm>
          <a:prstGeom prst="rect">
            <a:avLst/>
          </a:prstGeom>
          <a:noFill/>
          <a:ln w="9525">
            <a:noFill/>
            <a:miter lim="800000"/>
            <a:headEnd/>
            <a:tailEnd/>
          </a:ln>
          <a:effectLst/>
        </p:spPr>
      </p:pic>
      <p:sp>
        <p:nvSpPr>
          <p:cNvPr id="13" name="TextBox 12"/>
          <p:cNvSpPr txBox="1"/>
          <p:nvPr/>
        </p:nvSpPr>
        <p:spPr>
          <a:xfrm>
            <a:off x="381000" y="4114800"/>
            <a:ext cx="8458200" cy="2339102"/>
          </a:xfrm>
          <a:prstGeom prst="rect">
            <a:avLst/>
          </a:prstGeom>
          <a:noFill/>
        </p:spPr>
        <p:txBody>
          <a:bodyPr wrap="square" rtlCol="0">
            <a:spAutoFit/>
          </a:bodyPr>
          <a:lstStyle/>
          <a:p>
            <a:pPr algn="just"/>
            <a:r>
              <a:rPr lang="en-US" sz="2200" dirty="0" smtClean="0">
                <a:solidFill>
                  <a:schemeClr val="bg1"/>
                </a:solidFill>
                <a:latin typeface="Calibri" pitchFamily="34" charset="0"/>
              </a:rPr>
              <a:t>The transient  </a:t>
            </a:r>
            <a:r>
              <a:rPr lang="en-US" sz="2200" dirty="0" err="1" smtClean="0">
                <a:solidFill>
                  <a:schemeClr val="bg1"/>
                </a:solidFill>
                <a:latin typeface="Calibri" pitchFamily="34" charset="0"/>
              </a:rPr>
              <a:t>stabiity</a:t>
            </a:r>
            <a:r>
              <a:rPr lang="en-US" sz="2200" dirty="0" smtClean="0">
                <a:solidFill>
                  <a:schemeClr val="bg1"/>
                </a:solidFill>
                <a:latin typeface="Calibri" pitchFamily="34" charset="0"/>
              </a:rPr>
              <a:t> of the system can be determined by the help of the swing equation. Let θ be the angular position of the rotor at any instant t. θ  is continuously changing with time, and it is convenient to measure it with respect to the reference axis shown in the figure below. The angular position of the rotor is given by the equation</a:t>
            </a:r>
          </a:p>
          <a:p>
            <a:pPr algn="just"/>
            <a:r>
              <a:rPr lang="en-US" dirty="0" smtClean="0"/>
              <a:t/>
            </a:r>
            <a:br>
              <a:rPr lang="en-US" dirty="0" smtClean="0"/>
            </a:b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457200" y="1066800"/>
            <a:ext cx="7848600" cy="1200329"/>
          </a:xfrm>
          <a:prstGeom prst="rect">
            <a:avLst/>
          </a:prstGeom>
        </p:spPr>
        <p:txBody>
          <a:bodyPr wrap="square">
            <a:spAutoFit/>
          </a:bodyPr>
          <a:lstStyle/>
          <a:p>
            <a:pPr algn="just"/>
            <a:r>
              <a:rPr lang="en-US" sz="2400" dirty="0" smtClean="0">
                <a:solidFill>
                  <a:schemeClr val="bg1"/>
                </a:solidFill>
                <a:latin typeface="Calibri" pitchFamily="34" charset="0"/>
              </a:rPr>
              <a:t>Example 4: Determine the steady state stability limit of the system shown in Fig 8, if </a:t>
            </a:r>
            <a:r>
              <a:rPr lang="en-US" sz="2400" dirty="0" err="1" smtClean="0">
                <a:solidFill>
                  <a:schemeClr val="bg1"/>
                </a:solidFill>
                <a:latin typeface="Calibri" pitchFamily="34" charset="0"/>
              </a:rPr>
              <a:t>Vt</a:t>
            </a:r>
            <a:r>
              <a:rPr lang="en-US" sz="2400" dirty="0" smtClean="0">
                <a:solidFill>
                  <a:schemeClr val="bg1"/>
                </a:solidFill>
                <a:latin typeface="Calibri" pitchFamily="34" charset="0"/>
              </a:rPr>
              <a:t> =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and the </a:t>
            </a:r>
            <a:r>
              <a:rPr lang="en-US" sz="2400" dirty="0" err="1" smtClean="0">
                <a:solidFill>
                  <a:schemeClr val="bg1"/>
                </a:solidFill>
                <a:latin typeface="Calibri" pitchFamily="34" charset="0"/>
              </a:rPr>
              <a:t>reactances</a:t>
            </a:r>
            <a:r>
              <a:rPr lang="en-US" sz="2400" dirty="0" smtClean="0">
                <a:solidFill>
                  <a:schemeClr val="bg1"/>
                </a:solidFill>
                <a:latin typeface="Calibri" pitchFamily="34" charset="0"/>
              </a:rPr>
              <a:t> are in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a:t>
            </a:r>
            <a:endParaRPr lang="en-US" sz="2400" dirty="0">
              <a:solidFill>
                <a:schemeClr val="bg1"/>
              </a:solidFill>
              <a:latin typeface="Calibri" pitchFamily="34" charset="0"/>
            </a:endParaRPr>
          </a:p>
        </p:txBody>
      </p:sp>
      <p:pic>
        <p:nvPicPr>
          <p:cNvPr id="9218" name="Picture 2"/>
          <p:cNvPicPr>
            <a:picLocks noChangeAspect="1" noChangeArrowheads="1"/>
          </p:cNvPicPr>
          <p:nvPr/>
        </p:nvPicPr>
        <p:blipFill>
          <a:blip r:embed="rId3"/>
          <a:srcRect/>
          <a:stretch>
            <a:fillRect/>
          </a:stretch>
        </p:blipFill>
        <p:spPr bwMode="auto">
          <a:xfrm>
            <a:off x="762000" y="2514600"/>
            <a:ext cx="7467600" cy="35814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0242" name="Picture 2"/>
          <p:cNvPicPr>
            <a:picLocks noChangeAspect="1" noChangeArrowheads="1"/>
          </p:cNvPicPr>
          <p:nvPr/>
        </p:nvPicPr>
        <p:blipFill>
          <a:blip r:embed="rId3"/>
          <a:srcRect/>
          <a:stretch>
            <a:fillRect/>
          </a:stretch>
        </p:blipFill>
        <p:spPr bwMode="auto">
          <a:xfrm>
            <a:off x="533400" y="1066800"/>
            <a:ext cx="7924800" cy="45720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
        <p:nvSpPr>
          <p:cNvPr id="5" name="Rectangle 4"/>
          <p:cNvSpPr/>
          <p:nvPr/>
        </p:nvSpPr>
        <p:spPr>
          <a:xfrm>
            <a:off x="381000" y="1143000"/>
            <a:ext cx="8458200" cy="2677656"/>
          </a:xfrm>
          <a:prstGeom prst="rect">
            <a:avLst/>
          </a:prstGeom>
        </p:spPr>
        <p:txBody>
          <a:bodyPr wrap="square">
            <a:spAutoFit/>
          </a:bodyPr>
          <a:lstStyle/>
          <a:p>
            <a:pPr algn="just"/>
            <a:r>
              <a:rPr lang="en-US" sz="2400" dirty="0" smtClean="0">
                <a:solidFill>
                  <a:schemeClr val="bg1"/>
                </a:solidFill>
                <a:latin typeface="Calibri" pitchFamily="34" charset="0"/>
              </a:rPr>
              <a:t>Example 5: A 50 Hz synchronous generator having an internal voltage 1.2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H = 5.2 MJ/MVA and a reactance of 0.4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is connected to an infinite bus through a double circuit line, each line of reactance 0.35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The generator is delivering 0.8pu power and the infinite bus voltage is 1.0 </a:t>
            </a:r>
            <a:r>
              <a:rPr lang="en-US" sz="2400" dirty="0" err="1" smtClean="0">
                <a:solidFill>
                  <a:schemeClr val="bg1"/>
                </a:solidFill>
                <a:latin typeface="Calibri" pitchFamily="34" charset="0"/>
              </a:rPr>
              <a:t>pu</a:t>
            </a:r>
            <a:r>
              <a:rPr lang="en-US" sz="2400" dirty="0" smtClean="0">
                <a:solidFill>
                  <a:schemeClr val="bg1"/>
                </a:solidFill>
                <a:latin typeface="Calibri" pitchFamily="34" charset="0"/>
              </a:rPr>
              <a:t>. Determine: maximum power transfer, Steady state operating angle, and Natural frequency of oscillation if damping is neglected.</a:t>
            </a:r>
            <a:endParaRPr lang="en-US" sz="2400" dirty="0">
              <a:solidFill>
                <a:schemeClr val="bg1"/>
              </a:solidFill>
              <a:latin typeface="Calibri" pitchFamily="34" charset="0"/>
            </a:endParaRPr>
          </a:p>
        </p:txBody>
      </p:sp>
      <p:pic>
        <p:nvPicPr>
          <p:cNvPr id="11266" name="Picture 2"/>
          <p:cNvPicPr>
            <a:picLocks noChangeAspect="1" noChangeArrowheads="1"/>
          </p:cNvPicPr>
          <p:nvPr/>
        </p:nvPicPr>
        <p:blipFill>
          <a:blip r:embed="rId3"/>
          <a:srcRect/>
          <a:stretch>
            <a:fillRect/>
          </a:stretch>
        </p:blipFill>
        <p:spPr bwMode="auto">
          <a:xfrm>
            <a:off x="533400" y="3810000"/>
            <a:ext cx="7467600" cy="27432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4"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12290" name="Picture 2"/>
          <p:cNvPicPr>
            <a:picLocks noChangeAspect="1" noChangeArrowheads="1"/>
          </p:cNvPicPr>
          <p:nvPr/>
        </p:nvPicPr>
        <p:blipFill>
          <a:blip r:embed="rId3"/>
          <a:srcRect/>
          <a:stretch>
            <a:fillRect/>
          </a:stretch>
        </p:blipFill>
        <p:spPr bwMode="auto">
          <a:xfrm>
            <a:off x="914400" y="1295400"/>
            <a:ext cx="7315200" cy="7239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a:srcRect/>
          <a:stretch>
            <a:fillRect/>
          </a:stretch>
        </p:blipFill>
        <p:spPr bwMode="auto">
          <a:xfrm>
            <a:off x="457200" y="2209800"/>
            <a:ext cx="7772400" cy="3810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p:txBody>
          <a:bodyPr>
            <a:normAutofit/>
          </a:bodyPr>
          <a:lstStyle/>
          <a:p>
            <a:pPr algn="ctr">
              <a:defRPr/>
            </a:pPr>
            <a:r>
              <a:rPr lang="en-US" sz="2800" dirty="0" smtClean="0"/>
              <a:t>Constructing </a:t>
            </a:r>
            <a:r>
              <a:rPr lang="en-US" sz="2800" dirty="0" err="1" smtClean="0"/>
              <a:t>Y</a:t>
            </a:r>
            <a:r>
              <a:rPr lang="en-US" sz="2800" baseline="-25000" dirty="0" err="1" smtClean="0"/>
              <a:t>bus</a:t>
            </a:r>
            <a:r>
              <a:rPr lang="en-US" sz="2800" dirty="0" smtClean="0"/>
              <a:t> for power-flow analysis</a:t>
            </a:r>
          </a:p>
        </p:txBody>
      </p:sp>
      <p:sp>
        <p:nvSpPr>
          <p:cNvPr id="25603" name="TextBox 2"/>
          <p:cNvSpPr txBox="1">
            <a:spLocks noChangeArrowheads="1"/>
          </p:cNvSpPr>
          <p:nvPr/>
        </p:nvSpPr>
        <p:spPr bwMode="auto">
          <a:xfrm>
            <a:off x="228600" y="1219200"/>
            <a:ext cx="8763000" cy="959237"/>
          </a:xfrm>
          <a:prstGeom prst="rect">
            <a:avLst/>
          </a:prstGeom>
          <a:noFill/>
          <a:ln w="9525">
            <a:noFill/>
            <a:miter lim="800000"/>
            <a:headEnd/>
            <a:tailEnd/>
          </a:ln>
        </p:spPr>
        <p:txBody>
          <a:bodyPr wrap="square">
            <a:spAutoFit/>
          </a:bodyPr>
          <a:lstStyle/>
          <a:p>
            <a:pPr algn="just">
              <a:spcAft>
                <a:spcPts val="1000"/>
              </a:spcAft>
            </a:pPr>
            <a:endParaRPr lang="en-US" sz="2400" dirty="0" smtClean="0">
              <a:solidFill>
                <a:schemeClr val="bg1"/>
              </a:solidFill>
              <a:latin typeface="Calibri" pitchFamily="34" charset="0"/>
              <a:sym typeface="Symbol" pitchFamily="18" charset="2"/>
            </a:endParaRPr>
          </a:p>
          <a:p>
            <a:pPr algn="just">
              <a:spcAft>
                <a:spcPts val="1000"/>
              </a:spcAft>
            </a:pPr>
            <a:endParaRPr lang="en-US" sz="2400" dirty="0">
              <a:solidFill>
                <a:schemeClr val="bg1"/>
              </a:solidFill>
              <a:latin typeface="Calibri" pitchFamily="34" charset="0"/>
              <a:sym typeface="Symbol" pitchFamily="18" charset="2"/>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pic>
        <p:nvPicPr>
          <p:cNvPr id="6" name="Picture 2"/>
          <p:cNvPicPr>
            <a:picLocks noChangeAspect="1" noChangeArrowheads="1"/>
          </p:cNvPicPr>
          <p:nvPr/>
        </p:nvPicPr>
        <p:blipFill>
          <a:blip r:embed="rId3"/>
          <a:srcRect/>
          <a:stretch>
            <a:fillRect/>
          </a:stretch>
        </p:blipFill>
        <p:spPr bwMode="auto">
          <a:xfrm>
            <a:off x="1447800" y="1447800"/>
            <a:ext cx="5410200" cy="3962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1"/>
            <a:ext cx="8915400" cy="5262979"/>
          </a:xfrm>
          <a:prstGeom prst="rect">
            <a:avLst/>
          </a:prstGeom>
        </p:spPr>
        <p:txBody>
          <a:bodyPr wrap="square">
            <a:spAutoFit/>
          </a:bodyPr>
          <a:lstStyle/>
          <a:p>
            <a:pPr algn="just"/>
            <a:r>
              <a:rPr lang="en-US" sz="2400" dirty="0" smtClean="0">
                <a:solidFill>
                  <a:schemeClr val="bg1"/>
                </a:solidFill>
                <a:latin typeface="Calibri" pitchFamily="34" charset="0"/>
              </a:rPr>
              <a:t>Load angle (or Torque angle) Ɵ: For a synchronous generator, the magnetic field rotates at synchronous speed and the rotating magnetic field is created in the stator. These two fields are not fully aligned. The stator field lags the rotating field. This lagging expressed in angle is called load angle.</a:t>
            </a:r>
          </a:p>
          <a:p>
            <a:pPr algn="just"/>
            <a:r>
              <a:rPr lang="en-US" sz="2400" dirty="0" smtClean="0">
                <a:solidFill>
                  <a:schemeClr val="bg1"/>
                </a:solidFill>
                <a:latin typeface="Calibri" pitchFamily="34" charset="0"/>
              </a:rPr>
              <a:t/>
            </a:r>
            <a:br>
              <a:rPr lang="en-US" sz="2400" dirty="0" smtClean="0">
                <a:solidFill>
                  <a:schemeClr val="bg1"/>
                </a:solidFill>
                <a:latin typeface="Calibri" pitchFamily="34" charset="0"/>
              </a:rPr>
            </a:br>
            <a:r>
              <a:rPr lang="en-US" sz="2400" dirty="0" smtClean="0">
                <a:solidFill>
                  <a:schemeClr val="bg1"/>
                </a:solidFill>
                <a:latin typeface="Calibri" pitchFamily="34" charset="0"/>
              </a:rPr>
              <a:t>Power angle </a:t>
            </a:r>
            <a:r>
              <a:rPr lang="el-GR" sz="2400" dirty="0" smtClean="0">
                <a:solidFill>
                  <a:schemeClr val="bg1"/>
                </a:solidFill>
                <a:latin typeface="Calibri" pitchFamily="34" charset="0"/>
              </a:rPr>
              <a:t>δ</a:t>
            </a:r>
            <a:r>
              <a:rPr lang="en-US" sz="2400" dirty="0" smtClean="0">
                <a:solidFill>
                  <a:schemeClr val="bg1"/>
                </a:solidFill>
                <a:latin typeface="Calibri" pitchFamily="34" charset="0"/>
              </a:rPr>
              <a:t> : For a generator, the power angle is the difference between the generator induced voltage and the generator terminal voltage. The value of the power angle is same as the load angle. So, in context of generator, power angle and load angle mean same thing.</a:t>
            </a:r>
            <a:br>
              <a:rPr lang="en-US" sz="2400" dirty="0" smtClean="0">
                <a:solidFill>
                  <a:schemeClr val="bg1"/>
                </a:solidFill>
                <a:latin typeface="Calibri" pitchFamily="34" charset="0"/>
              </a:rPr>
            </a:br>
            <a:r>
              <a:rPr lang="en-US" sz="2400" dirty="0" smtClean="0">
                <a:solidFill>
                  <a:schemeClr val="bg1"/>
                </a:solidFill>
                <a:latin typeface="Calibri" pitchFamily="34" charset="0"/>
              </a:rPr>
              <a:t>For the case of transmission line the power angle is the angle between the angles of the voltages at two different points (bus). The transfer of power between the two points of power system is proportional to the sine of this angle.</a:t>
            </a:r>
            <a:endParaRPr lang="en-US" sz="2400" dirty="0">
              <a:solidFill>
                <a:schemeClr val="bg1"/>
              </a:solidFill>
              <a:latin typeface="Calibri" pitchFamily="34" charset="0"/>
            </a:endParaRPr>
          </a:p>
        </p:txBody>
      </p:sp>
      <p:sp>
        <p:nvSpPr>
          <p:cNvPr id="4" name="Rectangle 3"/>
          <p:cNvSpPr/>
          <p:nvPr/>
        </p:nvSpPr>
        <p:spPr>
          <a:xfrm>
            <a:off x="0" y="0"/>
            <a:ext cx="9144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a:buNone/>
            </a:pPr>
            <a:r>
              <a:rPr lang="en-US" sz="2800" b="1" dirty="0" smtClean="0">
                <a:solidFill>
                  <a:schemeClr val="tx1"/>
                </a:solidFill>
                <a:latin typeface="Calibri" pitchFamily="34" charset="0"/>
              </a:rPr>
              <a:t>Steady State Stability</a:t>
            </a:r>
            <a:endParaRPr lang="en-US" sz="2800" dirty="0" smtClean="0">
              <a:solidFill>
                <a:schemeClr val="tx1"/>
              </a:solidFill>
              <a:latin typeface="Calibri" pitchFamily="34" charset="0"/>
            </a:endParaRPr>
          </a:p>
        </p:txBody>
      </p:sp>
      <p:pic>
        <p:nvPicPr>
          <p:cNvPr id="5" name="Picture 9" descr="iarelogo.JPG"/>
          <p:cNvPicPr>
            <a:picLocks noChangeAspect="1"/>
          </p:cNvPicPr>
          <p:nvPr/>
        </p:nvPicPr>
        <p:blipFill>
          <a:blip r:embed="rId2" cstate="print"/>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1">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22818</TotalTime>
  <Words>2463</Words>
  <Application>Microsoft Office PowerPoint</Application>
  <PresentationFormat>On-screen Show (4:3)</PresentationFormat>
  <Paragraphs>295</Paragraphs>
  <Slides>73</Slides>
  <Notes>0</Notes>
  <HiddenSlides>0</HiddenSlides>
  <MMClips>0</MMClips>
  <ScaleCrop>false</ScaleCrop>
  <HeadingPairs>
    <vt:vector size="4" baseType="variant">
      <vt:variant>
        <vt:lpstr>Theme</vt:lpstr>
      </vt:variant>
      <vt:variant>
        <vt:i4>3</vt:i4>
      </vt:variant>
      <vt:variant>
        <vt:lpstr>Slide Titles</vt:lpstr>
      </vt:variant>
      <vt:variant>
        <vt:i4>73</vt:i4>
      </vt:variant>
    </vt:vector>
  </HeadingPairs>
  <TitlesOfParts>
    <vt:vector size="76" baseType="lpstr">
      <vt:lpstr>Custom Design</vt:lpstr>
      <vt:lpstr>Theme1</vt:lpstr>
      <vt:lpstr>1_Custom Design</vt:lpstr>
      <vt:lpstr>INTRODUCTION</vt:lpstr>
      <vt:lpstr>Slide 2</vt:lpstr>
      <vt:lpstr>Slide 3</vt:lpstr>
      <vt:lpstr>Slide 4</vt:lpstr>
      <vt:lpstr>Slide 5</vt:lpstr>
      <vt:lpstr>Slide 6</vt:lpstr>
      <vt:lpstr>Slide 7</vt:lpstr>
      <vt:lpstr>Constructing Ybus for power-flow analysis</vt:lpstr>
      <vt:lpstr>Slide 9</vt:lpstr>
      <vt:lpstr>Slide 10</vt:lpstr>
      <vt:lpstr>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med el</dc:creator>
  <cp:lastModifiedBy>Administrator</cp:lastModifiedBy>
  <cp:revision>2305</cp:revision>
  <dcterms:created xsi:type="dcterms:W3CDTF">2011-03-29T09:15:57Z</dcterms:created>
  <dcterms:modified xsi:type="dcterms:W3CDTF">2020-04-13T06:16:48Z</dcterms:modified>
</cp:coreProperties>
</file>