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commentAuthors.xml" ContentType="application/vnd.openxmlformats-officedocument.presentationml.commentAuthor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4296" r:id="rId1"/>
    <p:sldMasterId id="2147485182" r:id="rId2"/>
    <p:sldMasterId id="2147485196" r:id="rId3"/>
  </p:sldMasterIdLst>
  <p:notesMasterIdLst>
    <p:notesMasterId r:id="rId70"/>
  </p:notesMasterIdLst>
  <p:handoutMasterIdLst>
    <p:handoutMasterId r:id="rId71"/>
  </p:handoutMasterIdLst>
  <p:sldIdLst>
    <p:sldId id="1286" r:id="rId4"/>
    <p:sldId id="1303" r:id="rId5"/>
    <p:sldId id="1287" r:id="rId6"/>
    <p:sldId id="1288" r:id="rId7"/>
    <p:sldId id="1289" r:id="rId8"/>
    <p:sldId id="1295" r:id="rId9"/>
    <p:sldId id="1296" r:id="rId10"/>
    <p:sldId id="1297" r:id="rId11"/>
    <p:sldId id="1298" r:id="rId12"/>
    <p:sldId id="1299" r:id="rId13"/>
    <p:sldId id="1300" r:id="rId14"/>
    <p:sldId id="1301" r:id="rId15"/>
    <p:sldId id="1304" r:id="rId16"/>
    <p:sldId id="1305" r:id="rId17"/>
    <p:sldId id="1306" r:id="rId18"/>
    <p:sldId id="1307" r:id="rId19"/>
    <p:sldId id="1308" r:id="rId20"/>
    <p:sldId id="1309" r:id="rId21"/>
    <p:sldId id="1310" r:id="rId22"/>
    <p:sldId id="1311" r:id="rId23"/>
    <p:sldId id="1312" r:id="rId24"/>
    <p:sldId id="1313" r:id="rId25"/>
    <p:sldId id="1314" r:id="rId26"/>
    <p:sldId id="1315" r:id="rId27"/>
    <p:sldId id="1316" r:id="rId28"/>
    <p:sldId id="1317" r:id="rId29"/>
    <p:sldId id="1318" r:id="rId30"/>
    <p:sldId id="1319" r:id="rId31"/>
    <p:sldId id="1320" r:id="rId32"/>
    <p:sldId id="1321" r:id="rId33"/>
    <p:sldId id="1322" r:id="rId34"/>
    <p:sldId id="1323" r:id="rId35"/>
    <p:sldId id="1324" r:id="rId36"/>
    <p:sldId id="1325" r:id="rId37"/>
    <p:sldId id="1326" r:id="rId38"/>
    <p:sldId id="1327" r:id="rId39"/>
    <p:sldId id="1328" r:id="rId40"/>
    <p:sldId id="1329" r:id="rId41"/>
    <p:sldId id="1330" r:id="rId42"/>
    <p:sldId id="1331" r:id="rId43"/>
    <p:sldId id="1332" r:id="rId44"/>
    <p:sldId id="1333" r:id="rId45"/>
    <p:sldId id="1334" r:id="rId46"/>
    <p:sldId id="1335" r:id="rId47"/>
    <p:sldId id="1336" r:id="rId48"/>
    <p:sldId id="1337" r:id="rId49"/>
    <p:sldId id="1338" r:id="rId50"/>
    <p:sldId id="1339" r:id="rId51"/>
    <p:sldId id="1340" r:id="rId52"/>
    <p:sldId id="1341" r:id="rId53"/>
    <p:sldId id="1342" r:id="rId54"/>
    <p:sldId id="1343" r:id="rId55"/>
    <p:sldId id="1344" r:id="rId56"/>
    <p:sldId id="1345" r:id="rId57"/>
    <p:sldId id="1346" r:id="rId58"/>
    <p:sldId id="1347" r:id="rId59"/>
    <p:sldId id="1348" r:id="rId60"/>
    <p:sldId id="1349" r:id="rId61"/>
    <p:sldId id="1350" r:id="rId62"/>
    <p:sldId id="1351" r:id="rId63"/>
    <p:sldId id="1352" r:id="rId64"/>
    <p:sldId id="1353" r:id="rId65"/>
    <p:sldId id="1354" r:id="rId66"/>
    <p:sldId id="1355" r:id="rId67"/>
    <p:sldId id="1356" r:id="rId68"/>
    <p:sldId id="1357" r:id="rId69"/>
  </p:sldIdLst>
  <p:sldSz cx="9144000" cy="6858000" type="screen4x3"/>
  <p:notesSz cx="7104063" cy="1023461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guide id="3" orient="horz" pos="3224">
          <p15:clr>
            <a:srgbClr val="A4A3A4"/>
          </p15:clr>
        </p15:guide>
        <p15:guide id="4" pos="223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VN Prasad" initials="LP"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9900"/>
    <a:srgbClr val="FFFFCC"/>
    <a:srgbClr val="C1E0FF"/>
    <a:srgbClr val="E1F0FF"/>
    <a:srgbClr val="FBF1B3"/>
    <a:srgbClr val="EBF0F2"/>
    <a:srgbClr val="D5DFE4"/>
    <a:srgbClr val="2F71A2"/>
    <a:srgbClr val="2F7184"/>
    <a:srgbClr val="5BB9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1E171933-4619-4E11-9A3F-F7608DF75F8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2941" autoAdjust="0"/>
    <p:restoredTop sz="89324" autoAdjust="0"/>
  </p:normalViewPr>
  <p:slideViewPr>
    <p:cSldViewPr>
      <p:cViewPr>
        <p:scale>
          <a:sx n="64" d="100"/>
          <a:sy n="64" d="100"/>
        </p:scale>
        <p:origin x="-768" y="2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322"/>
    </p:cViewPr>
  </p:sorterViewPr>
  <p:notesViewPr>
    <p:cSldViewPr>
      <p:cViewPr varScale="1">
        <p:scale>
          <a:sx n="52" d="100"/>
          <a:sy n="52" d="100"/>
        </p:scale>
        <p:origin x="-2832" y="-108"/>
      </p:cViewPr>
      <p:guideLst>
        <p:guide orient="horz" pos="2880"/>
        <p:guide orient="horz" pos="3224"/>
        <p:guide pos="2160"/>
        <p:guide pos="223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commentAuthors" Target="commentAuthor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a:defRPr sz="1300">
                <a:latin typeface="Arial" charset="0"/>
                <a:cs typeface="Arial" charset="0"/>
              </a:defRPr>
            </a:lvl1pPr>
          </a:lstStyle>
          <a:p>
            <a:pPr>
              <a:defRPr/>
            </a:pPr>
            <a:fld id="{4EB745A5-3952-4467-A039-FB9EA0AFC76E}" type="datetimeFigureOut">
              <a:rPr lang="en-US"/>
              <a:pPr>
                <a:defRPr/>
              </a:pPr>
              <a:t>4/12/2020</a:t>
            </a:fld>
            <a:endParaRPr lang="en-US"/>
          </a:p>
        </p:txBody>
      </p:sp>
      <p:sp>
        <p:nvSpPr>
          <p:cNvPr id="4" name="Footer Placeholder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a:defRPr sz="13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a:defRPr sz="1300">
                <a:latin typeface="Arial" charset="0"/>
                <a:cs typeface="Arial" charset="0"/>
              </a:defRPr>
            </a:lvl1pPr>
          </a:lstStyle>
          <a:p>
            <a:pPr>
              <a:defRPr/>
            </a:pPr>
            <a:fld id="{2BAE9AA9-BB6B-4AF6-9F4B-D9B5067D11BD}" type="slidenum">
              <a:rPr lang="en-US"/>
              <a:pPr>
                <a:defRPr/>
              </a:pPr>
              <a:t>‹#›</a:t>
            </a:fld>
            <a:endParaRPr lang="en-US"/>
          </a:p>
        </p:txBody>
      </p:sp>
    </p:spTree>
    <p:extLst>
      <p:ext uri="{BB962C8B-B14F-4D97-AF65-F5344CB8AC3E}">
        <p14:creationId xmlns:p14="http://schemas.microsoft.com/office/powerpoint/2010/main" xmlns="" val="2636810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fontAlgn="auto">
              <a:spcBef>
                <a:spcPts val="0"/>
              </a:spcBef>
              <a:spcAft>
                <a:spcPts val="0"/>
              </a:spcAft>
              <a:defRPr sz="1300">
                <a:latin typeface="+mn-lt"/>
                <a:cs typeface="+mn-cs"/>
              </a:defRPr>
            </a:lvl1pPr>
          </a:lstStyle>
          <a:p>
            <a:pPr>
              <a:defRPr/>
            </a:pPr>
            <a:fld id="{1948D6C1-579C-43E6-BA90-5DE48973DA98}" type="datetimeFigureOut">
              <a:rPr lang="en-US"/>
              <a:pPr>
                <a:defRPr/>
              </a:pPr>
              <a:t>4/12/2020</a:t>
            </a:fld>
            <a:endParaRPr lang="en-US"/>
          </a:p>
        </p:txBody>
      </p:sp>
      <p:sp>
        <p:nvSpPr>
          <p:cNvPr id="4" name="Slide Image Placeholder 3"/>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lIns="99075" tIns="49538" rIns="99075" bIns="49538" rtlCol="0" anchor="ctr"/>
          <a:lstStyle/>
          <a:p>
            <a:pPr lvl="0"/>
            <a:endParaRPr lang="en-US" noProof="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fontAlgn="auto">
              <a:spcBef>
                <a:spcPts val="0"/>
              </a:spcBef>
              <a:spcAft>
                <a:spcPts val="0"/>
              </a:spcAft>
              <a:defRPr sz="1300">
                <a:latin typeface="+mn-lt"/>
                <a:cs typeface="+mn-cs"/>
              </a:defRPr>
            </a:lvl1pPr>
          </a:lstStyle>
          <a:p>
            <a:pPr>
              <a:defRPr/>
            </a:pPr>
            <a:fld id="{E7A35FBF-25E3-40BE-9E2D-5992AD91964A}" type="slidenum">
              <a:rPr lang="en-US"/>
              <a:pPr>
                <a:defRPr/>
              </a:pPr>
              <a:t>‹#›</a:t>
            </a:fld>
            <a:endParaRPr lang="en-US"/>
          </a:p>
        </p:txBody>
      </p:sp>
    </p:spTree>
    <p:extLst>
      <p:ext uri="{BB962C8B-B14F-4D97-AF65-F5344CB8AC3E}">
        <p14:creationId xmlns:p14="http://schemas.microsoft.com/office/powerpoint/2010/main" xmlns="" val="1895925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00FA5C5-ACDE-4CE5-8F88-EAA3BB3D014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7A30F9E-5D22-4A54-B0B3-CAAB85DAD95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E1900FD-6772-40C7-929B-48B8C155F95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Freeform 2"/>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9" name="Title 8"/>
          <p:cNvSpPr>
            <a:spLocks noGrp="1"/>
          </p:cNvSpPr>
          <p:nvPr>
            <p:ph type="ctrTitle"/>
          </p:nvPr>
        </p:nvSpPr>
        <p:spPr>
          <a:xfrm>
            <a:off x="457200" y="1752600"/>
            <a:ext cx="6629400" cy="2590800"/>
          </a:xfrm>
        </p:spPr>
        <p:txBody>
          <a:bodyPr anchor="t"/>
          <a:lstStyle>
            <a:lvl1pPr algn="ct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a:t>Click to edit Master title style</a:t>
            </a:r>
          </a:p>
        </p:txBody>
      </p:sp>
      <p:sp>
        <p:nvSpPr>
          <p:cNvPr id="5" name="Date Placeholder 29"/>
          <p:cNvSpPr>
            <a:spLocks noGrp="1"/>
          </p:cNvSpPr>
          <p:nvPr>
            <p:ph type="dt" sz="half" idx="10"/>
          </p:nvPr>
        </p:nvSpPr>
        <p:spPr/>
        <p:txBody>
          <a:bodyPr/>
          <a:lstStyle>
            <a:lvl1pPr>
              <a:defRPr b="1">
                <a:solidFill>
                  <a:schemeClr val="tx1"/>
                </a:solidFill>
              </a:defRPr>
            </a:lvl1pPr>
          </a:lstStyle>
          <a:p>
            <a:pPr>
              <a:defRPr/>
            </a:pPr>
            <a:fld id="{DB7E87BE-ECB9-4915-A9FB-AC5A32E7C64D}" type="datetime4">
              <a:rPr lang="en-US"/>
              <a:pPr>
                <a:defRPr/>
              </a:pPr>
              <a:t>April 12, 2020</a:t>
            </a:fld>
            <a:endParaRPr lang="en-US"/>
          </a:p>
        </p:txBody>
      </p:sp>
      <p:sp>
        <p:nvSpPr>
          <p:cNvPr id="6" name="Footer Placeholder 18"/>
          <p:cNvSpPr>
            <a:spLocks noGrp="1"/>
          </p:cNvSpPr>
          <p:nvPr>
            <p:ph type="ftr" sz="quarter" idx="11"/>
          </p:nvPr>
        </p:nvSpPr>
        <p:spPr/>
        <p:txBody>
          <a:bodyPr/>
          <a:lstStyle>
            <a:lvl1pPr>
              <a:defRPr b="1">
                <a:solidFill>
                  <a:schemeClr val="tx1"/>
                </a:solidFill>
              </a:defRPr>
            </a:lvl1pPr>
          </a:lstStyle>
          <a:p>
            <a:pPr>
              <a:defRPr/>
            </a:pPr>
            <a:r>
              <a:rPr lang="en-US"/>
              <a:t>MSRIT, Bangalore - 54</a:t>
            </a:r>
          </a:p>
        </p:txBody>
      </p:sp>
      <p:sp>
        <p:nvSpPr>
          <p:cNvPr id="7" name="Slide Number Placeholder 26"/>
          <p:cNvSpPr>
            <a:spLocks noGrp="1"/>
          </p:cNvSpPr>
          <p:nvPr>
            <p:ph type="sldNum" sz="quarter" idx="12"/>
          </p:nvPr>
        </p:nvSpPr>
        <p:spPr/>
        <p:txBody>
          <a:bodyPr/>
          <a:lstStyle>
            <a:lvl1pPr>
              <a:defRPr b="1">
                <a:solidFill>
                  <a:schemeClr val="tx1"/>
                </a:solidFill>
              </a:defRPr>
            </a:lvl1pPr>
          </a:lstStyle>
          <a:p>
            <a:pPr>
              <a:defRPr/>
            </a:pPr>
            <a:fld id="{7B992530-92A3-44B4-96DF-B2605C41FE76}"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Freeform 2"/>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2133600"/>
            <a:ext cx="6629400" cy="1826363"/>
          </a:xfrm>
        </p:spPr>
        <p:txBody>
          <a:bodyPr tIns="0" bIns="0" anchor="t">
            <a:noAutofit/>
          </a:bodyPr>
          <a:lstStyle>
            <a:lvl1pPr algn="l">
              <a:buNone/>
              <a:defRPr sz="6600" b="1"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Brush Script MT" pitchFamily="66" charset="0"/>
              </a:defRPr>
            </a:lvl1pPr>
          </a:lstStyle>
          <a:p>
            <a:r>
              <a:rPr lang="en-US" dirty="0"/>
              <a:t>Click to edit Master title style</a:t>
            </a:r>
          </a:p>
        </p:txBody>
      </p:sp>
      <p:sp>
        <p:nvSpPr>
          <p:cNvPr id="5" name="Date Placeholder 3"/>
          <p:cNvSpPr>
            <a:spLocks noGrp="1"/>
          </p:cNvSpPr>
          <p:nvPr>
            <p:ph type="dt" sz="half" idx="10"/>
          </p:nvPr>
        </p:nvSpPr>
        <p:spPr>
          <a:xfrm>
            <a:off x="7924800" y="0"/>
            <a:ext cx="1219200" cy="284163"/>
          </a:xfrm>
        </p:spPr>
        <p:txBody>
          <a:bodyPr anchor="t"/>
          <a:lstStyle>
            <a:lvl1pPr>
              <a:defRPr/>
            </a:lvl1pPr>
          </a:lstStyle>
          <a:p>
            <a:pPr>
              <a:defRPr/>
            </a:pPr>
            <a:fld id="{8AD5B4E8-8B51-4882-8119-31F6314D291B}" type="datetime4">
              <a:rPr lang="en-US"/>
              <a:pPr>
                <a:defRPr/>
              </a:pPr>
              <a:t>April 12, 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5"/>
          <p:cNvSpPr>
            <a:spLocks noGrp="1"/>
          </p:cNvSpPr>
          <p:nvPr>
            <p:ph type="sldNum" sz="quarter" idx="12"/>
          </p:nvPr>
        </p:nvSpPr>
        <p:spPr/>
        <p:txBody>
          <a:bodyPr/>
          <a:lstStyle>
            <a:lvl1pPr>
              <a:defRPr/>
            </a:lvl1pPr>
          </a:lstStyle>
          <a:p>
            <a:pPr>
              <a:defRPr/>
            </a:pPr>
            <a:fld id="{A1B217A7-E8DB-44FD-ABFD-9152337CD6C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Freeform 2"/>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9" name="Title 8"/>
          <p:cNvSpPr>
            <a:spLocks noGrp="1"/>
          </p:cNvSpPr>
          <p:nvPr>
            <p:ph type="ctrTitle"/>
          </p:nvPr>
        </p:nvSpPr>
        <p:spPr>
          <a:xfrm>
            <a:off x="457200" y="1752600"/>
            <a:ext cx="6629400" cy="2590800"/>
          </a:xfrm>
        </p:spPr>
        <p:txBody>
          <a:bodyPr anchor="t"/>
          <a:lstStyle>
            <a:lvl1pPr algn="ct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5" name="Date Placeholder 29"/>
          <p:cNvSpPr>
            <a:spLocks noGrp="1"/>
          </p:cNvSpPr>
          <p:nvPr>
            <p:ph type="dt" sz="half" idx="10"/>
          </p:nvPr>
        </p:nvSpPr>
        <p:spPr/>
        <p:txBody>
          <a:bodyPr/>
          <a:lstStyle>
            <a:lvl1pPr>
              <a:defRPr b="1">
                <a:solidFill>
                  <a:schemeClr val="tx1"/>
                </a:solidFill>
              </a:defRPr>
            </a:lvl1pPr>
          </a:lstStyle>
          <a:p>
            <a:pPr>
              <a:defRPr/>
            </a:pPr>
            <a:fld id="{F5CA11FA-81BA-4E1A-93CB-0E664232FF38}" type="datetimeFigureOut">
              <a:rPr lang="en-US" smtClean="0"/>
              <a:pPr>
                <a:defRPr/>
              </a:pPr>
              <a:t>4/12/2020</a:t>
            </a:fld>
            <a:endParaRPr lang="en-US"/>
          </a:p>
        </p:txBody>
      </p:sp>
      <p:sp>
        <p:nvSpPr>
          <p:cNvPr id="6" name="Footer Placeholder 18"/>
          <p:cNvSpPr>
            <a:spLocks noGrp="1"/>
          </p:cNvSpPr>
          <p:nvPr>
            <p:ph type="ftr" sz="quarter" idx="11"/>
          </p:nvPr>
        </p:nvSpPr>
        <p:spPr/>
        <p:txBody>
          <a:bodyPr/>
          <a:lstStyle>
            <a:lvl1pPr>
              <a:defRPr b="1">
                <a:solidFill>
                  <a:schemeClr val="tx1"/>
                </a:solidFill>
              </a:defRPr>
            </a:lvl1pPr>
          </a:lstStyle>
          <a:p>
            <a:pPr>
              <a:defRPr/>
            </a:pPr>
            <a:endParaRPr lang="en-US"/>
          </a:p>
        </p:txBody>
      </p:sp>
      <p:sp>
        <p:nvSpPr>
          <p:cNvPr id="7" name="Slide Number Placeholder 26"/>
          <p:cNvSpPr>
            <a:spLocks noGrp="1"/>
          </p:cNvSpPr>
          <p:nvPr>
            <p:ph type="sldNum" sz="quarter" idx="12"/>
          </p:nvPr>
        </p:nvSpPr>
        <p:spPr/>
        <p:txBody>
          <a:bodyPr/>
          <a:lstStyle>
            <a:lvl1pPr>
              <a:defRPr b="1">
                <a:solidFill>
                  <a:schemeClr val="tx1"/>
                </a:solidFill>
              </a:defRPr>
            </a:lvl1pPr>
          </a:lstStyle>
          <a:p>
            <a:pPr>
              <a:defRPr/>
            </a:pPr>
            <a:fld id="{EBEF9D66-6EF7-4BF9-A9BC-950B47BDAD7D}"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696200" cy="990600"/>
          </a:xfrm>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a:xfrm>
            <a:off x="228600" y="1371600"/>
            <a:ext cx="8610600" cy="4678363"/>
          </a:xfrm>
        </p:spPr>
        <p:txBody>
          <a:bodyPr/>
          <a:lstStyle>
            <a:lvl1pPr>
              <a:defRPr b="1"/>
            </a:lvl1pPr>
            <a:lvl2pPr>
              <a:defRPr b="1"/>
            </a:lvl2pPr>
            <a:lvl3pPr>
              <a:defRPr b="1"/>
            </a:lvl3pPr>
            <a:lvl4pPr>
              <a:defRPr b="1"/>
            </a:lvl4pPr>
            <a:lvl5pPr>
              <a:defRPr b="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001000" y="0"/>
            <a:ext cx="1143000" cy="228600"/>
          </a:xfrm>
        </p:spPr>
        <p:txBody>
          <a:bodyPr anchor="t"/>
          <a:lstStyle>
            <a:lvl1pPr>
              <a:defRPr/>
            </a:lvl1pPr>
          </a:lstStyle>
          <a:p>
            <a:pPr>
              <a:defRPr/>
            </a:pPr>
            <a:fld id="{F5CA11FA-81BA-4E1A-93CB-0E664232FF38}" type="datetimeFigureOut">
              <a:rPr lang="en-US" smtClean="0"/>
              <a:pPr>
                <a:defRPr/>
              </a:pPr>
              <a:t>4/12/2020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4E0BCCF-7462-48E6-B778-D24CBF182DD8}" type="slidenum">
              <a:rPr lang="en-US" smtClean="0"/>
              <a:pPr>
                <a:defRPr/>
              </a:pPr>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Freeform 2"/>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2133600"/>
            <a:ext cx="6629400" cy="1826363"/>
          </a:xfrm>
        </p:spPr>
        <p:txBody>
          <a:bodyPr tIns="0" bIns="0" anchor="t">
            <a:noAutofit/>
          </a:bodyPr>
          <a:lstStyle>
            <a:lvl1pPr algn="l">
              <a:buNone/>
              <a:defRPr sz="6600" b="1"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Brush Script MT" pitchFamily="66" charset="0"/>
              </a:defRPr>
            </a:lvl1pPr>
          </a:lstStyle>
          <a:p>
            <a:r>
              <a:rPr lang="en-US" smtClean="0"/>
              <a:t>Click to edit Master title style</a:t>
            </a:r>
            <a:endParaRPr lang="en-US" dirty="0"/>
          </a:p>
        </p:txBody>
      </p:sp>
      <p:sp>
        <p:nvSpPr>
          <p:cNvPr id="5" name="Date Placeholder 3"/>
          <p:cNvSpPr>
            <a:spLocks noGrp="1"/>
          </p:cNvSpPr>
          <p:nvPr>
            <p:ph type="dt" sz="half" idx="10"/>
          </p:nvPr>
        </p:nvSpPr>
        <p:spPr>
          <a:xfrm>
            <a:off x="7924800" y="0"/>
            <a:ext cx="1219200" cy="284163"/>
          </a:xfrm>
        </p:spPr>
        <p:txBody>
          <a:bodyPr anchor="t"/>
          <a:lstStyle>
            <a:lvl1pPr>
              <a:defRPr/>
            </a:lvl1pPr>
          </a:lstStyle>
          <a:p>
            <a:pPr>
              <a:defRPr/>
            </a:pPr>
            <a:fld id="{F5CA11FA-81BA-4E1A-93CB-0E664232FF38}" type="datetimeFigureOut">
              <a:rPr lang="en-US" smtClean="0"/>
              <a:pPr>
                <a:defRPr/>
              </a:pPr>
              <a:t>4/12/2020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BEF9D66-6EF7-4BF9-A9BC-950B47BDAD7D}"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3657600" cy="4525963"/>
          </a:xfrm>
        </p:spPr>
        <p:txBody>
          <a:bodyPr/>
          <a:lstStyle>
            <a:lvl1pPr>
              <a:defRPr sz="2600" b="1"/>
            </a:lvl1pPr>
            <a:lvl2pPr>
              <a:defRPr sz="2200" b="1"/>
            </a:lvl2pPr>
            <a:lvl3pPr>
              <a:defRPr sz="2000" b="1"/>
            </a:lvl3pPr>
            <a:lvl4pPr>
              <a:defRPr sz="1800" b="1"/>
            </a:lvl4pPr>
            <a:lvl5pPr>
              <a:defRPr sz="1800" b="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267200" y="1600200"/>
            <a:ext cx="3657600" cy="4525963"/>
          </a:xfrm>
        </p:spPr>
        <p:txBody>
          <a:bodyPr/>
          <a:lstStyle>
            <a:lvl1pPr>
              <a:defRPr sz="2600" b="1"/>
            </a:lvl1pPr>
            <a:lvl2pPr>
              <a:defRPr sz="2200" b="1"/>
            </a:lvl2pPr>
            <a:lvl3pPr>
              <a:defRPr sz="2000" b="1"/>
            </a:lvl3pPr>
            <a:lvl4pPr>
              <a:defRPr sz="1800" b="1"/>
            </a:lvl4pPr>
            <a:lvl5pPr>
              <a:defRPr sz="1800" b="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001000" y="0"/>
            <a:ext cx="1143000" cy="365125"/>
          </a:xfrm>
        </p:spPr>
        <p:txBody>
          <a:bodyPr anchor="t"/>
          <a:lstStyle>
            <a:lvl1pPr>
              <a:defRPr/>
            </a:lvl1pPr>
          </a:lstStyle>
          <a:p>
            <a:pPr>
              <a:defRPr/>
            </a:pPr>
            <a:fld id="{F5CA11FA-81BA-4E1A-93CB-0E664232FF38}" type="datetimeFigureOut">
              <a:rPr lang="en-US" smtClean="0"/>
              <a:pPr>
                <a:defRPr/>
              </a:pPr>
              <a:t>4/12/2020</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8E7AD3D-6781-49D5-B9AF-0B5C050C74F7}" type="slidenum">
              <a:rPr lang="en-US" smtClean="0"/>
              <a:pPr>
                <a:defRPr/>
              </a:pPr>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b="1"/>
            </a:lvl1pPr>
            <a:lvl2pPr>
              <a:defRPr sz="2000" b="1"/>
            </a:lvl2pPr>
            <a:lvl3pPr>
              <a:defRPr sz="1800" b="1"/>
            </a:lvl3pPr>
            <a:lvl4pPr>
              <a:defRPr sz="1600" b="1"/>
            </a:lvl4pPr>
            <a:lvl5pPr>
              <a:defRPr sz="1600" b="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516912"/>
            <a:ext cx="4041775" cy="3941763"/>
          </a:xfrm>
        </p:spPr>
        <p:txBody>
          <a:bodyPr/>
          <a:lstStyle>
            <a:lvl1pPr>
              <a:defRPr sz="2400" b="1"/>
            </a:lvl1pPr>
            <a:lvl2pPr>
              <a:defRPr sz="2000" b="1"/>
            </a:lvl2pPr>
            <a:lvl3pPr>
              <a:defRPr sz="1800" b="1"/>
            </a:lvl3pPr>
            <a:lvl4pPr>
              <a:defRPr sz="1600" b="1"/>
            </a:lvl4pPr>
            <a:lvl5pPr>
              <a:defRPr sz="1600" b="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001000" y="0"/>
            <a:ext cx="1143000" cy="365125"/>
          </a:xfrm>
        </p:spPr>
        <p:txBody>
          <a:bodyPr anchor="t"/>
          <a:lstStyle>
            <a:lvl1pPr>
              <a:defRPr/>
            </a:lvl1pPr>
          </a:lstStyle>
          <a:p>
            <a:pPr>
              <a:defRPr/>
            </a:pPr>
            <a:fld id="{F5CA11FA-81BA-4E1A-93CB-0E664232FF38}" type="datetimeFigureOut">
              <a:rPr lang="en-US" smtClean="0"/>
              <a:pPr>
                <a:defRPr/>
              </a:pPr>
              <a:t>4/12/2020</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6F3B8F54-97EB-4261-A859-2D2793E404F2}" type="slidenum">
              <a:rPr lang="en-US" smtClean="0"/>
              <a:pPr>
                <a:defRPr/>
              </a:pPr>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600"/>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F5CA11FA-81BA-4E1A-93CB-0E664232FF38}" type="datetimeFigureOut">
              <a:rPr lang="en-US" smtClean="0"/>
              <a:pPr>
                <a:defRPr/>
              </a:pPr>
              <a:t>4/12/2020</a:t>
            </a:fld>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03E302A0-BDA2-4490-9595-ECCF8300A389}" type="slidenum">
              <a:rPr lang="en-US" smtClean="0"/>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4E0BCCF-7462-48E6-B778-D24CBF182DD8}"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F5CA11FA-81BA-4E1A-93CB-0E664232FF38}" type="datetimeFigureOut">
              <a:rPr lang="en-US" smtClean="0"/>
              <a:pPr>
                <a:defRPr/>
              </a:pPr>
              <a:t>4/12/2020</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6372D3E8-0EA2-4A17-AD95-4D1BE7040DA3}" type="slidenum">
              <a:rPr lang="en-US" smtClean="0"/>
              <a:pPr>
                <a:defRPr/>
              </a:pPr>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b="1"/>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b="1"/>
            </a:lvl1pPr>
            <a:lvl2pPr>
              <a:defRPr sz="2400" b="1"/>
            </a:lvl2pPr>
            <a:lvl3pPr>
              <a:defRPr sz="2200" b="1"/>
            </a:lvl3pPr>
            <a:lvl4pPr>
              <a:defRPr sz="2000" b="1"/>
            </a:lvl4pPr>
            <a:lvl5pPr>
              <a:defRPr sz="2000" b="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F5CA11FA-81BA-4E1A-93CB-0E664232FF38}" type="datetimeFigureOut">
              <a:rPr lang="en-US" smtClean="0"/>
              <a:pPr>
                <a:defRPr/>
              </a:pPr>
              <a:t>4/12/2020</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8156575" y="6421438"/>
            <a:ext cx="762000" cy="365125"/>
          </a:xfrm>
        </p:spPr>
        <p:txBody>
          <a:bodyPr/>
          <a:lstStyle>
            <a:lvl1pPr>
              <a:defRPr/>
            </a:lvl1pPr>
          </a:lstStyle>
          <a:p>
            <a:pPr>
              <a:defRPr/>
            </a:pPr>
            <a:fld id="{0DB134A9-DB4D-4F45-B954-56FE8F94127B}" type="slidenum">
              <a:rPr lang="en-US" smtClean="0"/>
              <a:pPr>
                <a:defRPr/>
              </a:pPr>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62600" y="1219200"/>
            <a:ext cx="3053868" cy="1253808"/>
          </a:xfrm>
        </p:spPr>
        <p:txBody>
          <a:bodyPr anchor="b"/>
          <a:lstStyle>
            <a:lvl1pPr algn="l">
              <a:buNone/>
              <a:defRPr sz="2200" b="1">
                <a:solidFill>
                  <a:srgbClr val="FFD03B"/>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5562600" y="2743200"/>
            <a:ext cx="3053866" cy="2663482"/>
          </a:xfrm>
        </p:spPr>
        <p:txBody>
          <a:bodyPr lIns="45720" rIns="45720"/>
          <a:lstStyle>
            <a:lvl1pPr marL="0" indent="0">
              <a:buFontTx/>
              <a:buNone/>
              <a:defRPr sz="1200" b="1"/>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9"/>
          <p:cNvSpPr>
            <a:spLocks noGrp="1"/>
          </p:cNvSpPr>
          <p:nvPr>
            <p:ph type="dt" sz="half" idx="10"/>
          </p:nvPr>
        </p:nvSpPr>
        <p:spPr/>
        <p:txBody>
          <a:bodyPr/>
          <a:lstStyle>
            <a:lvl1pPr>
              <a:defRPr/>
            </a:lvl1pPr>
          </a:lstStyle>
          <a:p>
            <a:pPr>
              <a:defRPr/>
            </a:pPr>
            <a:fld id="{F5CA11FA-81BA-4E1A-93CB-0E664232FF38}" type="datetimeFigureOut">
              <a:rPr lang="en-US" smtClean="0"/>
              <a:pPr>
                <a:defRPr/>
              </a:pPr>
              <a:t>4/12/2020</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ED73F91C-DDBF-4D87-9E17-D4F5866A4479}" type="slidenum">
              <a:rPr lang="en-US" smtClean="0"/>
              <a:pPr>
                <a:defRPr/>
              </a:pPr>
              <a:t>‹#›</a:t>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1pPr>
              <a:defRPr b="1"/>
            </a:lvl1pPr>
            <a:lvl2pPr>
              <a:defRPr b="1"/>
            </a:lvl2pPr>
            <a:lvl3pPr>
              <a:defRPr b="1"/>
            </a:lvl3pPr>
            <a:lvl4pPr>
              <a:defRPr b="1"/>
            </a:lvl4pPr>
            <a:lvl5pPr>
              <a:defRPr b="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F5CA11FA-81BA-4E1A-93CB-0E664232FF38}" type="datetimeFigureOut">
              <a:rPr lang="en-US" smtClean="0"/>
              <a:pPr>
                <a:defRPr/>
              </a:pPr>
              <a:t>4/12/2020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17A30F9E-5D22-4A54-B0B3-CAAB85DAD958}" type="slidenum">
              <a:rPr lang="en-US" smtClean="0"/>
              <a:pPr>
                <a:defRPr/>
              </a:pPr>
              <a:t>‹#›</a:t>
            </a:fld>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lvl1pPr>
              <a:defRPr b="1"/>
            </a:lvl1pPr>
            <a:lvl2pPr>
              <a:defRPr b="1"/>
            </a:lvl2pPr>
            <a:lvl3pPr>
              <a:defRPr b="1"/>
            </a:lvl3pPr>
            <a:lvl4pPr>
              <a:defRPr b="1"/>
            </a:lvl4pPr>
            <a:lvl5pPr>
              <a:defRPr b="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F5CA11FA-81BA-4E1A-93CB-0E664232FF38}" type="datetimeFigureOut">
              <a:rPr lang="en-US" smtClean="0"/>
              <a:pPr>
                <a:defRPr/>
              </a:pPr>
              <a:t>4/12/2020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8E1900FD-6772-40C7-929B-48B8C155F95C}" type="slidenum">
              <a:rPr lang="en-US" smtClean="0"/>
              <a:pPr>
                <a:defRPr/>
              </a:pPr>
              <a:t>‹#›</a:t>
            </a:fld>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b="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smtClean="0"/>
              <a:pPr>
                <a:defRPr/>
              </a:pPr>
              <a:t>4/12/2020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BEF9D66-6EF7-4BF9-A9BC-950B47BDAD7D}" type="slidenum">
              <a:rPr lang="en-US" smtClean="0"/>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6388"/>
            <a:ext cx="8229600" cy="854075"/>
          </a:xfrm>
        </p:spPr>
        <p:txBody>
          <a:bodyPr/>
          <a:lstStyle/>
          <a:p>
            <a:r>
              <a:rPr lang="en-US" smtClean="0"/>
              <a:t>Click to edit Master title style</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00FA5C5-ACDE-4CE5-8F88-EAA3BB3D0149}"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4E0BCCF-7462-48E6-B778-D24CBF182DD8}"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7F63486-94B2-4EE8-9445-CF739CCABEE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7F63486-94B2-4EE8-9445-CF739CCABEE9}"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8E7AD3D-6781-49D5-B9AF-0B5C050C74F7}"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F3B8F54-97EB-4261-A859-2D2793E404F2}"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3E302A0-BDA2-4490-9595-ECCF8300A389}"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372D3E8-0EA2-4A17-AD95-4D1BE7040DA3}"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DB134A9-DB4D-4F45-B954-56FE8F94127B}"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D73F91C-DDBF-4D87-9E17-D4F5866A4479}"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7A30F9E-5D22-4A54-B0B3-CAAB85DAD958}"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E1900FD-6772-40C7-929B-48B8C155F95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8E7AD3D-6781-49D5-B9AF-0B5C050C74F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F3B8F54-97EB-4261-A859-2D2793E404F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3E302A0-BDA2-4490-9595-ECCF8300A38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372D3E8-0EA2-4A17-AD95-4D1BE7040DA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DB134A9-DB4D-4F45-B954-56FE8F94127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D73F91C-DDBF-4D87-9E17-D4F5866A447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defRPr>
            </a:lvl1pPr>
          </a:lstStyle>
          <a:p>
            <a:pPr>
              <a:defRPr/>
            </a:pPr>
            <a:fld id="{F5CA11FA-81BA-4E1A-93CB-0E664232FF38}" type="datetimeFigureOut">
              <a:rPr lang="en-US"/>
              <a:pPr>
                <a:defRPr/>
              </a:pPr>
              <a:t>4/12/2020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Arial" charset="0"/>
              </a:defRPr>
            </a:lvl1pPr>
          </a:lstStyle>
          <a:p>
            <a:pPr>
              <a:defRPr/>
            </a:pPr>
            <a:fld id="{EBEF9D66-6EF7-4BF9-A9BC-950B47BDAD7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5163" r:id="rId1"/>
    <p:sldLayoutId id="2147485164" r:id="rId2"/>
    <p:sldLayoutId id="2147485165" r:id="rId3"/>
    <p:sldLayoutId id="2147485166" r:id="rId4"/>
    <p:sldLayoutId id="2147485167" r:id="rId5"/>
    <p:sldLayoutId id="2147485168" r:id="rId6"/>
    <p:sldLayoutId id="2147485169" r:id="rId7"/>
    <p:sldLayoutId id="2147485170" r:id="rId8"/>
    <p:sldLayoutId id="2147485171" r:id="rId9"/>
    <p:sldLayoutId id="2147485172" r:id="rId10"/>
    <p:sldLayoutId id="2147485173" r:id="rId11"/>
    <p:sldLayoutId id="2147485181" r:id="rId12"/>
    <p:sldLayoutId id="2147485176"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5410200"/>
            <a:ext cx="9144000" cy="1454150"/>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099" name="Title Placeholder 8"/>
          <p:cNvSpPr>
            <a:spLocks noGrp="1"/>
          </p:cNvSpPr>
          <p:nvPr>
            <p:ph type="title"/>
          </p:nvPr>
        </p:nvSpPr>
        <p:spPr bwMode="auto">
          <a:xfrm>
            <a:off x="304800" y="152400"/>
            <a:ext cx="7620000" cy="99060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smtClean="0"/>
              <a:t>Click to edit Master title style</a:t>
            </a:r>
            <a:endParaRPr lang="en-US"/>
          </a:p>
        </p:txBody>
      </p:sp>
      <p:sp>
        <p:nvSpPr>
          <p:cNvPr id="4100" name="Text Placeholder 29"/>
          <p:cNvSpPr>
            <a:spLocks noGrp="1"/>
          </p:cNvSpPr>
          <p:nvPr>
            <p:ph type="body" idx="1"/>
          </p:nvPr>
        </p:nvSpPr>
        <p:spPr bwMode="auto">
          <a:xfrm>
            <a:off x="304800" y="1371600"/>
            <a:ext cx="7620000" cy="4678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9"/>
          <p:cNvSpPr>
            <a:spLocks noGrp="1"/>
          </p:cNvSpPr>
          <p:nvPr>
            <p:ph type="dt" sz="half" idx="2"/>
          </p:nvPr>
        </p:nvSpPr>
        <p:spPr>
          <a:xfrm>
            <a:off x="457200" y="6421438"/>
            <a:ext cx="2133600" cy="365125"/>
          </a:xfrm>
          <a:prstGeom prst="rect">
            <a:avLst/>
          </a:prstGeom>
        </p:spPr>
        <p:txBody>
          <a:bodyPr vert="horz" bIns="0" anchor="b"/>
          <a:lstStyle>
            <a:lvl1pPr algn="l" eaLnBrk="1" fontAlgn="auto" latinLnBrk="0" hangingPunct="1">
              <a:spcBef>
                <a:spcPts val="0"/>
              </a:spcBef>
              <a:spcAft>
                <a:spcPts val="0"/>
              </a:spcAft>
              <a:defRPr kumimoji="0" sz="1000" b="1">
                <a:solidFill>
                  <a:schemeClr val="tx1"/>
                </a:solidFill>
                <a:latin typeface="+mn-lt"/>
                <a:cs typeface="+mn-cs"/>
              </a:defRPr>
            </a:lvl1pPr>
          </a:lstStyle>
          <a:p>
            <a:pPr>
              <a:defRPr/>
            </a:pPr>
            <a:fld id="{F5CA11FA-81BA-4E1A-93CB-0E664232FF38}" type="datetimeFigureOut">
              <a:rPr lang="en-US" smtClean="0"/>
              <a:pPr>
                <a:defRPr/>
              </a:pPr>
              <a:t>4/12/2020</a:t>
            </a:fld>
            <a:endParaRPr lang="en-US"/>
          </a:p>
        </p:txBody>
      </p:sp>
      <p:sp>
        <p:nvSpPr>
          <p:cNvPr id="22" name="Footer Placeholder 21"/>
          <p:cNvSpPr>
            <a:spLocks noGrp="1"/>
          </p:cNvSpPr>
          <p:nvPr>
            <p:ph type="ftr" sz="quarter" idx="3"/>
          </p:nvPr>
        </p:nvSpPr>
        <p:spPr>
          <a:xfrm>
            <a:off x="3124200" y="6421438"/>
            <a:ext cx="2895600" cy="365125"/>
          </a:xfrm>
          <a:prstGeom prst="rect">
            <a:avLst/>
          </a:prstGeom>
        </p:spPr>
        <p:txBody>
          <a:bodyPr vert="horz" lIns="0" rIns="0" bIns="0" anchor="b"/>
          <a:lstStyle>
            <a:lvl1pPr algn="ctr" eaLnBrk="1" fontAlgn="auto" latinLnBrk="0" hangingPunct="1">
              <a:spcBef>
                <a:spcPts val="0"/>
              </a:spcBef>
              <a:spcAft>
                <a:spcPts val="0"/>
              </a:spcAft>
              <a:defRPr kumimoji="0" sz="1000" b="1">
                <a:solidFill>
                  <a:schemeClr val="tx1"/>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8153400" y="6421438"/>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000" b="1">
                <a:solidFill>
                  <a:schemeClr val="tx1"/>
                </a:solidFill>
                <a:latin typeface="+mn-lt"/>
                <a:cs typeface="+mn-cs"/>
              </a:defRPr>
            </a:lvl1pPr>
          </a:lstStyle>
          <a:p>
            <a:pPr>
              <a:defRPr/>
            </a:pPr>
            <a:fld id="{EBEF9D66-6EF7-4BF9-A9BC-950B47BDAD7D}" type="slidenum">
              <a:rPr lang="en-US" smtClean="0"/>
              <a:pPr>
                <a:defRPr/>
              </a:pPr>
              <a:t>‹#›</a:t>
            </a:fld>
            <a:endParaRPr lang="en-US"/>
          </a:p>
        </p:txBody>
      </p:sp>
    </p:spTree>
  </p:cSld>
  <p:clrMap bg1="dk1" tx1="lt1" bg2="dk2" tx2="lt2" accent1="accent1" accent2="accent2" accent3="accent3" accent4="accent4" accent5="accent5" accent6="accent6" hlink="hlink" folHlink="folHlink"/>
  <p:sldLayoutIdLst>
    <p:sldLayoutId id="2147485183" r:id="rId1"/>
    <p:sldLayoutId id="2147485184" r:id="rId2"/>
    <p:sldLayoutId id="2147485185" r:id="rId3"/>
    <p:sldLayoutId id="2147485186" r:id="rId4"/>
    <p:sldLayoutId id="2147485187" r:id="rId5"/>
    <p:sldLayoutId id="2147485188" r:id="rId6"/>
    <p:sldLayoutId id="2147485189" r:id="rId7"/>
    <p:sldLayoutId id="2147485190" r:id="rId8"/>
    <p:sldLayoutId id="2147485191" r:id="rId9"/>
    <p:sldLayoutId id="2147485192" r:id="rId10"/>
    <p:sldLayoutId id="2147485193" r:id="rId11"/>
    <p:sldLayoutId id="2147485194" r:id="rId12"/>
    <p:sldLayoutId id="2147485214" r:id="rId13"/>
  </p:sldLayoutIdLst>
  <p:transition/>
  <p:txStyles>
    <p:titleStyle>
      <a:lvl1pPr algn="l" rtl="0" eaLnBrk="1" fontAlgn="base" hangingPunct="1">
        <a:spcBef>
          <a:spcPct val="0"/>
        </a:spcBef>
        <a:spcAft>
          <a:spcPct val="0"/>
        </a:spcAft>
        <a:defRPr sz="4600" b="1" kern="1200">
          <a:solidFill>
            <a:srgbClr val="FFD03B"/>
          </a:solidFill>
          <a:latin typeface="+mj-lt"/>
          <a:ea typeface="+mj-ea"/>
          <a:cs typeface="+mj-cs"/>
        </a:defRPr>
      </a:lvl1pPr>
      <a:lvl2pPr algn="l" rtl="0" eaLnBrk="1" fontAlgn="base" hangingPunct="1">
        <a:spcBef>
          <a:spcPct val="0"/>
        </a:spcBef>
        <a:spcAft>
          <a:spcPct val="0"/>
        </a:spcAft>
        <a:defRPr sz="4600" b="1">
          <a:solidFill>
            <a:srgbClr val="FFD03B"/>
          </a:solidFill>
          <a:latin typeface="Franklin Gothic Book" pitchFamily="34" charset="0"/>
        </a:defRPr>
      </a:lvl2pPr>
      <a:lvl3pPr algn="l" rtl="0" eaLnBrk="1" fontAlgn="base" hangingPunct="1">
        <a:spcBef>
          <a:spcPct val="0"/>
        </a:spcBef>
        <a:spcAft>
          <a:spcPct val="0"/>
        </a:spcAft>
        <a:defRPr sz="4600" b="1">
          <a:solidFill>
            <a:srgbClr val="FFD03B"/>
          </a:solidFill>
          <a:latin typeface="Franklin Gothic Book" pitchFamily="34" charset="0"/>
        </a:defRPr>
      </a:lvl3pPr>
      <a:lvl4pPr algn="l" rtl="0" eaLnBrk="1" fontAlgn="base" hangingPunct="1">
        <a:spcBef>
          <a:spcPct val="0"/>
        </a:spcBef>
        <a:spcAft>
          <a:spcPct val="0"/>
        </a:spcAft>
        <a:defRPr sz="4600" b="1">
          <a:solidFill>
            <a:srgbClr val="FFD03B"/>
          </a:solidFill>
          <a:latin typeface="Franklin Gothic Book" pitchFamily="34" charset="0"/>
        </a:defRPr>
      </a:lvl4pPr>
      <a:lvl5pPr algn="l" rtl="0" eaLnBrk="1" fontAlgn="base" hangingPunct="1">
        <a:spcBef>
          <a:spcPct val="0"/>
        </a:spcBef>
        <a:spcAft>
          <a:spcPct val="0"/>
        </a:spcAft>
        <a:defRPr sz="4600" b="1">
          <a:solidFill>
            <a:srgbClr val="FFD03B"/>
          </a:solidFill>
          <a:latin typeface="Franklin Gothic Book" pitchFamily="34" charset="0"/>
        </a:defRPr>
      </a:lvl5pPr>
      <a:lvl6pPr marL="457200" algn="l" rtl="0" eaLnBrk="1" fontAlgn="base" hangingPunct="1">
        <a:spcBef>
          <a:spcPct val="0"/>
        </a:spcBef>
        <a:spcAft>
          <a:spcPct val="0"/>
        </a:spcAft>
        <a:defRPr sz="4600">
          <a:solidFill>
            <a:srgbClr val="FFD03B"/>
          </a:solidFill>
          <a:latin typeface="Franklin Gothic Book" pitchFamily="34" charset="0"/>
        </a:defRPr>
      </a:lvl6pPr>
      <a:lvl7pPr marL="914400" algn="l" rtl="0" eaLnBrk="1" fontAlgn="base" hangingPunct="1">
        <a:spcBef>
          <a:spcPct val="0"/>
        </a:spcBef>
        <a:spcAft>
          <a:spcPct val="0"/>
        </a:spcAft>
        <a:defRPr sz="4600">
          <a:solidFill>
            <a:srgbClr val="FFD03B"/>
          </a:solidFill>
          <a:latin typeface="Franklin Gothic Book" pitchFamily="34" charset="0"/>
        </a:defRPr>
      </a:lvl7pPr>
      <a:lvl8pPr marL="1371600" algn="l" rtl="0" eaLnBrk="1" fontAlgn="base" hangingPunct="1">
        <a:spcBef>
          <a:spcPct val="0"/>
        </a:spcBef>
        <a:spcAft>
          <a:spcPct val="0"/>
        </a:spcAft>
        <a:defRPr sz="4600">
          <a:solidFill>
            <a:srgbClr val="FFD03B"/>
          </a:solidFill>
          <a:latin typeface="Franklin Gothic Book" pitchFamily="34" charset="0"/>
        </a:defRPr>
      </a:lvl8pPr>
      <a:lvl9pPr marL="1828800" algn="l" rtl="0" eaLnBrk="1" fontAlgn="base" hangingPunct="1">
        <a:spcBef>
          <a:spcPct val="0"/>
        </a:spcBef>
        <a:spcAft>
          <a:spcPct val="0"/>
        </a:spcAft>
        <a:defRPr sz="4600">
          <a:solidFill>
            <a:srgbClr val="FFD03B"/>
          </a:solidFill>
          <a:latin typeface="Franklin Gothic Book" pitchFamily="34" charset="0"/>
        </a:defRPr>
      </a:lvl9pPr>
    </p:titleStyle>
    <p:bodyStyle>
      <a:lvl1pPr marL="419100" indent="-382588" algn="l" rtl="0" eaLnBrk="1" fontAlgn="base" hangingPunct="1">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1" fontAlgn="base" hangingPunct="1">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1" fontAlgn="base" hangingPunct="1">
        <a:spcBef>
          <a:spcPct val="20000"/>
        </a:spcBef>
        <a:spcAft>
          <a:spcPct val="0"/>
        </a:spcAft>
        <a:buClr>
          <a:schemeClr val="accent2"/>
        </a:buClr>
        <a:buSzPct val="85000"/>
        <a:buFont typeface="Arial" pitchFamily="34" charset="0"/>
        <a:buChar char="○"/>
        <a:defRPr sz="2400" kern="1200">
          <a:solidFill>
            <a:schemeClr val="tx1"/>
          </a:solidFill>
          <a:latin typeface="+mn-lt"/>
          <a:ea typeface="+mn-ea"/>
          <a:cs typeface="+mn-cs"/>
        </a:defRPr>
      </a:lvl3pPr>
      <a:lvl4pPr marL="1279525" indent="-236538" algn="l" rtl="0" eaLnBrk="1" fontAlgn="base" hangingPunct="1">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1" fontAlgn="base" hangingPunct="1">
        <a:spcBef>
          <a:spcPct val="20000"/>
        </a:spcBef>
        <a:spcAft>
          <a:spcPct val="0"/>
        </a:spcAft>
        <a:buClr>
          <a:srgbClr val="748560"/>
        </a:buClr>
        <a:buSzPct val="100000"/>
        <a:buFont typeface="Arial" pitchFamily="34"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512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defRPr>
            </a:lvl1pPr>
          </a:lstStyle>
          <a:p>
            <a:pPr>
              <a:defRPr/>
            </a:pPr>
            <a:fld id="{F5CA11FA-81BA-4E1A-93CB-0E664232FF38}" type="datetimeFigureOut">
              <a:rPr lang="en-US"/>
              <a:pPr>
                <a:defRPr/>
              </a:pPr>
              <a:t>4/12/2020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Arial" charset="0"/>
              </a:defRPr>
            </a:lvl1pPr>
          </a:lstStyle>
          <a:p>
            <a:pPr>
              <a:defRPr/>
            </a:pPr>
            <a:fld id="{EBEF9D66-6EF7-4BF9-A9BC-950B47BDAD7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5197" r:id="rId1"/>
    <p:sldLayoutId id="2147485198" r:id="rId2"/>
    <p:sldLayoutId id="2147485199" r:id="rId3"/>
    <p:sldLayoutId id="2147485200" r:id="rId4"/>
    <p:sldLayoutId id="2147485201" r:id="rId5"/>
    <p:sldLayoutId id="2147485202" r:id="rId6"/>
    <p:sldLayoutId id="2147485203" r:id="rId7"/>
    <p:sldLayoutId id="2147485204" r:id="rId8"/>
    <p:sldLayoutId id="2147485205" r:id="rId9"/>
    <p:sldLayoutId id="2147485206" r:id="rId10"/>
    <p:sldLayoutId id="2147485207"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6.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6.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6.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6.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6.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6.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6.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26.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6.xml"/><Relationship Id="rId5" Type="http://schemas.openxmlformats.org/officeDocument/2006/relationships/image" Target="../media/image1.jpe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6.xml"/><Relationship Id="rId6" Type="http://schemas.openxmlformats.org/officeDocument/2006/relationships/image" Target="../media/image1.jpeg"/><Relationship Id="rId5" Type="http://schemas.openxmlformats.org/officeDocument/2006/relationships/image" Target="../media/image44.png"/><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5.png"/><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6.png"/><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7.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6.xml"/><Relationship Id="rId6" Type="http://schemas.openxmlformats.org/officeDocument/2006/relationships/image" Target="../media/image5.png"/><Relationship Id="rId5" Type="http://schemas.openxmlformats.org/officeDocument/2006/relationships/hyperlink" Target="https://circuitglobe.com/wp-content/uploads/2016/07/equal-area-criterion-equation-4-compressor.jpg" TargetMode="Externa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8.png"/><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9.png"/><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6.xml"/><Relationship Id="rId5" Type="http://schemas.openxmlformats.org/officeDocument/2006/relationships/image" Target="../media/image9.png"/><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6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7" name="TextBox 6"/>
          <p:cNvSpPr txBox="1"/>
          <p:nvPr/>
        </p:nvSpPr>
        <p:spPr>
          <a:xfrm>
            <a:off x="685800" y="4495800"/>
            <a:ext cx="5410200" cy="461665"/>
          </a:xfrm>
          <a:prstGeom prst="rect">
            <a:avLst/>
          </a:prstGeom>
          <a:noFill/>
        </p:spPr>
        <p:txBody>
          <a:bodyPr wrap="square" rtlCol="0">
            <a:spAutoFit/>
          </a:bodyPr>
          <a:lstStyle/>
          <a:p>
            <a:endParaRPr lang="en-US" sz="2400" dirty="0">
              <a:solidFill>
                <a:schemeClr val="bg1"/>
              </a:solidFill>
              <a:latin typeface="Calibri" pitchFamily="34" charset="0"/>
            </a:endParaRPr>
          </a:p>
        </p:txBody>
      </p:sp>
      <p:graphicFrame>
        <p:nvGraphicFramePr>
          <p:cNvPr id="8" name="Table 7"/>
          <p:cNvGraphicFramePr>
            <a:graphicFrameLocks noGrp="1"/>
          </p:cNvGraphicFramePr>
          <p:nvPr/>
        </p:nvGraphicFramePr>
        <p:xfrm>
          <a:off x="609600" y="1143003"/>
          <a:ext cx="7772400" cy="5147786"/>
        </p:xfrm>
        <a:graphic>
          <a:graphicData uri="http://schemas.openxmlformats.org/drawingml/2006/table">
            <a:tbl>
              <a:tblPr/>
              <a:tblGrid>
                <a:gridCol w="1939636"/>
                <a:gridCol w="5832764"/>
              </a:tblGrid>
              <a:tr h="520034">
                <a:tc>
                  <a:txBody>
                    <a:bodyPr/>
                    <a:lstStyle/>
                    <a:p>
                      <a:pPr marL="0" marR="0">
                        <a:lnSpc>
                          <a:spcPct val="115000"/>
                        </a:lnSpc>
                        <a:spcBef>
                          <a:spcPts val="0"/>
                        </a:spcBef>
                        <a:spcAft>
                          <a:spcPts val="1000"/>
                        </a:spcAft>
                      </a:pPr>
                      <a:r>
                        <a:rPr lang="en-US" sz="1800" b="1" dirty="0">
                          <a:solidFill>
                            <a:schemeClr val="bg1"/>
                          </a:solidFill>
                          <a:latin typeface="Calibri" pitchFamily="34" charset="0"/>
                          <a:ea typeface="Times New Roman"/>
                          <a:cs typeface="Times New Roman"/>
                        </a:rPr>
                        <a:t>Course Title </a:t>
                      </a:r>
                      <a:endParaRPr lang="en-US" sz="1800" dirty="0">
                        <a:solidFill>
                          <a:schemeClr val="bg1"/>
                        </a:solidFill>
                        <a:latin typeface="Calibri" pitchFamily="34" charset="0"/>
                        <a:ea typeface="Times New Roman"/>
                        <a:cs typeface="Times New Roman"/>
                      </a:endParaRPr>
                    </a:p>
                  </a:txBody>
                  <a:tcPr marL="65198" marR="65198" marT="90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800" b="1" dirty="0">
                          <a:solidFill>
                            <a:schemeClr val="bg1"/>
                          </a:solidFill>
                          <a:latin typeface="Calibri" pitchFamily="34" charset="0"/>
                          <a:ea typeface="Times New Roman"/>
                          <a:cs typeface="Times New Roman"/>
                        </a:rPr>
                        <a:t> Power System Analysis </a:t>
                      </a:r>
                      <a:endParaRPr lang="en-US" sz="1800" dirty="0">
                        <a:solidFill>
                          <a:schemeClr val="bg1"/>
                        </a:solidFill>
                        <a:latin typeface="Calibri" pitchFamily="34" charset="0"/>
                        <a:ea typeface="Times New Roman"/>
                        <a:cs typeface="Times New Roman"/>
                      </a:endParaRPr>
                    </a:p>
                  </a:txBody>
                  <a:tcPr marL="65198" marR="65198" marT="90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0034">
                <a:tc>
                  <a:txBody>
                    <a:bodyPr/>
                    <a:lstStyle/>
                    <a:p>
                      <a:pPr marL="0" marR="0">
                        <a:lnSpc>
                          <a:spcPct val="115000"/>
                        </a:lnSpc>
                        <a:spcBef>
                          <a:spcPts val="0"/>
                        </a:spcBef>
                        <a:spcAft>
                          <a:spcPts val="1000"/>
                        </a:spcAft>
                      </a:pPr>
                      <a:r>
                        <a:rPr lang="en-US" sz="1800" b="1" dirty="0">
                          <a:solidFill>
                            <a:schemeClr val="bg1"/>
                          </a:solidFill>
                          <a:latin typeface="Calibri" pitchFamily="34" charset="0"/>
                          <a:ea typeface="Times New Roman"/>
                          <a:cs typeface="Times New Roman"/>
                        </a:rPr>
                        <a:t>Course Code </a:t>
                      </a:r>
                      <a:endParaRPr lang="en-US" sz="1800" dirty="0">
                        <a:solidFill>
                          <a:schemeClr val="bg1"/>
                        </a:solidFill>
                        <a:latin typeface="Calibri" pitchFamily="34" charset="0"/>
                        <a:ea typeface="Times New Roman"/>
                        <a:cs typeface="Times New Roman"/>
                      </a:endParaRPr>
                    </a:p>
                  </a:txBody>
                  <a:tcPr marL="65198" marR="65198" marT="90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800" b="1" dirty="0">
                          <a:solidFill>
                            <a:schemeClr val="bg1"/>
                          </a:solidFill>
                          <a:latin typeface="Calibri" pitchFamily="34" charset="0"/>
                          <a:ea typeface="Times New Roman"/>
                          <a:cs typeface="Times New Roman"/>
                        </a:rPr>
                        <a:t>AEE012 </a:t>
                      </a:r>
                      <a:endParaRPr lang="en-US" sz="1800" dirty="0">
                        <a:solidFill>
                          <a:schemeClr val="bg1"/>
                        </a:solidFill>
                        <a:latin typeface="Calibri" pitchFamily="34" charset="0"/>
                        <a:ea typeface="Times New Roman"/>
                        <a:cs typeface="Times New Roman"/>
                      </a:endParaRPr>
                    </a:p>
                  </a:txBody>
                  <a:tcPr marL="65198" marR="65198" marT="90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0034">
                <a:tc>
                  <a:txBody>
                    <a:bodyPr/>
                    <a:lstStyle/>
                    <a:p>
                      <a:pPr marL="0" marR="0">
                        <a:lnSpc>
                          <a:spcPct val="115000"/>
                        </a:lnSpc>
                        <a:spcBef>
                          <a:spcPts val="0"/>
                        </a:spcBef>
                        <a:spcAft>
                          <a:spcPts val="1000"/>
                        </a:spcAft>
                      </a:pPr>
                      <a:r>
                        <a:rPr lang="en-US" sz="1800" b="1" dirty="0">
                          <a:solidFill>
                            <a:schemeClr val="bg1"/>
                          </a:solidFill>
                          <a:latin typeface="Calibri" pitchFamily="34" charset="0"/>
                          <a:ea typeface="Times New Roman"/>
                          <a:cs typeface="Times New Roman"/>
                        </a:rPr>
                        <a:t>Class </a:t>
                      </a:r>
                      <a:endParaRPr lang="en-US" sz="1800" dirty="0">
                        <a:solidFill>
                          <a:schemeClr val="bg1"/>
                        </a:solidFill>
                        <a:latin typeface="Calibri" pitchFamily="34" charset="0"/>
                        <a:ea typeface="Times New Roman"/>
                        <a:cs typeface="Times New Roman"/>
                      </a:endParaRPr>
                    </a:p>
                  </a:txBody>
                  <a:tcPr marL="65198" marR="65198" marT="90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800" b="1" dirty="0">
                          <a:solidFill>
                            <a:schemeClr val="bg1"/>
                          </a:solidFill>
                          <a:latin typeface="Calibri" pitchFamily="34" charset="0"/>
                          <a:ea typeface="Times New Roman"/>
                          <a:cs typeface="Times New Roman"/>
                        </a:rPr>
                        <a:t>EEE-VI </a:t>
                      </a:r>
                      <a:endParaRPr lang="en-US" sz="1800" dirty="0">
                        <a:solidFill>
                          <a:schemeClr val="bg1"/>
                        </a:solidFill>
                        <a:latin typeface="Calibri" pitchFamily="34" charset="0"/>
                        <a:ea typeface="Times New Roman"/>
                        <a:cs typeface="Times New Roman"/>
                      </a:endParaRPr>
                    </a:p>
                  </a:txBody>
                  <a:tcPr marL="65198" marR="65198" marT="90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0034">
                <a:tc>
                  <a:txBody>
                    <a:bodyPr/>
                    <a:lstStyle/>
                    <a:p>
                      <a:pPr marL="0" marR="0">
                        <a:lnSpc>
                          <a:spcPct val="115000"/>
                        </a:lnSpc>
                        <a:spcBef>
                          <a:spcPts val="0"/>
                        </a:spcBef>
                        <a:spcAft>
                          <a:spcPts val="1000"/>
                        </a:spcAft>
                      </a:pPr>
                      <a:r>
                        <a:rPr lang="en-US" sz="1800" b="1">
                          <a:solidFill>
                            <a:schemeClr val="bg1"/>
                          </a:solidFill>
                          <a:latin typeface="Calibri" pitchFamily="34" charset="0"/>
                          <a:ea typeface="Times New Roman"/>
                          <a:cs typeface="Times New Roman"/>
                        </a:rPr>
                        <a:t>Section </a:t>
                      </a:r>
                      <a:endParaRPr lang="en-US" sz="1800">
                        <a:solidFill>
                          <a:schemeClr val="bg1"/>
                        </a:solidFill>
                        <a:latin typeface="Calibri" pitchFamily="34" charset="0"/>
                        <a:ea typeface="Times New Roman"/>
                        <a:cs typeface="Times New Roman"/>
                      </a:endParaRPr>
                    </a:p>
                  </a:txBody>
                  <a:tcPr marL="65198" marR="65198" marT="90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800" b="1" dirty="0">
                          <a:solidFill>
                            <a:schemeClr val="bg1"/>
                          </a:solidFill>
                          <a:latin typeface="Calibri" pitchFamily="34" charset="0"/>
                          <a:ea typeface="Times New Roman"/>
                          <a:cs typeface="Times New Roman"/>
                        </a:rPr>
                        <a:t>A </a:t>
                      </a:r>
                      <a:endParaRPr lang="en-US" sz="1800" dirty="0">
                        <a:solidFill>
                          <a:schemeClr val="bg1"/>
                        </a:solidFill>
                        <a:latin typeface="Calibri" pitchFamily="34" charset="0"/>
                        <a:ea typeface="Times New Roman"/>
                        <a:cs typeface="Times New Roman"/>
                      </a:endParaRPr>
                    </a:p>
                  </a:txBody>
                  <a:tcPr marL="65198" marR="65198" marT="90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0630">
                <a:tc>
                  <a:txBody>
                    <a:bodyPr/>
                    <a:lstStyle/>
                    <a:p>
                      <a:pPr marL="0" marR="0">
                        <a:lnSpc>
                          <a:spcPct val="115000"/>
                        </a:lnSpc>
                        <a:spcBef>
                          <a:spcPts val="0"/>
                        </a:spcBef>
                        <a:spcAft>
                          <a:spcPts val="1000"/>
                        </a:spcAft>
                      </a:pPr>
                      <a:r>
                        <a:rPr lang="en-US" sz="1800" b="1">
                          <a:solidFill>
                            <a:schemeClr val="bg1"/>
                          </a:solidFill>
                          <a:latin typeface="Calibri" pitchFamily="34" charset="0"/>
                          <a:ea typeface="Times New Roman"/>
                          <a:cs typeface="Times New Roman"/>
                        </a:rPr>
                        <a:t>Name Of The Faculty </a:t>
                      </a:r>
                      <a:endParaRPr lang="en-US" sz="1800">
                        <a:solidFill>
                          <a:schemeClr val="bg1"/>
                        </a:solidFill>
                        <a:latin typeface="Calibri" pitchFamily="34" charset="0"/>
                        <a:ea typeface="Times New Roman"/>
                        <a:cs typeface="Times New Roman"/>
                      </a:endParaRPr>
                    </a:p>
                  </a:txBody>
                  <a:tcPr marL="65198" marR="65198" marT="90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800" b="1" dirty="0">
                          <a:solidFill>
                            <a:schemeClr val="bg1"/>
                          </a:solidFill>
                          <a:latin typeface="Calibri" pitchFamily="34" charset="0"/>
                          <a:ea typeface="Times New Roman"/>
                          <a:cs typeface="Times New Roman"/>
                        </a:rPr>
                        <a:t>Mr. T Anil Kumar </a:t>
                      </a:r>
                      <a:endParaRPr lang="en-US" sz="1800" dirty="0">
                        <a:solidFill>
                          <a:schemeClr val="bg1"/>
                        </a:solidFill>
                        <a:latin typeface="Calibri" pitchFamily="34" charset="0"/>
                        <a:ea typeface="Times New Roman"/>
                        <a:cs typeface="Times New Roman"/>
                      </a:endParaRPr>
                    </a:p>
                  </a:txBody>
                  <a:tcPr marL="65198" marR="65198" marT="90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0630">
                <a:tc>
                  <a:txBody>
                    <a:bodyPr/>
                    <a:lstStyle/>
                    <a:p>
                      <a:pPr marL="0" marR="0">
                        <a:lnSpc>
                          <a:spcPct val="115000"/>
                        </a:lnSpc>
                        <a:spcBef>
                          <a:spcPts val="0"/>
                        </a:spcBef>
                        <a:spcAft>
                          <a:spcPts val="1000"/>
                        </a:spcAft>
                      </a:pPr>
                      <a:r>
                        <a:rPr lang="en-US" sz="1800" b="1">
                          <a:solidFill>
                            <a:schemeClr val="bg1"/>
                          </a:solidFill>
                          <a:latin typeface="Calibri" pitchFamily="34" charset="0"/>
                          <a:ea typeface="Times New Roman"/>
                          <a:cs typeface="Times New Roman"/>
                        </a:rPr>
                        <a:t>Lecture Hour and Date </a:t>
                      </a:r>
                      <a:endParaRPr lang="en-US" sz="1800">
                        <a:solidFill>
                          <a:schemeClr val="bg1"/>
                        </a:solidFill>
                        <a:latin typeface="Calibri" pitchFamily="34" charset="0"/>
                        <a:ea typeface="Times New Roman"/>
                        <a:cs typeface="Times New Roman"/>
                      </a:endParaRPr>
                    </a:p>
                  </a:txBody>
                  <a:tcPr marL="65198" marR="65198" marT="90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800" b="1" kern="1200" dirty="0" smtClean="0">
                          <a:solidFill>
                            <a:schemeClr val="bg1"/>
                          </a:solidFill>
                          <a:latin typeface="Calibri" pitchFamily="34" charset="0"/>
                          <a:ea typeface="Times New Roman"/>
                        </a:rPr>
                        <a:t>53 </a:t>
                      </a:r>
                      <a:r>
                        <a:rPr lang="en-US" sz="1800" b="1" kern="1200" dirty="0">
                          <a:solidFill>
                            <a:schemeClr val="bg1"/>
                          </a:solidFill>
                          <a:latin typeface="Calibri" pitchFamily="34" charset="0"/>
                          <a:ea typeface="Times New Roman"/>
                        </a:rPr>
                        <a:t>and </a:t>
                      </a:r>
                      <a:r>
                        <a:rPr lang="en-US" sz="1800" b="1" kern="1200" dirty="0" smtClean="0">
                          <a:solidFill>
                            <a:schemeClr val="bg1"/>
                          </a:solidFill>
                          <a:latin typeface="Calibri" pitchFamily="34" charset="0"/>
                          <a:ea typeface="Times New Roman"/>
                        </a:rPr>
                        <a:t>06-04-2020 </a:t>
                      </a:r>
                      <a:endParaRPr lang="en-US" sz="1800" dirty="0">
                        <a:solidFill>
                          <a:schemeClr val="bg1"/>
                        </a:solidFill>
                        <a:latin typeface="Calibri" pitchFamily="34" charset="0"/>
                        <a:ea typeface="Times New Roman"/>
                      </a:endParaRPr>
                    </a:p>
                  </a:txBody>
                  <a:tcPr marL="65198" marR="65198" marT="90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0630">
                <a:tc>
                  <a:txBody>
                    <a:bodyPr/>
                    <a:lstStyle/>
                    <a:p>
                      <a:pPr marL="0" marR="0">
                        <a:lnSpc>
                          <a:spcPct val="115000"/>
                        </a:lnSpc>
                        <a:spcBef>
                          <a:spcPts val="0"/>
                        </a:spcBef>
                        <a:spcAft>
                          <a:spcPts val="1000"/>
                        </a:spcAft>
                      </a:pPr>
                      <a:r>
                        <a:rPr lang="en-US" sz="1800" b="1">
                          <a:solidFill>
                            <a:schemeClr val="bg1"/>
                          </a:solidFill>
                          <a:latin typeface="Calibri" pitchFamily="34" charset="0"/>
                          <a:ea typeface="Times New Roman"/>
                          <a:cs typeface="Times New Roman"/>
                        </a:rPr>
                        <a:t>Course Outcome/s </a:t>
                      </a:r>
                      <a:endParaRPr lang="en-US" sz="1800">
                        <a:solidFill>
                          <a:schemeClr val="bg1"/>
                        </a:solidFill>
                        <a:latin typeface="Calibri" pitchFamily="34" charset="0"/>
                        <a:ea typeface="Times New Roman"/>
                        <a:cs typeface="Times New Roman"/>
                      </a:endParaRPr>
                    </a:p>
                  </a:txBody>
                  <a:tcPr marL="65198" marR="65198" marT="90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kumimoji="0" lang="en-US" sz="1800" b="1" kern="1200" dirty="0" smtClean="0">
                          <a:solidFill>
                            <a:schemeClr val="bg1"/>
                          </a:solidFill>
                          <a:latin typeface="Calibri" pitchFamily="34" charset="0"/>
                          <a:ea typeface="+mn-ea"/>
                          <a:cs typeface="+mn-cs"/>
                        </a:rPr>
                        <a:t>Analyze behavior of power system under steady state and transient stability conditions with relevant techniques. </a:t>
                      </a:r>
                      <a:endParaRPr lang="en-US" sz="1800" b="1" dirty="0">
                        <a:solidFill>
                          <a:schemeClr val="bg1"/>
                        </a:solidFill>
                        <a:latin typeface="Calibri" pitchFamily="34" charset="0"/>
                        <a:ea typeface="Times New Roman"/>
                      </a:endParaRPr>
                    </a:p>
                  </a:txBody>
                  <a:tcPr marL="65198" marR="65198" marT="90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130">
                <a:tc>
                  <a:txBody>
                    <a:bodyPr/>
                    <a:lstStyle/>
                    <a:p>
                      <a:pPr marL="0" marR="0">
                        <a:lnSpc>
                          <a:spcPct val="115000"/>
                        </a:lnSpc>
                        <a:spcBef>
                          <a:spcPts val="0"/>
                        </a:spcBef>
                        <a:spcAft>
                          <a:spcPts val="0"/>
                        </a:spcAft>
                      </a:pPr>
                      <a:r>
                        <a:rPr lang="en-US" sz="1800" b="1">
                          <a:solidFill>
                            <a:schemeClr val="bg1"/>
                          </a:solidFill>
                          <a:latin typeface="Calibri" pitchFamily="34" charset="0"/>
                          <a:ea typeface="Times New Roman"/>
                          <a:cs typeface="Times New Roman"/>
                        </a:rPr>
                        <a:t>Topic Covered </a:t>
                      </a:r>
                      <a:endParaRPr lang="en-US" sz="1800">
                        <a:solidFill>
                          <a:schemeClr val="bg1"/>
                        </a:solidFill>
                        <a:latin typeface="Calibri" pitchFamily="34" charset="0"/>
                        <a:ea typeface="Times New Roman"/>
                        <a:cs typeface="Times New Roman"/>
                      </a:endParaRPr>
                    </a:p>
                  </a:txBody>
                  <a:tcPr marL="65198" marR="65198" marT="90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kumimoji="0" lang="en-US" sz="1800" b="1" kern="1200" dirty="0" smtClean="0">
                          <a:solidFill>
                            <a:schemeClr val="bg1"/>
                          </a:solidFill>
                          <a:latin typeface="Calibri" pitchFamily="34" charset="0"/>
                          <a:ea typeface="+mn-ea"/>
                          <a:cs typeface="+mn-cs"/>
                        </a:rPr>
                        <a:t>Determination of transient stability by equal area criterion</a:t>
                      </a:r>
                      <a:endParaRPr lang="en-US" sz="1800" b="1" dirty="0">
                        <a:solidFill>
                          <a:schemeClr val="bg1"/>
                        </a:solidFill>
                        <a:latin typeface="Calibri" pitchFamily="34" charset="0"/>
                        <a:ea typeface="Times New Roman"/>
                      </a:endParaRPr>
                    </a:p>
                  </a:txBody>
                  <a:tcPr marL="65198" marR="65198" marT="90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0630">
                <a:tc>
                  <a:txBody>
                    <a:bodyPr/>
                    <a:lstStyle/>
                    <a:p>
                      <a:pPr marL="0" marR="0">
                        <a:lnSpc>
                          <a:spcPct val="115000"/>
                        </a:lnSpc>
                        <a:spcBef>
                          <a:spcPts val="0"/>
                        </a:spcBef>
                        <a:spcAft>
                          <a:spcPts val="0"/>
                        </a:spcAft>
                      </a:pPr>
                      <a:r>
                        <a:rPr lang="en-US" sz="1800" b="1">
                          <a:solidFill>
                            <a:schemeClr val="bg1"/>
                          </a:solidFill>
                          <a:latin typeface="Calibri" pitchFamily="34" charset="0"/>
                          <a:ea typeface="Times New Roman"/>
                          <a:cs typeface="Times New Roman"/>
                        </a:rPr>
                        <a:t>Topic Learning Outcome </a:t>
                      </a:r>
                      <a:endParaRPr lang="en-US" sz="1800">
                        <a:solidFill>
                          <a:schemeClr val="bg1"/>
                        </a:solidFill>
                        <a:latin typeface="Calibri" pitchFamily="34" charset="0"/>
                        <a:ea typeface="Times New Roman"/>
                        <a:cs typeface="Times New Roman"/>
                      </a:endParaRPr>
                    </a:p>
                  </a:txBody>
                  <a:tcPr marL="65198" marR="65198" marT="90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kumimoji="0" lang="en-US" sz="1800" b="1" kern="1200" dirty="0" smtClean="0">
                          <a:solidFill>
                            <a:schemeClr val="bg1"/>
                          </a:solidFill>
                          <a:latin typeface="Calibri" pitchFamily="34" charset="0"/>
                          <a:ea typeface="+mn-ea"/>
                          <a:cs typeface="+mn-cs"/>
                        </a:rPr>
                        <a:t>Analyze transient stability using equal area criterion technique.</a:t>
                      </a:r>
                      <a:endParaRPr lang="en-US" sz="1800" b="1" dirty="0">
                        <a:solidFill>
                          <a:schemeClr val="bg1"/>
                        </a:solidFill>
                        <a:latin typeface="Calibri" pitchFamily="34" charset="0"/>
                        <a:ea typeface="Times New Roman"/>
                      </a:endParaRPr>
                    </a:p>
                  </a:txBody>
                  <a:tcPr marL="65198" marR="65198" marT="90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9" name="Rectangle 8"/>
          <p:cNvSpPr/>
          <p:nvPr/>
        </p:nvSpPr>
        <p:spPr>
          <a:xfrm>
            <a:off x="457200" y="1143000"/>
            <a:ext cx="8305800" cy="3416320"/>
          </a:xfrm>
          <a:prstGeom prst="rect">
            <a:avLst/>
          </a:prstGeom>
        </p:spPr>
        <p:txBody>
          <a:bodyPr wrap="square">
            <a:spAutoFit/>
          </a:bodyPr>
          <a:lstStyle/>
          <a:p>
            <a:pPr algn="just"/>
            <a:r>
              <a:rPr lang="en-US" sz="2400" dirty="0" smtClean="0">
                <a:solidFill>
                  <a:schemeClr val="bg1"/>
                </a:solidFill>
                <a:latin typeface="Calibri" pitchFamily="34" charset="0"/>
              </a:rPr>
              <a:t>In each case, the procedure will be to determine the power angle curve for the initial conditions of the system, for the conditions under fault, and for the after fault condition and plot the curve in per unit value. Then locate the points for the load initial conditions finding out </a:t>
            </a:r>
            <a:r>
              <a:rPr lang="en-US" sz="2400" dirty="0" err="1" smtClean="0">
                <a:solidFill>
                  <a:schemeClr val="bg1"/>
                </a:solidFill>
                <a:latin typeface="Calibri" pitchFamily="34" charset="0"/>
              </a:rPr>
              <a:t>δ</a:t>
            </a:r>
            <a:r>
              <a:rPr lang="en-US" sz="2400" baseline="-25000" dirty="0" err="1" smtClean="0">
                <a:solidFill>
                  <a:schemeClr val="bg1"/>
                </a:solidFill>
                <a:latin typeface="Calibri" pitchFamily="34" charset="0"/>
              </a:rPr>
              <a:t>o</a:t>
            </a:r>
            <a:r>
              <a:rPr lang="en-US" sz="2400" dirty="0" smtClean="0">
                <a:solidFill>
                  <a:schemeClr val="bg1"/>
                </a:solidFill>
                <a:latin typeface="Calibri" pitchFamily="34" charset="0"/>
              </a:rPr>
              <a:t>. Then, using equal area criterion, determine the new angle of displacement δ. The maximum angle </a:t>
            </a:r>
            <a:r>
              <a:rPr lang="en-US" sz="2400" dirty="0" err="1" smtClean="0">
                <a:solidFill>
                  <a:schemeClr val="bg1"/>
                </a:solidFill>
                <a:latin typeface="Calibri" pitchFamily="34" charset="0"/>
              </a:rPr>
              <a:t>δ</a:t>
            </a:r>
            <a:r>
              <a:rPr lang="en-US" sz="2400" baseline="-25000" dirty="0" err="1" smtClean="0">
                <a:solidFill>
                  <a:schemeClr val="bg1"/>
                </a:solidFill>
                <a:latin typeface="Calibri" pitchFamily="34" charset="0"/>
              </a:rPr>
              <a:t>max</a:t>
            </a:r>
            <a:r>
              <a:rPr lang="en-US" sz="2400" dirty="0" smtClean="0">
                <a:solidFill>
                  <a:schemeClr val="bg1"/>
                </a:solidFill>
                <a:latin typeface="Calibri" pitchFamily="34" charset="0"/>
              </a:rPr>
              <a:t> which may be allowed and the corresponding maximum permissible load can also be determined</a:t>
            </a:r>
            <a:endParaRPr lang="en-US" sz="2400" dirty="0">
              <a:solidFill>
                <a:schemeClr val="bg1"/>
              </a:solidFill>
              <a:latin typeface="Calibri" pitchFamily="34" charset="0"/>
            </a:endParaRPr>
          </a:p>
        </p:txBody>
      </p:sp>
      <p:sp>
        <p:nvSpPr>
          <p:cNvPr id="10" name="Rectangle 9"/>
          <p:cNvSpPr/>
          <p:nvPr/>
        </p:nvSpPr>
        <p:spPr>
          <a:xfrm>
            <a:off x="533400" y="4876800"/>
            <a:ext cx="8077200" cy="1200329"/>
          </a:xfrm>
          <a:prstGeom prst="rect">
            <a:avLst/>
          </a:prstGeom>
        </p:spPr>
        <p:txBody>
          <a:bodyPr wrap="square">
            <a:spAutoFit/>
          </a:bodyPr>
          <a:lstStyle/>
          <a:p>
            <a:r>
              <a:rPr lang="en-US" sz="2400" dirty="0" smtClean="0">
                <a:solidFill>
                  <a:schemeClr val="bg1"/>
                </a:solidFill>
                <a:latin typeface="Calibri" pitchFamily="34" charset="0"/>
              </a:rPr>
              <a:t>Become Next, we can assume the line to be reclosed at load angle, </a:t>
            </a:r>
            <a:r>
              <a:rPr lang="en-US" sz="2400" dirty="0" err="1" smtClean="0">
                <a:solidFill>
                  <a:schemeClr val="bg1"/>
                </a:solidFill>
                <a:latin typeface="Calibri" pitchFamily="34" charset="0"/>
              </a:rPr>
              <a:t>δ</a:t>
            </a:r>
            <a:r>
              <a:rPr lang="en-US" sz="2400" baseline="-25000" dirty="0" err="1" smtClean="0">
                <a:solidFill>
                  <a:schemeClr val="bg1"/>
                </a:solidFill>
                <a:latin typeface="Calibri" pitchFamily="34" charset="0"/>
              </a:rPr>
              <a:t>c</a:t>
            </a:r>
            <a:r>
              <a:rPr lang="en-US" sz="2400" dirty="0" smtClean="0">
                <a:solidFill>
                  <a:schemeClr val="bg1"/>
                </a:solidFill>
                <a:latin typeface="Calibri" pitchFamily="34" charset="0"/>
              </a:rPr>
              <a:t>. In this case, the area of acceleration is bigger than area of deceleration. A</a:t>
            </a:r>
            <a:r>
              <a:rPr lang="en-US" sz="2400" baseline="-25000" dirty="0" smtClean="0">
                <a:solidFill>
                  <a:schemeClr val="bg1"/>
                </a:solidFill>
                <a:latin typeface="Calibri" pitchFamily="34" charset="0"/>
              </a:rPr>
              <a:t>1</a:t>
            </a:r>
            <a:r>
              <a:rPr lang="en-US" sz="2400" dirty="0" smtClean="0">
                <a:solidFill>
                  <a:schemeClr val="bg1"/>
                </a:solidFill>
                <a:latin typeface="Calibri" pitchFamily="34" charset="0"/>
              </a:rPr>
              <a:t> &gt; A</a:t>
            </a:r>
            <a:r>
              <a:rPr lang="en-US" sz="2400" baseline="-25000" dirty="0" smtClean="0">
                <a:solidFill>
                  <a:schemeClr val="bg1"/>
                </a:solidFill>
                <a:latin typeface="Calibri" pitchFamily="34" charset="0"/>
              </a:rPr>
              <a:t>2</a:t>
            </a:r>
            <a:r>
              <a:rPr lang="en-US" sz="2400" dirty="0" smtClean="0">
                <a:solidFill>
                  <a:schemeClr val="bg1"/>
                </a:solidFill>
                <a:latin typeface="Calibri" pitchFamily="34" charset="0"/>
              </a:rPr>
              <a:t>. </a:t>
            </a:r>
            <a:endParaRPr lang="en-US" sz="2400"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10" name="Rectangle 9"/>
          <p:cNvSpPr/>
          <p:nvPr/>
        </p:nvSpPr>
        <p:spPr>
          <a:xfrm>
            <a:off x="457200" y="1066800"/>
            <a:ext cx="8001000" cy="3785652"/>
          </a:xfrm>
          <a:prstGeom prst="rect">
            <a:avLst/>
          </a:prstGeom>
        </p:spPr>
        <p:txBody>
          <a:bodyPr wrap="square">
            <a:spAutoFit/>
          </a:bodyPr>
          <a:lstStyle/>
          <a:p>
            <a:pPr algn="just"/>
            <a:r>
              <a:rPr lang="en-US" sz="2400" dirty="0" smtClean="0">
                <a:solidFill>
                  <a:schemeClr val="bg1"/>
                </a:solidFill>
                <a:latin typeface="Calibri" pitchFamily="34" charset="0"/>
              </a:rPr>
              <a:t>The load angle of the generator will pass the point </a:t>
            </a:r>
            <a:r>
              <a:rPr lang="en-US" sz="2400" dirty="0" err="1" smtClean="0">
                <a:solidFill>
                  <a:schemeClr val="bg1"/>
                </a:solidFill>
                <a:latin typeface="Calibri" pitchFamily="34" charset="0"/>
              </a:rPr>
              <a:t>δ</a:t>
            </a:r>
            <a:r>
              <a:rPr lang="en-US" sz="2400" baseline="-25000" dirty="0" err="1" smtClean="0">
                <a:solidFill>
                  <a:schemeClr val="bg1"/>
                </a:solidFill>
                <a:latin typeface="Calibri" pitchFamily="34" charset="0"/>
              </a:rPr>
              <a:t>m</a:t>
            </a:r>
            <a:r>
              <a:rPr lang="en-US" sz="2400" dirty="0" smtClean="0">
                <a:solidFill>
                  <a:schemeClr val="bg1"/>
                </a:solidFill>
                <a:latin typeface="Calibri" pitchFamily="34" charset="0"/>
              </a:rPr>
              <a:t>. Beyond this point, the mechanical power is greater than electrical power and it forces the accelerating power to remain positive. Before slowing down, the generator therefore gets accelerate. Consequently, the system will  unstable.</a:t>
            </a:r>
            <a:br>
              <a:rPr lang="en-US" sz="2400" dirty="0" smtClean="0">
                <a:solidFill>
                  <a:schemeClr val="bg1"/>
                </a:solidFill>
                <a:latin typeface="Calibri" pitchFamily="34" charset="0"/>
              </a:rPr>
            </a:br>
            <a:r>
              <a:rPr lang="en-US" sz="2400" dirty="0" smtClean="0">
                <a:solidFill>
                  <a:schemeClr val="bg1"/>
                </a:solidFill>
                <a:latin typeface="Calibri" pitchFamily="34" charset="0"/>
              </a:rPr>
              <a:t>When A</a:t>
            </a:r>
            <a:r>
              <a:rPr lang="en-US" sz="2400" baseline="-25000" dirty="0" smtClean="0">
                <a:solidFill>
                  <a:schemeClr val="bg1"/>
                </a:solidFill>
                <a:latin typeface="Calibri" pitchFamily="34" charset="0"/>
              </a:rPr>
              <a:t>2</a:t>
            </a:r>
            <a:r>
              <a:rPr lang="en-US" sz="2400" dirty="0" smtClean="0">
                <a:solidFill>
                  <a:schemeClr val="bg1"/>
                </a:solidFill>
                <a:latin typeface="Calibri" pitchFamily="34" charset="0"/>
              </a:rPr>
              <a:t> &gt; A</a:t>
            </a:r>
            <a:r>
              <a:rPr lang="en-US" sz="2400" baseline="-25000" dirty="0" smtClean="0">
                <a:solidFill>
                  <a:schemeClr val="bg1"/>
                </a:solidFill>
                <a:latin typeface="Calibri" pitchFamily="34" charset="0"/>
              </a:rPr>
              <a:t>1</a:t>
            </a:r>
            <a:r>
              <a:rPr lang="en-US" sz="2400" dirty="0" smtClean="0">
                <a:solidFill>
                  <a:schemeClr val="bg1"/>
                </a:solidFill>
                <a:latin typeface="Calibri" pitchFamily="34" charset="0"/>
              </a:rPr>
              <a:t>, the system will decelerate entirely before getting accelerated again. Here, the rotor inertia will force the successive acceleration and deceleration areas to become smaller than the previous ones. Consequently, the system will reach steady state.</a:t>
            </a:r>
            <a:endParaRPr lang="en-US" sz="2400" dirty="0">
              <a:solidFill>
                <a:schemeClr val="bg1"/>
              </a:solidFill>
              <a:latin typeface="Calibri" pitchFamily="34" charset="0"/>
            </a:endParaRPr>
          </a:p>
        </p:txBody>
      </p:sp>
      <p:sp>
        <p:nvSpPr>
          <p:cNvPr id="11" name="Rectangle 10"/>
          <p:cNvSpPr/>
          <p:nvPr/>
        </p:nvSpPr>
        <p:spPr>
          <a:xfrm>
            <a:off x="609600" y="5105400"/>
            <a:ext cx="7696200" cy="1569660"/>
          </a:xfrm>
          <a:prstGeom prst="rect">
            <a:avLst/>
          </a:prstGeom>
        </p:spPr>
        <p:txBody>
          <a:bodyPr wrap="square">
            <a:spAutoFit/>
          </a:bodyPr>
          <a:lstStyle/>
          <a:p>
            <a:pPr algn="just"/>
            <a:r>
              <a:rPr lang="en-US" sz="2400" dirty="0" smtClean="0">
                <a:solidFill>
                  <a:schemeClr val="bg1"/>
                </a:solidFill>
                <a:latin typeface="Calibri" pitchFamily="34" charset="0"/>
              </a:rPr>
              <a:t>When A</a:t>
            </a:r>
            <a:r>
              <a:rPr lang="en-US" sz="2400" baseline="-25000" dirty="0" smtClean="0">
                <a:solidFill>
                  <a:schemeClr val="bg1"/>
                </a:solidFill>
                <a:latin typeface="Calibri" pitchFamily="34" charset="0"/>
              </a:rPr>
              <a:t>2</a:t>
            </a:r>
            <a:r>
              <a:rPr lang="en-US" sz="2400" dirty="0" smtClean="0">
                <a:solidFill>
                  <a:schemeClr val="bg1"/>
                </a:solidFill>
                <a:latin typeface="Calibri" pitchFamily="34" charset="0"/>
              </a:rPr>
              <a:t> = A</a:t>
            </a:r>
            <a:r>
              <a:rPr lang="en-US" sz="2400" baseline="-25000" dirty="0" smtClean="0">
                <a:solidFill>
                  <a:schemeClr val="bg1"/>
                </a:solidFill>
                <a:latin typeface="Calibri" pitchFamily="34" charset="0"/>
              </a:rPr>
              <a:t>1</a:t>
            </a:r>
            <a:r>
              <a:rPr lang="en-US" sz="2400" dirty="0" smtClean="0">
                <a:solidFill>
                  <a:schemeClr val="bg1"/>
                </a:solidFill>
                <a:latin typeface="Calibri" pitchFamily="34" charset="0"/>
              </a:rPr>
              <a:t>, the margin of the stability limit is defined by this condition. Here, the clearing angle is given by </a:t>
            </a:r>
            <a:r>
              <a:rPr lang="en-US" sz="2400" dirty="0" err="1" smtClean="0">
                <a:solidFill>
                  <a:schemeClr val="bg1"/>
                </a:solidFill>
                <a:latin typeface="Calibri" pitchFamily="34" charset="0"/>
              </a:rPr>
              <a:t>δ</a:t>
            </a:r>
            <a:r>
              <a:rPr lang="en-US" sz="2400" baseline="-25000" dirty="0" err="1" smtClean="0">
                <a:solidFill>
                  <a:schemeClr val="bg1"/>
                </a:solidFill>
                <a:latin typeface="Calibri" pitchFamily="34" charset="0"/>
              </a:rPr>
              <a:t>cr</a:t>
            </a:r>
            <a:r>
              <a:rPr lang="en-US" sz="2400" dirty="0" smtClean="0">
                <a:solidFill>
                  <a:schemeClr val="bg1"/>
                </a:solidFill>
                <a:latin typeface="Calibri" pitchFamily="34" charset="0"/>
              </a:rPr>
              <a:t>, the critical clearing angle.</a:t>
            </a:r>
            <a:br>
              <a:rPr lang="en-US" sz="2400" dirty="0" smtClean="0">
                <a:solidFill>
                  <a:schemeClr val="bg1"/>
                </a:solidFill>
                <a:latin typeface="Calibri" pitchFamily="34" charset="0"/>
              </a:rPr>
            </a:br>
            <a:r>
              <a:rPr lang="en-US" sz="2400" dirty="0" smtClean="0">
                <a:solidFill>
                  <a:schemeClr val="bg1"/>
                </a:solidFill>
                <a:latin typeface="Calibri" pitchFamily="34" charset="0"/>
              </a:rPr>
              <a:t>Since,                          A</a:t>
            </a:r>
            <a:r>
              <a:rPr lang="en-US" sz="2400" baseline="-25000" dirty="0" smtClean="0">
                <a:solidFill>
                  <a:schemeClr val="bg1"/>
                </a:solidFill>
                <a:latin typeface="Calibri" pitchFamily="34" charset="0"/>
              </a:rPr>
              <a:t>2</a:t>
            </a:r>
            <a:r>
              <a:rPr lang="en-US" sz="2400" dirty="0" smtClean="0">
                <a:solidFill>
                  <a:schemeClr val="bg1"/>
                </a:solidFill>
                <a:latin typeface="Calibri" pitchFamily="34" charset="0"/>
              </a:rPr>
              <a:t> = A</a:t>
            </a:r>
            <a:r>
              <a:rPr lang="en-US" sz="2400" baseline="-25000" dirty="0" smtClean="0">
                <a:solidFill>
                  <a:schemeClr val="bg1"/>
                </a:solidFill>
                <a:latin typeface="Calibri" pitchFamily="34" charset="0"/>
              </a:rPr>
              <a:t>1</a:t>
            </a:r>
            <a:r>
              <a:rPr lang="en-US" sz="2400" dirty="0" smtClean="0">
                <a:solidFill>
                  <a:schemeClr val="bg1"/>
                </a:solidFill>
                <a:latin typeface="Calibri" pitchFamily="34" charset="0"/>
              </a:rPr>
              <a:t>. We get</a:t>
            </a:r>
            <a:endParaRPr lang="en-US" sz="2400" dirty="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pic>
        <p:nvPicPr>
          <p:cNvPr id="6146" name="Picture 2"/>
          <p:cNvPicPr>
            <a:picLocks noChangeAspect="1" noChangeArrowheads="1"/>
          </p:cNvPicPr>
          <p:nvPr/>
        </p:nvPicPr>
        <p:blipFill>
          <a:blip r:embed="rId3"/>
          <a:srcRect/>
          <a:stretch>
            <a:fillRect/>
          </a:stretch>
        </p:blipFill>
        <p:spPr bwMode="auto">
          <a:xfrm>
            <a:off x="2667000" y="990600"/>
            <a:ext cx="3514725" cy="1524000"/>
          </a:xfrm>
          <a:prstGeom prst="rect">
            <a:avLst/>
          </a:prstGeom>
          <a:noFill/>
          <a:ln w="9525">
            <a:noFill/>
            <a:miter lim="800000"/>
            <a:headEnd/>
            <a:tailEnd/>
          </a:ln>
          <a:effectLst/>
        </p:spPr>
      </p:pic>
      <p:sp>
        <p:nvSpPr>
          <p:cNvPr id="11" name="Rectangle 10"/>
          <p:cNvSpPr/>
          <p:nvPr/>
        </p:nvSpPr>
        <p:spPr>
          <a:xfrm>
            <a:off x="533400" y="2819400"/>
            <a:ext cx="7924800" cy="1569660"/>
          </a:xfrm>
          <a:prstGeom prst="rect">
            <a:avLst/>
          </a:prstGeom>
        </p:spPr>
        <p:txBody>
          <a:bodyPr wrap="square">
            <a:spAutoFit/>
          </a:bodyPr>
          <a:lstStyle/>
          <a:p>
            <a:pPr algn="just"/>
            <a:r>
              <a:rPr lang="en-US" sz="2400" dirty="0" smtClean="0">
                <a:solidFill>
                  <a:schemeClr val="bg1"/>
                </a:solidFill>
                <a:latin typeface="Calibri" pitchFamily="34" charset="0"/>
              </a:rPr>
              <a:t>The critical clearing angle is related to the equality of areas, it is termed as </a:t>
            </a:r>
            <a:r>
              <a:rPr lang="en-US" sz="2400" b="1" dirty="0" smtClean="0">
                <a:solidFill>
                  <a:schemeClr val="bg1"/>
                </a:solidFill>
                <a:latin typeface="Calibri" pitchFamily="34" charset="0"/>
              </a:rPr>
              <a:t>equal area criterion</a:t>
            </a:r>
            <a:r>
              <a:rPr lang="en-US" sz="2400" dirty="0" smtClean="0">
                <a:solidFill>
                  <a:schemeClr val="bg1"/>
                </a:solidFill>
                <a:latin typeface="Calibri" pitchFamily="34" charset="0"/>
              </a:rPr>
              <a:t>. It can be used to find out the utmost limit on the load which the system can acquire without crossing the stability limit.</a:t>
            </a:r>
            <a:endParaRPr lang="en-US" sz="2400" dirty="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0" y="2136339"/>
            <a:ext cx="4572000" cy="2585323"/>
          </a:xfrm>
          <a:prstGeom prst="rect">
            <a:avLst/>
          </a:prstGeom>
        </p:spPr>
        <p:txBody>
          <a:bodyPr>
            <a:spAutoFit/>
          </a:bodyPr>
          <a:lstStyle/>
          <a:p>
            <a:r>
              <a:rPr lang="en-US" dirty="0" smtClean="0"/>
              <a:t>Consider the system of Example 9.1. Let us assume that the system is operating with </a:t>
            </a:r>
            <a:r>
              <a:rPr lang="en-US" i="1" dirty="0" smtClean="0"/>
              <a:t>P</a:t>
            </a:r>
            <a:r>
              <a:rPr lang="en-US" i="1" baseline="-25000" dirty="0" smtClean="0"/>
              <a:t>m</a:t>
            </a:r>
            <a:r>
              <a:rPr lang="en-US" i="1" dirty="0" smtClean="0"/>
              <a:t> </a:t>
            </a:r>
            <a:r>
              <a:rPr lang="en-US" dirty="0" smtClean="0"/>
              <a:t>= </a:t>
            </a:r>
            <a:r>
              <a:rPr lang="en-US" i="1" dirty="0" err="1" smtClean="0"/>
              <a:t>P</a:t>
            </a:r>
            <a:r>
              <a:rPr lang="en-US" i="1" baseline="-25000" dirty="0" err="1" smtClean="0"/>
              <a:t>e</a:t>
            </a:r>
            <a:r>
              <a:rPr lang="en-US" i="1" dirty="0" smtClean="0"/>
              <a:t> </a:t>
            </a:r>
            <a:r>
              <a:rPr lang="en-US" dirty="0" smtClean="0"/>
              <a:t>= 0.9 per unit when a circuit breaker opens inadvertently isolating the generator from the infinite bus. During this period the real power transferred becomes zero. From Example 9.1 we have calculated δ</a:t>
            </a:r>
            <a:r>
              <a:rPr lang="en-US" baseline="-25000" dirty="0" smtClean="0"/>
              <a:t>0</a:t>
            </a:r>
            <a:r>
              <a:rPr lang="en-US" dirty="0" smtClean="0"/>
              <a:t> = 23.96 ° = 0.4182 </a:t>
            </a:r>
            <a:r>
              <a:rPr lang="en-US" dirty="0" err="1" smtClean="0"/>
              <a:t>rad</a:t>
            </a:r>
            <a:r>
              <a:rPr lang="en-US" dirty="0" smtClean="0"/>
              <a:t> and the maximum power transferred as</a:t>
            </a:r>
            <a:endParaRPr lang="en-US" dirty="0"/>
          </a:p>
        </p:txBody>
      </p:sp>
      <p:sp>
        <p:nvSpPr>
          <p:cNvPr id="4" name="Rectangle 3"/>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5"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8" name="Rectangle 7"/>
          <p:cNvSpPr/>
          <p:nvPr/>
        </p:nvSpPr>
        <p:spPr>
          <a:xfrm>
            <a:off x="457200" y="1143000"/>
            <a:ext cx="8153400" cy="2308324"/>
          </a:xfrm>
          <a:prstGeom prst="rect">
            <a:avLst/>
          </a:prstGeom>
        </p:spPr>
        <p:txBody>
          <a:bodyPr wrap="square">
            <a:spAutoFit/>
          </a:bodyPr>
          <a:lstStyle/>
          <a:p>
            <a:pPr algn="just"/>
            <a:r>
              <a:rPr lang="en-US" sz="2400" dirty="0" smtClean="0">
                <a:solidFill>
                  <a:schemeClr val="bg1"/>
                </a:solidFill>
                <a:latin typeface="Calibri" pitchFamily="34" charset="0"/>
              </a:rPr>
              <a:t>Consider the system of Example 9.1. Let us assume that the system is operating with </a:t>
            </a:r>
            <a:r>
              <a:rPr lang="en-US" sz="2400" i="1" dirty="0" smtClean="0">
                <a:solidFill>
                  <a:schemeClr val="bg1"/>
                </a:solidFill>
                <a:latin typeface="Calibri" pitchFamily="34" charset="0"/>
              </a:rPr>
              <a:t>P</a:t>
            </a:r>
            <a:r>
              <a:rPr lang="en-US" sz="2400" i="1" baseline="-25000" dirty="0" smtClean="0">
                <a:solidFill>
                  <a:schemeClr val="bg1"/>
                </a:solidFill>
                <a:latin typeface="Calibri" pitchFamily="34" charset="0"/>
              </a:rPr>
              <a:t>m</a:t>
            </a:r>
            <a:r>
              <a:rPr lang="en-US" sz="2400" i="1" dirty="0" smtClean="0">
                <a:solidFill>
                  <a:schemeClr val="bg1"/>
                </a:solidFill>
                <a:latin typeface="Calibri" pitchFamily="34" charset="0"/>
              </a:rPr>
              <a:t> </a:t>
            </a:r>
            <a:r>
              <a:rPr lang="en-US" sz="2400" dirty="0" smtClean="0">
                <a:solidFill>
                  <a:schemeClr val="bg1"/>
                </a:solidFill>
                <a:latin typeface="Calibri" pitchFamily="34" charset="0"/>
              </a:rPr>
              <a:t>= </a:t>
            </a:r>
            <a:r>
              <a:rPr lang="en-US" sz="2400" i="1" dirty="0" err="1" smtClean="0">
                <a:solidFill>
                  <a:schemeClr val="bg1"/>
                </a:solidFill>
                <a:latin typeface="Calibri" pitchFamily="34" charset="0"/>
              </a:rPr>
              <a:t>P</a:t>
            </a:r>
            <a:r>
              <a:rPr lang="en-US" sz="2400" i="1" baseline="-25000" dirty="0" err="1" smtClean="0">
                <a:solidFill>
                  <a:schemeClr val="bg1"/>
                </a:solidFill>
                <a:latin typeface="Calibri" pitchFamily="34" charset="0"/>
              </a:rPr>
              <a:t>e</a:t>
            </a:r>
            <a:r>
              <a:rPr lang="en-US" sz="2400" i="1" dirty="0" smtClean="0">
                <a:solidFill>
                  <a:schemeClr val="bg1"/>
                </a:solidFill>
                <a:latin typeface="Calibri" pitchFamily="34" charset="0"/>
              </a:rPr>
              <a:t> </a:t>
            </a:r>
            <a:r>
              <a:rPr lang="en-US" sz="2400" dirty="0" smtClean="0">
                <a:solidFill>
                  <a:schemeClr val="bg1"/>
                </a:solidFill>
                <a:latin typeface="Calibri" pitchFamily="34" charset="0"/>
              </a:rPr>
              <a:t>= 0.9 per unit when a circuit breaker opens inadvertently isolating the generator from the infinite bus. During this period the real power transferred becomes zero. From Example 9.1 we have calculated δ</a:t>
            </a:r>
            <a:r>
              <a:rPr lang="en-US" sz="2400" baseline="-25000" dirty="0" smtClean="0">
                <a:solidFill>
                  <a:schemeClr val="bg1"/>
                </a:solidFill>
                <a:latin typeface="Calibri" pitchFamily="34" charset="0"/>
              </a:rPr>
              <a:t>0</a:t>
            </a:r>
            <a:r>
              <a:rPr lang="en-US" sz="2400" dirty="0" smtClean="0">
                <a:solidFill>
                  <a:schemeClr val="bg1"/>
                </a:solidFill>
                <a:latin typeface="Calibri" pitchFamily="34" charset="0"/>
              </a:rPr>
              <a:t> = 23.96 ° = 0.4182 </a:t>
            </a:r>
            <a:r>
              <a:rPr lang="en-US" sz="2400" dirty="0" err="1" smtClean="0">
                <a:solidFill>
                  <a:schemeClr val="bg1"/>
                </a:solidFill>
                <a:latin typeface="Calibri" pitchFamily="34" charset="0"/>
              </a:rPr>
              <a:t>rad</a:t>
            </a:r>
            <a:r>
              <a:rPr lang="en-US" sz="2400" dirty="0" smtClean="0">
                <a:solidFill>
                  <a:schemeClr val="bg1"/>
                </a:solidFill>
                <a:latin typeface="Calibri" pitchFamily="34" charset="0"/>
              </a:rPr>
              <a:t> and the maximum power transferred as</a:t>
            </a:r>
            <a:endParaRPr lang="en-US" sz="2400" dirty="0">
              <a:solidFill>
                <a:schemeClr val="bg1"/>
              </a:solidFill>
              <a:latin typeface="Calibri" pitchFamily="34" charset="0"/>
            </a:endParaRPr>
          </a:p>
        </p:txBody>
      </p:sp>
      <p:pic>
        <p:nvPicPr>
          <p:cNvPr id="7171" name="Picture 3"/>
          <p:cNvPicPr>
            <a:picLocks noChangeAspect="1" noChangeArrowheads="1"/>
          </p:cNvPicPr>
          <p:nvPr/>
        </p:nvPicPr>
        <p:blipFill>
          <a:blip r:embed="rId3"/>
          <a:srcRect/>
          <a:stretch>
            <a:fillRect/>
          </a:stretch>
        </p:blipFill>
        <p:spPr bwMode="auto">
          <a:xfrm>
            <a:off x="3581400" y="3581400"/>
            <a:ext cx="1905000" cy="990600"/>
          </a:xfrm>
          <a:prstGeom prst="rect">
            <a:avLst/>
          </a:prstGeom>
          <a:noFill/>
          <a:ln w="9525">
            <a:noFill/>
            <a:miter lim="800000"/>
            <a:headEnd/>
            <a:tailEnd/>
          </a:ln>
          <a:effectLst/>
        </p:spPr>
      </p:pic>
      <p:sp>
        <p:nvSpPr>
          <p:cNvPr id="10" name="Rectangle 9"/>
          <p:cNvSpPr/>
          <p:nvPr/>
        </p:nvSpPr>
        <p:spPr>
          <a:xfrm>
            <a:off x="533400" y="4953000"/>
            <a:ext cx="7848600" cy="1200329"/>
          </a:xfrm>
          <a:prstGeom prst="rect">
            <a:avLst/>
          </a:prstGeom>
        </p:spPr>
        <p:txBody>
          <a:bodyPr wrap="square">
            <a:spAutoFit/>
          </a:bodyPr>
          <a:lstStyle/>
          <a:p>
            <a:pPr algn="just"/>
            <a:r>
              <a:rPr lang="en-US" sz="2400" dirty="0" smtClean="0">
                <a:solidFill>
                  <a:schemeClr val="bg1"/>
                </a:solidFill>
                <a:latin typeface="Calibri" pitchFamily="34" charset="0"/>
              </a:rPr>
              <a:t>We have to find the critical clearing angle.</a:t>
            </a:r>
          </a:p>
          <a:p>
            <a:pPr algn="just"/>
            <a:r>
              <a:rPr lang="en-US" sz="2400" dirty="0" smtClean="0">
                <a:solidFill>
                  <a:schemeClr val="bg1"/>
                </a:solidFill>
                <a:latin typeface="Calibri" pitchFamily="34" charset="0"/>
              </a:rPr>
              <a:t>From above the accelerating area is computed as by note that </a:t>
            </a:r>
            <a:r>
              <a:rPr lang="en-US" sz="2400" i="1" dirty="0" err="1" smtClean="0">
                <a:solidFill>
                  <a:schemeClr val="bg1"/>
                </a:solidFill>
                <a:latin typeface="Calibri" pitchFamily="34" charset="0"/>
              </a:rPr>
              <a:t>P</a:t>
            </a:r>
            <a:r>
              <a:rPr lang="en-US" sz="2400" i="1" baseline="-25000" dirty="0" err="1" smtClean="0">
                <a:solidFill>
                  <a:schemeClr val="bg1"/>
                </a:solidFill>
                <a:latin typeface="Calibri" pitchFamily="34" charset="0"/>
              </a:rPr>
              <a:t>e</a:t>
            </a:r>
            <a:r>
              <a:rPr lang="en-US" sz="2400" i="1" dirty="0" smtClean="0">
                <a:solidFill>
                  <a:schemeClr val="bg1"/>
                </a:solidFill>
                <a:latin typeface="Calibri" pitchFamily="34" charset="0"/>
              </a:rPr>
              <a:t> </a:t>
            </a:r>
            <a:r>
              <a:rPr lang="en-US" sz="2400" dirty="0" smtClean="0">
                <a:solidFill>
                  <a:schemeClr val="bg1"/>
                </a:solidFill>
                <a:latin typeface="Calibri" pitchFamily="34" charset="0"/>
              </a:rPr>
              <a:t>= 0 during this time. This is then given by</a:t>
            </a:r>
            <a:endParaRPr lang="en-US" sz="2400" dirty="0">
              <a:solidFill>
                <a:schemeClr val="bg1"/>
              </a:solidFill>
              <a:latin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pic>
        <p:nvPicPr>
          <p:cNvPr id="8194" name="Picture 2"/>
          <p:cNvPicPr>
            <a:picLocks noChangeAspect="1" noChangeArrowheads="1"/>
          </p:cNvPicPr>
          <p:nvPr/>
        </p:nvPicPr>
        <p:blipFill>
          <a:blip r:embed="rId3"/>
          <a:srcRect/>
          <a:stretch>
            <a:fillRect/>
          </a:stretch>
        </p:blipFill>
        <p:spPr bwMode="auto">
          <a:xfrm>
            <a:off x="2362200" y="990600"/>
            <a:ext cx="4876800" cy="1371600"/>
          </a:xfrm>
          <a:prstGeom prst="rect">
            <a:avLst/>
          </a:prstGeom>
          <a:noFill/>
          <a:ln w="9525">
            <a:noFill/>
            <a:miter lim="800000"/>
            <a:headEnd/>
            <a:tailEnd/>
          </a:ln>
          <a:effectLst/>
        </p:spPr>
      </p:pic>
      <p:sp>
        <p:nvSpPr>
          <p:cNvPr id="6" name="Rectangle 5"/>
          <p:cNvSpPr/>
          <p:nvPr/>
        </p:nvSpPr>
        <p:spPr>
          <a:xfrm>
            <a:off x="457200" y="2590800"/>
            <a:ext cx="8153400" cy="1200329"/>
          </a:xfrm>
          <a:prstGeom prst="rect">
            <a:avLst/>
          </a:prstGeom>
        </p:spPr>
        <p:txBody>
          <a:bodyPr wrap="square">
            <a:spAutoFit/>
          </a:bodyPr>
          <a:lstStyle/>
          <a:p>
            <a:pPr algn="just"/>
            <a:r>
              <a:rPr lang="en-US" sz="2400" dirty="0" smtClean="0">
                <a:solidFill>
                  <a:schemeClr val="bg1"/>
                </a:solidFill>
                <a:latin typeface="Calibri" pitchFamily="34" charset="0"/>
              </a:rPr>
              <a:t>To calculate the decelerating area we note that </a:t>
            </a:r>
            <a:r>
              <a:rPr lang="en-US" sz="2400" i="1" dirty="0" err="1" smtClean="0">
                <a:solidFill>
                  <a:schemeClr val="bg1"/>
                </a:solidFill>
                <a:latin typeface="Calibri" pitchFamily="34" charset="0"/>
              </a:rPr>
              <a:t>δ</a:t>
            </a:r>
            <a:r>
              <a:rPr lang="en-US" sz="2400" i="1" baseline="-25000" dirty="0" err="1" smtClean="0">
                <a:solidFill>
                  <a:schemeClr val="bg1"/>
                </a:solidFill>
                <a:latin typeface="Calibri" pitchFamily="34" charset="0"/>
              </a:rPr>
              <a:t>m</a:t>
            </a:r>
            <a:r>
              <a:rPr lang="en-US" sz="2400" i="1" dirty="0" smtClean="0">
                <a:solidFill>
                  <a:schemeClr val="bg1"/>
                </a:solidFill>
                <a:latin typeface="Calibri" pitchFamily="34" charset="0"/>
              </a:rPr>
              <a:t> </a:t>
            </a:r>
            <a:r>
              <a:rPr lang="en-US" sz="2400" dirty="0" smtClean="0">
                <a:solidFill>
                  <a:schemeClr val="bg1"/>
                </a:solidFill>
                <a:latin typeface="Calibri" pitchFamily="34" charset="0"/>
              </a:rPr>
              <a:t>= </a:t>
            </a:r>
            <a:r>
              <a:rPr lang="en-US" sz="2400" i="1" dirty="0" smtClean="0">
                <a:solidFill>
                  <a:schemeClr val="bg1"/>
                </a:solidFill>
                <a:latin typeface="Calibri" pitchFamily="34" charset="0"/>
              </a:rPr>
              <a:t>π</a:t>
            </a:r>
            <a:r>
              <a:rPr lang="en-US" sz="2400" dirty="0" smtClean="0">
                <a:solidFill>
                  <a:schemeClr val="bg1"/>
                </a:solidFill>
                <a:latin typeface="Calibri" pitchFamily="34" charset="0"/>
              </a:rPr>
              <a:t> - 0.4182 = 2.7234 rad. This area is computed by noting that </a:t>
            </a:r>
            <a:r>
              <a:rPr lang="en-US" sz="2400" i="1" dirty="0" smtClean="0">
                <a:solidFill>
                  <a:schemeClr val="bg1"/>
                </a:solidFill>
                <a:latin typeface="Calibri" pitchFamily="34" charset="0"/>
              </a:rPr>
              <a:t>   </a:t>
            </a:r>
            <a:r>
              <a:rPr lang="en-US" sz="2400" i="1" dirty="0" err="1" smtClean="0">
                <a:solidFill>
                  <a:schemeClr val="bg1"/>
                </a:solidFill>
                <a:latin typeface="Calibri" pitchFamily="34" charset="0"/>
              </a:rPr>
              <a:t>P</a:t>
            </a:r>
            <a:r>
              <a:rPr lang="en-US" sz="2400" i="1" baseline="-25000" dirty="0" err="1" smtClean="0">
                <a:solidFill>
                  <a:schemeClr val="bg1"/>
                </a:solidFill>
                <a:latin typeface="Calibri" pitchFamily="34" charset="0"/>
              </a:rPr>
              <a:t>e</a:t>
            </a:r>
            <a:r>
              <a:rPr lang="en-US" sz="2400" i="1" dirty="0" smtClean="0">
                <a:solidFill>
                  <a:schemeClr val="bg1"/>
                </a:solidFill>
                <a:latin typeface="Calibri" pitchFamily="34" charset="0"/>
              </a:rPr>
              <a:t> </a:t>
            </a:r>
            <a:r>
              <a:rPr lang="en-US" sz="2400" dirty="0" smtClean="0">
                <a:solidFill>
                  <a:schemeClr val="bg1"/>
                </a:solidFill>
                <a:latin typeface="Calibri" pitchFamily="34" charset="0"/>
              </a:rPr>
              <a:t>= 2.2164 sin(</a:t>
            </a:r>
            <a:r>
              <a:rPr lang="en-US" sz="2400" i="1" dirty="0" smtClean="0">
                <a:solidFill>
                  <a:schemeClr val="bg1"/>
                </a:solidFill>
                <a:latin typeface="Calibri" pitchFamily="34" charset="0"/>
              </a:rPr>
              <a:t>δ</a:t>
            </a:r>
            <a:r>
              <a:rPr lang="en-US" sz="2400" dirty="0" smtClean="0">
                <a:solidFill>
                  <a:schemeClr val="bg1"/>
                </a:solidFill>
                <a:latin typeface="Calibri" pitchFamily="34" charset="0"/>
              </a:rPr>
              <a:t> ) during this time. Therefore</a:t>
            </a:r>
            <a:endParaRPr lang="en-US" sz="2400" dirty="0">
              <a:solidFill>
                <a:schemeClr val="bg1"/>
              </a:solidFill>
              <a:latin typeface="Calibri" pitchFamily="34" charset="0"/>
            </a:endParaRPr>
          </a:p>
        </p:txBody>
      </p:sp>
      <p:pic>
        <p:nvPicPr>
          <p:cNvPr id="8195" name="Picture 3"/>
          <p:cNvPicPr>
            <a:picLocks noChangeAspect="1" noChangeArrowheads="1"/>
          </p:cNvPicPr>
          <p:nvPr/>
        </p:nvPicPr>
        <p:blipFill>
          <a:blip r:embed="rId4"/>
          <a:srcRect/>
          <a:stretch>
            <a:fillRect/>
          </a:stretch>
        </p:blipFill>
        <p:spPr bwMode="auto">
          <a:xfrm>
            <a:off x="1524000" y="3886200"/>
            <a:ext cx="5867400" cy="22860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Rectangle 4"/>
          <p:cNvSpPr/>
          <p:nvPr/>
        </p:nvSpPr>
        <p:spPr>
          <a:xfrm>
            <a:off x="457200" y="1219200"/>
            <a:ext cx="7107991" cy="461665"/>
          </a:xfrm>
          <a:prstGeom prst="rect">
            <a:avLst/>
          </a:prstGeom>
        </p:spPr>
        <p:txBody>
          <a:bodyPr wrap="square">
            <a:spAutoFit/>
          </a:bodyPr>
          <a:lstStyle/>
          <a:p>
            <a:r>
              <a:rPr lang="en-US" sz="2400" dirty="0" smtClean="0">
                <a:solidFill>
                  <a:schemeClr val="bg1"/>
                </a:solidFill>
                <a:latin typeface="Calibri" pitchFamily="34" charset="0"/>
              </a:rPr>
              <a:t>Equating </a:t>
            </a:r>
            <a:r>
              <a:rPr lang="en-US" sz="2400" i="1" dirty="0" smtClean="0">
                <a:solidFill>
                  <a:schemeClr val="bg1"/>
                </a:solidFill>
                <a:latin typeface="Calibri" pitchFamily="34" charset="0"/>
              </a:rPr>
              <a:t>A</a:t>
            </a:r>
            <a:r>
              <a:rPr lang="en-US" sz="2400" baseline="-25000" dirty="0" smtClean="0">
                <a:solidFill>
                  <a:schemeClr val="bg1"/>
                </a:solidFill>
                <a:latin typeface="Calibri" pitchFamily="34" charset="0"/>
              </a:rPr>
              <a:t>1</a:t>
            </a:r>
            <a:r>
              <a:rPr lang="en-US" sz="2400" dirty="0" smtClean="0">
                <a:solidFill>
                  <a:schemeClr val="bg1"/>
                </a:solidFill>
                <a:latin typeface="Calibri" pitchFamily="34" charset="0"/>
              </a:rPr>
              <a:t> = </a:t>
            </a:r>
            <a:r>
              <a:rPr lang="en-US" sz="2400" i="1" dirty="0" smtClean="0">
                <a:solidFill>
                  <a:schemeClr val="bg1"/>
                </a:solidFill>
                <a:latin typeface="Calibri" pitchFamily="34" charset="0"/>
              </a:rPr>
              <a:t>A</a:t>
            </a:r>
            <a:r>
              <a:rPr lang="en-US" sz="2400" baseline="-25000" dirty="0" smtClean="0">
                <a:solidFill>
                  <a:schemeClr val="bg1"/>
                </a:solidFill>
                <a:latin typeface="Calibri" pitchFamily="34" charset="0"/>
              </a:rPr>
              <a:t>2</a:t>
            </a:r>
            <a:r>
              <a:rPr lang="en-US" sz="2400" dirty="0" smtClean="0">
                <a:solidFill>
                  <a:schemeClr val="bg1"/>
                </a:solidFill>
                <a:latin typeface="Calibri" pitchFamily="34" charset="0"/>
              </a:rPr>
              <a:t> and rearranging we get</a:t>
            </a:r>
            <a:endParaRPr lang="en-US" sz="2400" dirty="0">
              <a:solidFill>
                <a:schemeClr val="bg1"/>
              </a:solidFill>
              <a:latin typeface="Calibri" pitchFamily="34" charset="0"/>
            </a:endParaRPr>
          </a:p>
        </p:txBody>
      </p:sp>
      <p:pic>
        <p:nvPicPr>
          <p:cNvPr id="9218" name="Picture 2"/>
          <p:cNvPicPr>
            <a:picLocks noChangeAspect="1" noChangeArrowheads="1"/>
          </p:cNvPicPr>
          <p:nvPr/>
        </p:nvPicPr>
        <p:blipFill>
          <a:blip r:embed="rId3"/>
          <a:srcRect/>
          <a:stretch>
            <a:fillRect/>
          </a:stretch>
        </p:blipFill>
        <p:spPr bwMode="auto">
          <a:xfrm>
            <a:off x="3429000" y="2057400"/>
            <a:ext cx="2819400" cy="1066800"/>
          </a:xfrm>
          <a:prstGeom prst="rect">
            <a:avLst/>
          </a:prstGeom>
          <a:noFill/>
          <a:ln w="9525">
            <a:noFill/>
            <a:miter lim="800000"/>
            <a:headEnd/>
            <a:tailEnd/>
          </a:ln>
          <a:effectLst/>
        </p:spPr>
      </p:pic>
      <p:sp>
        <p:nvSpPr>
          <p:cNvPr id="7" name="Rectangle 6"/>
          <p:cNvSpPr/>
          <p:nvPr/>
        </p:nvSpPr>
        <p:spPr>
          <a:xfrm>
            <a:off x="533400" y="3428999"/>
            <a:ext cx="8077200" cy="1569660"/>
          </a:xfrm>
          <a:prstGeom prst="rect">
            <a:avLst/>
          </a:prstGeom>
        </p:spPr>
        <p:txBody>
          <a:bodyPr wrap="square">
            <a:spAutoFit/>
          </a:bodyPr>
          <a:lstStyle/>
          <a:p>
            <a:pPr algn="just"/>
            <a:r>
              <a:rPr lang="en-US" sz="2400" dirty="0" smtClean="0">
                <a:solidFill>
                  <a:schemeClr val="bg1"/>
                </a:solidFill>
                <a:latin typeface="Calibri" pitchFamily="34" charset="0"/>
              </a:rPr>
              <a:t>let us choose the system frequency as 50 Hz such that </a:t>
            </a:r>
            <a:r>
              <a:rPr lang="en-US" sz="2400" i="1" dirty="0" err="1" smtClean="0">
                <a:solidFill>
                  <a:schemeClr val="bg1"/>
                </a:solidFill>
                <a:latin typeface="Calibri" pitchFamily="34" charset="0"/>
              </a:rPr>
              <a:t>ω</a:t>
            </a:r>
            <a:r>
              <a:rPr lang="en-US" sz="2400" i="1" baseline="-25000" dirty="0" err="1" smtClean="0">
                <a:solidFill>
                  <a:schemeClr val="bg1"/>
                </a:solidFill>
                <a:latin typeface="Calibri" pitchFamily="34" charset="0"/>
              </a:rPr>
              <a:t>s</a:t>
            </a:r>
            <a:r>
              <a:rPr lang="en-US" sz="2400" i="1" dirty="0" smtClean="0">
                <a:solidFill>
                  <a:schemeClr val="bg1"/>
                </a:solidFill>
                <a:latin typeface="Calibri" pitchFamily="34" charset="0"/>
              </a:rPr>
              <a:t> </a:t>
            </a:r>
            <a:r>
              <a:rPr lang="en-US" sz="2400" dirty="0" smtClean="0">
                <a:solidFill>
                  <a:schemeClr val="bg1"/>
                </a:solidFill>
                <a:latin typeface="Calibri" pitchFamily="34" charset="0"/>
              </a:rPr>
              <a:t>is 100</a:t>
            </a:r>
            <a:r>
              <a:rPr lang="en-US" sz="2400" i="1" dirty="0" smtClean="0">
                <a:solidFill>
                  <a:schemeClr val="bg1"/>
                </a:solidFill>
                <a:latin typeface="Calibri" pitchFamily="34" charset="0"/>
              </a:rPr>
              <a:t>π</a:t>
            </a:r>
            <a:r>
              <a:rPr lang="en-US" sz="2400" dirty="0" smtClean="0">
                <a:solidFill>
                  <a:schemeClr val="bg1"/>
                </a:solidFill>
                <a:latin typeface="Calibri" pitchFamily="34" charset="0"/>
              </a:rPr>
              <a:t>. Also let us choose </a:t>
            </a:r>
            <a:r>
              <a:rPr lang="en-US" sz="2400" i="1" dirty="0" smtClean="0">
                <a:solidFill>
                  <a:schemeClr val="bg1"/>
                </a:solidFill>
                <a:latin typeface="Calibri" pitchFamily="34" charset="0"/>
              </a:rPr>
              <a:t>H </a:t>
            </a:r>
            <a:r>
              <a:rPr lang="en-US" sz="2400" dirty="0" smtClean="0">
                <a:solidFill>
                  <a:schemeClr val="bg1"/>
                </a:solidFill>
                <a:latin typeface="Calibri" pitchFamily="34" charset="0"/>
              </a:rPr>
              <a:t>as 4 MJ/MVA. Then with </a:t>
            </a:r>
            <a:r>
              <a:rPr lang="en-US" sz="2400" i="1" dirty="0" err="1" smtClean="0">
                <a:solidFill>
                  <a:schemeClr val="bg1"/>
                </a:solidFill>
                <a:latin typeface="Calibri" pitchFamily="34" charset="0"/>
              </a:rPr>
              <a:t>δ</a:t>
            </a:r>
            <a:r>
              <a:rPr lang="en-US" sz="2400" i="1" baseline="-25000" dirty="0" err="1" smtClean="0">
                <a:solidFill>
                  <a:schemeClr val="bg1"/>
                </a:solidFill>
                <a:latin typeface="Calibri" pitchFamily="34" charset="0"/>
              </a:rPr>
              <a:t>cr</a:t>
            </a:r>
            <a:r>
              <a:rPr lang="en-US" sz="2400" i="1" dirty="0" smtClean="0">
                <a:solidFill>
                  <a:schemeClr val="bg1"/>
                </a:solidFill>
                <a:latin typeface="Calibri" pitchFamily="34" charset="0"/>
              </a:rPr>
              <a:t> </a:t>
            </a:r>
            <a:r>
              <a:rPr lang="en-US" sz="2400" dirty="0" smtClean="0">
                <a:solidFill>
                  <a:schemeClr val="bg1"/>
                </a:solidFill>
                <a:latin typeface="Calibri" pitchFamily="34" charset="0"/>
              </a:rPr>
              <a:t>being 1.5486 </a:t>
            </a:r>
            <a:r>
              <a:rPr lang="en-US" sz="2400" dirty="0" err="1" smtClean="0">
                <a:solidFill>
                  <a:schemeClr val="bg1"/>
                </a:solidFill>
                <a:latin typeface="Calibri" pitchFamily="34" charset="0"/>
              </a:rPr>
              <a:t>rad</a:t>
            </a:r>
            <a:r>
              <a:rPr lang="en-US" sz="2400" dirty="0" smtClean="0">
                <a:solidFill>
                  <a:schemeClr val="bg1"/>
                </a:solidFill>
                <a:latin typeface="Calibri" pitchFamily="34" charset="0"/>
              </a:rPr>
              <a:t>, δ</a:t>
            </a:r>
            <a:r>
              <a:rPr lang="en-US" sz="2400" baseline="-25000" dirty="0" smtClean="0">
                <a:solidFill>
                  <a:schemeClr val="bg1"/>
                </a:solidFill>
                <a:latin typeface="Calibri" pitchFamily="34" charset="0"/>
              </a:rPr>
              <a:t>0</a:t>
            </a:r>
            <a:r>
              <a:rPr lang="en-US" sz="2400" dirty="0" smtClean="0">
                <a:solidFill>
                  <a:schemeClr val="bg1"/>
                </a:solidFill>
                <a:latin typeface="Calibri" pitchFamily="34" charset="0"/>
              </a:rPr>
              <a:t> being 0.4182 </a:t>
            </a:r>
            <a:r>
              <a:rPr lang="en-US" sz="2400" dirty="0" err="1" smtClean="0">
                <a:solidFill>
                  <a:schemeClr val="bg1"/>
                </a:solidFill>
                <a:latin typeface="Calibri" pitchFamily="34" charset="0"/>
              </a:rPr>
              <a:t>rad</a:t>
            </a:r>
            <a:r>
              <a:rPr lang="en-US" sz="2400" dirty="0" smtClean="0">
                <a:solidFill>
                  <a:schemeClr val="bg1"/>
                </a:solidFill>
                <a:latin typeface="Calibri" pitchFamily="34" charset="0"/>
              </a:rPr>
              <a:t> and </a:t>
            </a:r>
            <a:r>
              <a:rPr lang="en-US" sz="2400" i="1" dirty="0" smtClean="0">
                <a:solidFill>
                  <a:schemeClr val="bg1"/>
                </a:solidFill>
                <a:latin typeface="Calibri" pitchFamily="34" charset="0"/>
              </a:rPr>
              <a:t>P</a:t>
            </a:r>
            <a:r>
              <a:rPr lang="en-US" sz="2400" i="1" baseline="-25000" dirty="0" smtClean="0">
                <a:solidFill>
                  <a:schemeClr val="bg1"/>
                </a:solidFill>
                <a:latin typeface="Calibri" pitchFamily="34" charset="0"/>
              </a:rPr>
              <a:t>m</a:t>
            </a:r>
            <a:r>
              <a:rPr lang="en-US" sz="2400" i="1" dirty="0" smtClean="0">
                <a:solidFill>
                  <a:schemeClr val="bg1"/>
                </a:solidFill>
                <a:latin typeface="Calibri" pitchFamily="34" charset="0"/>
              </a:rPr>
              <a:t> </a:t>
            </a:r>
            <a:r>
              <a:rPr lang="en-US" sz="2400" dirty="0" smtClean="0">
                <a:solidFill>
                  <a:schemeClr val="bg1"/>
                </a:solidFill>
                <a:latin typeface="Calibri" pitchFamily="34" charset="0"/>
              </a:rPr>
              <a:t>being 0.9 per unit, we get the following critical clearing time </a:t>
            </a:r>
            <a:endParaRPr lang="en-US" sz="2400" dirty="0">
              <a:solidFill>
                <a:schemeClr val="bg1"/>
              </a:solidFill>
              <a:latin typeface="Calibri" pitchFamily="34" charset="0"/>
            </a:endParaRPr>
          </a:p>
        </p:txBody>
      </p:sp>
      <p:pic>
        <p:nvPicPr>
          <p:cNvPr id="9219" name="Picture 3"/>
          <p:cNvPicPr>
            <a:picLocks noChangeAspect="1" noChangeArrowheads="1"/>
          </p:cNvPicPr>
          <p:nvPr/>
        </p:nvPicPr>
        <p:blipFill>
          <a:blip r:embed="rId4"/>
          <a:srcRect/>
          <a:stretch>
            <a:fillRect/>
          </a:stretch>
        </p:blipFill>
        <p:spPr bwMode="auto">
          <a:xfrm>
            <a:off x="3733800" y="5105400"/>
            <a:ext cx="2514600" cy="9906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Rectangle 4"/>
          <p:cNvSpPr/>
          <p:nvPr/>
        </p:nvSpPr>
        <p:spPr>
          <a:xfrm>
            <a:off x="533400" y="990600"/>
            <a:ext cx="7848600" cy="1200329"/>
          </a:xfrm>
          <a:prstGeom prst="rect">
            <a:avLst/>
          </a:prstGeom>
        </p:spPr>
        <p:txBody>
          <a:bodyPr wrap="square">
            <a:spAutoFit/>
          </a:bodyPr>
          <a:lstStyle/>
          <a:p>
            <a:pPr algn="just"/>
            <a:r>
              <a:rPr lang="en-US" sz="2400" dirty="0" smtClean="0">
                <a:solidFill>
                  <a:schemeClr val="bg1"/>
                </a:solidFill>
                <a:latin typeface="Calibri" pitchFamily="34" charset="0"/>
              </a:rPr>
              <a:t>To illustrate the response of the load angle </a:t>
            </a:r>
            <a:r>
              <a:rPr lang="en-US" sz="2400" i="1" dirty="0" smtClean="0">
                <a:solidFill>
                  <a:schemeClr val="bg1"/>
                </a:solidFill>
                <a:latin typeface="Calibri" pitchFamily="34" charset="0"/>
              </a:rPr>
              <a:t>δ </a:t>
            </a:r>
            <a:r>
              <a:rPr lang="en-US" sz="2400" dirty="0" smtClean="0">
                <a:solidFill>
                  <a:schemeClr val="bg1"/>
                </a:solidFill>
                <a:latin typeface="Calibri" pitchFamily="34" charset="0"/>
              </a:rPr>
              <a:t>, the swing equation is simulated in MATLAB. The swing equation of  is then expressed as</a:t>
            </a:r>
            <a:endParaRPr lang="en-US" sz="2400" dirty="0">
              <a:solidFill>
                <a:schemeClr val="bg1"/>
              </a:solidFill>
              <a:latin typeface="Calibri" pitchFamily="34" charset="0"/>
            </a:endParaRPr>
          </a:p>
        </p:txBody>
      </p:sp>
      <p:pic>
        <p:nvPicPr>
          <p:cNvPr id="10242" name="Picture 2"/>
          <p:cNvPicPr>
            <a:picLocks noChangeAspect="1" noChangeArrowheads="1"/>
          </p:cNvPicPr>
          <p:nvPr/>
        </p:nvPicPr>
        <p:blipFill>
          <a:blip r:embed="rId3"/>
          <a:srcRect/>
          <a:stretch>
            <a:fillRect/>
          </a:stretch>
        </p:blipFill>
        <p:spPr bwMode="auto">
          <a:xfrm>
            <a:off x="3505200" y="2133600"/>
            <a:ext cx="2057400" cy="1143000"/>
          </a:xfrm>
          <a:prstGeom prst="rect">
            <a:avLst/>
          </a:prstGeom>
          <a:noFill/>
          <a:ln w="9525">
            <a:noFill/>
            <a:miter lim="800000"/>
            <a:headEnd/>
            <a:tailEnd/>
          </a:ln>
          <a:effectLst/>
        </p:spPr>
      </p:pic>
      <p:sp>
        <p:nvSpPr>
          <p:cNvPr id="7" name="Rectangle 6"/>
          <p:cNvSpPr/>
          <p:nvPr/>
        </p:nvSpPr>
        <p:spPr>
          <a:xfrm>
            <a:off x="609600" y="3581400"/>
            <a:ext cx="7696200" cy="3046988"/>
          </a:xfrm>
          <a:prstGeom prst="rect">
            <a:avLst/>
          </a:prstGeom>
        </p:spPr>
        <p:txBody>
          <a:bodyPr wrap="square">
            <a:spAutoFit/>
          </a:bodyPr>
          <a:lstStyle/>
          <a:p>
            <a:pPr algn="just"/>
            <a:r>
              <a:rPr lang="en-US" sz="2400" dirty="0" smtClean="0">
                <a:solidFill>
                  <a:schemeClr val="bg1"/>
                </a:solidFill>
                <a:latin typeface="Calibri" pitchFamily="34" charset="0"/>
              </a:rPr>
              <a:t>where </a:t>
            </a:r>
            <a:r>
              <a:rPr lang="en-US" sz="2400" dirty="0" err="1" smtClean="0">
                <a:solidFill>
                  <a:schemeClr val="bg1"/>
                </a:solidFill>
                <a:latin typeface="Calibri" pitchFamily="34" charset="0"/>
              </a:rPr>
              <a:t>Δ</a:t>
            </a:r>
            <a:r>
              <a:rPr lang="en-US" sz="2400" i="1" dirty="0" err="1" smtClean="0">
                <a:solidFill>
                  <a:schemeClr val="bg1"/>
                </a:solidFill>
                <a:latin typeface="Calibri" pitchFamily="34" charset="0"/>
              </a:rPr>
              <a:t>ω</a:t>
            </a:r>
            <a:r>
              <a:rPr lang="en-US" sz="2400" i="1" baseline="-25000" dirty="0" err="1" smtClean="0">
                <a:solidFill>
                  <a:schemeClr val="bg1"/>
                </a:solidFill>
                <a:latin typeface="Calibri" pitchFamily="34" charset="0"/>
              </a:rPr>
              <a:t>r</a:t>
            </a:r>
            <a:r>
              <a:rPr lang="en-US" sz="2400" i="1" dirty="0" smtClean="0">
                <a:solidFill>
                  <a:schemeClr val="bg1"/>
                </a:solidFill>
                <a:latin typeface="Calibri" pitchFamily="34" charset="0"/>
              </a:rPr>
              <a:t> </a:t>
            </a:r>
            <a:r>
              <a:rPr lang="en-US" sz="2400" dirty="0" smtClean="0">
                <a:solidFill>
                  <a:schemeClr val="bg1"/>
                </a:solidFill>
                <a:latin typeface="Calibri" pitchFamily="34" charset="0"/>
              </a:rPr>
              <a:t>is the deviation for the rotor speed from the synchronous speed </a:t>
            </a:r>
            <a:r>
              <a:rPr lang="en-US" sz="2400" i="1" dirty="0" err="1" smtClean="0">
                <a:solidFill>
                  <a:schemeClr val="bg1"/>
                </a:solidFill>
                <a:latin typeface="Calibri" pitchFamily="34" charset="0"/>
              </a:rPr>
              <a:t>ω</a:t>
            </a:r>
            <a:r>
              <a:rPr lang="en-US" sz="2400" i="1" baseline="-25000" dirty="0" err="1" smtClean="0">
                <a:solidFill>
                  <a:schemeClr val="bg1"/>
                </a:solidFill>
                <a:latin typeface="Calibri" pitchFamily="34" charset="0"/>
              </a:rPr>
              <a:t>s</a:t>
            </a:r>
            <a:r>
              <a:rPr lang="en-US" sz="2400" i="1" dirty="0" smtClean="0">
                <a:solidFill>
                  <a:schemeClr val="bg1"/>
                </a:solidFill>
                <a:latin typeface="Calibri" pitchFamily="34" charset="0"/>
              </a:rPr>
              <a:t> </a:t>
            </a:r>
            <a:r>
              <a:rPr lang="en-US" sz="2400" dirty="0" smtClean="0">
                <a:solidFill>
                  <a:schemeClr val="bg1"/>
                </a:solidFill>
                <a:latin typeface="Calibri" pitchFamily="34" charset="0"/>
              </a:rPr>
              <a:t>. It is to be noted that the swing equation of does not contain any damping. Usually a damping term, that is proportional to the machine speed </a:t>
            </a:r>
            <a:r>
              <a:rPr lang="en-US" sz="2400" dirty="0" err="1" smtClean="0">
                <a:solidFill>
                  <a:schemeClr val="bg1"/>
                </a:solidFill>
                <a:latin typeface="Calibri" pitchFamily="34" charset="0"/>
              </a:rPr>
              <a:t>Δ</a:t>
            </a:r>
            <a:r>
              <a:rPr lang="en-US" sz="2400" i="1" dirty="0" err="1" smtClean="0">
                <a:solidFill>
                  <a:schemeClr val="bg1"/>
                </a:solidFill>
                <a:latin typeface="Calibri" pitchFamily="34" charset="0"/>
              </a:rPr>
              <a:t>ω</a:t>
            </a:r>
            <a:r>
              <a:rPr lang="en-US" sz="2400" i="1" baseline="-25000" dirty="0" err="1" smtClean="0">
                <a:solidFill>
                  <a:schemeClr val="bg1"/>
                </a:solidFill>
                <a:latin typeface="Calibri" pitchFamily="34" charset="0"/>
              </a:rPr>
              <a:t>r</a:t>
            </a:r>
            <a:r>
              <a:rPr lang="en-US" sz="2400" dirty="0" smtClean="0">
                <a:solidFill>
                  <a:schemeClr val="bg1"/>
                </a:solidFill>
                <a:latin typeface="Calibri" pitchFamily="34" charset="0"/>
              </a:rPr>
              <a:t>, is added with the accelerating power. Without the damping the load angle will exhibit a sustained oscillation even when the system remains stable when the fault cleared within the critical clearing time.</a:t>
            </a:r>
            <a:endParaRPr lang="en-US" sz="2400" dirty="0">
              <a:solidFill>
                <a:schemeClr val="bg1"/>
              </a:solidFill>
              <a:latin typeface="Calibri"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pic>
        <p:nvPicPr>
          <p:cNvPr id="11266" name="Picture 2"/>
          <p:cNvPicPr>
            <a:picLocks noChangeAspect="1" noChangeArrowheads="1"/>
          </p:cNvPicPr>
          <p:nvPr/>
        </p:nvPicPr>
        <p:blipFill>
          <a:blip r:embed="rId3"/>
          <a:srcRect/>
          <a:stretch>
            <a:fillRect/>
          </a:stretch>
        </p:blipFill>
        <p:spPr bwMode="auto">
          <a:xfrm>
            <a:off x="1066800" y="1066800"/>
            <a:ext cx="6629400" cy="48768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Rectangle 4"/>
          <p:cNvSpPr/>
          <p:nvPr/>
        </p:nvSpPr>
        <p:spPr>
          <a:xfrm>
            <a:off x="228600" y="1066800"/>
            <a:ext cx="8534400" cy="4676715"/>
          </a:xfrm>
          <a:prstGeom prst="rect">
            <a:avLst/>
          </a:prstGeom>
        </p:spPr>
        <p:txBody>
          <a:bodyPr wrap="square">
            <a:spAutoFit/>
          </a:bodyPr>
          <a:lstStyle/>
          <a:p>
            <a:pPr algn="just"/>
            <a:r>
              <a:rPr lang="en-US" sz="2400" dirty="0" smtClean="0">
                <a:solidFill>
                  <a:schemeClr val="bg1"/>
                </a:solidFill>
                <a:latin typeface="Calibri" pitchFamily="34" charset="0"/>
              </a:rPr>
              <a:t>Fig.  depicts the response of the load angle </a:t>
            </a:r>
            <a:r>
              <a:rPr lang="en-US" sz="2400" i="1" dirty="0" smtClean="0">
                <a:solidFill>
                  <a:schemeClr val="bg1"/>
                </a:solidFill>
                <a:latin typeface="Calibri" pitchFamily="34" charset="0"/>
              </a:rPr>
              <a:t>δ</a:t>
            </a:r>
            <a:r>
              <a:rPr lang="en-US" sz="2400" dirty="0" smtClean="0">
                <a:solidFill>
                  <a:schemeClr val="bg1"/>
                </a:solidFill>
                <a:latin typeface="Calibri" pitchFamily="34" charset="0"/>
              </a:rPr>
              <a:t> for two different values of load angle. It is assumed that the fault occurs at 0.5 s when the system is operating in the steady state delivering 0.9 per unit power. The load angle during this time is constant at 23.96° . The load angle remains stable, albeit the sustained oscillation when the clearing time </a:t>
            </a:r>
            <a:r>
              <a:rPr lang="en-US" sz="2400" i="1" dirty="0" err="1" smtClean="0">
                <a:solidFill>
                  <a:schemeClr val="bg1"/>
                </a:solidFill>
                <a:latin typeface="Calibri" pitchFamily="34" charset="0"/>
              </a:rPr>
              <a:t>t</a:t>
            </a:r>
            <a:r>
              <a:rPr lang="en-US" sz="2400" i="1" baseline="-25000" dirty="0" err="1" smtClean="0">
                <a:solidFill>
                  <a:schemeClr val="bg1"/>
                </a:solidFill>
                <a:latin typeface="Calibri" pitchFamily="34" charset="0"/>
              </a:rPr>
              <a:t>cl</a:t>
            </a:r>
            <a:r>
              <a:rPr lang="en-US" sz="2400" i="1" dirty="0" smtClean="0">
                <a:solidFill>
                  <a:schemeClr val="bg1"/>
                </a:solidFill>
                <a:latin typeface="Calibri" pitchFamily="34" charset="0"/>
              </a:rPr>
              <a:t> </a:t>
            </a:r>
            <a:r>
              <a:rPr lang="en-US" sz="2400" dirty="0" smtClean="0">
                <a:solidFill>
                  <a:schemeClr val="bg1"/>
                </a:solidFill>
                <a:latin typeface="Calibri" pitchFamily="34" charset="0"/>
              </a:rPr>
              <a:t>is 0.253 s. The clearing angle during this time is 88.72° . The system however becomes unstable when the clearing time 0.2531s and the load angle increases asymptotically. The clearing time in this case is 88.77° . This is called the </a:t>
            </a:r>
            <a:r>
              <a:rPr lang="en-US" sz="2400" b="1" dirty="0" smtClean="0">
                <a:solidFill>
                  <a:schemeClr val="bg1"/>
                </a:solidFill>
                <a:latin typeface="Calibri" pitchFamily="34" charset="0"/>
              </a:rPr>
              <a:t>Loss of Synchronism</a:t>
            </a:r>
            <a:r>
              <a:rPr lang="en-US" sz="2400" dirty="0" smtClean="0">
                <a:solidFill>
                  <a:schemeClr val="bg1"/>
                </a:solidFill>
                <a:latin typeface="Calibri" pitchFamily="34" charset="0"/>
              </a:rPr>
              <a:t>. It is to be noted that such increase in the load angle is not permissible and the protection device will isolate the generator from the system.</a:t>
            </a:r>
            <a:endParaRPr lang="en-US" sz="2400" dirty="0">
              <a:solidFill>
                <a:schemeClr val="bg1"/>
              </a:solidFill>
              <a:latin typeface="Calibri" pitchFamily="34" charset="0"/>
            </a:endParaRPr>
          </a:p>
        </p:txBody>
      </p:sp>
      <p:sp>
        <p:nvSpPr>
          <p:cNvPr id="6" name="TextBox 5"/>
          <p:cNvSpPr txBox="1"/>
          <p:nvPr/>
        </p:nvSpPr>
        <p:spPr>
          <a:xfrm>
            <a:off x="304800" y="5562600"/>
            <a:ext cx="8382000" cy="830997"/>
          </a:xfrm>
          <a:prstGeom prst="rect">
            <a:avLst/>
          </a:prstGeom>
          <a:noFill/>
        </p:spPr>
        <p:txBody>
          <a:bodyPr wrap="square" rtlCol="0">
            <a:spAutoFit/>
          </a:bodyPr>
          <a:lstStyle/>
          <a:p>
            <a:r>
              <a:rPr lang="en-US" sz="2400" dirty="0" smtClean="0">
                <a:solidFill>
                  <a:schemeClr val="bg1"/>
                </a:solidFill>
                <a:latin typeface="Calibri" pitchFamily="34" charset="0"/>
              </a:rPr>
              <a:t>The clearing time of (8.20) is derived based on the assumption that the electrical power </a:t>
            </a:r>
            <a:r>
              <a:rPr lang="en-US" sz="2400" i="1" dirty="0" err="1" smtClean="0">
                <a:solidFill>
                  <a:schemeClr val="bg1"/>
                </a:solidFill>
                <a:latin typeface="Calibri" pitchFamily="34" charset="0"/>
              </a:rPr>
              <a:t>P</a:t>
            </a:r>
            <a:r>
              <a:rPr lang="en-US" sz="2400" i="1" baseline="-25000" dirty="0" err="1" smtClean="0">
                <a:solidFill>
                  <a:schemeClr val="bg1"/>
                </a:solidFill>
                <a:latin typeface="Calibri" pitchFamily="34" charset="0"/>
              </a:rPr>
              <a:t>e</a:t>
            </a:r>
            <a:r>
              <a:rPr lang="en-US" sz="2400" i="1" dirty="0" smtClean="0">
                <a:solidFill>
                  <a:schemeClr val="bg1"/>
                </a:solidFill>
                <a:latin typeface="Calibri" pitchFamily="34" charset="0"/>
              </a:rPr>
              <a:t> </a:t>
            </a:r>
            <a:r>
              <a:rPr lang="en-US" sz="2400" dirty="0" smtClean="0">
                <a:solidFill>
                  <a:schemeClr val="bg1"/>
                </a:solidFill>
                <a:latin typeface="Calibri" pitchFamily="34" charset="0"/>
              </a:rPr>
              <a:t>becomes zero during the fault as in </a:t>
            </a:r>
            <a:endParaRPr lang="en-US" sz="2400" dirty="0">
              <a:solidFill>
                <a:schemeClr val="bg1"/>
              </a:solidFill>
              <a:latin typeface="Calibri"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Rectangle 4"/>
          <p:cNvSpPr/>
          <p:nvPr/>
        </p:nvSpPr>
        <p:spPr>
          <a:xfrm>
            <a:off x="457200" y="990600"/>
            <a:ext cx="8229600" cy="1200329"/>
          </a:xfrm>
          <a:prstGeom prst="rect">
            <a:avLst/>
          </a:prstGeom>
        </p:spPr>
        <p:txBody>
          <a:bodyPr wrap="square">
            <a:spAutoFit/>
          </a:bodyPr>
          <a:lstStyle/>
          <a:p>
            <a:pPr algn="just"/>
            <a:r>
              <a:rPr lang="en-US" sz="2400" dirty="0" smtClean="0">
                <a:solidFill>
                  <a:schemeClr val="bg1"/>
                </a:solidFill>
                <a:latin typeface="Calibri" pitchFamily="34" charset="0"/>
              </a:rPr>
              <a:t>This need not be the case always. In that even we have to resort to finding the clearing time using the numerical integration of the swing equation. See example 9.5 to illustrates the point.</a:t>
            </a:r>
            <a:endParaRPr lang="en-US" sz="2400" dirty="0">
              <a:solidFill>
                <a:schemeClr val="bg1"/>
              </a:solidFill>
              <a:latin typeface="Calibri" pitchFamily="34" charset="0"/>
            </a:endParaRPr>
          </a:p>
        </p:txBody>
      </p:sp>
      <p:sp>
        <p:nvSpPr>
          <p:cNvPr id="6" name="Rectangle 5"/>
          <p:cNvSpPr/>
          <p:nvPr/>
        </p:nvSpPr>
        <p:spPr>
          <a:xfrm>
            <a:off x="457200" y="2514600"/>
            <a:ext cx="8229600" cy="5078313"/>
          </a:xfrm>
          <a:prstGeom prst="rect">
            <a:avLst/>
          </a:prstGeom>
        </p:spPr>
        <p:txBody>
          <a:bodyPr wrap="square">
            <a:spAutoFit/>
          </a:bodyPr>
          <a:lstStyle/>
          <a:p>
            <a:pPr algn="just"/>
            <a:r>
              <a:rPr lang="en-US" sz="2400" dirty="0" smtClean="0">
                <a:solidFill>
                  <a:schemeClr val="bg1"/>
                </a:solidFill>
                <a:latin typeface="Calibri" pitchFamily="34" charset="0"/>
              </a:rPr>
              <a:t>Consider the system in which a generator is connected to an infinite bus through a double circuit transmission line as shown in Fig. 9.5. The per unit system </a:t>
            </a:r>
            <a:r>
              <a:rPr lang="en-US" sz="2400" dirty="0" err="1" smtClean="0">
                <a:solidFill>
                  <a:schemeClr val="bg1"/>
                </a:solidFill>
                <a:latin typeface="Calibri" pitchFamily="34" charset="0"/>
              </a:rPr>
              <a:t>reactances</a:t>
            </a:r>
            <a:r>
              <a:rPr lang="en-US" sz="2400" dirty="0" smtClean="0">
                <a:solidFill>
                  <a:schemeClr val="bg1"/>
                </a:solidFill>
                <a:latin typeface="Calibri" pitchFamily="34" charset="0"/>
              </a:rPr>
              <a:t> that are converted in a common base, are also shown in this figure. Let us assume that the infinite bus voltage is 1&lt; 0° . The generator is delivering 1.0 per unit real power at a lagging power factor of 0.9839 to the infinite bus. While the generator is operating in steady state, a three-phase bolted short circuit occurs in the transmission line connecting buses 2 and 4 - very near to bus 4. The fault is cleared by opening the circuit breakers at the two ends of this line. We have to find the critical clearing time for various values of </a:t>
            </a:r>
            <a:r>
              <a:rPr lang="en-US" sz="2400" i="1" dirty="0" smtClean="0">
                <a:solidFill>
                  <a:schemeClr val="bg1"/>
                </a:solidFill>
                <a:latin typeface="Calibri" pitchFamily="34" charset="0"/>
              </a:rPr>
              <a:t>H </a:t>
            </a:r>
            <a:r>
              <a:rPr lang="en-US" sz="2400" dirty="0" smtClean="0">
                <a:solidFill>
                  <a:schemeClr val="bg1"/>
                </a:solidFill>
                <a:latin typeface="Calibri" pitchFamily="34" charset="0"/>
              </a:rPr>
              <a:t>.</a:t>
            </a:r>
          </a:p>
          <a:p>
            <a:r>
              <a:rPr lang="en-US" dirty="0" smtClean="0"/>
              <a:t/>
            </a:r>
            <a:br>
              <a:rPr lang="en-US"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9" name="Rectangle 8"/>
          <p:cNvSpPr/>
          <p:nvPr/>
        </p:nvSpPr>
        <p:spPr>
          <a:xfrm>
            <a:off x="457200" y="1219200"/>
            <a:ext cx="8153400" cy="3416320"/>
          </a:xfrm>
          <a:prstGeom prst="rect">
            <a:avLst/>
          </a:prstGeom>
        </p:spPr>
        <p:txBody>
          <a:bodyPr wrap="square">
            <a:spAutoFit/>
          </a:bodyPr>
          <a:lstStyle/>
          <a:p>
            <a:r>
              <a:rPr lang="en-US" sz="2400" b="1" dirty="0" smtClean="0">
                <a:solidFill>
                  <a:schemeClr val="bg1"/>
                </a:solidFill>
                <a:latin typeface="Calibri" pitchFamily="34" charset="0"/>
              </a:rPr>
              <a:t>Equal Area Criterion:</a:t>
            </a:r>
          </a:p>
          <a:p>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The equal area criterion is a simple graphical method for concluding the transient stability of two-machine systems or a single machine against an infinite bus. This principle does not require the swing equation for the determination of stability conditions. The stability conditions are recognized by equating the areas of segments on the power angle diagram between the p-curve and the new power transfer line of the given curve.</a:t>
            </a:r>
            <a:endParaRPr lang="en-US" sz="2400" dirty="0">
              <a:solidFill>
                <a:schemeClr val="bg1"/>
              </a:solidFill>
              <a:latin typeface="Calibri" pitchFamily="34" charset="0"/>
            </a:endParaRPr>
          </a:p>
        </p:txBody>
      </p:sp>
      <p:sp>
        <p:nvSpPr>
          <p:cNvPr id="10" name="Rectangle 9"/>
          <p:cNvSpPr/>
          <p:nvPr/>
        </p:nvSpPr>
        <p:spPr>
          <a:xfrm>
            <a:off x="533400" y="5029200"/>
            <a:ext cx="7924800" cy="1200329"/>
          </a:xfrm>
          <a:prstGeom prst="rect">
            <a:avLst/>
          </a:prstGeom>
        </p:spPr>
        <p:txBody>
          <a:bodyPr wrap="square">
            <a:spAutoFit/>
          </a:bodyPr>
          <a:lstStyle/>
          <a:p>
            <a:pPr algn="just"/>
            <a:r>
              <a:rPr lang="en-US" sz="2400" dirty="0" smtClean="0">
                <a:solidFill>
                  <a:schemeClr val="bg1"/>
                </a:solidFill>
                <a:latin typeface="Calibri" pitchFamily="34" charset="0"/>
              </a:rPr>
              <a:t>The principle of this method consists on the basis that when δ oscillates around the equilibrium point with constant amplitude, transient stability will be maintained.</a:t>
            </a:r>
            <a:endParaRPr lang="en-US" sz="2400" dirty="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12290" name="Picture 2"/>
          <p:cNvPicPr>
            <a:picLocks noChangeAspect="1" noChangeArrowheads="1"/>
          </p:cNvPicPr>
          <p:nvPr/>
        </p:nvPicPr>
        <p:blipFill>
          <a:blip r:embed="rId2"/>
          <a:srcRect/>
          <a:stretch>
            <a:fillRect/>
          </a:stretch>
        </p:blipFill>
        <p:spPr bwMode="auto">
          <a:xfrm>
            <a:off x="1600200" y="1219200"/>
            <a:ext cx="5715000" cy="1905000"/>
          </a:xfrm>
          <a:prstGeom prst="rect">
            <a:avLst/>
          </a:prstGeom>
          <a:noFill/>
          <a:ln w="9525">
            <a:noFill/>
            <a:miter lim="800000"/>
            <a:headEnd/>
            <a:tailEnd/>
          </a:ln>
          <a:effectLst/>
        </p:spPr>
      </p:pic>
      <p:sp>
        <p:nvSpPr>
          <p:cNvPr id="5" name="Rectangle 4"/>
          <p:cNvSpPr/>
          <p:nvPr/>
        </p:nvSpPr>
        <p:spPr>
          <a:xfrm>
            <a:off x="685800" y="3048000"/>
            <a:ext cx="8001000" cy="830997"/>
          </a:xfrm>
          <a:prstGeom prst="rect">
            <a:avLst/>
          </a:prstGeom>
        </p:spPr>
        <p:txBody>
          <a:bodyPr wrap="square">
            <a:spAutoFit/>
          </a:bodyPr>
          <a:lstStyle/>
          <a:p>
            <a:pPr algn="just"/>
            <a:r>
              <a:rPr lang="en-US" sz="2400" dirty="0" smtClean="0">
                <a:solidFill>
                  <a:schemeClr val="bg1"/>
                </a:solidFill>
                <a:latin typeface="Calibri" pitchFamily="34" charset="0"/>
              </a:rPr>
              <a:t>Let the current flowing through the line be denoted by </a:t>
            </a:r>
            <a:r>
              <a:rPr lang="en-US" sz="2400" i="1" dirty="0" smtClean="0">
                <a:solidFill>
                  <a:schemeClr val="bg1"/>
                </a:solidFill>
                <a:latin typeface="Calibri" pitchFamily="34" charset="0"/>
              </a:rPr>
              <a:t>I </a:t>
            </a:r>
            <a:r>
              <a:rPr lang="en-US" sz="2400" dirty="0" smtClean="0">
                <a:solidFill>
                  <a:schemeClr val="bg1"/>
                </a:solidFill>
                <a:latin typeface="Calibri" pitchFamily="34" charset="0"/>
              </a:rPr>
              <a:t>. Then the power delivered to the infinite bus is</a:t>
            </a:r>
            <a:endParaRPr lang="en-US" sz="2400" dirty="0">
              <a:solidFill>
                <a:schemeClr val="bg1"/>
              </a:solidFill>
              <a:latin typeface="Calibri" pitchFamily="34" charset="0"/>
            </a:endParaRPr>
          </a:p>
        </p:txBody>
      </p:sp>
      <p:pic>
        <p:nvPicPr>
          <p:cNvPr id="12291" name="Picture 3"/>
          <p:cNvPicPr>
            <a:picLocks noChangeAspect="1" noChangeArrowheads="1"/>
          </p:cNvPicPr>
          <p:nvPr/>
        </p:nvPicPr>
        <p:blipFill>
          <a:blip r:embed="rId3"/>
          <a:srcRect/>
          <a:stretch>
            <a:fillRect/>
          </a:stretch>
        </p:blipFill>
        <p:spPr bwMode="auto">
          <a:xfrm>
            <a:off x="3733800" y="3962400"/>
            <a:ext cx="2590800" cy="762000"/>
          </a:xfrm>
          <a:prstGeom prst="rect">
            <a:avLst/>
          </a:prstGeom>
          <a:noFill/>
          <a:ln w="9525">
            <a:noFill/>
            <a:miter lim="800000"/>
            <a:headEnd/>
            <a:tailEnd/>
          </a:ln>
          <a:effectLst/>
        </p:spPr>
      </p:pic>
      <p:sp>
        <p:nvSpPr>
          <p:cNvPr id="7" name="Rectangle 6"/>
          <p:cNvSpPr/>
          <p:nvPr/>
        </p:nvSpPr>
        <p:spPr>
          <a:xfrm>
            <a:off x="990600" y="4721662"/>
            <a:ext cx="5328032" cy="461665"/>
          </a:xfrm>
          <a:prstGeom prst="rect">
            <a:avLst/>
          </a:prstGeom>
        </p:spPr>
        <p:txBody>
          <a:bodyPr wrap="square">
            <a:spAutoFit/>
          </a:bodyPr>
          <a:lstStyle/>
          <a:p>
            <a:r>
              <a:rPr lang="en-US" sz="2400" dirty="0" smtClean="0">
                <a:solidFill>
                  <a:schemeClr val="bg1"/>
                </a:solidFill>
                <a:latin typeface="Calibri" pitchFamily="34" charset="0"/>
              </a:rPr>
              <a:t>From the above equation we get</a:t>
            </a:r>
            <a:endParaRPr lang="en-US" sz="2400" dirty="0">
              <a:solidFill>
                <a:schemeClr val="bg1"/>
              </a:solidFill>
              <a:latin typeface="Calibri" pitchFamily="34" charset="0"/>
            </a:endParaRPr>
          </a:p>
        </p:txBody>
      </p:sp>
      <p:pic>
        <p:nvPicPr>
          <p:cNvPr id="12292" name="Picture 4"/>
          <p:cNvPicPr>
            <a:picLocks noChangeAspect="1" noChangeArrowheads="1"/>
          </p:cNvPicPr>
          <p:nvPr/>
        </p:nvPicPr>
        <p:blipFill>
          <a:blip r:embed="rId4"/>
          <a:srcRect/>
          <a:stretch>
            <a:fillRect/>
          </a:stretch>
        </p:blipFill>
        <p:spPr bwMode="auto">
          <a:xfrm>
            <a:off x="3733800" y="5257800"/>
            <a:ext cx="2476500" cy="86677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Rectangle 4"/>
          <p:cNvSpPr/>
          <p:nvPr/>
        </p:nvSpPr>
        <p:spPr>
          <a:xfrm>
            <a:off x="533400" y="1219200"/>
            <a:ext cx="8229600" cy="2308324"/>
          </a:xfrm>
          <a:prstGeom prst="rect">
            <a:avLst/>
          </a:prstGeom>
        </p:spPr>
        <p:txBody>
          <a:bodyPr wrap="square">
            <a:spAutoFit/>
          </a:bodyPr>
          <a:lstStyle/>
          <a:p>
            <a:pPr algn="just"/>
            <a:r>
              <a:rPr lang="en-US" sz="2400" dirty="0" smtClean="0">
                <a:solidFill>
                  <a:schemeClr val="bg1"/>
                </a:solidFill>
                <a:latin typeface="Calibri" pitchFamily="34" charset="0"/>
              </a:rPr>
              <a:t>The total impedance during the time when both the lines are operational, the impedance between the generator and the infinite bus is </a:t>
            </a:r>
            <a:r>
              <a:rPr lang="en-US" sz="2400" i="1" dirty="0" smtClean="0">
                <a:solidFill>
                  <a:schemeClr val="bg1"/>
                </a:solidFill>
                <a:latin typeface="Calibri" pitchFamily="34" charset="0"/>
              </a:rPr>
              <a:t> j</a:t>
            </a:r>
            <a:r>
              <a:rPr lang="en-US" sz="2400" dirty="0" smtClean="0">
                <a:solidFill>
                  <a:schemeClr val="bg1"/>
                </a:solidFill>
                <a:latin typeface="Calibri" pitchFamily="34" charset="0"/>
              </a:rPr>
              <a:t>(0.3+0.1+0.1) = </a:t>
            </a:r>
            <a:r>
              <a:rPr lang="en-US" sz="2400" i="1" dirty="0" smtClean="0">
                <a:solidFill>
                  <a:schemeClr val="bg1"/>
                </a:solidFill>
                <a:latin typeface="Calibri" pitchFamily="34" charset="0"/>
              </a:rPr>
              <a:t>j </a:t>
            </a:r>
            <a:r>
              <a:rPr lang="en-US" sz="2400" dirty="0" smtClean="0">
                <a:solidFill>
                  <a:schemeClr val="bg1"/>
                </a:solidFill>
                <a:latin typeface="Calibri" pitchFamily="34" charset="0"/>
              </a:rPr>
              <a:t>0.5 per unit. Then the generator internal voltage is</a:t>
            </a:r>
          </a:p>
          <a:p>
            <a:r>
              <a:rPr lang="en-US" sz="2400" dirty="0" smtClean="0">
                <a:solidFill>
                  <a:schemeClr val="bg1"/>
                </a:solidFill>
                <a:latin typeface="Calibri" pitchFamily="34" charset="0"/>
              </a:rPr>
              <a:t/>
            </a:r>
            <a:br>
              <a:rPr lang="en-US" sz="2400" dirty="0" smtClean="0">
                <a:solidFill>
                  <a:schemeClr val="bg1"/>
                </a:solidFill>
                <a:latin typeface="Calibri" pitchFamily="34" charset="0"/>
              </a:rPr>
            </a:br>
            <a:endParaRPr lang="en-US" sz="2400" dirty="0">
              <a:solidFill>
                <a:schemeClr val="bg1"/>
              </a:solidFill>
              <a:latin typeface="Calibri" pitchFamily="34" charset="0"/>
            </a:endParaRPr>
          </a:p>
        </p:txBody>
      </p:sp>
      <p:pic>
        <p:nvPicPr>
          <p:cNvPr id="13314" name="Picture 2"/>
          <p:cNvPicPr>
            <a:picLocks noChangeAspect="1" noChangeArrowheads="1"/>
          </p:cNvPicPr>
          <p:nvPr/>
        </p:nvPicPr>
        <p:blipFill>
          <a:blip r:embed="rId3"/>
          <a:srcRect/>
          <a:stretch>
            <a:fillRect/>
          </a:stretch>
        </p:blipFill>
        <p:spPr bwMode="auto">
          <a:xfrm>
            <a:off x="3238500" y="2743200"/>
            <a:ext cx="2667000" cy="990600"/>
          </a:xfrm>
          <a:prstGeom prst="rect">
            <a:avLst/>
          </a:prstGeom>
          <a:noFill/>
          <a:ln w="9525">
            <a:noFill/>
            <a:miter lim="800000"/>
            <a:headEnd/>
            <a:tailEnd/>
          </a:ln>
          <a:effectLst/>
        </p:spPr>
      </p:pic>
      <p:sp>
        <p:nvSpPr>
          <p:cNvPr id="7" name="Rectangle 6"/>
          <p:cNvSpPr/>
          <p:nvPr/>
        </p:nvSpPr>
        <p:spPr>
          <a:xfrm>
            <a:off x="533400" y="3962399"/>
            <a:ext cx="8001000" cy="1938992"/>
          </a:xfrm>
          <a:prstGeom prst="rect">
            <a:avLst/>
          </a:prstGeom>
        </p:spPr>
        <p:txBody>
          <a:bodyPr wrap="square">
            <a:spAutoFit/>
          </a:bodyPr>
          <a:lstStyle/>
          <a:p>
            <a:r>
              <a:rPr lang="en-US" sz="2400" dirty="0" smtClean="0">
                <a:solidFill>
                  <a:schemeClr val="bg1"/>
                </a:solidFill>
                <a:latin typeface="Calibri" pitchFamily="34" charset="0"/>
              </a:rPr>
              <a:t>Therefore the machine internal voltage is </a:t>
            </a:r>
            <a:r>
              <a:rPr lang="en-US" sz="2400" i="1" dirty="0" smtClean="0">
                <a:solidFill>
                  <a:schemeClr val="bg1"/>
                </a:solidFill>
                <a:latin typeface="Calibri" pitchFamily="34" charset="0"/>
              </a:rPr>
              <a:t>E'</a:t>
            </a:r>
            <a:r>
              <a:rPr lang="en-US" sz="2400" dirty="0" smtClean="0">
                <a:solidFill>
                  <a:schemeClr val="bg1"/>
                </a:solidFill>
                <a:latin typeface="Calibri" pitchFamily="34" charset="0"/>
              </a:rPr>
              <a:t> = 1.2 per unit its angle is 24.625° or 0.4298 rad.</a:t>
            </a:r>
          </a:p>
          <a:p>
            <a:endParaRPr lang="en-US" sz="2400" dirty="0" smtClean="0">
              <a:solidFill>
                <a:schemeClr val="bg1"/>
              </a:solidFill>
              <a:latin typeface="Calibri" pitchFamily="34" charset="0"/>
            </a:endParaRPr>
          </a:p>
          <a:p>
            <a:r>
              <a:rPr lang="en-US" sz="2400" dirty="0" smtClean="0">
                <a:solidFill>
                  <a:schemeClr val="bg1"/>
                </a:solidFill>
                <a:latin typeface="Calibri" pitchFamily="34" charset="0"/>
              </a:rPr>
              <a:t>The pre-fault equivalent circuit is shown in . From this figure we can write the </a:t>
            </a:r>
            <a:r>
              <a:rPr lang="en-US" sz="2400" b="1" dirty="0" smtClean="0">
                <a:solidFill>
                  <a:schemeClr val="bg1"/>
                </a:solidFill>
                <a:latin typeface="Calibri" pitchFamily="34" charset="0"/>
              </a:rPr>
              <a:t>power transfer equation</a:t>
            </a:r>
            <a:r>
              <a:rPr lang="en-US" sz="2400" dirty="0" smtClean="0">
                <a:solidFill>
                  <a:schemeClr val="bg1"/>
                </a:solidFill>
                <a:latin typeface="Calibri" pitchFamily="34" charset="0"/>
              </a:rPr>
              <a:t> as</a:t>
            </a:r>
            <a:endParaRPr lang="en-US" sz="2400" dirty="0">
              <a:solidFill>
                <a:schemeClr val="bg1"/>
              </a:solidFill>
              <a:latin typeface="Calibri"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pic>
        <p:nvPicPr>
          <p:cNvPr id="14338" name="Picture 2"/>
          <p:cNvPicPr>
            <a:picLocks noChangeAspect="1" noChangeArrowheads="1"/>
          </p:cNvPicPr>
          <p:nvPr/>
        </p:nvPicPr>
        <p:blipFill>
          <a:blip r:embed="rId3"/>
          <a:srcRect/>
          <a:stretch>
            <a:fillRect/>
          </a:stretch>
        </p:blipFill>
        <p:spPr bwMode="auto">
          <a:xfrm>
            <a:off x="3048000" y="1219200"/>
            <a:ext cx="2057400" cy="838200"/>
          </a:xfrm>
          <a:prstGeom prst="rect">
            <a:avLst/>
          </a:prstGeom>
          <a:noFill/>
          <a:ln w="9525">
            <a:noFill/>
            <a:miter lim="800000"/>
            <a:headEnd/>
            <a:tailEnd/>
          </a:ln>
          <a:effectLst/>
        </p:spPr>
      </p:pic>
      <p:sp>
        <p:nvSpPr>
          <p:cNvPr id="6" name="Rectangle 5"/>
          <p:cNvSpPr/>
          <p:nvPr/>
        </p:nvSpPr>
        <p:spPr>
          <a:xfrm>
            <a:off x="381000" y="2136339"/>
            <a:ext cx="8229600" cy="2308324"/>
          </a:xfrm>
          <a:prstGeom prst="rect">
            <a:avLst/>
          </a:prstGeom>
        </p:spPr>
        <p:txBody>
          <a:bodyPr wrap="square">
            <a:spAutoFit/>
          </a:bodyPr>
          <a:lstStyle/>
          <a:p>
            <a:pPr algn="just"/>
            <a:r>
              <a:rPr lang="en-US" sz="2400" dirty="0" smtClean="0">
                <a:solidFill>
                  <a:schemeClr val="bg1"/>
                </a:solidFill>
                <a:latin typeface="Calibri" pitchFamily="34" charset="0"/>
              </a:rPr>
              <a:t>Once the fault is cleared by opening of the breakers connected near buses 2 and 4, only of one the two lines will be operational. Therefore during the post fault period, the impedance between the generator and the infinite bus is </a:t>
            </a:r>
            <a:r>
              <a:rPr lang="en-US" sz="2400" i="1" dirty="0" smtClean="0">
                <a:solidFill>
                  <a:schemeClr val="bg1"/>
                </a:solidFill>
                <a:latin typeface="Calibri" pitchFamily="34" charset="0"/>
              </a:rPr>
              <a:t>j </a:t>
            </a:r>
            <a:r>
              <a:rPr lang="en-US" sz="2400" dirty="0" smtClean="0">
                <a:solidFill>
                  <a:schemeClr val="bg1"/>
                </a:solidFill>
                <a:latin typeface="Calibri" pitchFamily="34" charset="0"/>
              </a:rPr>
              <a:t>(0.3+0.2+0.6) = </a:t>
            </a:r>
            <a:r>
              <a:rPr lang="en-US" sz="2400" i="1" dirty="0" smtClean="0">
                <a:solidFill>
                  <a:schemeClr val="bg1"/>
                </a:solidFill>
                <a:latin typeface="Calibri" pitchFamily="34" charset="0"/>
              </a:rPr>
              <a:t>j </a:t>
            </a:r>
            <a:r>
              <a:rPr lang="en-US" sz="2400" dirty="0" smtClean="0">
                <a:solidFill>
                  <a:schemeClr val="bg1"/>
                </a:solidFill>
                <a:latin typeface="Calibri" pitchFamily="34" charset="0"/>
              </a:rPr>
              <a:t>0.5 per unit as shown in Fig. 9.6 (b). Then the post-fault power transfer equation is given by</a:t>
            </a:r>
            <a:endParaRPr lang="en-US" sz="2400" dirty="0">
              <a:solidFill>
                <a:schemeClr val="bg1"/>
              </a:solidFill>
              <a:latin typeface="Calibri" pitchFamily="34" charset="0"/>
            </a:endParaRPr>
          </a:p>
        </p:txBody>
      </p:sp>
      <p:pic>
        <p:nvPicPr>
          <p:cNvPr id="14339" name="Picture 3"/>
          <p:cNvPicPr>
            <a:picLocks noChangeAspect="1" noChangeArrowheads="1"/>
          </p:cNvPicPr>
          <p:nvPr/>
        </p:nvPicPr>
        <p:blipFill>
          <a:blip r:embed="rId4"/>
          <a:srcRect/>
          <a:stretch>
            <a:fillRect/>
          </a:stretch>
        </p:blipFill>
        <p:spPr bwMode="auto">
          <a:xfrm>
            <a:off x="3429000" y="4648200"/>
            <a:ext cx="2514600" cy="14478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smtClean="0">
                <a:solidFill>
                  <a:schemeClr val="tx1"/>
                </a:solidFill>
                <a:latin typeface="Calibri" pitchFamily="34" charset="0"/>
              </a:rPr>
              <a:t>Transient  Stability ( CONT…..)</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pic>
        <p:nvPicPr>
          <p:cNvPr id="15362" name="Picture 2"/>
          <p:cNvPicPr>
            <a:picLocks noChangeAspect="1" noChangeArrowheads="1"/>
          </p:cNvPicPr>
          <p:nvPr/>
        </p:nvPicPr>
        <p:blipFill>
          <a:blip r:embed="rId3"/>
          <a:srcRect/>
          <a:stretch>
            <a:fillRect/>
          </a:stretch>
        </p:blipFill>
        <p:spPr bwMode="auto">
          <a:xfrm>
            <a:off x="1447800" y="1371600"/>
            <a:ext cx="5562600" cy="1752600"/>
          </a:xfrm>
          <a:prstGeom prst="rect">
            <a:avLst/>
          </a:prstGeom>
          <a:noFill/>
          <a:ln w="9525">
            <a:noFill/>
            <a:miter lim="800000"/>
            <a:headEnd/>
            <a:tailEnd/>
          </a:ln>
          <a:effectLst/>
        </p:spPr>
      </p:pic>
      <p:pic>
        <p:nvPicPr>
          <p:cNvPr id="15363" name="Picture 3"/>
          <p:cNvPicPr>
            <a:picLocks noChangeAspect="1" noChangeArrowheads="1"/>
          </p:cNvPicPr>
          <p:nvPr/>
        </p:nvPicPr>
        <p:blipFill>
          <a:blip r:embed="rId4"/>
          <a:srcRect/>
          <a:stretch>
            <a:fillRect/>
          </a:stretch>
        </p:blipFill>
        <p:spPr bwMode="auto">
          <a:xfrm>
            <a:off x="1981200" y="3505200"/>
            <a:ext cx="4343400" cy="16764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6" name="Rectangle 5"/>
          <p:cNvSpPr/>
          <p:nvPr/>
        </p:nvSpPr>
        <p:spPr>
          <a:xfrm>
            <a:off x="304800" y="1066800"/>
            <a:ext cx="8382000" cy="2308324"/>
          </a:xfrm>
          <a:prstGeom prst="rect">
            <a:avLst/>
          </a:prstGeom>
        </p:spPr>
        <p:txBody>
          <a:bodyPr wrap="square">
            <a:spAutoFit/>
          </a:bodyPr>
          <a:lstStyle/>
          <a:p>
            <a:pPr algn="just"/>
            <a:r>
              <a:rPr lang="en-US" sz="2400" dirty="0" smtClean="0">
                <a:solidFill>
                  <a:schemeClr val="bg1"/>
                </a:solidFill>
                <a:latin typeface="Calibri" pitchFamily="34" charset="0"/>
              </a:rPr>
              <a:t>It is to be noted that since one of the two lines is functional during the fault, the power transfer during the fault will not be zero. The equivalent circuit during the fault is shown in Fig. 9.7. Since the fault has occurred very near to bus-4, we can assume that this bus has been short circuited. We shall find the </a:t>
            </a:r>
            <a:r>
              <a:rPr lang="en-US" sz="2400" dirty="0" err="1" smtClean="0">
                <a:solidFill>
                  <a:schemeClr val="bg1"/>
                </a:solidFill>
                <a:latin typeface="Calibri" pitchFamily="34" charset="0"/>
              </a:rPr>
              <a:t>Thevenin</a:t>
            </a:r>
            <a:r>
              <a:rPr lang="en-US" sz="2400" dirty="0" smtClean="0">
                <a:solidFill>
                  <a:schemeClr val="bg1"/>
                </a:solidFill>
                <a:latin typeface="Calibri" pitchFamily="34" charset="0"/>
              </a:rPr>
              <a:t> equivalent of the portion of the circuit to the right of the points </a:t>
            </a:r>
            <a:r>
              <a:rPr lang="en-US" sz="2400" i="1" dirty="0" smtClean="0">
                <a:solidFill>
                  <a:schemeClr val="bg1"/>
                </a:solidFill>
                <a:latin typeface="Calibri" pitchFamily="34" charset="0"/>
              </a:rPr>
              <a:t>A </a:t>
            </a:r>
            <a:r>
              <a:rPr lang="en-US" sz="2400" dirty="0" smtClean="0">
                <a:solidFill>
                  <a:schemeClr val="bg1"/>
                </a:solidFill>
                <a:latin typeface="Calibri" pitchFamily="34" charset="0"/>
              </a:rPr>
              <a:t>and </a:t>
            </a:r>
            <a:r>
              <a:rPr lang="en-US" sz="2400" i="1" dirty="0" smtClean="0">
                <a:solidFill>
                  <a:schemeClr val="bg1"/>
                </a:solidFill>
                <a:latin typeface="Calibri" pitchFamily="34" charset="0"/>
              </a:rPr>
              <a:t>B </a:t>
            </a:r>
            <a:r>
              <a:rPr lang="en-US" sz="2400" dirty="0" smtClean="0">
                <a:solidFill>
                  <a:schemeClr val="bg1"/>
                </a:solidFill>
                <a:latin typeface="Calibri" pitchFamily="34" charset="0"/>
              </a:rPr>
              <a:t>.</a:t>
            </a:r>
            <a:endParaRPr lang="en-US" sz="2400" dirty="0">
              <a:solidFill>
                <a:schemeClr val="bg1"/>
              </a:solidFill>
              <a:latin typeface="Calibri" pitchFamily="34" charset="0"/>
            </a:endParaRPr>
          </a:p>
        </p:txBody>
      </p:sp>
      <p:sp>
        <p:nvSpPr>
          <p:cNvPr id="7" name="Rectangle 6"/>
          <p:cNvSpPr/>
          <p:nvPr/>
        </p:nvSpPr>
        <p:spPr>
          <a:xfrm>
            <a:off x="457200" y="3581400"/>
            <a:ext cx="8077200" cy="1200329"/>
          </a:xfrm>
          <a:prstGeom prst="rect">
            <a:avLst/>
          </a:prstGeom>
        </p:spPr>
        <p:txBody>
          <a:bodyPr wrap="square">
            <a:spAutoFit/>
          </a:bodyPr>
          <a:lstStyle/>
          <a:p>
            <a:pPr algn="just"/>
            <a:r>
              <a:rPr lang="en-US" sz="2400" dirty="0" smtClean="0">
                <a:solidFill>
                  <a:schemeClr val="bg1"/>
                </a:solidFill>
                <a:latin typeface="Calibri" pitchFamily="34" charset="0"/>
              </a:rPr>
              <a:t>The circuit between buses 2 and 3 has been converted into an equivalent Y using Δ-Y transformation. This is shown in Fig. . From this figure we find the </a:t>
            </a:r>
            <a:r>
              <a:rPr lang="en-US" sz="2400" dirty="0" err="1" smtClean="0">
                <a:solidFill>
                  <a:schemeClr val="bg1"/>
                </a:solidFill>
                <a:latin typeface="Calibri" pitchFamily="34" charset="0"/>
              </a:rPr>
              <a:t>Thevenin</a:t>
            </a:r>
            <a:r>
              <a:rPr lang="en-US" sz="2400" dirty="0" smtClean="0">
                <a:solidFill>
                  <a:schemeClr val="bg1"/>
                </a:solidFill>
                <a:latin typeface="Calibri" pitchFamily="34" charset="0"/>
              </a:rPr>
              <a:t> impedance as</a:t>
            </a:r>
            <a:endParaRPr lang="en-US" sz="2400" dirty="0">
              <a:solidFill>
                <a:schemeClr val="bg1"/>
              </a:solidFill>
              <a:latin typeface="Calibri" pitchFamily="34" charset="0"/>
            </a:endParaRPr>
          </a:p>
        </p:txBody>
      </p:sp>
      <p:pic>
        <p:nvPicPr>
          <p:cNvPr id="1027" name="Picture 3"/>
          <p:cNvPicPr>
            <a:picLocks noChangeAspect="1" noChangeArrowheads="1"/>
          </p:cNvPicPr>
          <p:nvPr/>
        </p:nvPicPr>
        <p:blipFill>
          <a:blip r:embed="rId3"/>
          <a:srcRect/>
          <a:stretch>
            <a:fillRect/>
          </a:stretch>
        </p:blipFill>
        <p:spPr bwMode="auto">
          <a:xfrm>
            <a:off x="3352800" y="4876800"/>
            <a:ext cx="2247900" cy="942975"/>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Rectangle 4"/>
          <p:cNvSpPr/>
          <p:nvPr/>
        </p:nvSpPr>
        <p:spPr>
          <a:xfrm>
            <a:off x="457200" y="1143000"/>
            <a:ext cx="7620000" cy="1200329"/>
          </a:xfrm>
          <a:prstGeom prst="rect">
            <a:avLst/>
          </a:prstGeom>
        </p:spPr>
        <p:txBody>
          <a:bodyPr wrap="square">
            <a:spAutoFit/>
          </a:bodyPr>
          <a:lstStyle/>
          <a:p>
            <a:r>
              <a:rPr lang="en-US" sz="2400" dirty="0" smtClean="0">
                <a:solidFill>
                  <a:schemeClr val="bg1"/>
                </a:solidFill>
                <a:latin typeface="Calibri" pitchFamily="34" charset="0"/>
              </a:rPr>
              <a:t>Also the </a:t>
            </a:r>
            <a:r>
              <a:rPr lang="en-US" sz="2400" dirty="0" err="1" smtClean="0">
                <a:solidFill>
                  <a:schemeClr val="bg1"/>
                </a:solidFill>
                <a:latin typeface="Calibri" pitchFamily="34" charset="0"/>
              </a:rPr>
              <a:t>Thevenin</a:t>
            </a:r>
            <a:r>
              <a:rPr lang="en-US" sz="2400" dirty="0" smtClean="0">
                <a:solidFill>
                  <a:schemeClr val="bg1"/>
                </a:solidFill>
                <a:latin typeface="Calibri" pitchFamily="34" charset="0"/>
              </a:rPr>
              <a:t> voltage is then given by</a:t>
            </a:r>
          </a:p>
          <a:p>
            <a:r>
              <a:rPr lang="en-US" sz="2400" dirty="0" smtClean="0">
                <a:solidFill>
                  <a:schemeClr val="bg1"/>
                </a:solidFill>
                <a:latin typeface="Calibri" pitchFamily="34" charset="0"/>
              </a:rPr>
              <a:t/>
            </a:r>
            <a:br>
              <a:rPr lang="en-US" sz="2400" dirty="0" smtClean="0">
                <a:solidFill>
                  <a:schemeClr val="bg1"/>
                </a:solidFill>
                <a:latin typeface="Calibri" pitchFamily="34" charset="0"/>
              </a:rPr>
            </a:br>
            <a:endParaRPr lang="en-US" sz="2400" dirty="0">
              <a:solidFill>
                <a:schemeClr val="bg1"/>
              </a:solidFill>
              <a:latin typeface="Calibri" pitchFamily="34" charset="0"/>
            </a:endParaRPr>
          </a:p>
        </p:txBody>
      </p:sp>
      <p:pic>
        <p:nvPicPr>
          <p:cNvPr id="2050" name="Picture 2"/>
          <p:cNvPicPr>
            <a:picLocks noChangeAspect="1" noChangeArrowheads="1"/>
          </p:cNvPicPr>
          <p:nvPr/>
        </p:nvPicPr>
        <p:blipFill>
          <a:blip r:embed="rId3"/>
          <a:srcRect/>
          <a:stretch>
            <a:fillRect/>
          </a:stretch>
        </p:blipFill>
        <p:spPr bwMode="auto">
          <a:xfrm>
            <a:off x="3581400" y="1981200"/>
            <a:ext cx="2209800" cy="914400"/>
          </a:xfrm>
          <a:prstGeom prst="rect">
            <a:avLst/>
          </a:prstGeom>
          <a:noFill/>
          <a:ln w="9525">
            <a:noFill/>
            <a:miter lim="800000"/>
            <a:headEnd/>
            <a:tailEnd/>
          </a:ln>
          <a:effectLst/>
        </p:spPr>
      </p:pic>
      <p:sp>
        <p:nvSpPr>
          <p:cNvPr id="7" name="Rectangle 6"/>
          <p:cNvSpPr/>
          <p:nvPr/>
        </p:nvSpPr>
        <p:spPr>
          <a:xfrm>
            <a:off x="533400" y="3200399"/>
            <a:ext cx="8001000" cy="1200329"/>
          </a:xfrm>
          <a:prstGeom prst="rect">
            <a:avLst/>
          </a:prstGeom>
        </p:spPr>
        <p:txBody>
          <a:bodyPr wrap="square">
            <a:spAutoFit/>
          </a:bodyPr>
          <a:lstStyle/>
          <a:p>
            <a:pPr algn="just"/>
            <a:r>
              <a:rPr lang="en-US" sz="2400" dirty="0" smtClean="0">
                <a:solidFill>
                  <a:schemeClr val="bg1"/>
                </a:solidFill>
                <a:latin typeface="Calibri" pitchFamily="34" charset="0"/>
              </a:rPr>
              <a:t>The reduced circuit is shown in Fig. 9.8 (b). From this circuit we can write the following power transfer equation during the fault</a:t>
            </a:r>
            <a:endParaRPr lang="en-US" sz="2400" dirty="0">
              <a:solidFill>
                <a:schemeClr val="bg1"/>
              </a:solidFill>
              <a:latin typeface="Calibri" pitchFamily="34" charset="0"/>
            </a:endParaRPr>
          </a:p>
        </p:txBody>
      </p:sp>
      <p:pic>
        <p:nvPicPr>
          <p:cNvPr id="2051" name="Picture 3"/>
          <p:cNvPicPr>
            <a:picLocks noChangeAspect="1" noChangeArrowheads="1"/>
          </p:cNvPicPr>
          <p:nvPr/>
        </p:nvPicPr>
        <p:blipFill>
          <a:blip r:embed="rId4"/>
          <a:srcRect/>
          <a:stretch>
            <a:fillRect/>
          </a:stretch>
        </p:blipFill>
        <p:spPr bwMode="auto">
          <a:xfrm>
            <a:off x="3276600" y="4267200"/>
            <a:ext cx="2743200" cy="12192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pic>
        <p:nvPicPr>
          <p:cNvPr id="3074" name="Picture 2"/>
          <p:cNvPicPr>
            <a:picLocks noChangeAspect="1" noChangeArrowheads="1"/>
          </p:cNvPicPr>
          <p:nvPr/>
        </p:nvPicPr>
        <p:blipFill>
          <a:blip r:embed="rId3"/>
          <a:srcRect/>
          <a:stretch>
            <a:fillRect/>
          </a:stretch>
        </p:blipFill>
        <p:spPr bwMode="auto">
          <a:xfrm>
            <a:off x="1066800" y="1447800"/>
            <a:ext cx="5715000" cy="3048000"/>
          </a:xfrm>
          <a:prstGeom prst="rect">
            <a:avLst/>
          </a:prstGeom>
          <a:noFill/>
          <a:ln w="9525">
            <a:noFill/>
            <a:miter lim="800000"/>
            <a:headEnd/>
            <a:tailEnd/>
          </a:ln>
          <a:effectLst/>
        </p:spPr>
      </p:pic>
      <p:sp>
        <p:nvSpPr>
          <p:cNvPr id="6" name="Rectangle 5"/>
          <p:cNvSpPr/>
          <p:nvPr/>
        </p:nvSpPr>
        <p:spPr>
          <a:xfrm>
            <a:off x="609600" y="4952999"/>
            <a:ext cx="7772400" cy="1569660"/>
          </a:xfrm>
          <a:prstGeom prst="rect">
            <a:avLst/>
          </a:prstGeom>
        </p:spPr>
        <p:txBody>
          <a:bodyPr wrap="square">
            <a:spAutoFit/>
          </a:bodyPr>
          <a:lstStyle/>
          <a:p>
            <a:r>
              <a:rPr lang="en-US" sz="2400" dirty="0" smtClean="0">
                <a:solidFill>
                  <a:schemeClr val="bg1"/>
                </a:solidFill>
                <a:latin typeface="Calibri" pitchFamily="34" charset="0"/>
              </a:rPr>
              <a:t>Three power-angle curves are shown in Fig. . From this figure we find that</a:t>
            </a:r>
          </a:p>
          <a:p>
            <a:r>
              <a:rPr lang="en-US" sz="2400" dirty="0" smtClean="0">
                <a:solidFill>
                  <a:schemeClr val="bg1"/>
                </a:solidFill>
                <a:latin typeface="Calibri" pitchFamily="34" charset="0"/>
              </a:rPr>
              <a:t/>
            </a:r>
            <a:br>
              <a:rPr lang="en-US" sz="2400" dirty="0" smtClean="0">
                <a:solidFill>
                  <a:schemeClr val="bg1"/>
                </a:solidFill>
                <a:latin typeface="Calibri" pitchFamily="34" charset="0"/>
              </a:rPr>
            </a:br>
            <a:endParaRPr lang="en-US" sz="2400" dirty="0">
              <a:solidFill>
                <a:schemeClr val="bg1"/>
              </a:solidFill>
              <a:latin typeface="Calibri"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pic>
        <p:nvPicPr>
          <p:cNvPr id="4098" name="Picture 2"/>
          <p:cNvPicPr>
            <a:picLocks noChangeAspect="1" noChangeArrowheads="1"/>
          </p:cNvPicPr>
          <p:nvPr/>
        </p:nvPicPr>
        <p:blipFill>
          <a:blip r:embed="rId3"/>
          <a:srcRect/>
          <a:stretch>
            <a:fillRect/>
          </a:stretch>
        </p:blipFill>
        <p:spPr bwMode="auto">
          <a:xfrm>
            <a:off x="1676400" y="1295400"/>
            <a:ext cx="5943600" cy="11430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1219200" y="2743200"/>
            <a:ext cx="6477000" cy="34290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Rectangle 4"/>
          <p:cNvSpPr/>
          <p:nvPr/>
        </p:nvSpPr>
        <p:spPr>
          <a:xfrm>
            <a:off x="457200" y="990601"/>
            <a:ext cx="7391400" cy="1200329"/>
          </a:xfrm>
          <a:prstGeom prst="rect">
            <a:avLst/>
          </a:prstGeom>
        </p:spPr>
        <p:txBody>
          <a:bodyPr wrap="square">
            <a:spAutoFit/>
          </a:bodyPr>
          <a:lstStyle/>
          <a:p>
            <a:r>
              <a:rPr lang="en-US" sz="2400" dirty="0" smtClean="0">
                <a:solidFill>
                  <a:schemeClr val="bg1"/>
                </a:solidFill>
                <a:latin typeface="Calibri" pitchFamily="34" charset="0"/>
              </a:rPr>
              <a:t>The accelerating area is given by</a:t>
            </a:r>
          </a:p>
          <a:p>
            <a:r>
              <a:rPr lang="en-US" sz="2400" dirty="0" smtClean="0">
                <a:solidFill>
                  <a:schemeClr val="bg1"/>
                </a:solidFill>
                <a:latin typeface="Calibri" pitchFamily="34" charset="0"/>
              </a:rPr>
              <a:t/>
            </a:r>
            <a:br>
              <a:rPr lang="en-US" sz="2400" dirty="0" smtClean="0">
                <a:solidFill>
                  <a:schemeClr val="bg1"/>
                </a:solidFill>
                <a:latin typeface="Calibri" pitchFamily="34" charset="0"/>
              </a:rPr>
            </a:br>
            <a:endParaRPr lang="en-US" sz="2400" dirty="0">
              <a:solidFill>
                <a:schemeClr val="bg1"/>
              </a:solidFill>
              <a:latin typeface="Calibri" pitchFamily="34" charset="0"/>
            </a:endParaRPr>
          </a:p>
        </p:txBody>
      </p:sp>
      <p:pic>
        <p:nvPicPr>
          <p:cNvPr id="5122" name="Picture 2"/>
          <p:cNvPicPr>
            <a:picLocks noChangeAspect="1" noChangeArrowheads="1"/>
          </p:cNvPicPr>
          <p:nvPr/>
        </p:nvPicPr>
        <p:blipFill>
          <a:blip r:embed="rId3"/>
          <a:srcRect/>
          <a:stretch>
            <a:fillRect/>
          </a:stretch>
        </p:blipFill>
        <p:spPr bwMode="auto">
          <a:xfrm>
            <a:off x="3276600" y="1981200"/>
            <a:ext cx="3581400" cy="1981200"/>
          </a:xfrm>
          <a:prstGeom prst="rect">
            <a:avLst/>
          </a:prstGeom>
          <a:noFill/>
          <a:ln w="9525">
            <a:noFill/>
            <a:miter lim="800000"/>
            <a:headEnd/>
            <a:tailEnd/>
          </a:ln>
          <a:effectLst/>
        </p:spPr>
      </p:pic>
      <p:sp>
        <p:nvSpPr>
          <p:cNvPr id="7" name="Rectangle 6"/>
          <p:cNvSpPr/>
          <p:nvPr/>
        </p:nvSpPr>
        <p:spPr>
          <a:xfrm>
            <a:off x="762000" y="3886200"/>
            <a:ext cx="5325799" cy="461665"/>
          </a:xfrm>
          <a:prstGeom prst="rect">
            <a:avLst/>
          </a:prstGeom>
        </p:spPr>
        <p:txBody>
          <a:bodyPr wrap="square">
            <a:spAutoFit/>
          </a:bodyPr>
          <a:lstStyle/>
          <a:p>
            <a:r>
              <a:rPr lang="en-US" sz="2400" dirty="0" smtClean="0">
                <a:solidFill>
                  <a:schemeClr val="bg1"/>
                </a:solidFill>
                <a:latin typeface="Calibri" pitchFamily="34" charset="0"/>
              </a:rPr>
              <a:t>and the decelerating area </a:t>
            </a:r>
            <a:r>
              <a:rPr lang="en-US" dirty="0" smtClean="0"/>
              <a:t>is</a:t>
            </a:r>
            <a:endParaRPr lang="en-US" dirty="0"/>
          </a:p>
        </p:txBody>
      </p:sp>
      <p:pic>
        <p:nvPicPr>
          <p:cNvPr id="5123" name="Picture 3"/>
          <p:cNvPicPr>
            <a:picLocks noChangeAspect="1" noChangeArrowheads="1"/>
          </p:cNvPicPr>
          <p:nvPr/>
        </p:nvPicPr>
        <p:blipFill>
          <a:blip r:embed="rId4"/>
          <a:srcRect/>
          <a:stretch>
            <a:fillRect/>
          </a:stretch>
        </p:blipFill>
        <p:spPr bwMode="auto">
          <a:xfrm>
            <a:off x="3200400" y="4419600"/>
            <a:ext cx="3429000" cy="19812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Rectangle 4"/>
          <p:cNvSpPr/>
          <p:nvPr/>
        </p:nvSpPr>
        <p:spPr>
          <a:xfrm>
            <a:off x="685800" y="1143000"/>
            <a:ext cx="5530240" cy="461665"/>
          </a:xfrm>
          <a:prstGeom prst="rect">
            <a:avLst/>
          </a:prstGeom>
        </p:spPr>
        <p:txBody>
          <a:bodyPr wrap="square">
            <a:spAutoFit/>
          </a:bodyPr>
          <a:lstStyle/>
          <a:p>
            <a:r>
              <a:rPr lang="en-US" sz="2400" dirty="0" smtClean="0">
                <a:solidFill>
                  <a:schemeClr val="bg1"/>
                </a:solidFill>
                <a:latin typeface="Calibri" pitchFamily="34" charset="0"/>
              </a:rPr>
              <a:t>Equating the two areas we get</a:t>
            </a:r>
            <a:endParaRPr lang="en-US" sz="2400" dirty="0">
              <a:solidFill>
                <a:schemeClr val="bg1"/>
              </a:solidFill>
              <a:latin typeface="Calibri" pitchFamily="34" charset="0"/>
            </a:endParaRPr>
          </a:p>
        </p:txBody>
      </p:sp>
      <p:pic>
        <p:nvPicPr>
          <p:cNvPr id="6146" name="Picture 2"/>
          <p:cNvPicPr>
            <a:picLocks noChangeAspect="1" noChangeArrowheads="1"/>
          </p:cNvPicPr>
          <p:nvPr/>
        </p:nvPicPr>
        <p:blipFill>
          <a:blip r:embed="rId3"/>
          <a:srcRect/>
          <a:stretch>
            <a:fillRect/>
          </a:stretch>
        </p:blipFill>
        <p:spPr bwMode="auto">
          <a:xfrm>
            <a:off x="3581400" y="2057400"/>
            <a:ext cx="2209800" cy="1066800"/>
          </a:xfrm>
          <a:prstGeom prst="rect">
            <a:avLst/>
          </a:prstGeom>
          <a:noFill/>
          <a:ln w="9525">
            <a:noFill/>
            <a:miter lim="800000"/>
            <a:headEnd/>
            <a:tailEnd/>
          </a:ln>
          <a:effectLst/>
        </p:spPr>
      </p:pic>
      <p:sp>
        <p:nvSpPr>
          <p:cNvPr id="7" name="Rectangle 6"/>
          <p:cNvSpPr/>
          <p:nvPr/>
        </p:nvSpPr>
        <p:spPr>
          <a:xfrm>
            <a:off x="457200" y="3276600"/>
            <a:ext cx="8305800" cy="3046988"/>
          </a:xfrm>
          <a:prstGeom prst="rect">
            <a:avLst/>
          </a:prstGeom>
        </p:spPr>
        <p:txBody>
          <a:bodyPr wrap="square">
            <a:spAutoFit/>
          </a:bodyPr>
          <a:lstStyle/>
          <a:p>
            <a:pPr algn="just"/>
            <a:r>
              <a:rPr lang="en-US" sz="2400" dirty="0" smtClean="0">
                <a:solidFill>
                  <a:schemeClr val="bg1"/>
                </a:solidFill>
                <a:latin typeface="Calibri" pitchFamily="34" charset="0"/>
              </a:rPr>
              <a:t>As mentioned earlier, the critical clearing angle depends on the system network configuration. The critical clearing time, however, is dependent on </a:t>
            </a:r>
            <a:r>
              <a:rPr lang="en-US" sz="2400" i="1" dirty="0" smtClean="0">
                <a:solidFill>
                  <a:schemeClr val="bg1"/>
                </a:solidFill>
                <a:latin typeface="Calibri" pitchFamily="34" charset="0"/>
              </a:rPr>
              <a:t>H </a:t>
            </a:r>
            <a:r>
              <a:rPr lang="en-US" sz="2400" dirty="0" smtClean="0">
                <a:solidFill>
                  <a:schemeClr val="bg1"/>
                </a:solidFill>
                <a:latin typeface="Calibri" pitchFamily="34" charset="0"/>
              </a:rPr>
              <a:t>and will vary as this parameter varies. Usually numerical methods are employed for finding out the clearing time. We shall however demonstrate the effect of </a:t>
            </a:r>
            <a:r>
              <a:rPr lang="en-US" sz="2400" i="1" dirty="0" smtClean="0">
                <a:solidFill>
                  <a:schemeClr val="bg1"/>
                </a:solidFill>
                <a:latin typeface="Calibri" pitchFamily="34" charset="0"/>
              </a:rPr>
              <a:t>H </a:t>
            </a:r>
            <a:r>
              <a:rPr lang="en-US" sz="2400" dirty="0" smtClean="0">
                <a:solidFill>
                  <a:schemeClr val="bg1"/>
                </a:solidFill>
                <a:latin typeface="Calibri" pitchFamily="34" charset="0"/>
              </a:rPr>
              <a:t>through a MATLAB program. The program uses the built-in ordinary differential equation solver though which the swing equations are solved.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7" name="Rectangle 6"/>
          <p:cNvSpPr/>
          <p:nvPr/>
        </p:nvSpPr>
        <p:spPr>
          <a:xfrm>
            <a:off x="381000" y="1066800"/>
            <a:ext cx="6416802" cy="461665"/>
          </a:xfrm>
          <a:prstGeom prst="rect">
            <a:avLst/>
          </a:prstGeom>
        </p:spPr>
        <p:txBody>
          <a:bodyPr wrap="square">
            <a:spAutoFit/>
          </a:bodyPr>
          <a:lstStyle/>
          <a:p>
            <a:r>
              <a:rPr lang="en-US" sz="2400" dirty="0" smtClean="0">
                <a:solidFill>
                  <a:schemeClr val="bg1"/>
                </a:solidFill>
                <a:latin typeface="Calibri" pitchFamily="34" charset="0"/>
              </a:rPr>
              <a:t>Starting with swing equation</a:t>
            </a:r>
            <a:endParaRPr lang="en-US" sz="2400" dirty="0">
              <a:solidFill>
                <a:schemeClr val="bg1"/>
              </a:solidFill>
              <a:latin typeface="Calibri" pitchFamily="34" charset="0"/>
            </a:endParaRPr>
          </a:p>
        </p:txBody>
      </p:sp>
      <p:pic>
        <p:nvPicPr>
          <p:cNvPr id="1026" name="Picture 2"/>
          <p:cNvPicPr>
            <a:picLocks noChangeAspect="1" noChangeArrowheads="1"/>
          </p:cNvPicPr>
          <p:nvPr/>
        </p:nvPicPr>
        <p:blipFill>
          <a:blip r:embed="rId3"/>
          <a:srcRect/>
          <a:stretch>
            <a:fillRect/>
          </a:stretch>
        </p:blipFill>
        <p:spPr bwMode="auto">
          <a:xfrm>
            <a:off x="3962400" y="1828800"/>
            <a:ext cx="1628775" cy="838200"/>
          </a:xfrm>
          <a:prstGeom prst="rect">
            <a:avLst/>
          </a:prstGeom>
          <a:noFill/>
          <a:ln w="9525">
            <a:noFill/>
            <a:miter lim="800000"/>
            <a:headEnd/>
            <a:tailEnd/>
          </a:ln>
          <a:effectLst/>
        </p:spPr>
      </p:pic>
      <p:sp>
        <p:nvSpPr>
          <p:cNvPr id="9" name="Rectangle 8"/>
          <p:cNvSpPr/>
          <p:nvPr/>
        </p:nvSpPr>
        <p:spPr>
          <a:xfrm>
            <a:off x="762000" y="3124200"/>
            <a:ext cx="6096000" cy="1569660"/>
          </a:xfrm>
          <a:prstGeom prst="rect">
            <a:avLst/>
          </a:prstGeom>
        </p:spPr>
        <p:txBody>
          <a:bodyPr wrap="square">
            <a:spAutoFit/>
          </a:bodyPr>
          <a:lstStyle/>
          <a:p>
            <a:r>
              <a:rPr lang="en-US" sz="2400" dirty="0" smtClean="0">
                <a:solidFill>
                  <a:schemeClr val="bg1"/>
                </a:solidFill>
                <a:latin typeface="Calibri" pitchFamily="34" charset="0"/>
              </a:rPr>
              <a:t>where, M = Angular Momentum</a:t>
            </a:r>
            <a:br>
              <a:rPr lang="en-US" sz="2400" dirty="0" smtClean="0">
                <a:solidFill>
                  <a:schemeClr val="bg1"/>
                </a:solidFill>
                <a:latin typeface="Calibri" pitchFamily="34" charset="0"/>
              </a:rPr>
            </a:br>
            <a:r>
              <a:rPr lang="en-US" sz="2400" dirty="0" smtClean="0">
                <a:solidFill>
                  <a:schemeClr val="bg1"/>
                </a:solidFill>
                <a:latin typeface="Calibri" pitchFamily="34" charset="0"/>
              </a:rPr>
              <a:t>P</a:t>
            </a:r>
            <a:r>
              <a:rPr lang="en-US" sz="2400" baseline="-25000" dirty="0" smtClean="0">
                <a:solidFill>
                  <a:schemeClr val="bg1"/>
                </a:solidFill>
                <a:latin typeface="Calibri" pitchFamily="34" charset="0"/>
              </a:rPr>
              <a:t>E</a:t>
            </a:r>
            <a:r>
              <a:rPr lang="en-US" sz="2400" dirty="0" smtClean="0">
                <a:solidFill>
                  <a:schemeClr val="bg1"/>
                </a:solidFill>
                <a:latin typeface="Calibri" pitchFamily="34" charset="0"/>
              </a:rPr>
              <a:t> = Electrical Power</a:t>
            </a:r>
            <a:br>
              <a:rPr lang="en-US" sz="2400" dirty="0" smtClean="0">
                <a:solidFill>
                  <a:schemeClr val="bg1"/>
                </a:solidFill>
                <a:latin typeface="Calibri" pitchFamily="34" charset="0"/>
              </a:rPr>
            </a:br>
            <a:r>
              <a:rPr lang="en-US" sz="2400" dirty="0" smtClean="0">
                <a:solidFill>
                  <a:schemeClr val="bg1"/>
                </a:solidFill>
                <a:latin typeface="Calibri" pitchFamily="34" charset="0"/>
              </a:rPr>
              <a:t>P</a:t>
            </a:r>
            <a:r>
              <a:rPr lang="en-US" sz="2400" baseline="-25000" dirty="0" smtClean="0">
                <a:solidFill>
                  <a:schemeClr val="bg1"/>
                </a:solidFill>
                <a:latin typeface="Calibri" pitchFamily="34" charset="0"/>
              </a:rPr>
              <a:t>S</a:t>
            </a:r>
            <a:r>
              <a:rPr lang="en-US" sz="2400" dirty="0" smtClean="0">
                <a:solidFill>
                  <a:schemeClr val="bg1"/>
                </a:solidFill>
                <a:latin typeface="Calibri" pitchFamily="34" charset="0"/>
              </a:rPr>
              <a:t> = Mechanical Power</a:t>
            </a:r>
            <a:br>
              <a:rPr lang="en-US" sz="2400" dirty="0" smtClean="0">
                <a:solidFill>
                  <a:schemeClr val="bg1"/>
                </a:solidFill>
                <a:latin typeface="Calibri" pitchFamily="34" charset="0"/>
              </a:rPr>
            </a:br>
            <a:r>
              <a:rPr lang="en-US" sz="2400" dirty="0" smtClean="0">
                <a:solidFill>
                  <a:schemeClr val="bg1"/>
                </a:solidFill>
                <a:latin typeface="Calibri" pitchFamily="34" charset="0"/>
              </a:rPr>
              <a:t>δ= Load Angle</a:t>
            </a:r>
            <a:endParaRPr lang="en-US" sz="2400" dirty="0">
              <a:solidFill>
                <a:schemeClr val="bg1"/>
              </a:solidFill>
              <a:latin typeface="Calibri" pitchFamily="34" charset="0"/>
            </a:endParaRPr>
          </a:p>
        </p:txBody>
      </p:sp>
      <p:sp>
        <p:nvSpPr>
          <p:cNvPr id="10" name="Rectangle 9"/>
          <p:cNvSpPr/>
          <p:nvPr/>
        </p:nvSpPr>
        <p:spPr>
          <a:xfrm>
            <a:off x="914400" y="4953001"/>
            <a:ext cx="7239000" cy="830997"/>
          </a:xfrm>
          <a:prstGeom prst="rect">
            <a:avLst/>
          </a:prstGeom>
        </p:spPr>
        <p:txBody>
          <a:bodyPr wrap="square">
            <a:spAutoFit/>
          </a:bodyPr>
          <a:lstStyle/>
          <a:p>
            <a:r>
              <a:rPr lang="en-US" sz="2400" dirty="0" smtClean="0">
                <a:solidFill>
                  <a:schemeClr val="bg1"/>
                </a:solidFill>
                <a:latin typeface="Calibri" pitchFamily="34" charset="0"/>
              </a:rPr>
              <a:t>Multiplying both sides of the above equation by </a:t>
            </a:r>
            <a:r>
              <a:rPr lang="en-US" sz="2400" dirty="0" err="1" smtClean="0">
                <a:solidFill>
                  <a:schemeClr val="bg1"/>
                </a:solidFill>
                <a:latin typeface="Calibri" pitchFamily="34" charset="0"/>
              </a:rPr>
              <a:t>dδ</a:t>
            </a:r>
            <a:r>
              <a:rPr lang="en-US" sz="2400" dirty="0" smtClean="0">
                <a:solidFill>
                  <a:schemeClr val="bg1"/>
                </a:solidFill>
                <a:latin typeface="Calibri" pitchFamily="34" charset="0"/>
              </a:rPr>
              <a:t>/</a:t>
            </a:r>
            <a:r>
              <a:rPr lang="en-US" sz="2400" dirty="0" err="1" smtClean="0">
                <a:solidFill>
                  <a:schemeClr val="bg1"/>
                </a:solidFill>
                <a:latin typeface="Calibri" pitchFamily="34" charset="0"/>
              </a:rPr>
              <a:t>dt</a:t>
            </a:r>
            <a:r>
              <a:rPr lang="en-US" sz="2400" dirty="0" smtClean="0">
                <a:solidFill>
                  <a:schemeClr val="bg1"/>
                </a:solidFill>
                <a:latin typeface="Calibri" pitchFamily="34" charset="0"/>
              </a:rPr>
              <a:t>, we get</a:t>
            </a:r>
            <a:endParaRPr lang="en-US" sz="2400" dirty="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Rectangle 4"/>
          <p:cNvSpPr/>
          <p:nvPr/>
        </p:nvSpPr>
        <p:spPr>
          <a:xfrm>
            <a:off x="457200" y="1143000"/>
            <a:ext cx="8077200" cy="2308324"/>
          </a:xfrm>
          <a:prstGeom prst="rect">
            <a:avLst/>
          </a:prstGeom>
        </p:spPr>
        <p:txBody>
          <a:bodyPr wrap="square">
            <a:spAutoFit/>
          </a:bodyPr>
          <a:lstStyle/>
          <a:p>
            <a:pPr algn="just"/>
            <a:r>
              <a:rPr lang="en-US" sz="2400" dirty="0" smtClean="0">
                <a:solidFill>
                  <a:schemeClr val="bg1"/>
                </a:solidFill>
                <a:latin typeface="Calibri" pitchFamily="34" charset="0"/>
              </a:rPr>
              <a:t>The results obtained are listed in Table . It can be seen that as the value of </a:t>
            </a:r>
            <a:r>
              <a:rPr lang="en-US" sz="2400" i="1" dirty="0" smtClean="0">
                <a:solidFill>
                  <a:schemeClr val="bg1"/>
                </a:solidFill>
                <a:latin typeface="Calibri" pitchFamily="34" charset="0"/>
              </a:rPr>
              <a:t>H </a:t>
            </a:r>
            <a:r>
              <a:rPr lang="en-US" sz="2400" dirty="0" smtClean="0">
                <a:solidFill>
                  <a:schemeClr val="bg1"/>
                </a:solidFill>
                <a:latin typeface="Calibri" pitchFamily="34" charset="0"/>
              </a:rPr>
              <a:t>increases, the clearing time also increases, even though the clearing angle remains the same. This is obvious as the value of </a:t>
            </a:r>
            <a:r>
              <a:rPr lang="en-US" sz="2400" i="1" dirty="0" smtClean="0">
                <a:solidFill>
                  <a:schemeClr val="bg1"/>
                </a:solidFill>
                <a:latin typeface="Calibri" pitchFamily="34" charset="0"/>
              </a:rPr>
              <a:t>H </a:t>
            </a:r>
            <a:r>
              <a:rPr lang="en-US" sz="2400" dirty="0" smtClean="0">
                <a:solidFill>
                  <a:schemeClr val="bg1"/>
                </a:solidFill>
                <a:latin typeface="Calibri" pitchFamily="34" charset="0"/>
              </a:rPr>
              <a:t>increases, the response of the system becomes more sluggish due to larger inertia. Hence, the rotor takes more time to accelerate</a:t>
            </a:r>
            <a:r>
              <a:rPr lang="en-US" sz="2400" dirty="0" smtClean="0"/>
              <a:t>.</a:t>
            </a:r>
            <a:endParaRPr lang="en-US" sz="2400" dirty="0"/>
          </a:p>
        </p:txBody>
      </p:sp>
      <p:pic>
        <p:nvPicPr>
          <p:cNvPr id="7170" name="Picture 2"/>
          <p:cNvPicPr>
            <a:picLocks noChangeAspect="1" noChangeArrowheads="1"/>
          </p:cNvPicPr>
          <p:nvPr/>
        </p:nvPicPr>
        <p:blipFill>
          <a:blip r:embed="rId3"/>
          <a:srcRect/>
          <a:stretch>
            <a:fillRect/>
          </a:stretch>
        </p:blipFill>
        <p:spPr bwMode="auto">
          <a:xfrm>
            <a:off x="2971800" y="3581400"/>
            <a:ext cx="3581400" cy="22860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Rectangle 4"/>
          <p:cNvSpPr/>
          <p:nvPr/>
        </p:nvSpPr>
        <p:spPr>
          <a:xfrm>
            <a:off x="381000" y="1066800"/>
            <a:ext cx="8153400" cy="3046988"/>
          </a:xfrm>
          <a:prstGeom prst="rect">
            <a:avLst/>
          </a:prstGeom>
        </p:spPr>
        <p:txBody>
          <a:bodyPr wrap="square">
            <a:spAutoFit/>
          </a:bodyPr>
          <a:lstStyle/>
          <a:p>
            <a:r>
              <a:rPr lang="en-US" sz="2400" b="1" dirty="0" smtClean="0">
                <a:solidFill>
                  <a:schemeClr val="bg1"/>
                </a:solidFill>
                <a:latin typeface="Calibri" pitchFamily="34" charset="0"/>
              </a:rPr>
              <a:t>Critical Clearing Angle</a:t>
            </a:r>
          </a:p>
          <a:p>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The critical clearing angle is defined as the maximum change in the load angle curve before clearing the fault without loss of synchronism. In other words, when the fault occurs in the system the load angle curve begin to increase, and the system becomes unstable. The angle at which the fault becomes clear and the system becomes stable is called critical clearing angle.</a:t>
            </a:r>
            <a:endParaRPr lang="en-US" sz="2400" dirty="0">
              <a:solidFill>
                <a:schemeClr val="bg1"/>
              </a:solidFill>
              <a:latin typeface="Calibri" pitchFamily="34" charset="0"/>
            </a:endParaRPr>
          </a:p>
        </p:txBody>
      </p:sp>
      <p:sp>
        <p:nvSpPr>
          <p:cNvPr id="6" name="Rectangle 5"/>
          <p:cNvSpPr/>
          <p:nvPr/>
        </p:nvSpPr>
        <p:spPr>
          <a:xfrm>
            <a:off x="457200" y="4191000"/>
            <a:ext cx="8001000" cy="1938992"/>
          </a:xfrm>
          <a:prstGeom prst="rect">
            <a:avLst/>
          </a:prstGeom>
        </p:spPr>
        <p:txBody>
          <a:bodyPr wrap="square">
            <a:spAutoFit/>
          </a:bodyPr>
          <a:lstStyle/>
          <a:p>
            <a:pPr algn="just"/>
            <a:r>
              <a:rPr lang="en-US" sz="2400" dirty="0" smtClean="0">
                <a:solidFill>
                  <a:schemeClr val="bg1"/>
                </a:solidFill>
                <a:latin typeface="Calibri" pitchFamily="34" charset="0"/>
              </a:rPr>
              <a:t>When the initial load is given, then there is a critical clearing angle, and if the actual clearing angle exceeds a critical clearing angle, the system becomes unstable otherwise it is stable. Let the curve</a:t>
            </a:r>
            <a:r>
              <a:rPr lang="en-US" sz="2400" b="1" dirty="0" smtClean="0">
                <a:solidFill>
                  <a:schemeClr val="bg1"/>
                </a:solidFill>
                <a:latin typeface="Calibri" pitchFamily="34" charset="0"/>
              </a:rPr>
              <a:t> A</a:t>
            </a:r>
            <a:r>
              <a:rPr lang="en-US" sz="2400" dirty="0" smtClean="0">
                <a:solidFill>
                  <a:schemeClr val="bg1"/>
                </a:solidFill>
                <a:latin typeface="Calibri" pitchFamily="34" charset="0"/>
              </a:rPr>
              <a:t> represents the power angle curve for a healthy condition; </a:t>
            </a:r>
            <a:endParaRPr lang="en-US" sz="2400" dirty="0">
              <a:solidFill>
                <a:schemeClr val="bg1"/>
              </a:solidFill>
              <a:latin typeface="Calibri"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Rectangle 4"/>
          <p:cNvSpPr/>
          <p:nvPr/>
        </p:nvSpPr>
        <p:spPr>
          <a:xfrm>
            <a:off x="533400" y="1066800"/>
            <a:ext cx="8001000" cy="1200329"/>
          </a:xfrm>
          <a:prstGeom prst="rect">
            <a:avLst/>
          </a:prstGeom>
        </p:spPr>
        <p:txBody>
          <a:bodyPr wrap="square">
            <a:spAutoFit/>
          </a:bodyPr>
          <a:lstStyle/>
          <a:p>
            <a:pPr algn="just"/>
            <a:r>
              <a:rPr lang="en-US" sz="2400" dirty="0" smtClean="0">
                <a:solidFill>
                  <a:schemeClr val="bg1"/>
                </a:solidFill>
                <a:latin typeface="Calibri" pitchFamily="34" charset="0"/>
              </a:rPr>
              <a:t>curve</a:t>
            </a:r>
            <a:r>
              <a:rPr lang="en-US" sz="2400" b="1" dirty="0" smtClean="0">
                <a:solidFill>
                  <a:schemeClr val="bg1"/>
                </a:solidFill>
                <a:latin typeface="Calibri" pitchFamily="34" charset="0"/>
              </a:rPr>
              <a:t> B</a:t>
            </a:r>
            <a:r>
              <a:rPr lang="en-US" sz="2400" dirty="0" smtClean="0">
                <a:solidFill>
                  <a:schemeClr val="bg1"/>
                </a:solidFill>
                <a:latin typeface="Calibri" pitchFamily="34" charset="0"/>
              </a:rPr>
              <a:t> represents the power angle curve for faulty condition and curve </a:t>
            </a:r>
            <a:r>
              <a:rPr lang="en-US" sz="2400" b="1" dirty="0" smtClean="0">
                <a:solidFill>
                  <a:schemeClr val="bg1"/>
                </a:solidFill>
                <a:latin typeface="Calibri" pitchFamily="34" charset="0"/>
              </a:rPr>
              <a:t>C</a:t>
            </a:r>
            <a:r>
              <a:rPr lang="en-US" sz="2400" dirty="0" smtClean="0">
                <a:solidFill>
                  <a:schemeClr val="bg1"/>
                </a:solidFill>
                <a:latin typeface="Calibri" pitchFamily="34" charset="0"/>
              </a:rPr>
              <a:t> represents the power angle curve after isolation of fault as shown below.</a:t>
            </a:r>
            <a:endParaRPr lang="en-US" sz="2400" dirty="0"/>
          </a:p>
        </p:txBody>
      </p:sp>
      <p:sp>
        <p:nvSpPr>
          <p:cNvPr id="6" name="Rectangle 5"/>
          <p:cNvSpPr/>
          <p:nvPr/>
        </p:nvSpPr>
        <p:spPr>
          <a:xfrm>
            <a:off x="533400" y="2667000"/>
            <a:ext cx="8153400" cy="3046988"/>
          </a:xfrm>
          <a:prstGeom prst="rect">
            <a:avLst/>
          </a:prstGeom>
        </p:spPr>
        <p:txBody>
          <a:bodyPr wrap="square">
            <a:spAutoFit/>
          </a:bodyPr>
          <a:lstStyle/>
          <a:p>
            <a:pPr algn="just"/>
            <a:r>
              <a:rPr lang="en-US" sz="2400" dirty="0" smtClean="0">
                <a:solidFill>
                  <a:schemeClr val="bg1"/>
                </a:solidFill>
                <a:latin typeface="Calibri" pitchFamily="34" charset="0"/>
              </a:rPr>
              <a:t>Where γ</a:t>
            </a:r>
            <a:r>
              <a:rPr lang="en-US" sz="2400" baseline="-25000" dirty="0" smtClean="0">
                <a:solidFill>
                  <a:schemeClr val="bg1"/>
                </a:solidFill>
                <a:latin typeface="Calibri" pitchFamily="34" charset="0"/>
              </a:rPr>
              <a:t>1</a:t>
            </a:r>
            <a:r>
              <a:rPr lang="en-US" sz="2400" dirty="0" smtClean="0">
                <a:solidFill>
                  <a:schemeClr val="bg1"/>
                </a:solidFill>
                <a:latin typeface="Calibri" pitchFamily="34" charset="0"/>
              </a:rPr>
              <a:t> is the ratio of system reactance in healthy condition to that of during the fault and γ</a:t>
            </a:r>
            <a:r>
              <a:rPr lang="en-US" sz="2400" baseline="-25000" dirty="0" smtClean="0">
                <a:solidFill>
                  <a:schemeClr val="bg1"/>
                </a:solidFill>
                <a:latin typeface="Calibri" pitchFamily="34" charset="0"/>
              </a:rPr>
              <a:t>2</a:t>
            </a:r>
            <a:r>
              <a:rPr lang="en-US" sz="2400" dirty="0" smtClean="0">
                <a:solidFill>
                  <a:schemeClr val="bg1"/>
                </a:solidFill>
                <a:latin typeface="Calibri" pitchFamily="34" charset="0"/>
              </a:rPr>
              <a:t> is the ratio of steady state limit of the system after the isolation of fault and that of system under the initial condition.</a:t>
            </a:r>
          </a:p>
          <a:p>
            <a:pPr algn="just"/>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For transient stability limit, two areas  A</a:t>
            </a:r>
            <a:r>
              <a:rPr lang="en-US" sz="2400" baseline="-25000" dirty="0" smtClean="0">
                <a:solidFill>
                  <a:schemeClr val="bg1"/>
                </a:solidFill>
                <a:latin typeface="Calibri" pitchFamily="34" charset="0"/>
              </a:rPr>
              <a:t>1</a:t>
            </a:r>
            <a:r>
              <a:rPr lang="en-US" sz="2400" dirty="0" smtClean="0">
                <a:solidFill>
                  <a:schemeClr val="bg1"/>
                </a:solidFill>
                <a:latin typeface="Calibri" pitchFamily="34" charset="0"/>
              </a:rPr>
              <a:t> = A</a:t>
            </a:r>
            <a:r>
              <a:rPr lang="en-US" sz="2400" baseline="-25000" dirty="0" smtClean="0">
                <a:solidFill>
                  <a:schemeClr val="bg1"/>
                </a:solidFill>
                <a:latin typeface="Calibri" pitchFamily="34" charset="0"/>
              </a:rPr>
              <a:t>2</a:t>
            </a:r>
            <a:r>
              <a:rPr lang="en-US" sz="2400" dirty="0" smtClean="0">
                <a:solidFill>
                  <a:schemeClr val="bg1"/>
                </a:solidFill>
                <a:latin typeface="Calibri" pitchFamily="34" charset="0"/>
              </a:rPr>
              <a:t> or in other words the area under curve </a:t>
            </a:r>
            <a:r>
              <a:rPr lang="en-US" sz="2400" b="1" dirty="0" err="1" smtClean="0">
                <a:solidFill>
                  <a:schemeClr val="bg1"/>
                </a:solidFill>
                <a:latin typeface="Calibri" pitchFamily="34" charset="0"/>
              </a:rPr>
              <a:t>adec</a:t>
            </a:r>
            <a:r>
              <a:rPr lang="en-US" sz="2400" dirty="0" smtClean="0">
                <a:solidFill>
                  <a:schemeClr val="bg1"/>
                </a:solidFill>
                <a:latin typeface="Calibri" pitchFamily="34" charset="0"/>
              </a:rPr>
              <a:t> (rectangle) is equal to the area under the curve</a:t>
            </a:r>
            <a:r>
              <a:rPr lang="en-US" sz="2400" b="1" dirty="0" smtClean="0">
                <a:solidFill>
                  <a:schemeClr val="bg1"/>
                </a:solidFill>
                <a:latin typeface="Calibri" pitchFamily="34" charset="0"/>
              </a:rPr>
              <a:t> </a:t>
            </a:r>
            <a:r>
              <a:rPr lang="en-US" sz="2400" b="1" dirty="0" err="1" smtClean="0">
                <a:solidFill>
                  <a:schemeClr val="bg1"/>
                </a:solidFill>
                <a:latin typeface="Calibri" pitchFamily="34" charset="0"/>
              </a:rPr>
              <a:t>da’b’bce</a:t>
            </a:r>
            <a:r>
              <a:rPr lang="en-US" sz="2400" b="1" dirty="0" smtClean="0">
                <a:solidFill>
                  <a:schemeClr val="bg1"/>
                </a:solidFill>
                <a:latin typeface="Calibri" pitchFamily="34" charset="0"/>
              </a:rPr>
              <a:t>.</a:t>
            </a:r>
            <a:endParaRPr lang="en-US" sz="2400" dirty="0">
              <a:solidFill>
                <a:schemeClr val="bg1"/>
              </a:solidFill>
              <a:latin typeface="Calibri"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pic>
        <p:nvPicPr>
          <p:cNvPr id="8194" name="Picture 2"/>
          <p:cNvPicPr>
            <a:picLocks noChangeAspect="1" noChangeArrowheads="1"/>
          </p:cNvPicPr>
          <p:nvPr/>
        </p:nvPicPr>
        <p:blipFill>
          <a:blip r:embed="rId3"/>
          <a:srcRect/>
          <a:stretch>
            <a:fillRect/>
          </a:stretch>
        </p:blipFill>
        <p:spPr bwMode="auto">
          <a:xfrm>
            <a:off x="381000" y="1609724"/>
            <a:ext cx="7772400" cy="4257675"/>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2286000" y="1219200"/>
            <a:ext cx="4238625" cy="1524000"/>
          </a:xfrm>
          <a:prstGeom prst="rect">
            <a:avLst/>
          </a:prstGeom>
          <a:noFill/>
          <a:ln w="9525">
            <a:noFill/>
            <a:miter lim="800000"/>
            <a:headEnd/>
            <a:tailEnd/>
          </a:ln>
          <a:effectLst/>
        </p:spPr>
      </p:pic>
      <p:sp>
        <p:nvSpPr>
          <p:cNvPr id="4" name="Rectangle 3"/>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sp>
        <p:nvSpPr>
          <p:cNvPr id="5" name="Rectangle 4"/>
          <p:cNvSpPr/>
          <p:nvPr/>
        </p:nvSpPr>
        <p:spPr>
          <a:xfrm>
            <a:off x="609600" y="3048000"/>
            <a:ext cx="5380929" cy="461665"/>
          </a:xfrm>
          <a:prstGeom prst="rect">
            <a:avLst/>
          </a:prstGeom>
        </p:spPr>
        <p:txBody>
          <a:bodyPr wrap="square">
            <a:spAutoFit/>
          </a:bodyPr>
          <a:lstStyle/>
          <a:p>
            <a:r>
              <a:rPr lang="en-US" sz="2400" dirty="0" smtClean="0">
                <a:solidFill>
                  <a:schemeClr val="bg1"/>
                </a:solidFill>
                <a:latin typeface="Calibri" pitchFamily="34" charset="0"/>
              </a:rPr>
              <a:t>Now substituting,</a:t>
            </a:r>
            <a:endParaRPr lang="en-US" sz="2400" dirty="0">
              <a:solidFill>
                <a:schemeClr val="bg1"/>
              </a:solidFill>
              <a:latin typeface="Calibri" pitchFamily="34" charset="0"/>
            </a:endParaRPr>
          </a:p>
        </p:txBody>
      </p:sp>
      <p:pic>
        <p:nvPicPr>
          <p:cNvPr id="9219" name="Picture 3"/>
          <p:cNvPicPr>
            <a:picLocks noChangeAspect="1" noChangeArrowheads="1"/>
          </p:cNvPicPr>
          <p:nvPr/>
        </p:nvPicPr>
        <p:blipFill>
          <a:blip r:embed="rId3"/>
          <a:srcRect/>
          <a:stretch>
            <a:fillRect/>
          </a:stretch>
        </p:blipFill>
        <p:spPr bwMode="auto">
          <a:xfrm>
            <a:off x="3957638" y="3276600"/>
            <a:ext cx="1228725" cy="838200"/>
          </a:xfrm>
          <a:prstGeom prst="rect">
            <a:avLst/>
          </a:prstGeom>
          <a:noFill/>
          <a:ln w="9525">
            <a:noFill/>
            <a:miter lim="800000"/>
            <a:headEnd/>
            <a:tailEnd/>
          </a:ln>
          <a:effectLst/>
        </p:spPr>
      </p:pic>
      <p:sp>
        <p:nvSpPr>
          <p:cNvPr id="7" name="Rectangle 6"/>
          <p:cNvSpPr/>
          <p:nvPr/>
        </p:nvSpPr>
        <p:spPr>
          <a:xfrm>
            <a:off x="762000" y="4114800"/>
            <a:ext cx="4363998" cy="461665"/>
          </a:xfrm>
          <a:prstGeom prst="rect">
            <a:avLst/>
          </a:prstGeom>
        </p:spPr>
        <p:txBody>
          <a:bodyPr wrap="square">
            <a:spAutoFit/>
          </a:bodyPr>
          <a:lstStyle/>
          <a:p>
            <a:r>
              <a:rPr lang="en-US" sz="2400" dirty="0" smtClean="0">
                <a:solidFill>
                  <a:schemeClr val="bg1"/>
                </a:solidFill>
                <a:latin typeface="Calibri" pitchFamily="34" charset="0"/>
              </a:rPr>
              <a:t>we have,</a:t>
            </a:r>
            <a:endParaRPr lang="en-US" sz="2400" dirty="0">
              <a:solidFill>
                <a:schemeClr val="bg1"/>
              </a:solidFill>
              <a:latin typeface="Calibri" pitchFamily="34" charset="0"/>
            </a:endParaRPr>
          </a:p>
        </p:txBody>
      </p:sp>
      <p:pic>
        <p:nvPicPr>
          <p:cNvPr id="9220" name="Picture 4"/>
          <p:cNvPicPr>
            <a:picLocks noChangeAspect="1" noChangeArrowheads="1"/>
          </p:cNvPicPr>
          <p:nvPr/>
        </p:nvPicPr>
        <p:blipFill>
          <a:blip r:embed="rId4"/>
          <a:srcRect/>
          <a:stretch>
            <a:fillRect/>
          </a:stretch>
        </p:blipFill>
        <p:spPr bwMode="auto">
          <a:xfrm>
            <a:off x="2209800" y="4724400"/>
            <a:ext cx="4695825" cy="1066800"/>
          </a:xfrm>
          <a:prstGeom prst="rect">
            <a:avLst/>
          </a:prstGeom>
          <a:noFill/>
          <a:ln w="9525">
            <a:noFill/>
            <a:miter lim="800000"/>
            <a:headEnd/>
            <a:tailEnd/>
          </a:ln>
          <a:effectLst/>
        </p:spPr>
      </p:pic>
      <p:pic>
        <p:nvPicPr>
          <p:cNvPr id="9" name="Picture 9" descr="iarelogo.JPG"/>
          <p:cNvPicPr>
            <a:picLocks noChangeAspect="1"/>
          </p:cNvPicPr>
          <p:nvPr/>
        </p:nvPicPr>
        <p:blipFill>
          <a:blip r:embed="rId5" cstate="print"/>
          <a:srcRect/>
          <a:stretch>
            <a:fillRect/>
          </a:stretch>
        </p:blipFill>
        <p:spPr bwMode="auto">
          <a:xfrm>
            <a:off x="8305800" y="0"/>
            <a:ext cx="838200" cy="89852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10242" name="Picture 2"/>
          <p:cNvPicPr>
            <a:picLocks noChangeAspect="1" noChangeArrowheads="1"/>
          </p:cNvPicPr>
          <p:nvPr/>
        </p:nvPicPr>
        <p:blipFill>
          <a:blip r:embed="rId2"/>
          <a:srcRect/>
          <a:stretch>
            <a:fillRect/>
          </a:stretch>
        </p:blipFill>
        <p:spPr bwMode="auto">
          <a:xfrm>
            <a:off x="2362200" y="1066800"/>
            <a:ext cx="4238625" cy="990600"/>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2667000" y="2057400"/>
            <a:ext cx="3305175" cy="1143000"/>
          </a:xfrm>
          <a:prstGeom prst="rect">
            <a:avLst/>
          </a:prstGeom>
          <a:noFill/>
          <a:ln w="9525">
            <a:noFill/>
            <a:miter lim="800000"/>
            <a:headEnd/>
            <a:tailEnd/>
          </a:ln>
          <a:effectLst/>
        </p:spPr>
      </p:pic>
      <p:sp>
        <p:nvSpPr>
          <p:cNvPr id="6" name="Rectangle 5"/>
          <p:cNvSpPr/>
          <p:nvPr/>
        </p:nvSpPr>
        <p:spPr>
          <a:xfrm>
            <a:off x="990600" y="3244334"/>
            <a:ext cx="5194727" cy="461665"/>
          </a:xfrm>
          <a:prstGeom prst="rect">
            <a:avLst/>
          </a:prstGeom>
        </p:spPr>
        <p:txBody>
          <a:bodyPr wrap="square">
            <a:spAutoFit/>
          </a:bodyPr>
          <a:lstStyle/>
          <a:p>
            <a:r>
              <a:rPr lang="en-US" sz="2400" dirty="0" smtClean="0">
                <a:solidFill>
                  <a:schemeClr val="bg1"/>
                </a:solidFill>
                <a:latin typeface="Calibri" pitchFamily="34" charset="0"/>
              </a:rPr>
              <a:t>Also from the curves</a:t>
            </a:r>
            <a:endParaRPr lang="en-US" sz="2400" dirty="0">
              <a:solidFill>
                <a:schemeClr val="bg1"/>
              </a:solidFill>
              <a:latin typeface="Calibri" pitchFamily="34" charset="0"/>
            </a:endParaRPr>
          </a:p>
        </p:txBody>
      </p:sp>
      <p:pic>
        <p:nvPicPr>
          <p:cNvPr id="10244" name="Picture 4"/>
          <p:cNvPicPr>
            <a:picLocks noChangeAspect="1" noChangeArrowheads="1"/>
          </p:cNvPicPr>
          <p:nvPr/>
        </p:nvPicPr>
        <p:blipFill>
          <a:blip r:embed="rId4"/>
          <a:srcRect/>
          <a:stretch>
            <a:fillRect/>
          </a:stretch>
        </p:blipFill>
        <p:spPr bwMode="auto">
          <a:xfrm>
            <a:off x="2743200" y="3810000"/>
            <a:ext cx="3571875" cy="1143000"/>
          </a:xfrm>
          <a:prstGeom prst="rect">
            <a:avLst/>
          </a:prstGeom>
          <a:noFill/>
          <a:ln w="9525">
            <a:noFill/>
            <a:miter lim="800000"/>
            <a:headEnd/>
            <a:tailEnd/>
          </a:ln>
          <a:effectLst/>
        </p:spPr>
      </p:pic>
      <p:pic>
        <p:nvPicPr>
          <p:cNvPr id="10245" name="Picture 5"/>
          <p:cNvPicPr>
            <a:picLocks noChangeAspect="1" noChangeArrowheads="1"/>
          </p:cNvPicPr>
          <p:nvPr/>
        </p:nvPicPr>
        <p:blipFill>
          <a:blip r:embed="rId5"/>
          <a:srcRect/>
          <a:stretch>
            <a:fillRect/>
          </a:stretch>
        </p:blipFill>
        <p:spPr bwMode="auto">
          <a:xfrm>
            <a:off x="3581400" y="5181600"/>
            <a:ext cx="1847850" cy="990600"/>
          </a:xfrm>
          <a:prstGeom prst="rect">
            <a:avLst/>
          </a:prstGeom>
          <a:noFill/>
          <a:ln w="9525">
            <a:noFill/>
            <a:miter lim="800000"/>
            <a:headEnd/>
            <a:tailEnd/>
          </a:ln>
          <a:effectLst/>
        </p:spPr>
      </p:pic>
      <p:pic>
        <p:nvPicPr>
          <p:cNvPr id="9" name="Picture 9" descr="iarelogo.JPG"/>
          <p:cNvPicPr>
            <a:picLocks noChangeAspect="1"/>
          </p:cNvPicPr>
          <p:nvPr/>
        </p:nvPicPr>
        <p:blipFill>
          <a:blip r:embed="rId6" cstate="print"/>
          <a:srcRect/>
          <a:stretch>
            <a:fillRect/>
          </a:stretch>
        </p:blipFill>
        <p:spPr bwMode="auto">
          <a:xfrm>
            <a:off x="8305800" y="0"/>
            <a:ext cx="838200" cy="898525"/>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sp>
        <p:nvSpPr>
          <p:cNvPr id="4" name="Rectangle 3"/>
          <p:cNvSpPr/>
          <p:nvPr/>
        </p:nvSpPr>
        <p:spPr>
          <a:xfrm>
            <a:off x="533400" y="1143001"/>
            <a:ext cx="7924800" cy="830997"/>
          </a:xfrm>
          <a:prstGeom prst="rect">
            <a:avLst/>
          </a:prstGeom>
        </p:spPr>
        <p:txBody>
          <a:bodyPr wrap="square">
            <a:spAutoFit/>
          </a:bodyPr>
          <a:lstStyle/>
          <a:p>
            <a:pPr algn="just"/>
            <a:r>
              <a:rPr lang="en-US" sz="2400" dirty="0" smtClean="0">
                <a:solidFill>
                  <a:schemeClr val="bg1"/>
                </a:solidFill>
                <a:latin typeface="Calibri" pitchFamily="34" charset="0"/>
              </a:rPr>
              <a:t>Thus if γ</a:t>
            </a:r>
            <a:r>
              <a:rPr lang="en-US" sz="2400" baseline="-25000" dirty="0" smtClean="0">
                <a:solidFill>
                  <a:schemeClr val="bg1"/>
                </a:solidFill>
                <a:latin typeface="Calibri" pitchFamily="34" charset="0"/>
              </a:rPr>
              <a:t>1</a:t>
            </a:r>
            <a:r>
              <a:rPr lang="en-US" sz="2400" dirty="0" smtClean="0">
                <a:solidFill>
                  <a:schemeClr val="bg1"/>
                </a:solidFill>
                <a:latin typeface="Calibri" pitchFamily="34" charset="0"/>
              </a:rPr>
              <a:t>, γ</a:t>
            </a:r>
            <a:r>
              <a:rPr lang="en-US" sz="2400" baseline="-25000" dirty="0" smtClean="0">
                <a:solidFill>
                  <a:schemeClr val="bg1"/>
                </a:solidFill>
                <a:latin typeface="Calibri" pitchFamily="34" charset="0"/>
              </a:rPr>
              <a:t>2</a:t>
            </a:r>
            <a:r>
              <a:rPr lang="en-US" sz="2400" dirty="0" smtClean="0">
                <a:solidFill>
                  <a:schemeClr val="bg1"/>
                </a:solidFill>
                <a:latin typeface="Calibri" pitchFamily="34" charset="0"/>
              </a:rPr>
              <a:t>, and δ</a:t>
            </a:r>
            <a:r>
              <a:rPr lang="en-US" sz="2400" baseline="-25000" dirty="0" smtClean="0">
                <a:solidFill>
                  <a:schemeClr val="bg1"/>
                </a:solidFill>
                <a:latin typeface="Calibri" pitchFamily="34" charset="0"/>
              </a:rPr>
              <a:t>0</a:t>
            </a:r>
            <a:r>
              <a:rPr lang="en-US" sz="2400" dirty="0" smtClean="0">
                <a:solidFill>
                  <a:schemeClr val="bg1"/>
                </a:solidFill>
                <a:latin typeface="Calibri" pitchFamily="34" charset="0"/>
              </a:rPr>
              <a:t> are known, the critical clearing angle </a:t>
            </a:r>
            <a:r>
              <a:rPr lang="en-US" sz="2400" dirty="0" err="1" smtClean="0">
                <a:solidFill>
                  <a:schemeClr val="bg1"/>
                </a:solidFill>
                <a:latin typeface="Calibri" pitchFamily="34" charset="0"/>
              </a:rPr>
              <a:t>δc</a:t>
            </a:r>
            <a:r>
              <a:rPr lang="en-US" sz="2400" dirty="0" smtClean="0">
                <a:solidFill>
                  <a:schemeClr val="bg1"/>
                </a:solidFill>
                <a:latin typeface="Calibri" pitchFamily="34" charset="0"/>
              </a:rPr>
              <a:t> can be determined.</a:t>
            </a:r>
            <a:endParaRPr lang="en-US" sz="2400" dirty="0">
              <a:solidFill>
                <a:schemeClr val="bg1"/>
              </a:solidFill>
              <a:latin typeface="Calibri" pitchFamily="34" charset="0"/>
            </a:endParaRPr>
          </a:p>
        </p:txBody>
      </p:sp>
      <p:pic>
        <p:nvPicPr>
          <p:cNvPr id="11266" name="Picture 2"/>
          <p:cNvPicPr>
            <a:picLocks noChangeAspect="1" noChangeArrowheads="1"/>
          </p:cNvPicPr>
          <p:nvPr/>
        </p:nvPicPr>
        <p:blipFill>
          <a:blip r:embed="rId2"/>
          <a:srcRect/>
          <a:stretch>
            <a:fillRect/>
          </a:stretch>
        </p:blipFill>
        <p:spPr bwMode="auto">
          <a:xfrm>
            <a:off x="1143000" y="2133600"/>
            <a:ext cx="6934200" cy="3810000"/>
          </a:xfrm>
          <a:prstGeom prst="rect">
            <a:avLst/>
          </a:prstGeom>
          <a:noFill/>
          <a:ln w="9525">
            <a:noFill/>
            <a:miter lim="800000"/>
            <a:headEnd/>
            <a:tailEnd/>
          </a:ln>
          <a:effectLst/>
        </p:spPr>
      </p:pic>
      <p:pic>
        <p:nvPicPr>
          <p:cNvPr id="6" name="Picture 9" descr="iarelogo.JPG"/>
          <p:cNvPicPr>
            <a:picLocks noChangeAspect="1"/>
          </p:cNvPicPr>
          <p:nvPr/>
        </p:nvPicPr>
        <p:blipFill>
          <a:blip r:embed="rId3" cstate="print"/>
          <a:srcRect/>
          <a:stretch>
            <a:fillRect/>
          </a:stretch>
        </p:blipFill>
        <p:spPr bwMode="auto">
          <a:xfrm>
            <a:off x="8305800" y="0"/>
            <a:ext cx="838200" cy="898525"/>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sp>
        <p:nvSpPr>
          <p:cNvPr id="4" name="Rectangle 3"/>
          <p:cNvSpPr/>
          <p:nvPr/>
        </p:nvSpPr>
        <p:spPr>
          <a:xfrm>
            <a:off x="228600" y="1143001"/>
            <a:ext cx="8382000" cy="3416320"/>
          </a:xfrm>
          <a:prstGeom prst="rect">
            <a:avLst/>
          </a:prstGeom>
        </p:spPr>
        <p:txBody>
          <a:bodyPr wrap="square">
            <a:spAutoFit/>
          </a:bodyPr>
          <a:lstStyle/>
          <a:p>
            <a:r>
              <a:rPr lang="en-US" sz="2400" b="1" dirty="0" smtClean="0">
                <a:solidFill>
                  <a:schemeClr val="bg1"/>
                </a:solidFill>
                <a:latin typeface="Calibri" pitchFamily="34" charset="0"/>
              </a:rPr>
              <a:t>Numerical Solution of Swing Equation</a:t>
            </a:r>
          </a:p>
          <a:p>
            <a:endParaRPr lang="en-US" sz="2400" b="1" dirty="0" smtClean="0">
              <a:solidFill>
                <a:schemeClr val="bg1"/>
              </a:solidFill>
              <a:latin typeface="Calibri" pitchFamily="34" charset="0"/>
            </a:endParaRPr>
          </a:p>
          <a:p>
            <a:pPr algn="just"/>
            <a:r>
              <a:rPr lang="en-US" sz="2400" dirty="0" smtClean="0">
                <a:solidFill>
                  <a:schemeClr val="bg1"/>
                </a:solidFill>
                <a:latin typeface="Calibri" pitchFamily="34" charset="0"/>
              </a:rPr>
              <a:t>There are several sophisticated methods for solving the swing equation. The step-by-step or point-by-point method is conventional, approximate but well tried and proven method. This method determines the changes in the rotor angular position during a short interval of time.</a:t>
            </a:r>
          </a:p>
          <a:p>
            <a:pPr algn="just"/>
            <a:endParaRPr lang="en-US" sz="2400" dirty="0" smtClean="0">
              <a:solidFill>
                <a:schemeClr val="bg1"/>
              </a:solidFill>
              <a:latin typeface="Calibri" pitchFamily="34" charset="0"/>
            </a:endParaRPr>
          </a:p>
          <a:p>
            <a:r>
              <a:rPr lang="en-US" sz="2400" b="1" dirty="0" smtClean="0">
                <a:solidFill>
                  <a:schemeClr val="bg1"/>
                </a:solidFill>
                <a:latin typeface="Calibri" pitchFamily="34" charset="0"/>
              </a:rPr>
              <a:t>Consider the swing equation</a:t>
            </a:r>
            <a:r>
              <a:rPr lang="en-US" sz="2400" dirty="0" smtClean="0">
                <a:solidFill>
                  <a:schemeClr val="bg1"/>
                </a:solidFill>
                <a:latin typeface="Calibri" pitchFamily="34" charset="0"/>
              </a:rPr>
              <a:t>:</a:t>
            </a:r>
            <a:endParaRPr lang="en-US" sz="2400" dirty="0">
              <a:solidFill>
                <a:schemeClr val="bg1"/>
              </a:solidFill>
              <a:latin typeface="Calibri" pitchFamily="34" charset="0"/>
            </a:endParaRPr>
          </a:p>
        </p:txBody>
      </p:sp>
      <p:pic>
        <p:nvPicPr>
          <p:cNvPr id="12290" name="Picture 2"/>
          <p:cNvPicPr>
            <a:picLocks noChangeAspect="1" noChangeArrowheads="1"/>
          </p:cNvPicPr>
          <p:nvPr/>
        </p:nvPicPr>
        <p:blipFill>
          <a:blip r:embed="rId2"/>
          <a:srcRect/>
          <a:stretch>
            <a:fillRect/>
          </a:stretch>
        </p:blipFill>
        <p:spPr bwMode="auto">
          <a:xfrm>
            <a:off x="3505200" y="4724400"/>
            <a:ext cx="1943100" cy="990600"/>
          </a:xfrm>
          <a:prstGeom prst="rect">
            <a:avLst/>
          </a:prstGeom>
          <a:noFill/>
          <a:ln w="9525">
            <a:noFill/>
            <a:miter lim="800000"/>
            <a:headEnd/>
            <a:tailEnd/>
          </a:ln>
          <a:effectLst/>
        </p:spPr>
      </p:pic>
      <p:pic>
        <p:nvPicPr>
          <p:cNvPr id="6" name="Picture 9" descr="iarelogo.JPG"/>
          <p:cNvPicPr>
            <a:picLocks noChangeAspect="1"/>
          </p:cNvPicPr>
          <p:nvPr/>
        </p:nvPicPr>
        <p:blipFill>
          <a:blip r:embed="rId3" cstate="print"/>
          <a:srcRect/>
          <a:stretch>
            <a:fillRect/>
          </a:stretch>
        </p:blipFill>
        <p:spPr bwMode="auto">
          <a:xfrm>
            <a:off x="8305800" y="0"/>
            <a:ext cx="838200" cy="898525"/>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sp>
        <p:nvSpPr>
          <p:cNvPr id="4" name="Rectangle 3"/>
          <p:cNvSpPr/>
          <p:nvPr/>
        </p:nvSpPr>
        <p:spPr>
          <a:xfrm>
            <a:off x="457200" y="1143000"/>
            <a:ext cx="8305800" cy="1200329"/>
          </a:xfrm>
          <a:prstGeom prst="rect">
            <a:avLst/>
          </a:prstGeom>
        </p:spPr>
        <p:txBody>
          <a:bodyPr wrap="square">
            <a:spAutoFit/>
          </a:bodyPr>
          <a:lstStyle/>
          <a:p>
            <a:pPr algn="just"/>
            <a:r>
              <a:rPr lang="en-US" sz="2400" dirty="0" smtClean="0">
                <a:solidFill>
                  <a:schemeClr val="bg1"/>
                </a:solidFill>
                <a:latin typeface="Calibri" pitchFamily="34" charset="0"/>
              </a:rPr>
              <a:t>The solution δ(t) is obtained at discrete intervals of time with interval spread of </a:t>
            </a:r>
            <a:r>
              <a:rPr lang="en-US" sz="2400" dirty="0" err="1" smtClean="0">
                <a:solidFill>
                  <a:schemeClr val="bg1"/>
                </a:solidFill>
                <a:latin typeface="Calibri" pitchFamily="34" charset="0"/>
              </a:rPr>
              <a:t>Δt</a:t>
            </a:r>
            <a:r>
              <a:rPr lang="en-US" sz="2400" dirty="0" smtClean="0">
                <a:solidFill>
                  <a:schemeClr val="bg1"/>
                </a:solidFill>
                <a:latin typeface="Calibri" pitchFamily="34" charset="0"/>
              </a:rPr>
              <a:t> uniform throughout.</a:t>
            </a:r>
          </a:p>
          <a:p>
            <a:pPr algn="just"/>
            <a:endParaRPr lang="en-US" sz="2400" dirty="0">
              <a:solidFill>
                <a:schemeClr val="bg1"/>
              </a:solidFill>
              <a:latin typeface="Calibri" pitchFamily="34" charset="0"/>
            </a:endParaRPr>
          </a:p>
        </p:txBody>
      </p:sp>
      <p:sp>
        <p:nvSpPr>
          <p:cNvPr id="5" name="Rectangle 4"/>
          <p:cNvSpPr/>
          <p:nvPr/>
        </p:nvSpPr>
        <p:spPr>
          <a:xfrm>
            <a:off x="457200" y="1981200"/>
            <a:ext cx="8305800" cy="4154984"/>
          </a:xfrm>
          <a:prstGeom prst="rect">
            <a:avLst/>
          </a:prstGeom>
        </p:spPr>
        <p:txBody>
          <a:bodyPr wrap="square">
            <a:spAutoFit/>
          </a:bodyPr>
          <a:lstStyle/>
          <a:p>
            <a:endParaRPr lang="en-US" sz="2400" b="1" dirty="0" smtClean="0">
              <a:solidFill>
                <a:schemeClr val="bg1"/>
              </a:solidFill>
              <a:latin typeface="Calibri" pitchFamily="34" charset="0"/>
            </a:endParaRPr>
          </a:p>
          <a:p>
            <a:pPr algn="just"/>
            <a:r>
              <a:rPr lang="en-US" sz="2400" b="1" dirty="0" smtClean="0">
                <a:solidFill>
                  <a:schemeClr val="bg1"/>
                </a:solidFill>
                <a:latin typeface="Calibri" pitchFamily="34" charset="0"/>
              </a:rPr>
              <a:t>Accelerating power, P</a:t>
            </a:r>
            <a:r>
              <a:rPr lang="en-US" sz="2400" b="1" baseline="-25000" dirty="0" smtClean="0">
                <a:solidFill>
                  <a:schemeClr val="bg1"/>
                </a:solidFill>
                <a:latin typeface="Calibri" pitchFamily="34" charset="0"/>
              </a:rPr>
              <a:t>A</a:t>
            </a:r>
            <a:r>
              <a:rPr lang="en-US" sz="2400" b="1" dirty="0" smtClean="0">
                <a:solidFill>
                  <a:schemeClr val="bg1"/>
                </a:solidFill>
                <a:latin typeface="Calibri" pitchFamily="34" charset="0"/>
              </a:rPr>
              <a:t> and change in speed, which are continuous function of time and are described as below:</a:t>
            </a:r>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1. The accelerating power P</a:t>
            </a:r>
            <a:r>
              <a:rPr lang="en-US" sz="2400" baseline="-25000" dirty="0" smtClean="0">
                <a:solidFill>
                  <a:schemeClr val="bg1"/>
                </a:solidFill>
                <a:latin typeface="Calibri" pitchFamily="34" charset="0"/>
              </a:rPr>
              <a:t>A</a:t>
            </a:r>
            <a:r>
              <a:rPr lang="en-US" sz="2400" dirty="0" smtClean="0">
                <a:solidFill>
                  <a:schemeClr val="bg1"/>
                </a:solidFill>
                <a:latin typeface="Calibri" pitchFamily="34" charset="0"/>
              </a:rPr>
              <a:t> computed at the beginning of an interval is assumed to remain constant from the middle of the preceding interval to the middle of the interval being considered, as illustrated in Fig. </a:t>
            </a:r>
          </a:p>
          <a:p>
            <a:pPr algn="just"/>
            <a:r>
              <a:rPr lang="en-US" sz="2400" dirty="0" smtClean="0">
                <a:solidFill>
                  <a:schemeClr val="bg1"/>
                </a:solidFill>
                <a:latin typeface="Calibri" pitchFamily="34" charset="0"/>
              </a:rPr>
              <a:t>2. The angular rotor velocity ω’, i.e., </a:t>
            </a:r>
            <a:r>
              <a:rPr lang="en-US" sz="2400" dirty="0" err="1" smtClean="0">
                <a:solidFill>
                  <a:schemeClr val="bg1"/>
                </a:solidFill>
                <a:latin typeface="Calibri" pitchFamily="34" charset="0"/>
              </a:rPr>
              <a:t>dδ</a:t>
            </a:r>
            <a:r>
              <a:rPr lang="en-US" sz="2400" dirty="0" smtClean="0">
                <a:solidFill>
                  <a:schemeClr val="bg1"/>
                </a:solidFill>
                <a:latin typeface="Calibri" pitchFamily="34" charset="0"/>
              </a:rPr>
              <a:t>/</a:t>
            </a:r>
            <a:r>
              <a:rPr lang="en-US" sz="2400" dirty="0" err="1" smtClean="0">
                <a:solidFill>
                  <a:schemeClr val="bg1"/>
                </a:solidFill>
                <a:latin typeface="Calibri" pitchFamily="34" charset="0"/>
              </a:rPr>
              <a:t>dt</a:t>
            </a:r>
            <a:r>
              <a:rPr lang="en-US" sz="2400" dirty="0" smtClean="0">
                <a:solidFill>
                  <a:schemeClr val="bg1"/>
                </a:solidFill>
                <a:latin typeface="Calibri" pitchFamily="34" charset="0"/>
              </a:rPr>
              <a:t> (over and above synchronous velocity ω</a:t>
            </a:r>
            <a:r>
              <a:rPr lang="en-US" sz="2400" baseline="-25000" dirty="0" smtClean="0">
                <a:solidFill>
                  <a:schemeClr val="bg1"/>
                </a:solidFill>
                <a:latin typeface="Calibri" pitchFamily="34" charset="0"/>
              </a:rPr>
              <a:t>0</a:t>
            </a:r>
            <a:r>
              <a:rPr lang="en-US" sz="2400" dirty="0" smtClean="0">
                <a:solidFill>
                  <a:schemeClr val="bg1"/>
                </a:solidFill>
                <a:latin typeface="Calibri" pitchFamily="34" charset="0"/>
              </a:rPr>
              <a:t>) is assumed to remain constant throughout any interval at the value computed for the middle of the interval, as illustrated in Fig. </a:t>
            </a:r>
            <a:endParaRPr lang="en-US" sz="2400" dirty="0">
              <a:solidFill>
                <a:schemeClr val="bg1"/>
              </a:solidFill>
              <a:latin typeface="Calibri" pitchFamily="34" charset="0"/>
            </a:endParaRPr>
          </a:p>
        </p:txBody>
      </p:sp>
      <p:pic>
        <p:nvPicPr>
          <p:cNvPr id="6"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13314" name="Picture 2"/>
          <p:cNvPicPr>
            <a:picLocks noChangeAspect="1" noChangeArrowheads="1"/>
          </p:cNvPicPr>
          <p:nvPr/>
        </p:nvPicPr>
        <p:blipFill>
          <a:blip r:embed="rId2"/>
          <a:srcRect/>
          <a:stretch>
            <a:fillRect/>
          </a:stretch>
        </p:blipFill>
        <p:spPr bwMode="auto">
          <a:xfrm>
            <a:off x="457200" y="1219200"/>
            <a:ext cx="8305800" cy="4800600"/>
          </a:xfrm>
          <a:prstGeom prst="rect">
            <a:avLst/>
          </a:prstGeom>
          <a:noFill/>
          <a:ln w="9525">
            <a:noFill/>
            <a:miter lim="800000"/>
            <a:headEnd/>
            <a:tailEnd/>
          </a:ln>
          <a:effectLst/>
        </p:spPr>
      </p:pic>
      <p:pic>
        <p:nvPicPr>
          <p:cNvPr id="5" name="Picture 9" descr="iarelogo.JPG"/>
          <p:cNvPicPr>
            <a:picLocks noChangeAspect="1"/>
          </p:cNvPicPr>
          <p:nvPr/>
        </p:nvPicPr>
        <p:blipFill>
          <a:blip r:embed="rId3" cstate="print"/>
          <a:srcRect/>
          <a:stretch>
            <a:fillRect/>
          </a:stretch>
        </p:blipFill>
        <p:spPr bwMode="auto">
          <a:xfrm>
            <a:off x="8305800" y="0"/>
            <a:ext cx="838200" cy="89852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pic>
        <p:nvPicPr>
          <p:cNvPr id="2050" name="Picture 2"/>
          <p:cNvPicPr>
            <a:picLocks noChangeAspect="1" noChangeArrowheads="1"/>
          </p:cNvPicPr>
          <p:nvPr/>
        </p:nvPicPr>
        <p:blipFill>
          <a:blip r:embed="rId3"/>
          <a:srcRect/>
          <a:stretch>
            <a:fillRect/>
          </a:stretch>
        </p:blipFill>
        <p:spPr bwMode="auto">
          <a:xfrm>
            <a:off x="3200400" y="1219200"/>
            <a:ext cx="2809875" cy="9906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3276600" y="2362200"/>
            <a:ext cx="2743200" cy="990600"/>
          </a:xfrm>
          <a:prstGeom prst="rect">
            <a:avLst/>
          </a:prstGeom>
          <a:noFill/>
          <a:ln w="9525">
            <a:noFill/>
            <a:miter lim="800000"/>
            <a:headEnd/>
            <a:tailEnd/>
          </a:ln>
          <a:effectLst/>
        </p:spPr>
      </p:pic>
      <p:sp>
        <p:nvSpPr>
          <p:cNvPr id="12" name="Rectangle 11"/>
          <p:cNvSpPr/>
          <p:nvPr/>
        </p:nvSpPr>
        <p:spPr>
          <a:xfrm>
            <a:off x="457200" y="3657600"/>
            <a:ext cx="8077200" cy="1200329"/>
          </a:xfrm>
          <a:prstGeom prst="rect">
            <a:avLst/>
          </a:prstGeom>
        </p:spPr>
        <p:txBody>
          <a:bodyPr wrap="square">
            <a:spAutoFit/>
          </a:bodyPr>
          <a:lstStyle/>
          <a:p>
            <a:r>
              <a:rPr lang="en-US" sz="2400" dirty="0" smtClean="0">
                <a:solidFill>
                  <a:schemeClr val="bg1"/>
                </a:solidFill>
                <a:latin typeface="Calibri" pitchFamily="34" charset="0"/>
              </a:rPr>
              <a:t>Rearranging, multiplying by </a:t>
            </a:r>
            <a:r>
              <a:rPr lang="en-US" sz="2400" dirty="0" err="1" smtClean="0">
                <a:solidFill>
                  <a:schemeClr val="bg1"/>
                </a:solidFill>
                <a:latin typeface="Calibri" pitchFamily="34" charset="0"/>
              </a:rPr>
              <a:t>dt</a:t>
            </a:r>
            <a:r>
              <a:rPr lang="en-US" sz="2400" dirty="0" smtClean="0">
                <a:solidFill>
                  <a:schemeClr val="bg1"/>
                </a:solidFill>
                <a:latin typeface="Calibri" pitchFamily="34" charset="0"/>
              </a:rPr>
              <a:t> and integrating, we have</a:t>
            </a:r>
          </a:p>
          <a:p>
            <a:r>
              <a:rPr lang="en-US" sz="2400" dirty="0" smtClean="0">
                <a:solidFill>
                  <a:schemeClr val="bg1"/>
                </a:solidFill>
                <a:latin typeface="Calibri" pitchFamily="34" charset="0"/>
                <a:hlinkClick r:id="rId5"/>
              </a:rPr>
              <a:t/>
            </a:r>
            <a:br>
              <a:rPr lang="en-US" sz="2400" dirty="0" smtClean="0">
                <a:solidFill>
                  <a:schemeClr val="bg1"/>
                </a:solidFill>
                <a:latin typeface="Calibri" pitchFamily="34" charset="0"/>
                <a:hlinkClick r:id="rId5"/>
              </a:rPr>
            </a:br>
            <a:endParaRPr lang="en-US" sz="2400" dirty="0">
              <a:solidFill>
                <a:schemeClr val="bg1"/>
              </a:solidFill>
              <a:latin typeface="Calibri" pitchFamily="34" charset="0"/>
            </a:endParaRPr>
          </a:p>
        </p:txBody>
      </p:sp>
      <p:pic>
        <p:nvPicPr>
          <p:cNvPr id="2052" name="Picture 4"/>
          <p:cNvPicPr>
            <a:picLocks noChangeAspect="1" noChangeArrowheads="1"/>
          </p:cNvPicPr>
          <p:nvPr/>
        </p:nvPicPr>
        <p:blipFill>
          <a:blip r:embed="rId6"/>
          <a:srcRect/>
          <a:stretch>
            <a:fillRect/>
          </a:stretch>
        </p:blipFill>
        <p:spPr bwMode="auto">
          <a:xfrm>
            <a:off x="2819400" y="4267200"/>
            <a:ext cx="3200400" cy="190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sp>
        <p:nvSpPr>
          <p:cNvPr id="4" name="Rectangle 3"/>
          <p:cNvSpPr/>
          <p:nvPr/>
        </p:nvSpPr>
        <p:spPr>
          <a:xfrm>
            <a:off x="457200" y="1143000"/>
            <a:ext cx="8229600" cy="830997"/>
          </a:xfrm>
          <a:prstGeom prst="rect">
            <a:avLst/>
          </a:prstGeom>
        </p:spPr>
        <p:txBody>
          <a:bodyPr wrap="square">
            <a:spAutoFit/>
          </a:bodyPr>
          <a:lstStyle/>
          <a:p>
            <a:pPr algn="just"/>
            <a:r>
              <a:rPr lang="en-US" sz="2400" dirty="0" smtClean="0">
                <a:solidFill>
                  <a:schemeClr val="bg1"/>
                </a:solidFill>
                <a:latin typeface="Calibri" pitchFamily="34" charset="0"/>
              </a:rPr>
              <a:t>The equation for accelerating power at the end of the (n – 1)</a:t>
            </a:r>
            <a:r>
              <a:rPr lang="en-US" sz="2400" baseline="30000" dirty="0" err="1" smtClean="0">
                <a:solidFill>
                  <a:schemeClr val="bg1"/>
                </a:solidFill>
                <a:latin typeface="Calibri" pitchFamily="34" charset="0"/>
              </a:rPr>
              <a:t>th</a:t>
            </a:r>
            <a:r>
              <a:rPr lang="en-US" sz="2400" dirty="0" smtClean="0">
                <a:solidFill>
                  <a:schemeClr val="bg1"/>
                </a:solidFill>
                <a:latin typeface="Calibri" pitchFamily="34" charset="0"/>
              </a:rPr>
              <a:t> interval or for nth interval can be written as –</a:t>
            </a:r>
            <a:endParaRPr lang="en-US" sz="2400" dirty="0">
              <a:solidFill>
                <a:schemeClr val="bg1"/>
              </a:solidFill>
              <a:latin typeface="Calibri" pitchFamily="34" charset="0"/>
            </a:endParaRPr>
          </a:p>
        </p:txBody>
      </p:sp>
      <p:pic>
        <p:nvPicPr>
          <p:cNvPr id="14338" name="Picture 2"/>
          <p:cNvPicPr>
            <a:picLocks noChangeAspect="1" noChangeArrowheads="1"/>
          </p:cNvPicPr>
          <p:nvPr/>
        </p:nvPicPr>
        <p:blipFill>
          <a:blip r:embed="rId2"/>
          <a:srcRect/>
          <a:stretch>
            <a:fillRect/>
          </a:stretch>
        </p:blipFill>
        <p:spPr bwMode="auto">
          <a:xfrm>
            <a:off x="2667000" y="2209800"/>
            <a:ext cx="3295650" cy="762000"/>
          </a:xfrm>
          <a:prstGeom prst="rect">
            <a:avLst/>
          </a:prstGeom>
          <a:noFill/>
          <a:ln w="9525">
            <a:noFill/>
            <a:miter lim="800000"/>
            <a:headEnd/>
            <a:tailEnd/>
          </a:ln>
          <a:effectLst/>
        </p:spPr>
      </p:pic>
      <p:sp>
        <p:nvSpPr>
          <p:cNvPr id="6" name="Rectangle 5"/>
          <p:cNvSpPr/>
          <p:nvPr/>
        </p:nvSpPr>
        <p:spPr>
          <a:xfrm>
            <a:off x="685800" y="3244334"/>
            <a:ext cx="6852717" cy="461665"/>
          </a:xfrm>
          <a:prstGeom prst="rect">
            <a:avLst/>
          </a:prstGeom>
        </p:spPr>
        <p:txBody>
          <a:bodyPr wrap="square">
            <a:spAutoFit/>
          </a:bodyPr>
          <a:lstStyle/>
          <a:p>
            <a:r>
              <a:rPr lang="en-US" sz="2400" dirty="0" smtClean="0">
                <a:solidFill>
                  <a:schemeClr val="bg1"/>
                </a:solidFill>
                <a:latin typeface="Calibri" pitchFamily="34" charset="0"/>
              </a:rPr>
              <a:t>where </a:t>
            </a:r>
            <a:r>
              <a:rPr lang="en-US" sz="2400" dirty="0" err="1" smtClean="0">
                <a:solidFill>
                  <a:schemeClr val="bg1"/>
                </a:solidFill>
                <a:latin typeface="Calibri" pitchFamily="34" charset="0"/>
              </a:rPr>
              <a:t>δ</a:t>
            </a:r>
            <a:r>
              <a:rPr lang="en-US" sz="2400" baseline="-25000" dirty="0" err="1" smtClean="0">
                <a:solidFill>
                  <a:schemeClr val="bg1"/>
                </a:solidFill>
                <a:latin typeface="Calibri" pitchFamily="34" charset="0"/>
              </a:rPr>
              <a:t>n</a:t>
            </a:r>
            <a:r>
              <a:rPr lang="en-US" sz="2400" baseline="-25000" dirty="0" smtClean="0">
                <a:solidFill>
                  <a:schemeClr val="bg1"/>
                </a:solidFill>
                <a:latin typeface="Calibri" pitchFamily="34" charset="0"/>
              </a:rPr>
              <a:t> – 1 </a:t>
            </a:r>
            <a:r>
              <a:rPr lang="en-US" sz="2400" dirty="0" smtClean="0">
                <a:solidFill>
                  <a:schemeClr val="bg1"/>
                </a:solidFill>
                <a:latin typeface="Calibri" pitchFamily="34" charset="0"/>
              </a:rPr>
              <a:t>has been earlier calculated</a:t>
            </a:r>
            <a:r>
              <a:rPr lang="en-US" dirty="0" smtClean="0"/>
              <a:t>.</a:t>
            </a:r>
            <a:endParaRPr lang="en-US" dirty="0"/>
          </a:p>
        </p:txBody>
      </p:sp>
      <p:sp>
        <p:nvSpPr>
          <p:cNvPr id="7" name="Rectangle 6"/>
          <p:cNvSpPr/>
          <p:nvPr/>
        </p:nvSpPr>
        <p:spPr>
          <a:xfrm>
            <a:off x="609600" y="3810000"/>
            <a:ext cx="7696200" cy="830997"/>
          </a:xfrm>
          <a:prstGeom prst="rect">
            <a:avLst/>
          </a:prstGeom>
        </p:spPr>
        <p:txBody>
          <a:bodyPr wrap="square">
            <a:spAutoFit/>
          </a:bodyPr>
          <a:lstStyle/>
          <a:p>
            <a:pPr algn="just"/>
            <a:r>
              <a:rPr lang="en-US" sz="2400" dirty="0" smtClean="0">
                <a:solidFill>
                  <a:schemeClr val="bg1"/>
                </a:solidFill>
                <a:latin typeface="Calibri" pitchFamily="34" charset="0"/>
              </a:rPr>
              <a:t>The change in velocity caused due to P</a:t>
            </a:r>
            <a:r>
              <a:rPr lang="en-US" sz="2400" baseline="-25000" dirty="0" smtClean="0">
                <a:solidFill>
                  <a:schemeClr val="bg1"/>
                </a:solidFill>
                <a:latin typeface="Calibri" pitchFamily="34" charset="0"/>
              </a:rPr>
              <a:t>A (n – 1)</a:t>
            </a:r>
            <a:r>
              <a:rPr lang="en-US" sz="2400" dirty="0" smtClean="0">
                <a:solidFill>
                  <a:schemeClr val="bg1"/>
                </a:solidFill>
                <a:latin typeface="Calibri" pitchFamily="34" charset="0"/>
              </a:rPr>
              <a:t> assumed to remain constant over </a:t>
            </a:r>
            <a:r>
              <a:rPr lang="en-US" sz="2400" dirty="0" err="1" smtClean="0">
                <a:solidFill>
                  <a:schemeClr val="bg1"/>
                </a:solidFill>
                <a:latin typeface="Calibri" pitchFamily="34" charset="0"/>
              </a:rPr>
              <a:t>Δt</a:t>
            </a:r>
            <a:r>
              <a:rPr lang="en-US" sz="2400" dirty="0" smtClean="0">
                <a:solidFill>
                  <a:schemeClr val="bg1"/>
                </a:solidFill>
                <a:latin typeface="Calibri" pitchFamily="34" charset="0"/>
              </a:rPr>
              <a:t> from (n – 3/2) to (n – 1/2),</a:t>
            </a:r>
            <a:endParaRPr lang="en-US" sz="2400" dirty="0">
              <a:solidFill>
                <a:schemeClr val="bg1"/>
              </a:solidFill>
              <a:latin typeface="Calibri" pitchFamily="34" charset="0"/>
            </a:endParaRPr>
          </a:p>
        </p:txBody>
      </p:sp>
      <p:sp>
        <p:nvSpPr>
          <p:cNvPr id="8" name="Rectangle 7"/>
          <p:cNvSpPr/>
          <p:nvPr/>
        </p:nvSpPr>
        <p:spPr>
          <a:xfrm>
            <a:off x="685800" y="4648200"/>
            <a:ext cx="7848600" cy="1938992"/>
          </a:xfrm>
          <a:prstGeom prst="rect">
            <a:avLst/>
          </a:prstGeom>
        </p:spPr>
        <p:txBody>
          <a:bodyPr wrap="square">
            <a:spAutoFit/>
          </a:bodyPr>
          <a:lstStyle/>
          <a:p>
            <a:pPr algn="just"/>
            <a:r>
              <a:rPr lang="en-US" sz="2400" dirty="0" smtClean="0">
                <a:solidFill>
                  <a:schemeClr val="bg1"/>
                </a:solidFill>
                <a:latin typeface="Calibri" pitchFamily="34" charset="0"/>
              </a:rPr>
              <a:t>The above process of computation is repeated to obtain P</a:t>
            </a:r>
            <a:r>
              <a:rPr lang="en-US" sz="2400" baseline="-25000" dirty="0" smtClean="0">
                <a:solidFill>
                  <a:schemeClr val="bg1"/>
                </a:solidFill>
                <a:latin typeface="Calibri" pitchFamily="34" charset="0"/>
              </a:rPr>
              <a:t>A</a:t>
            </a:r>
            <a:r>
              <a:rPr lang="en-US" sz="2400" dirty="0" smtClean="0">
                <a:solidFill>
                  <a:schemeClr val="bg1"/>
                </a:solidFill>
                <a:latin typeface="Calibri" pitchFamily="34" charset="0"/>
              </a:rPr>
              <a:t>(n), </a:t>
            </a:r>
            <a:r>
              <a:rPr lang="en-US" sz="2400" dirty="0" err="1" smtClean="0">
                <a:solidFill>
                  <a:schemeClr val="bg1"/>
                </a:solidFill>
                <a:latin typeface="Calibri" pitchFamily="34" charset="0"/>
              </a:rPr>
              <a:t>Δδ</a:t>
            </a:r>
            <a:r>
              <a:rPr lang="en-US" sz="2400" baseline="-25000" dirty="0" err="1" smtClean="0">
                <a:solidFill>
                  <a:schemeClr val="bg1"/>
                </a:solidFill>
                <a:latin typeface="Calibri" pitchFamily="34" charset="0"/>
              </a:rPr>
              <a:t>n</a:t>
            </a:r>
            <a:r>
              <a:rPr lang="en-US" sz="2400" baseline="-25000" dirty="0" smtClean="0">
                <a:solidFill>
                  <a:schemeClr val="bg1"/>
                </a:solidFill>
                <a:latin typeface="Calibri" pitchFamily="34" charset="0"/>
              </a:rPr>
              <a:t> + 1</a:t>
            </a:r>
            <a:r>
              <a:rPr lang="en-US" sz="2400" dirty="0" smtClean="0">
                <a:solidFill>
                  <a:schemeClr val="bg1"/>
                </a:solidFill>
                <a:latin typeface="Calibri" pitchFamily="34" charset="0"/>
              </a:rPr>
              <a:t> and </a:t>
            </a:r>
            <a:r>
              <a:rPr lang="en-US" sz="2400" dirty="0" err="1" smtClean="0">
                <a:solidFill>
                  <a:schemeClr val="bg1"/>
                </a:solidFill>
                <a:latin typeface="Calibri" pitchFamily="34" charset="0"/>
              </a:rPr>
              <a:t>δ</a:t>
            </a:r>
            <a:r>
              <a:rPr lang="en-US" sz="2400" baseline="-25000" dirty="0" err="1" smtClean="0">
                <a:solidFill>
                  <a:schemeClr val="bg1"/>
                </a:solidFill>
                <a:latin typeface="Calibri" pitchFamily="34" charset="0"/>
              </a:rPr>
              <a:t>n</a:t>
            </a:r>
            <a:r>
              <a:rPr lang="en-US" sz="2400" baseline="-25000" dirty="0" smtClean="0">
                <a:solidFill>
                  <a:schemeClr val="bg1"/>
                </a:solidFill>
                <a:latin typeface="Calibri" pitchFamily="34" charset="0"/>
              </a:rPr>
              <a:t> + 1</a:t>
            </a:r>
            <a:r>
              <a:rPr lang="en-US" sz="2400" dirty="0" smtClean="0">
                <a:solidFill>
                  <a:schemeClr val="bg1"/>
                </a:solidFill>
                <a:latin typeface="Calibri" pitchFamily="34" charset="0"/>
              </a:rPr>
              <a:t>. The time solution in discrete form is thus carried out over the desired length of time, usually 0.05 second. Actual swing curve can be plotted by drawing a smooth curve through discrete values, as shown in Fig.</a:t>
            </a:r>
            <a:endParaRPr lang="en-US" sz="2400" dirty="0">
              <a:solidFill>
                <a:schemeClr val="bg1"/>
              </a:solidFill>
              <a:latin typeface="Calibri" pitchFamily="34" charset="0"/>
            </a:endParaRPr>
          </a:p>
        </p:txBody>
      </p:sp>
      <p:pic>
        <p:nvPicPr>
          <p:cNvPr id="9" name="Picture 9" descr="iarelogo.JPG"/>
          <p:cNvPicPr>
            <a:picLocks noChangeAspect="1"/>
          </p:cNvPicPr>
          <p:nvPr/>
        </p:nvPicPr>
        <p:blipFill>
          <a:blip r:embed="rId3" cstate="print"/>
          <a:srcRect/>
          <a:stretch>
            <a:fillRect/>
          </a:stretch>
        </p:blipFill>
        <p:spPr bwMode="auto">
          <a:xfrm>
            <a:off x="8305800" y="0"/>
            <a:ext cx="838200" cy="898525"/>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15362" name="Picture 2"/>
          <p:cNvPicPr>
            <a:picLocks noChangeAspect="1" noChangeArrowheads="1"/>
          </p:cNvPicPr>
          <p:nvPr/>
        </p:nvPicPr>
        <p:blipFill>
          <a:blip r:embed="rId2"/>
          <a:srcRect/>
          <a:stretch>
            <a:fillRect/>
          </a:stretch>
        </p:blipFill>
        <p:spPr bwMode="auto">
          <a:xfrm>
            <a:off x="381000" y="1066800"/>
            <a:ext cx="8534400" cy="5257800"/>
          </a:xfrm>
          <a:prstGeom prst="rect">
            <a:avLst/>
          </a:prstGeom>
          <a:noFill/>
          <a:ln w="9525">
            <a:noFill/>
            <a:miter lim="800000"/>
            <a:headEnd/>
            <a:tailEnd/>
          </a:ln>
          <a:effectLst/>
        </p:spPr>
      </p:pic>
      <p:pic>
        <p:nvPicPr>
          <p:cNvPr id="5" name="Picture 9" descr="iarelogo.JPG"/>
          <p:cNvPicPr>
            <a:picLocks noChangeAspect="1"/>
          </p:cNvPicPr>
          <p:nvPr/>
        </p:nvPicPr>
        <p:blipFill>
          <a:blip r:embed="rId3" cstate="print"/>
          <a:srcRect/>
          <a:stretch>
            <a:fillRect/>
          </a:stretch>
        </p:blipFill>
        <p:spPr bwMode="auto">
          <a:xfrm>
            <a:off x="8305800" y="0"/>
            <a:ext cx="838200" cy="898525"/>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sp>
        <p:nvSpPr>
          <p:cNvPr id="4" name="Rectangle 3"/>
          <p:cNvSpPr/>
          <p:nvPr/>
        </p:nvSpPr>
        <p:spPr>
          <a:xfrm>
            <a:off x="381000" y="1143000"/>
            <a:ext cx="8305800" cy="2308324"/>
          </a:xfrm>
          <a:prstGeom prst="rect">
            <a:avLst/>
          </a:prstGeom>
        </p:spPr>
        <p:txBody>
          <a:bodyPr wrap="square">
            <a:spAutoFit/>
          </a:bodyPr>
          <a:lstStyle/>
          <a:p>
            <a:pPr algn="just"/>
            <a:r>
              <a:rPr lang="en-US" sz="2400" dirty="0" smtClean="0">
                <a:solidFill>
                  <a:schemeClr val="bg1"/>
                </a:solidFill>
                <a:latin typeface="Calibri" pitchFamily="34" charset="0"/>
              </a:rPr>
              <a:t>The accuracy of the solution depends upon the time duration of the intervals. As the time interval is reduced the computed swing curve approaches the true. Usually </a:t>
            </a:r>
            <a:r>
              <a:rPr lang="en-US" sz="2400" dirty="0" err="1" smtClean="0">
                <a:solidFill>
                  <a:schemeClr val="bg1"/>
                </a:solidFill>
                <a:latin typeface="Calibri" pitchFamily="34" charset="0"/>
              </a:rPr>
              <a:t>Δt</a:t>
            </a:r>
            <a:r>
              <a:rPr lang="en-US" sz="2400" dirty="0" smtClean="0">
                <a:solidFill>
                  <a:schemeClr val="bg1"/>
                </a:solidFill>
                <a:latin typeface="Calibri" pitchFamily="34" charset="0"/>
              </a:rPr>
              <a:t> = 0.05 second provides good accuracy in results. The occurrence or removal of a fault or initiation of any switching action causes a discontinuity in accelerating power.</a:t>
            </a:r>
            <a:endParaRPr lang="en-US" sz="2400" dirty="0">
              <a:solidFill>
                <a:schemeClr val="bg1"/>
              </a:solidFill>
              <a:latin typeface="Calibri" pitchFamily="34" charset="0"/>
            </a:endParaRPr>
          </a:p>
        </p:txBody>
      </p:sp>
      <p:sp>
        <p:nvSpPr>
          <p:cNvPr id="5" name="Rectangle 4"/>
          <p:cNvSpPr/>
          <p:nvPr/>
        </p:nvSpPr>
        <p:spPr>
          <a:xfrm>
            <a:off x="457200" y="3581398"/>
            <a:ext cx="8077200" cy="2308324"/>
          </a:xfrm>
          <a:prstGeom prst="rect">
            <a:avLst/>
          </a:prstGeom>
        </p:spPr>
        <p:txBody>
          <a:bodyPr wrap="square">
            <a:spAutoFit/>
          </a:bodyPr>
          <a:lstStyle/>
          <a:p>
            <a:r>
              <a:rPr lang="en-US" sz="2400" b="1" dirty="0" smtClean="0">
                <a:solidFill>
                  <a:schemeClr val="bg1"/>
                </a:solidFill>
                <a:latin typeface="Calibri" pitchFamily="34" charset="0"/>
              </a:rPr>
              <a:t>There are three possibilities of occurrence of discontinuity:</a:t>
            </a:r>
          </a:p>
          <a:p>
            <a:endParaRPr lang="en-US" sz="2400" dirty="0" smtClean="0">
              <a:solidFill>
                <a:schemeClr val="bg1"/>
              </a:solidFill>
              <a:latin typeface="Calibri" pitchFamily="34" charset="0"/>
            </a:endParaRPr>
          </a:p>
          <a:p>
            <a:pPr marL="514350" indent="-514350">
              <a:buAutoNum type="romanLcParenBoth"/>
            </a:pPr>
            <a:r>
              <a:rPr lang="en-US" sz="2400" dirty="0" smtClean="0">
                <a:solidFill>
                  <a:schemeClr val="bg1"/>
                </a:solidFill>
                <a:latin typeface="Calibri" pitchFamily="34" charset="0"/>
              </a:rPr>
              <a:t>The discontinuity occurs at the beginning of the nth interval,</a:t>
            </a:r>
          </a:p>
          <a:p>
            <a:pPr marL="514350" indent="-514350"/>
            <a:endParaRPr lang="en-US" sz="2400" dirty="0" smtClean="0">
              <a:solidFill>
                <a:schemeClr val="bg1"/>
              </a:solidFill>
              <a:latin typeface="Calibri" pitchFamily="34" charset="0"/>
            </a:endParaRPr>
          </a:p>
          <a:p>
            <a:r>
              <a:rPr lang="en-US" sz="2400" dirty="0" smtClean="0">
                <a:solidFill>
                  <a:schemeClr val="bg1"/>
                </a:solidFill>
                <a:latin typeface="Calibri" pitchFamily="34" charset="0"/>
              </a:rPr>
              <a:t>(ii) The discontinuity occurs at the middle of an interval.</a:t>
            </a:r>
            <a:endParaRPr lang="en-US" sz="2400" dirty="0">
              <a:solidFill>
                <a:schemeClr val="bg1"/>
              </a:solidFill>
              <a:latin typeface="Calibri" pitchFamily="34" charset="0"/>
            </a:endParaRPr>
          </a:p>
        </p:txBody>
      </p:sp>
      <p:pic>
        <p:nvPicPr>
          <p:cNvPr id="6"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90600"/>
            <a:ext cx="8382000" cy="5632311"/>
          </a:xfrm>
          <a:prstGeom prst="rect">
            <a:avLst/>
          </a:prstGeom>
        </p:spPr>
        <p:txBody>
          <a:bodyPr wrap="square">
            <a:spAutoFit/>
          </a:bodyPr>
          <a:lstStyle/>
          <a:p>
            <a:pPr algn="just"/>
            <a:r>
              <a:rPr lang="en-US" dirty="0" smtClean="0"/>
              <a:t>(</a:t>
            </a:r>
            <a:r>
              <a:rPr lang="en-US" sz="2400" dirty="0" smtClean="0">
                <a:solidFill>
                  <a:schemeClr val="bg1"/>
                </a:solidFill>
                <a:latin typeface="Calibri" pitchFamily="34" charset="0"/>
              </a:rPr>
              <a:t>iii) The discontinuity occurs at some time other than the beginning or the middle of an interval.</a:t>
            </a:r>
          </a:p>
          <a:p>
            <a:pPr algn="just"/>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In the first case, the average of the values of accelerating power P</a:t>
            </a:r>
            <a:r>
              <a:rPr lang="en-US" sz="2400" baseline="-25000" dirty="0" smtClean="0">
                <a:solidFill>
                  <a:schemeClr val="bg1"/>
                </a:solidFill>
                <a:latin typeface="Calibri" pitchFamily="34" charset="0"/>
              </a:rPr>
              <a:t>A</a:t>
            </a:r>
            <a:r>
              <a:rPr lang="en-US" sz="2400" dirty="0" smtClean="0">
                <a:solidFill>
                  <a:schemeClr val="bg1"/>
                </a:solidFill>
                <a:latin typeface="Calibri" pitchFamily="34" charset="0"/>
              </a:rPr>
              <a:t> before and after discontinuity should be used. Thus in determining the increment of angle occurring during the first interval after the occurrence of fault at t = 0, Eq. (7.57) becomes –</a:t>
            </a:r>
          </a:p>
          <a:p>
            <a:pPr algn="ctr"/>
            <a:r>
              <a:rPr lang="en-US" sz="2400" dirty="0" err="1" smtClean="0">
                <a:solidFill>
                  <a:schemeClr val="bg1"/>
                </a:solidFill>
                <a:latin typeface="Calibri" pitchFamily="34" charset="0"/>
              </a:rPr>
              <a:t>Δδ</a:t>
            </a:r>
            <a:r>
              <a:rPr lang="en-US" sz="2400" baseline="-25000" dirty="0" err="1" smtClean="0">
                <a:solidFill>
                  <a:schemeClr val="bg1"/>
                </a:solidFill>
                <a:latin typeface="Calibri" pitchFamily="34" charset="0"/>
              </a:rPr>
              <a:t>i</a:t>
            </a:r>
            <a:r>
              <a:rPr lang="en-US" sz="2400" baseline="-25000" dirty="0" smtClean="0">
                <a:solidFill>
                  <a:schemeClr val="bg1"/>
                </a:solidFill>
                <a:latin typeface="Calibri" pitchFamily="34" charset="0"/>
              </a:rPr>
              <a:t> </a:t>
            </a:r>
            <a:r>
              <a:rPr lang="en-US" sz="2400" dirty="0" smtClean="0">
                <a:solidFill>
                  <a:schemeClr val="bg1"/>
                </a:solidFill>
                <a:latin typeface="Calibri" pitchFamily="34" charset="0"/>
              </a:rPr>
              <a:t>= P</a:t>
            </a:r>
            <a:r>
              <a:rPr lang="en-US" sz="2400" baseline="-25000" dirty="0" smtClean="0">
                <a:solidFill>
                  <a:schemeClr val="bg1"/>
                </a:solidFill>
                <a:latin typeface="Calibri" pitchFamily="34" charset="0"/>
              </a:rPr>
              <a:t>A°+</a:t>
            </a:r>
            <a:r>
              <a:rPr lang="en-US" sz="2400" dirty="0" smtClean="0">
                <a:solidFill>
                  <a:schemeClr val="bg1"/>
                </a:solidFill>
                <a:latin typeface="Calibri" pitchFamily="34" charset="0"/>
              </a:rPr>
              <a:t> /2M (</a:t>
            </a:r>
            <a:r>
              <a:rPr lang="en-US" sz="2400" dirty="0" err="1" smtClean="0">
                <a:solidFill>
                  <a:schemeClr val="bg1"/>
                </a:solidFill>
                <a:latin typeface="Calibri" pitchFamily="34" charset="0"/>
              </a:rPr>
              <a:t>Δt</a:t>
            </a:r>
            <a:r>
              <a:rPr lang="en-US" sz="2400" dirty="0" smtClean="0">
                <a:solidFill>
                  <a:schemeClr val="bg1"/>
                </a:solidFill>
                <a:latin typeface="Calibri" pitchFamily="34" charset="0"/>
              </a:rPr>
              <a:t>)</a:t>
            </a:r>
            <a:r>
              <a:rPr lang="en-US" sz="2400" baseline="30000" dirty="0" smtClean="0">
                <a:solidFill>
                  <a:schemeClr val="bg1"/>
                </a:solidFill>
                <a:latin typeface="Calibri" pitchFamily="34" charset="0"/>
              </a:rPr>
              <a:t>2</a:t>
            </a:r>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whereas P</a:t>
            </a:r>
            <a:r>
              <a:rPr lang="en-US" sz="2400" baseline="-25000" dirty="0" smtClean="0">
                <a:solidFill>
                  <a:schemeClr val="bg1"/>
                </a:solidFill>
                <a:latin typeface="Calibri" pitchFamily="34" charset="0"/>
              </a:rPr>
              <a:t>A°+</a:t>
            </a:r>
            <a:r>
              <a:rPr lang="en-US" sz="2400" dirty="0" smtClean="0">
                <a:solidFill>
                  <a:schemeClr val="bg1"/>
                </a:solidFill>
                <a:latin typeface="Calibri" pitchFamily="34" charset="0"/>
              </a:rPr>
              <a:t> is the accelerating power immediately after the occurrence of the fault. Since immediately before the occurrence of the fault the system is in steady state, P</a:t>
            </a:r>
            <a:r>
              <a:rPr lang="en-US" sz="2400" baseline="-25000" dirty="0" smtClean="0">
                <a:solidFill>
                  <a:schemeClr val="bg1"/>
                </a:solidFill>
                <a:latin typeface="Calibri" pitchFamily="34" charset="0"/>
              </a:rPr>
              <a:t>A°-</a:t>
            </a:r>
            <a:r>
              <a:rPr lang="en-US" sz="2400" dirty="0" smtClean="0">
                <a:solidFill>
                  <a:schemeClr val="bg1"/>
                </a:solidFill>
                <a:latin typeface="Calibri" pitchFamily="34" charset="0"/>
              </a:rPr>
              <a:t> = 0 and δ</a:t>
            </a:r>
            <a:r>
              <a:rPr lang="en-US" sz="2400" baseline="-25000" dirty="0" smtClean="0">
                <a:solidFill>
                  <a:schemeClr val="bg1"/>
                </a:solidFill>
                <a:latin typeface="Calibri" pitchFamily="34" charset="0"/>
              </a:rPr>
              <a:t>0</a:t>
            </a:r>
            <a:r>
              <a:rPr lang="en-US" sz="2400" dirty="0" smtClean="0">
                <a:solidFill>
                  <a:schemeClr val="bg1"/>
                </a:solidFill>
                <a:latin typeface="Calibri" pitchFamily="34" charset="0"/>
              </a:rPr>
              <a:t> is of known value.</a:t>
            </a:r>
          </a:p>
          <a:p>
            <a:pPr algn="just"/>
            <a:r>
              <a:rPr lang="en-US" sz="2400" dirty="0" smtClean="0">
                <a:solidFill>
                  <a:schemeClr val="bg1"/>
                </a:solidFill>
                <a:latin typeface="Calibri" pitchFamily="34" charset="0"/>
              </a:rPr>
              <a:t>If the fault is cleared at the beginning of the nth interval, in calculation for this interval the value of P</a:t>
            </a:r>
            <a:r>
              <a:rPr lang="en-US" sz="2400" baseline="-25000" dirty="0" smtClean="0">
                <a:solidFill>
                  <a:schemeClr val="bg1"/>
                </a:solidFill>
                <a:latin typeface="Calibri" pitchFamily="34" charset="0"/>
              </a:rPr>
              <a:t>A(n – 1)</a:t>
            </a:r>
            <a:r>
              <a:rPr lang="en-US" sz="2400" dirty="0" smtClean="0">
                <a:solidFill>
                  <a:schemeClr val="bg1"/>
                </a:solidFill>
                <a:latin typeface="Calibri" pitchFamily="34" charset="0"/>
              </a:rPr>
              <a:t> should be taken as –  </a:t>
            </a:r>
            <a:endParaRPr lang="en-US" sz="2400" dirty="0">
              <a:solidFill>
                <a:schemeClr val="bg1"/>
              </a:solidFill>
              <a:latin typeface="Calibri" pitchFamily="34" charset="0"/>
            </a:endParaRPr>
          </a:p>
        </p:txBody>
      </p:sp>
      <p:sp>
        <p:nvSpPr>
          <p:cNvPr id="4" name="Rectangle 3"/>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5"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1066800"/>
            <a:ext cx="8153400" cy="4524315"/>
          </a:xfrm>
          <a:prstGeom prst="rect">
            <a:avLst/>
          </a:prstGeom>
        </p:spPr>
        <p:txBody>
          <a:bodyPr wrap="square">
            <a:spAutoFit/>
          </a:bodyPr>
          <a:lstStyle/>
          <a:p>
            <a:pPr algn="just"/>
            <a:r>
              <a:rPr lang="en-US" sz="2400" dirty="0" smtClean="0">
                <a:solidFill>
                  <a:schemeClr val="bg1"/>
                </a:solidFill>
                <a:latin typeface="Calibri" pitchFamily="34" charset="0"/>
              </a:rPr>
              <a:t>where P</a:t>
            </a:r>
            <a:r>
              <a:rPr lang="en-US" sz="2400" baseline="-25000" dirty="0" smtClean="0">
                <a:solidFill>
                  <a:schemeClr val="bg1"/>
                </a:solidFill>
                <a:latin typeface="Calibri" pitchFamily="34" charset="0"/>
              </a:rPr>
              <a:t>A (n-1)-</a:t>
            </a:r>
            <a:r>
              <a:rPr lang="en-US" sz="2400" dirty="0" smtClean="0">
                <a:solidFill>
                  <a:schemeClr val="bg1"/>
                </a:solidFill>
                <a:latin typeface="Calibri" pitchFamily="34" charset="0"/>
              </a:rPr>
              <a:t> is the accelerating power immediately before clearing and P</a:t>
            </a:r>
            <a:r>
              <a:rPr lang="en-US" sz="2400" baseline="-25000" dirty="0" smtClean="0">
                <a:solidFill>
                  <a:schemeClr val="bg1"/>
                </a:solidFill>
                <a:latin typeface="Calibri" pitchFamily="34" charset="0"/>
              </a:rPr>
              <a:t>A (n – 1)+ </a:t>
            </a:r>
            <a:r>
              <a:rPr lang="en-US" sz="2400" dirty="0" smtClean="0">
                <a:solidFill>
                  <a:schemeClr val="bg1"/>
                </a:solidFill>
                <a:latin typeface="Calibri" pitchFamily="34" charset="0"/>
              </a:rPr>
              <a:t>is that immediately after clearing the fault.</a:t>
            </a:r>
          </a:p>
          <a:p>
            <a:pPr algn="just"/>
            <a:r>
              <a:rPr lang="en-US" sz="2400" dirty="0" smtClean="0">
                <a:solidFill>
                  <a:schemeClr val="bg1"/>
                </a:solidFill>
                <a:latin typeface="Calibri" pitchFamily="34" charset="0"/>
              </a:rPr>
              <a:t>In second case, i.e., when the discontinuity occurs at the middle of an interval, no special procedure is required. The increment of the angle during such an interval is computed, as usual, from the value of P</a:t>
            </a:r>
            <a:r>
              <a:rPr lang="en-US" sz="2400" baseline="-25000" dirty="0" smtClean="0">
                <a:solidFill>
                  <a:schemeClr val="bg1"/>
                </a:solidFill>
                <a:latin typeface="Calibri" pitchFamily="34" charset="0"/>
              </a:rPr>
              <a:t>A</a:t>
            </a:r>
            <a:r>
              <a:rPr lang="en-US" sz="2400" dirty="0" smtClean="0">
                <a:solidFill>
                  <a:schemeClr val="bg1"/>
                </a:solidFill>
                <a:latin typeface="Calibri" pitchFamily="34" charset="0"/>
              </a:rPr>
              <a:t> at the beginning of the interval, i.e.,</a:t>
            </a:r>
          </a:p>
          <a:p>
            <a:pPr algn="just"/>
            <a:r>
              <a:rPr lang="en-US" sz="2400" dirty="0" smtClean="0">
                <a:solidFill>
                  <a:schemeClr val="bg1"/>
                </a:solidFill>
                <a:latin typeface="Calibri" pitchFamily="34" charset="0"/>
              </a:rPr>
              <a:t>P</a:t>
            </a:r>
            <a:r>
              <a:rPr lang="en-US" sz="2400" baseline="-25000" dirty="0" smtClean="0">
                <a:solidFill>
                  <a:schemeClr val="bg1"/>
                </a:solidFill>
                <a:latin typeface="Calibri" pitchFamily="34" charset="0"/>
              </a:rPr>
              <a:t>A</a:t>
            </a:r>
            <a:r>
              <a:rPr lang="en-US" sz="2400" dirty="0" smtClean="0">
                <a:solidFill>
                  <a:schemeClr val="bg1"/>
                </a:solidFill>
                <a:latin typeface="Calibri" pitchFamily="34" charset="0"/>
              </a:rPr>
              <a:t> = P</a:t>
            </a:r>
            <a:r>
              <a:rPr lang="en-US" sz="2400" baseline="-25000" dirty="0" smtClean="0">
                <a:solidFill>
                  <a:schemeClr val="bg1"/>
                </a:solidFill>
                <a:latin typeface="Calibri" pitchFamily="34" charset="0"/>
              </a:rPr>
              <a:t>s</a:t>
            </a:r>
            <a:r>
              <a:rPr lang="en-US" sz="2400" dirty="0" smtClean="0">
                <a:solidFill>
                  <a:schemeClr val="bg1"/>
                </a:solidFill>
                <a:latin typeface="Calibri" pitchFamily="34" charset="0"/>
              </a:rPr>
              <a:t> – output during the fault</a:t>
            </a:r>
          </a:p>
          <a:p>
            <a:pPr algn="just"/>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Where-as at the beginning of the interval following clearing of the fault, P</a:t>
            </a:r>
            <a:r>
              <a:rPr lang="en-US" sz="2400" baseline="-25000" dirty="0" smtClean="0">
                <a:solidFill>
                  <a:schemeClr val="bg1"/>
                </a:solidFill>
                <a:latin typeface="Calibri" pitchFamily="34" charset="0"/>
              </a:rPr>
              <a:t>A</a:t>
            </a:r>
            <a:r>
              <a:rPr lang="en-US" sz="2400" dirty="0" smtClean="0">
                <a:solidFill>
                  <a:schemeClr val="bg1"/>
                </a:solidFill>
                <a:latin typeface="Calibri" pitchFamily="34" charset="0"/>
              </a:rPr>
              <a:t> is given as –</a:t>
            </a:r>
          </a:p>
          <a:p>
            <a:pPr algn="just"/>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P</a:t>
            </a:r>
            <a:r>
              <a:rPr lang="en-US" sz="2400" baseline="-25000" dirty="0" smtClean="0">
                <a:solidFill>
                  <a:schemeClr val="bg1"/>
                </a:solidFill>
                <a:latin typeface="Calibri" pitchFamily="34" charset="0"/>
              </a:rPr>
              <a:t>A</a:t>
            </a:r>
            <a:r>
              <a:rPr lang="en-US" sz="2400" dirty="0" smtClean="0">
                <a:solidFill>
                  <a:schemeClr val="bg1"/>
                </a:solidFill>
                <a:latin typeface="Calibri" pitchFamily="34" charset="0"/>
              </a:rPr>
              <a:t> = P</a:t>
            </a:r>
            <a:r>
              <a:rPr lang="en-US" sz="2400" baseline="-25000" dirty="0" smtClean="0">
                <a:solidFill>
                  <a:schemeClr val="bg1"/>
                </a:solidFill>
                <a:latin typeface="Calibri" pitchFamily="34" charset="0"/>
              </a:rPr>
              <a:t>s</a:t>
            </a:r>
            <a:r>
              <a:rPr lang="en-US" sz="2400" dirty="0" smtClean="0">
                <a:solidFill>
                  <a:schemeClr val="bg1"/>
                </a:solidFill>
                <a:latin typeface="Calibri" pitchFamily="34" charset="0"/>
              </a:rPr>
              <a:t> – output after clearance of fault.</a:t>
            </a:r>
            <a:endParaRPr lang="en-US" sz="2400" dirty="0">
              <a:solidFill>
                <a:schemeClr val="bg1"/>
              </a:solidFill>
              <a:latin typeface="Calibri" pitchFamily="34" charset="0"/>
            </a:endParaRPr>
          </a:p>
        </p:txBody>
      </p:sp>
      <p:sp>
        <p:nvSpPr>
          <p:cNvPr id="4" name="Rectangle 3"/>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5"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pic>
        <p:nvPicPr>
          <p:cNvPr id="16386" name="Picture 2"/>
          <p:cNvPicPr>
            <a:picLocks noChangeAspect="1" noChangeArrowheads="1"/>
          </p:cNvPicPr>
          <p:nvPr/>
        </p:nvPicPr>
        <p:blipFill>
          <a:blip r:embed="rId3"/>
          <a:srcRect/>
          <a:stretch>
            <a:fillRect/>
          </a:stretch>
        </p:blipFill>
        <p:spPr bwMode="auto">
          <a:xfrm>
            <a:off x="4038600" y="5638800"/>
            <a:ext cx="1790700" cy="809625"/>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143000"/>
            <a:ext cx="8229600" cy="3046988"/>
          </a:xfrm>
          <a:prstGeom prst="rect">
            <a:avLst/>
          </a:prstGeom>
        </p:spPr>
        <p:txBody>
          <a:bodyPr wrap="square">
            <a:spAutoFit/>
          </a:bodyPr>
          <a:lstStyle/>
          <a:p>
            <a:pPr algn="just"/>
            <a:r>
              <a:rPr lang="en-US" sz="2400" dirty="0" smtClean="0">
                <a:solidFill>
                  <a:schemeClr val="bg1"/>
                </a:solidFill>
                <a:latin typeface="Calibri" pitchFamily="34" charset="0"/>
              </a:rPr>
              <a:t>compute accelerating power P</a:t>
            </a:r>
            <a:r>
              <a:rPr lang="en-US" sz="2400" baseline="-25000" dirty="0" smtClean="0">
                <a:solidFill>
                  <a:schemeClr val="bg1"/>
                </a:solidFill>
                <a:latin typeface="Calibri" pitchFamily="34" charset="0"/>
              </a:rPr>
              <a:t>A</a:t>
            </a:r>
            <a:r>
              <a:rPr lang="en-US" sz="2400" dirty="0" smtClean="0">
                <a:solidFill>
                  <a:schemeClr val="bg1"/>
                </a:solidFill>
                <a:latin typeface="Calibri" pitchFamily="34" charset="0"/>
              </a:rPr>
              <a:t> in the third case, a weighted average value of P</a:t>
            </a:r>
            <a:r>
              <a:rPr lang="en-US" sz="2400" baseline="-25000" dirty="0" smtClean="0">
                <a:solidFill>
                  <a:schemeClr val="bg1"/>
                </a:solidFill>
                <a:latin typeface="Calibri" pitchFamily="34" charset="0"/>
              </a:rPr>
              <a:t>A</a:t>
            </a:r>
            <a:r>
              <a:rPr lang="en-US" sz="2400" dirty="0" smtClean="0">
                <a:solidFill>
                  <a:schemeClr val="bg1"/>
                </a:solidFill>
                <a:latin typeface="Calibri" pitchFamily="34" charset="0"/>
              </a:rPr>
              <a:t> before and after the discontinuity may be used. It is found in practice that such a precise computation of accelerating power P</a:t>
            </a:r>
            <a:r>
              <a:rPr lang="en-US" sz="2400" baseline="-25000" dirty="0" smtClean="0">
                <a:solidFill>
                  <a:schemeClr val="bg1"/>
                </a:solidFill>
                <a:latin typeface="Calibri" pitchFamily="34" charset="0"/>
              </a:rPr>
              <a:t>A</a:t>
            </a:r>
            <a:r>
              <a:rPr lang="en-US" sz="2400" dirty="0" smtClean="0">
                <a:solidFill>
                  <a:schemeClr val="bg1"/>
                </a:solidFill>
                <a:latin typeface="Calibri" pitchFamily="34" charset="0"/>
              </a:rPr>
              <a:t> is not required as the time interval used in computation is so short that it is sufficiently accurate to consider the discontinuity to occur at the beginning or at the middle of an interval and accelerating power P</a:t>
            </a:r>
            <a:r>
              <a:rPr lang="en-US" sz="2400" baseline="-25000" dirty="0" smtClean="0">
                <a:solidFill>
                  <a:schemeClr val="bg1"/>
                </a:solidFill>
                <a:latin typeface="Calibri" pitchFamily="34" charset="0"/>
              </a:rPr>
              <a:t>A</a:t>
            </a:r>
            <a:r>
              <a:rPr lang="en-US" sz="2400" dirty="0" smtClean="0">
                <a:solidFill>
                  <a:schemeClr val="bg1"/>
                </a:solidFill>
                <a:latin typeface="Calibri" pitchFamily="34" charset="0"/>
              </a:rPr>
              <a:t> is computed as outlined above in the first two cases.</a:t>
            </a:r>
            <a:endParaRPr lang="en-US" sz="2400" dirty="0">
              <a:solidFill>
                <a:schemeClr val="bg1"/>
              </a:solidFill>
              <a:latin typeface="Calibri" pitchFamily="34" charset="0"/>
            </a:endParaRPr>
          </a:p>
        </p:txBody>
      </p:sp>
      <p:sp>
        <p:nvSpPr>
          <p:cNvPr id="4" name="Rectangle 3"/>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5"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990600"/>
            <a:ext cx="8534400" cy="4893647"/>
          </a:xfrm>
          <a:prstGeom prst="rect">
            <a:avLst/>
          </a:prstGeom>
        </p:spPr>
        <p:txBody>
          <a:bodyPr wrap="square">
            <a:spAutoFit/>
          </a:bodyPr>
          <a:lstStyle/>
          <a:p>
            <a:r>
              <a:rPr lang="en-US" sz="2400" b="1" dirty="0" smtClean="0">
                <a:solidFill>
                  <a:schemeClr val="bg1"/>
                </a:solidFill>
                <a:latin typeface="Calibri" pitchFamily="34" charset="0"/>
              </a:rPr>
              <a:t>The methods often employed in practice</a:t>
            </a:r>
          </a:p>
          <a:p>
            <a:r>
              <a:rPr lang="en-US" sz="2400" b="1" dirty="0" smtClean="0">
                <a:solidFill>
                  <a:schemeClr val="bg1"/>
                </a:solidFill>
                <a:latin typeface="Calibri" pitchFamily="34" charset="0"/>
              </a:rPr>
              <a:t>to improve system stability are:</a:t>
            </a:r>
          </a:p>
          <a:p>
            <a:endParaRPr lang="en-US" sz="2400" dirty="0" smtClean="0">
              <a:solidFill>
                <a:schemeClr val="bg1"/>
              </a:solidFill>
              <a:latin typeface="Calibri" pitchFamily="34" charset="0"/>
            </a:endParaRPr>
          </a:p>
          <a:p>
            <a:r>
              <a:rPr lang="en-US" sz="2400" dirty="0" smtClean="0">
                <a:solidFill>
                  <a:schemeClr val="bg1"/>
                </a:solidFill>
                <a:latin typeface="Calibri" pitchFamily="34" charset="0"/>
              </a:rPr>
              <a:t>Increasing System Voltage: ...</a:t>
            </a:r>
          </a:p>
          <a:p>
            <a:r>
              <a:rPr lang="en-US" sz="2400" dirty="0" smtClean="0">
                <a:solidFill>
                  <a:schemeClr val="bg1"/>
                </a:solidFill>
                <a:latin typeface="Calibri" pitchFamily="34" charset="0"/>
              </a:rPr>
              <a:t>Reduction in Transfer Reactance: ...</a:t>
            </a:r>
          </a:p>
          <a:p>
            <a:r>
              <a:rPr lang="en-US" sz="2400" dirty="0" smtClean="0">
                <a:solidFill>
                  <a:schemeClr val="bg1"/>
                </a:solidFill>
                <a:latin typeface="Calibri" pitchFamily="34" charset="0"/>
              </a:rPr>
              <a:t>Using High Speed Circuit Breaker: ...</a:t>
            </a:r>
          </a:p>
          <a:p>
            <a:r>
              <a:rPr lang="en-US" sz="2400" dirty="0" smtClean="0">
                <a:solidFill>
                  <a:schemeClr val="bg1"/>
                </a:solidFill>
                <a:latin typeface="Calibri" pitchFamily="34" charset="0"/>
              </a:rPr>
              <a:t>Automatic Reclosing: ...</a:t>
            </a:r>
          </a:p>
          <a:p>
            <a:endParaRPr lang="en-US" sz="2400" dirty="0" smtClean="0">
              <a:solidFill>
                <a:schemeClr val="bg1"/>
              </a:solidFill>
              <a:latin typeface="Calibri" pitchFamily="34" charset="0"/>
            </a:endParaRPr>
          </a:p>
          <a:p>
            <a:endParaRPr lang="en-US" sz="2400" dirty="0" smtClean="0">
              <a:solidFill>
                <a:schemeClr val="bg1"/>
              </a:solidFill>
              <a:latin typeface="Calibri" pitchFamily="34" charset="0"/>
            </a:endParaRPr>
          </a:p>
          <a:p>
            <a:r>
              <a:rPr lang="en-US" sz="2400" b="1" dirty="0" smtClean="0">
                <a:solidFill>
                  <a:schemeClr val="bg1"/>
                </a:solidFill>
                <a:latin typeface="Calibri" pitchFamily="34" charset="0"/>
              </a:rPr>
              <a:t>Transient Stability</a:t>
            </a:r>
            <a:r>
              <a:rPr lang="en-US" sz="2400" dirty="0" smtClean="0">
                <a:solidFill>
                  <a:schemeClr val="bg1"/>
                </a:solidFill>
                <a:latin typeface="Calibri" pitchFamily="34" charset="0"/>
              </a:rPr>
              <a:t>: ...</a:t>
            </a:r>
          </a:p>
          <a:p>
            <a:r>
              <a:rPr lang="en-US" sz="2400" dirty="0" smtClean="0">
                <a:solidFill>
                  <a:schemeClr val="bg1"/>
                </a:solidFill>
                <a:latin typeface="Calibri" pitchFamily="34" charset="0"/>
              </a:rPr>
              <a:t>Turbine Fast </a:t>
            </a:r>
            <a:r>
              <a:rPr lang="en-US" sz="2400" dirty="0" err="1" smtClean="0">
                <a:solidFill>
                  <a:schemeClr val="bg1"/>
                </a:solidFill>
                <a:latin typeface="Calibri" pitchFamily="34" charset="0"/>
              </a:rPr>
              <a:t>Valving</a:t>
            </a:r>
            <a:r>
              <a:rPr lang="en-US" sz="2400" dirty="0" smtClean="0">
                <a:solidFill>
                  <a:schemeClr val="bg1"/>
                </a:solidFill>
                <a:latin typeface="Calibri" pitchFamily="34" charset="0"/>
              </a:rPr>
              <a:t>: ...</a:t>
            </a:r>
          </a:p>
          <a:p>
            <a:r>
              <a:rPr lang="en-US" sz="2400" dirty="0" smtClean="0">
                <a:solidFill>
                  <a:schemeClr val="bg1"/>
                </a:solidFill>
                <a:latin typeface="Calibri" pitchFamily="34" charset="0"/>
              </a:rPr>
              <a:t>Application of Braking Resistors: ...</a:t>
            </a:r>
          </a:p>
          <a:p>
            <a:r>
              <a:rPr lang="en-US" sz="2400" dirty="0" smtClean="0">
                <a:solidFill>
                  <a:schemeClr val="bg1"/>
                </a:solidFill>
                <a:latin typeface="Calibri" pitchFamily="34" charset="0"/>
              </a:rPr>
              <a:t>Single Pole Switching:</a:t>
            </a:r>
            <a:endParaRPr lang="en-US" sz="2400" dirty="0">
              <a:solidFill>
                <a:schemeClr val="bg1"/>
              </a:solidFill>
              <a:latin typeface="Calibri" pitchFamily="34" charset="0"/>
            </a:endParaRPr>
          </a:p>
        </p:txBody>
      </p:sp>
      <p:sp>
        <p:nvSpPr>
          <p:cNvPr id="4" name="Rectangle 3"/>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5"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Rectangle 4"/>
          <p:cNvSpPr/>
          <p:nvPr/>
        </p:nvSpPr>
        <p:spPr>
          <a:xfrm>
            <a:off x="381000" y="1028343"/>
            <a:ext cx="8229600" cy="4893647"/>
          </a:xfrm>
          <a:prstGeom prst="rect">
            <a:avLst/>
          </a:prstGeom>
        </p:spPr>
        <p:txBody>
          <a:bodyPr wrap="square">
            <a:spAutoFit/>
          </a:bodyPr>
          <a:lstStyle/>
          <a:p>
            <a:pPr algn="just"/>
            <a:r>
              <a:rPr lang="en-US" sz="2400" dirty="0" smtClean="0">
                <a:solidFill>
                  <a:schemeClr val="bg1"/>
                </a:solidFill>
                <a:latin typeface="Calibri" pitchFamily="34" charset="0"/>
              </a:rPr>
              <a:t>Transient stability can be improved either by using machines of higher inertia or by connecting the synchronous motors to heavy flywheels. This method, however, cannot be used in practice because of economic reasons and reasons of excessive rotor weight.</a:t>
            </a:r>
          </a:p>
          <a:p>
            <a:pPr algn="just"/>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On contrary, the modern trend in generator design is to achieve more power from smaller machines and hence lighter rotors. Improved methods of generator cooling have helped in this process. However, this trend is undesirable from the point of view of stability. A salient-pole generator operates at lower load angles and is, therefore, preferred over cylindrical rotor generators for consideration of stability.</a:t>
            </a:r>
            <a:endParaRPr lang="en-US" sz="2400" dirty="0">
              <a:solidFill>
                <a:schemeClr val="bg1"/>
              </a:solidFill>
              <a:latin typeface="Calibri"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Rectangle 4"/>
          <p:cNvSpPr/>
          <p:nvPr/>
        </p:nvSpPr>
        <p:spPr>
          <a:xfrm>
            <a:off x="381000" y="1066800"/>
            <a:ext cx="8382000" cy="2308324"/>
          </a:xfrm>
          <a:prstGeom prst="rect">
            <a:avLst/>
          </a:prstGeom>
        </p:spPr>
        <p:txBody>
          <a:bodyPr wrap="square">
            <a:spAutoFit/>
          </a:bodyPr>
          <a:lstStyle/>
          <a:p>
            <a:pPr algn="just"/>
            <a:r>
              <a:rPr lang="en-US" sz="2400" dirty="0" smtClean="0">
                <a:solidFill>
                  <a:schemeClr val="bg1"/>
                </a:solidFill>
                <a:latin typeface="Calibri" pitchFamily="34" charset="0"/>
              </a:rPr>
              <a:t>Now more emphasis and reliance is placed on controls to provide the required compensating effects with which we may be able to offset the reduction in stability margins inherent from above trends in generator design. With the advent of high-speed circuit breakers, high-speed excitation systems and fast </a:t>
            </a:r>
            <a:r>
              <a:rPr lang="en-US" sz="2400" dirty="0" err="1" smtClean="0">
                <a:solidFill>
                  <a:schemeClr val="bg1"/>
                </a:solidFill>
                <a:latin typeface="Calibri" pitchFamily="34" charset="0"/>
              </a:rPr>
              <a:t>valving</a:t>
            </a:r>
            <a:r>
              <a:rPr lang="en-US" sz="2400" dirty="0" smtClean="0">
                <a:solidFill>
                  <a:schemeClr val="bg1"/>
                </a:solidFill>
                <a:latin typeface="Calibri" pitchFamily="34" charset="0"/>
              </a:rPr>
              <a:t> the loss in stability margin has been made up.</a:t>
            </a:r>
            <a:endParaRPr lang="en-US" sz="2400" dirty="0">
              <a:solidFill>
                <a:schemeClr val="bg1"/>
              </a:solidFill>
              <a:latin typeface="Calibri" pitchFamily="34" charset="0"/>
            </a:endParaRPr>
          </a:p>
        </p:txBody>
      </p:sp>
      <p:sp>
        <p:nvSpPr>
          <p:cNvPr id="6" name="Rectangle 5"/>
          <p:cNvSpPr/>
          <p:nvPr/>
        </p:nvSpPr>
        <p:spPr>
          <a:xfrm>
            <a:off x="457200" y="3505199"/>
            <a:ext cx="8153400" cy="2677656"/>
          </a:xfrm>
          <a:prstGeom prst="rect">
            <a:avLst/>
          </a:prstGeom>
        </p:spPr>
        <p:txBody>
          <a:bodyPr wrap="square">
            <a:spAutoFit/>
          </a:bodyPr>
          <a:lstStyle/>
          <a:p>
            <a:pPr algn="just"/>
            <a:r>
              <a:rPr lang="en-US" sz="2400" b="1" dirty="0" smtClean="0">
                <a:solidFill>
                  <a:schemeClr val="bg1"/>
                </a:solidFill>
                <a:latin typeface="Calibri" pitchFamily="34" charset="0"/>
              </a:rPr>
              <a:t>The methods often employed in practice to improve system stability are:</a:t>
            </a:r>
            <a:endParaRPr lang="en-US" sz="2400" dirty="0" smtClean="0">
              <a:solidFill>
                <a:schemeClr val="bg1"/>
              </a:solidFill>
              <a:latin typeface="Calibri" pitchFamily="34" charset="0"/>
            </a:endParaRPr>
          </a:p>
          <a:p>
            <a:pPr algn="just"/>
            <a:r>
              <a:rPr lang="en-US" sz="2400" b="1" dirty="0" smtClean="0">
                <a:solidFill>
                  <a:schemeClr val="bg1"/>
                </a:solidFill>
                <a:latin typeface="Calibri" pitchFamily="34" charset="0"/>
              </a:rPr>
              <a:t>1. Increasing System Voltage:</a:t>
            </a:r>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Transient stability is improved by raising the system voltage profile, (i.e., raising E and V). Increase in system voltage means the higher value of maximum power, </a:t>
            </a:r>
            <a:r>
              <a:rPr lang="en-US" sz="2400" dirty="0" err="1" smtClean="0">
                <a:solidFill>
                  <a:schemeClr val="bg1"/>
                </a:solidFill>
                <a:latin typeface="Calibri" pitchFamily="34" charset="0"/>
              </a:rPr>
              <a:t>P</a:t>
            </a:r>
            <a:r>
              <a:rPr lang="en-US" sz="2400" baseline="-25000" dirty="0" err="1" smtClean="0">
                <a:solidFill>
                  <a:schemeClr val="bg1"/>
                </a:solidFill>
                <a:latin typeface="Calibri" pitchFamily="34" charset="0"/>
              </a:rPr>
              <a:t>max</a:t>
            </a:r>
            <a:r>
              <a:rPr lang="en-US" sz="2400" dirty="0" smtClean="0">
                <a:solidFill>
                  <a:schemeClr val="bg1"/>
                </a:solidFill>
                <a:latin typeface="Calibri" pitchFamily="34" charset="0"/>
              </a:rPr>
              <a:t> that can be transferred over the lines. </a:t>
            </a:r>
            <a:endParaRPr lang="en-US" sz="2400" dirty="0">
              <a:solidFill>
                <a:schemeClr val="bg1"/>
              </a:solidFill>
              <a:latin typeface="Calibri"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Rectangle 4"/>
          <p:cNvSpPr/>
          <p:nvPr/>
        </p:nvSpPr>
        <p:spPr>
          <a:xfrm>
            <a:off x="533400" y="990600"/>
            <a:ext cx="7924800" cy="1569660"/>
          </a:xfrm>
          <a:prstGeom prst="rect">
            <a:avLst/>
          </a:prstGeom>
        </p:spPr>
        <p:txBody>
          <a:bodyPr wrap="square">
            <a:spAutoFit/>
          </a:bodyPr>
          <a:lstStyle/>
          <a:p>
            <a:pPr algn="just"/>
            <a:r>
              <a:rPr lang="en-US" sz="2400" dirty="0" smtClean="0">
                <a:solidFill>
                  <a:schemeClr val="bg1"/>
                </a:solidFill>
                <a:latin typeface="Calibri" pitchFamily="34" charset="0"/>
              </a:rPr>
              <a:t>Since shaft power, P</a:t>
            </a:r>
            <a:r>
              <a:rPr lang="en-US" sz="2400" baseline="-25000" dirty="0" smtClean="0">
                <a:solidFill>
                  <a:schemeClr val="bg1"/>
                </a:solidFill>
                <a:latin typeface="Calibri" pitchFamily="34" charset="0"/>
              </a:rPr>
              <a:t>s</a:t>
            </a:r>
            <a:r>
              <a:rPr lang="en-US" sz="2400" dirty="0" smtClean="0">
                <a:solidFill>
                  <a:schemeClr val="bg1"/>
                </a:solidFill>
                <a:latin typeface="Calibri" pitchFamily="34" charset="0"/>
              </a:rPr>
              <a:t> = </a:t>
            </a:r>
            <a:r>
              <a:rPr lang="en-US" sz="2400" dirty="0" err="1" smtClean="0">
                <a:solidFill>
                  <a:schemeClr val="bg1"/>
                </a:solidFill>
                <a:latin typeface="Calibri" pitchFamily="34" charset="0"/>
              </a:rPr>
              <a:t>P</a:t>
            </a:r>
            <a:r>
              <a:rPr lang="en-US" sz="2400" baseline="-25000" dirty="0" err="1" smtClean="0">
                <a:solidFill>
                  <a:schemeClr val="bg1"/>
                </a:solidFill>
                <a:latin typeface="Calibri" pitchFamily="34" charset="0"/>
              </a:rPr>
              <a:t>max</a:t>
            </a:r>
            <a:r>
              <a:rPr lang="en-US" sz="2400" dirty="0" smtClean="0">
                <a:solidFill>
                  <a:schemeClr val="bg1"/>
                </a:solidFill>
                <a:latin typeface="Calibri" pitchFamily="34" charset="0"/>
              </a:rPr>
              <a:t> sin δ, therefore, for a given shaft power initial load angle δ</a:t>
            </a:r>
            <a:r>
              <a:rPr lang="en-US" sz="2400" baseline="-25000" dirty="0" smtClean="0">
                <a:solidFill>
                  <a:schemeClr val="bg1"/>
                </a:solidFill>
                <a:latin typeface="Calibri" pitchFamily="34" charset="0"/>
              </a:rPr>
              <a:t> 0</a:t>
            </a:r>
            <a:r>
              <a:rPr lang="en-US" sz="2400" dirty="0" smtClean="0">
                <a:solidFill>
                  <a:schemeClr val="bg1"/>
                </a:solidFill>
                <a:latin typeface="Calibri" pitchFamily="34" charset="0"/>
              </a:rPr>
              <a:t> reduces with the increase in </a:t>
            </a:r>
            <a:r>
              <a:rPr lang="en-US" sz="2400" dirty="0" err="1" smtClean="0">
                <a:solidFill>
                  <a:schemeClr val="bg1"/>
                </a:solidFill>
                <a:latin typeface="Calibri" pitchFamily="34" charset="0"/>
              </a:rPr>
              <a:t>P</a:t>
            </a:r>
            <a:r>
              <a:rPr lang="en-US" sz="2400" baseline="-25000" dirty="0" err="1" smtClean="0">
                <a:solidFill>
                  <a:schemeClr val="bg1"/>
                </a:solidFill>
                <a:latin typeface="Calibri" pitchFamily="34" charset="0"/>
              </a:rPr>
              <a:t>max</a:t>
            </a:r>
            <a:r>
              <a:rPr lang="en-US" sz="2400" dirty="0" smtClean="0">
                <a:solidFill>
                  <a:schemeClr val="bg1"/>
                </a:solidFill>
                <a:latin typeface="Calibri" pitchFamily="34" charset="0"/>
              </a:rPr>
              <a:t> and thereby increasing difference between the critical clearing angle and initial load angle.</a:t>
            </a:r>
            <a:endParaRPr lang="en-US" sz="2400" dirty="0">
              <a:solidFill>
                <a:schemeClr val="bg1"/>
              </a:solidFill>
              <a:latin typeface="Calibri" pitchFamily="34" charset="0"/>
            </a:endParaRPr>
          </a:p>
        </p:txBody>
      </p:sp>
      <p:sp>
        <p:nvSpPr>
          <p:cNvPr id="6" name="Rectangle 5"/>
          <p:cNvSpPr/>
          <p:nvPr/>
        </p:nvSpPr>
        <p:spPr>
          <a:xfrm>
            <a:off x="533400" y="2690336"/>
            <a:ext cx="7772400" cy="1569660"/>
          </a:xfrm>
          <a:prstGeom prst="rect">
            <a:avLst/>
          </a:prstGeom>
        </p:spPr>
        <p:txBody>
          <a:bodyPr wrap="square">
            <a:spAutoFit/>
          </a:bodyPr>
          <a:lstStyle/>
          <a:p>
            <a:pPr algn="just"/>
            <a:r>
              <a:rPr lang="en-US" sz="2400" dirty="0" smtClean="0">
                <a:solidFill>
                  <a:schemeClr val="bg1"/>
                </a:solidFill>
                <a:latin typeface="Calibri" pitchFamily="34" charset="0"/>
              </a:rPr>
              <a:t>Thus machine is allowed to rotate through large angle before it reaches the critical clearing angle which results in greater critical clearing time and the probability of maintaining stability.</a:t>
            </a:r>
            <a:endParaRPr lang="en-US" sz="2400" dirty="0">
              <a:solidFill>
                <a:schemeClr val="bg1"/>
              </a:solidFill>
              <a:latin typeface="Calibri" pitchFamily="34" charset="0"/>
            </a:endParaRPr>
          </a:p>
        </p:txBody>
      </p:sp>
      <p:sp>
        <p:nvSpPr>
          <p:cNvPr id="7" name="Rectangle 6"/>
          <p:cNvSpPr/>
          <p:nvPr/>
        </p:nvSpPr>
        <p:spPr>
          <a:xfrm>
            <a:off x="685800" y="4495799"/>
            <a:ext cx="7543800" cy="1938992"/>
          </a:xfrm>
          <a:prstGeom prst="rect">
            <a:avLst/>
          </a:prstGeom>
        </p:spPr>
        <p:txBody>
          <a:bodyPr wrap="square">
            <a:spAutoFit/>
          </a:bodyPr>
          <a:lstStyle/>
          <a:p>
            <a:r>
              <a:rPr lang="en-US" b="1" dirty="0" smtClean="0">
                <a:solidFill>
                  <a:schemeClr val="bg1"/>
                </a:solidFill>
              </a:rPr>
              <a:t>2</a:t>
            </a:r>
            <a:r>
              <a:rPr lang="en-US" sz="2400" b="1" dirty="0" smtClean="0">
                <a:solidFill>
                  <a:schemeClr val="bg1"/>
                </a:solidFill>
                <a:latin typeface="Calibri" pitchFamily="34" charset="0"/>
              </a:rPr>
              <a:t>. Reduction in Transfer Reactance:</a:t>
            </a:r>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Transient stability can also be improved by reducing the transfer reactance,. The effect of reducing the transfer reactance means increase of </a:t>
            </a:r>
            <a:r>
              <a:rPr lang="en-US" sz="2400" dirty="0" err="1" smtClean="0">
                <a:solidFill>
                  <a:schemeClr val="bg1"/>
                </a:solidFill>
                <a:latin typeface="Calibri" pitchFamily="34" charset="0"/>
              </a:rPr>
              <a:t>P</a:t>
            </a:r>
            <a:r>
              <a:rPr lang="en-US" sz="2400" baseline="-25000" dirty="0" err="1" smtClean="0">
                <a:solidFill>
                  <a:schemeClr val="bg1"/>
                </a:solidFill>
                <a:latin typeface="Calibri" pitchFamily="34" charset="0"/>
              </a:rPr>
              <a:t>max</a:t>
            </a:r>
            <a:r>
              <a:rPr lang="en-US" sz="2400" dirty="0" smtClean="0">
                <a:solidFill>
                  <a:schemeClr val="bg1"/>
                </a:solidFill>
                <a:latin typeface="Calibri" pitchFamily="34" charset="0"/>
              </a:rPr>
              <a:t> resulting in increase in transient stability.</a:t>
            </a:r>
            <a:endParaRPr lang="en-US" sz="2400" dirty="0">
              <a:solidFill>
                <a:schemeClr val="bg1"/>
              </a:solidFill>
              <a:latin typeface="Calibr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9" name="Rectangle 8"/>
          <p:cNvSpPr/>
          <p:nvPr/>
        </p:nvSpPr>
        <p:spPr>
          <a:xfrm>
            <a:off x="381000" y="990600"/>
            <a:ext cx="8305800" cy="1569660"/>
          </a:xfrm>
          <a:prstGeom prst="rect">
            <a:avLst/>
          </a:prstGeom>
        </p:spPr>
        <p:txBody>
          <a:bodyPr wrap="square">
            <a:spAutoFit/>
          </a:bodyPr>
          <a:lstStyle/>
          <a:p>
            <a:pPr algn="just"/>
            <a:r>
              <a:rPr lang="en-US" sz="2400" dirty="0" smtClean="0">
                <a:solidFill>
                  <a:schemeClr val="bg1"/>
                </a:solidFill>
                <a:latin typeface="Calibri" pitchFamily="34" charset="0"/>
              </a:rPr>
              <a:t>Where </a:t>
            </a:r>
            <a:r>
              <a:rPr lang="en-US" sz="2400" dirty="0" err="1" smtClean="0">
                <a:solidFill>
                  <a:schemeClr val="bg1"/>
                </a:solidFill>
                <a:latin typeface="Calibri" pitchFamily="34" charset="0"/>
              </a:rPr>
              <a:t>δ</a:t>
            </a:r>
            <a:r>
              <a:rPr lang="en-US" sz="2400" baseline="-25000" dirty="0" err="1" smtClean="0">
                <a:solidFill>
                  <a:schemeClr val="bg1"/>
                </a:solidFill>
                <a:latin typeface="Calibri" pitchFamily="34" charset="0"/>
              </a:rPr>
              <a:t>o</a:t>
            </a:r>
            <a:r>
              <a:rPr lang="en-US" sz="2400" dirty="0" smtClean="0">
                <a:solidFill>
                  <a:schemeClr val="bg1"/>
                </a:solidFill>
                <a:latin typeface="Calibri" pitchFamily="34" charset="0"/>
              </a:rPr>
              <a:t>, is the torque angle at which the machine is operating while running at synchronous speed under normal conditions. Under the above conditions, the torque angle was not changing i.e. before the disturbance. </a:t>
            </a:r>
            <a:endParaRPr lang="en-US" sz="2400" dirty="0">
              <a:solidFill>
                <a:schemeClr val="bg1"/>
              </a:solidFill>
              <a:latin typeface="Calibri" pitchFamily="34" charset="0"/>
            </a:endParaRPr>
          </a:p>
        </p:txBody>
      </p:sp>
      <p:sp>
        <p:nvSpPr>
          <p:cNvPr id="10" name="Rectangle 9"/>
          <p:cNvSpPr/>
          <p:nvPr/>
        </p:nvSpPr>
        <p:spPr>
          <a:xfrm>
            <a:off x="457200" y="3657600"/>
            <a:ext cx="8229600" cy="830997"/>
          </a:xfrm>
          <a:prstGeom prst="rect">
            <a:avLst/>
          </a:prstGeom>
        </p:spPr>
        <p:txBody>
          <a:bodyPr wrap="square">
            <a:spAutoFit/>
          </a:bodyPr>
          <a:lstStyle/>
          <a:p>
            <a:pPr algn="just"/>
            <a:r>
              <a:rPr lang="en-US" sz="2400" dirty="0" smtClean="0">
                <a:solidFill>
                  <a:schemeClr val="bg1"/>
                </a:solidFill>
                <a:latin typeface="Calibri" pitchFamily="34" charset="0"/>
              </a:rPr>
              <a:t>Also, if the system has transient stability the machine will again operate at synchronous speed after the disturbances, i.e.,</a:t>
            </a:r>
            <a:endParaRPr lang="en-US" sz="2400" dirty="0">
              <a:solidFill>
                <a:schemeClr val="bg1"/>
              </a:solidFill>
              <a:latin typeface="Calibri" pitchFamily="34" charset="0"/>
            </a:endParaRPr>
          </a:p>
        </p:txBody>
      </p:sp>
      <p:pic>
        <p:nvPicPr>
          <p:cNvPr id="3074" name="Picture 2"/>
          <p:cNvPicPr>
            <a:picLocks noChangeAspect="1" noChangeArrowheads="1"/>
          </p:cNvPicPr>
          <p:nvPr/>
        </p:nvPicPr>
        <p:blipFill>
          <a:blip r:embed="rId3"/>
          <a:srcRect/>
          <a:stretch>
            <a:fillRect/>
          </a:stretch>
        </p:blipFill>
        <p:spPr bwMode="auto">
          <a:xfrm>
            <a:off x="4572000" y="2514600"/>
            <a:ext cx="990600" cy="9906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572000" y="4648200"/>
            <a:ext cx="885825" cy="129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Rectangle 4"/>
          <p:cNvSpPr/>
          <p:nvPr/>
        </p:nvSpPr>
        <p:spPr>
          <a:xfrm>
            <a:off x="381000" y="1143000"/>
            <a:ext cx="8229600" cy="5262979"/>
          </a:xfrm>
          <a:prstGeom prst="rect">
            <a:avLst/>
          </a:prstGeom>
        </p:spPr>
        <p:txBody>
          <a:bodyPr wrap="square">
            <a:spAutoFit/>
          </a:bodyPr>
          <a:lstStyle/>
          <a:p>
            <a:pPr algn="just"/>
            <a:r>
              <a:rPr lang="en-US" sz="2400" dirty="0" smtClean="0">
                <a:solidFill>
                  <a:schemeClr val="bg1"/>
                </a:solidFill>
                <a:latin typeface="Calibri" pitchFamily="34" charset="0"/>
              </a:rPr>
              <a:t>The line reactance can be reduced by using more lines in parallel instead of a single line. In general, more power is transferred during a fault on one of the lines if there are two lines in parallel, than that would be transferred over a single faulted line.</a:t>
            </a:r>
          </a:p>
          <a:p>
            <a:pPr algn="just"/>
            <a:r>
              <a:rPr lang="en-US" sz="2400" dirty="0" smtClean="0">
                <a:solidFill>
                  <a:schemeClr val="bg1"/>
                </a:solidFill>
                <a:latin typeface="Calibri" pitchFamily="34" charset="0"/>
              </a:rPr>
              <a:t>Increased power transfer means less available accelerating power, because the accelerating power is the difference between power input and power transfer. Lower accelerating power reduces the risk of instability. The use of bundled conductor lines also helps in reducing line reactance and improving stability.</a:t>
            </a:r>
          </a:p>
          <a:p>
            <a:pPr algn="just"/>
            <a:r>
              <a:rPr lang="en-US" sz="2400" dirty="0" smtClean="0">
                <a:solidFill>
                  <a:schemeClr val="bg1"/>
                </a:solidFill>
                <a:latin typeface="Calibri" pitchFamily="34" charset="0"/>
              </a:rPr>
              <a:t>The compensation of line reactance by series capacitors is another method of improving stability. For lines longer than 325 km this method has proved economical as a means of increasing stability.</a:t>
            </a:r>
            <a:endParaRPr lang="en-US" sz="2400" dirty="0">
              <a:solidFill>
                <a:schemeClr val="bg1"/>
              </a:solidFill>
              <a:latin typeface="Calibri"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1219200"/>
            <a:ext cx="8305800" cy="1938992"/>
          </a:xfrm>
          <a:prstGeom prst="rect">
            <a:avLst/>
          </a:prstGeom>
        </p:spPr>
        <p:txBody>
          <a:bodyPr wrap="square">
            <a:spAutoFit/>
          </a:bodyPr>
          <a:lstStyle/>
          <a:p>
            <a:pPr algn="just"/>
            <a:r>
              <a:rPr lang="en-US" sz="2400" dirty="0" smtClean="0">
                <a:solidFill>
                  <a:schemeClr val="bg1"/>
                </a:solidFill>
                <a:latin typeface="Calibri" pitchFamily="34" charset="0"/>
              </a:rPr>
              <a:t>The use of shunt reactors will reduce the danger of instability on lightly loaded lines. If </a:t>
            </a:r>
            <a:r>
              <a:rPr lang="en-US" sz="2400" dirty="0" err="1" smtClean="0">
                <a:solidFill>
                  <a:schemeClr val="bg1"/>
                </a:solidFill>
                <a:latin typeface="Calibri" pitchFamily="34" charset="0"/>
              </a:rPr>
              <a:t>saturable</a:t>
            </a:r>
            <a:r>
              <a:rPr lang="en-US" sz="2400" dirty="0" smtClean="0">
                <a:solidFill>
                  <a:schemeClr val="bg1"/>
                </a:solidFill>
                <a:latin typeface="Calibri" pitchFamily="34" charset="0"/>
              </a:rPr>
              <a:t> reactors are used, the regulation can be maintained steady over a wide range of loads.</a:t>
            </a:r>
          </a:p>
          <a:p>
            <a:pPr algn="just"/>
            <a:r>
              <a:rPr lang="en-US" sz="2400" dirty="0" smtClean="0">
                <a:solidFill>
                  <a:schemeClr val="bg1"/>
                </a:solidFill>
                <a:latin typeface="Calibri" pitchFamily="34" charset="0"/>
              </a:rPr>
              <a:t>Increasing the X/R ratio increases the power limit of the line itself, which in turn aids stability.</a:t>
            </a:r>
            <a:endParaRPr lang="en-US" sz="2400" dirty="0">
              <a:solidFill>
                <a:schemeClr val="bg1"/>
              </a:solidFill>
              <a:latin typeface="Calibri" pitchFamily="34" charset="0"/>
            </a:endParaRPr>
          </a:p>
        </p:txBody>
      </p:sp>
      <p:sp>
        <p:nvSpPr>
          <p:cNvPr id="4" name="Rectangle 3"/>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5"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6" name="Rectangle 5"/>
          <p:cNvSpPr/>
          <p:nvPr/>
        </p:nvSpPr>
        <p:spPr>
          <a:xfrm>
            <a:off x="457200" y="3244334"/>
            <a:ext cx="6739685" cy="461665"/>
          </a:xfrm>
          <a:prstGeom prst="rect">
            <a:avLst/>
          </a:prstGeom>
        </p:spPr>
        <p:txBody>
          <a:bodyPr wrap="square">
            <a:spAutoFit/>
          </a:bodyPr>
          <a:lstStyle/>
          <a:p>
            <a:r>
              <a:rPr lang="en-US" sz="2400" b="1" dirty="0" smtClean="0">
                <a:solidFill>
                  <a:schemeClr val="bg1"/>
                </a:solidFill>
                <a:latin typeface="Calibri" pitchFamily="34" charset="0"/>
              </a:rPr>
              <a:t>3. Using High Speed Circuit Breaker</a:t>
            </a:r>
            <a:r>
              <a:rPr lang="en-US" b="1" dirty="0" smtClean="0"/>
              <a:t>:</a:t>
            </a:r>
            <a:endParaRPr lang="en-US" dirty="0"/>
          </a:p>
        </p:txBody>
      </p:sp>
      <p:sp>
        <p:nvSpPr>
          <p:cNvPr id="7" name="Rectangle 6"/>
          <p:cNvSpPr/>
          <p:nvPr/>
        </p:nvSpPr>
        <p:spPr>
          <a:xfrm>
            <a:off x="685800" y="3886199"/>
            <a:ext cx="7467600" cy="3046988"/>
          </a:xfrm>
          <a:prstGeom prst="rect">
            <a:avLst/>
          </a:prstGeom>
        </p:spPr>
        <p:txBody>
          <a:bodyPr wrap="square">
            <a:spAutoFit/>
          </a:bodyPr>
          <a:lstStyle/>
          <a:p>
            <a:pPr algn="just"/>
            <a:r>
              <a:rPr lang="en-US" sz="2400" dirty="0" smtClean="0">
                <a:solidFill>
                  <a:schemeClr val="bg1"/>
                </a:solidFill>
                <a:latin typeface="Calibri" pitchFamily="34" charset="0"/>
              </a:rPr>
              <a:t>The best method of improving transient stability is the use of high-speed circuit breakers. The quicker a breaker operates, the faster the fault is removed from the system and better is the tendency of the system to restore to normal operating conditions. The use of high-speed breakers has materially improved the transient stability of the power systems and does not require any other method for the purpose.</a:t>
            </a:r>
            <a:endParaRPr lang="en-US" sz="2400" dirty="0">
              <a:solidFill>
                <a:schemeClr val="bg1"/>
              </a:solidFill>
              <a:latin typeface="Calibri"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66295" y="3244334"/>
            <a:ext cx="4211409" cy="369332"/>
          </a:xfrm>
          <a:prstGeom prst="rect">
            <a:avLst/>
          </a:prstGeom>
        </p:spPr>
        <p:txBody>
          <a:bodyPr wrap="none">
            <a:spAutoFit/>
          </a:bodyPr>
          <a:lstStyle/>
          <a:p>
            <a:r>
              <a:rPr lang="en-US" b="1" dirty="0" smtClean="0"/>
              <a:t>3. Using High Speed Circuit Breaker:</a:t>
            </a:r>
            <a:endParaRPr lang="en-US" dirty="0"/>
          </a:p>
        </p:txBody>
      </p:sp>
      <p:sp>
        <p:nvSpPr>
          <p:cNvPr id="4" name="Rectangle 3"/>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5"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6" name="Rectangle 5"/>
          <p:cNvSpPr/>
          <p:nvPr/>
        </p:nvSpPr>
        <p:spPr>
          <a:xfrm>
            <a:off x="685800" y="1371600"/>
            <a:ext cx="7848600" cy="1200329"/>
          </a:xfrm>
          <a:prstGeom prst="rect">
            <a:avLst/>
          </a:prstGeom>
        </p:spPr>
        <p:txBody>
          <a:bodyPr wrap="square">
            <a:spAutoFit/>
          </a:bodyPr>
          <a:lstStyle/>
          <a:p>
            <a:pPr algn="just"/>
            <a:r>
              <a:rPr lang="en-US" sz="2400" dirty="0" smtClean="0">
                <a:solidFill>
                  <a:schemeClr val="bg1"/>
                </a:solidFill>
                <a:latin typeface="Calibri" pitchFamily="34" charset="0"/>
              </a:rPr>
              <a:t>Use of high-speed breakers increases the decelerating area A</a:t>
            </a:r>
            <a:r>
              <a:rPr lang="en-US" sz="2400" baseline="-25000" dirty="0" smtClean="0">
                <a:solidFill>
                  <a:schemeClr val="bg1"/>
                </a:solidFill>
                <a:latin typeface="Calibri" pitchFamily="34" charset="0"/>
              </a:rPr>
              <a:t>2</a:t>
            </a:r>
            <a:r>
              <a:rPr lang="en-US" sz="2400" dirty="0" smtClean="0">
                <a:solidFill>
                  <a:schemeClr val="bg1"/>
                </a:solidFill>
                <a:latin typeface="Calibri" pitchFamily="34" charset="0"/>
              </a:rPr>
              <a:t> and decreases the accelerating area A</a:t>
            </a:r>
            <a:r>
              <a:rPr lang="en-US" sz="2400" baseline="-25000" dirty="0" smtClean="0">
                <a:solidFill>
                  <a:schemeClr val="bg1"/>
                </a:solidFill>
                <a:latin typeface="Calibri" pitchFamily="34" charset="0"/>
              </a:rPr>
              <a:t>1</a:t>
            </a:r>
            <a:r>
              <a:rPr lang="en-US" sz="2400" dirty="0" smtClean="0">
                <a:solidFill>
                  <a:schemeClr val="bg1"/>
                </a:solidFill>
                <a:latin typeface="Calibri" pitchFamily="34" charset="0"/>
              </a:rPr>
              <a:t> and so improves the stability.</a:t>
            </a:r>
            <a:endParaRPr lang="en-US" sz="2400" dirty="0">
              <a:solidFill>
                <a:schemeClr val="bg1"/>
              </a:solidFill>
              <a:latin typeface="Calibri"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219200"/>
            <a:ext cx="8001000" cy="2677656"/>
          </a:xfrm>
          <a:prstGeom prst="rect">
            <a:avLst/>
          </a:prstGeom>
        </p:spPr>
        <p:txBody>
          <a:bodyPr wrap="square">
            <a:spAutoFit/>
          </a:bodyPr>
          <a:lstStyle/>
          <a:p>
            <a:pPr algn="just"/>
            <a:r>
              <a:rPr lang="en-US" sz="2400" b="1" dirty="0" smtClean="0">
                <a:solidFill>
                  <a:schemeClr val="bg1"/>
                </a:solidFill>
                <a:latin typeface="Calibri" pitchFamily="34" charset="0"/>
              </a:rPr>
              <a:t>4. Automatic Reclosing:</a:t>
            </a:r>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As the majority of faults on the transmission lines are transient in nature and are self-clearing, rapid switching and isolation of faulty lines followed by reclosing are quite helpful in maintaining stability. The modern circuit breaker technology has made it possible for line clearing to be done as fast as in 2 cycles.</a:t>
            </a:r>
            <a:endParaRPr lang="en-US" sz="2400" dirty="0">
              <a:solidFill>
                <a:schemeClr val="bg1"/>
              </a:solidFill>
              <a:latin typeface="Calibri" pitchFamily="34" charset="0"/>
            </a:endParaRPr>
          </a:p>
        </p:txBody>
      </p:sp>
      <p:sp>
        <p:nvSpPr>
          <p:cNvPr id="4" name="Rectangle 3"/>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5"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40961" name="Rectangle 1"/>
          <p:cNvSpPr>
            <a:spLocks noChangeArrowheads="1"/>
          </p:cNvSpPr>
          <p:nvPr/>
        </p:nvSpPr>
        <p:spPr bwMode="auto">
          <a:xfrm>
            <a:off x="0" y="0"/>
            <a:ext cx="9144000" cy="457200"/>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555555"/>
                </a:solidFill>
                <a:effectLst/>
                <a:latin typeface="Helvetica Neue"/>
                <a:cs typeface="Arial" pitchFamily="34" charset="0"/>
              </a:rPr>
              <a:t>On occurrence of a fault on a transmission line, the faulted line is de-energized to suppress the arc in the fault and then the circuit breaker recloses, after a suitable time interval. Automatic reclosing increases the decelerating area A</a:t>
            </a:r>
            <a:r>
              <a:rPr kumimoji="0" lang="en-US" sz="800" b="0" i="0" u="none" strike="noStrike" cap="none" normalizeH="0" baseline="-30000" smtClean="0">
                <a:ln>
                  <a:noFill/>
                </a:ln>
                <a:solidFill>
                  <a:srgbClr val="555555"/>
                </a:solidFill>
                <a:effectLst/>
                <a:latin typeface="Helvetica Neue"/>
                <a:cs typeface="Arial" pitchFamily="34" charset="0"/>
              </a:rPr>
              <a:t>2</a:t>
            </a:r>
            <a:r>
              <a:rPr kumimoji="0" lang="en-US" sz="1100" b="0" i="0" u="none" strike="noStrike" cap="none" normalizeH="0" baseline="0" smtClean="0">
                <a:ln>
                  <a:noFill/>
                </a:ln>
                <a:solidFill>
                  <a:srgbClr val="555555"/>
                </a:solidFill>
                <a:effectLst/>
                <a:latin typeface="Helvetica Neue"/>
                <a:cs typeface="Arial" pitchFamily="34" charset="0"/>
              </a:rPr>
              <a:t> and thus helps in improving stability.</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0962" name="Rectangle 2"/>
          <p:cNvSpPr>
            <a:spLocks noChangeArrowheads="1"/>
          </p:cNvSpPr>
          <p:nvPr/>
        </p:nvSpPr>
        <p:spPr bwMode="auto">
          <a:xfrm>
            <a:off x="0" y="0"/>
            <a:ext cx="9144000" cy="457200"/>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555555"/>
                </a:solidFill>
                <a:effectLst/>
                <a:latin typeface="Helvetica Neue"/>
                <a:cs typeface="Arial" pitchFamily="34" charset="0"/>
              </a:rPr>
              <a:t>On occurrence of a fault on a transmission line, the faulted line is de-energized to suppress the arc in the fault and then the circuit breaker recloses, after a suitable time interval. Automatic reclosing increases the decelerating area A</a:t>
            </a:r>
            <a:r>
              <a:rPr kumimoji="0" lang="en-US" sz="800" b="0" i="0" u="none" strike="noStrike" cap="none" normalizeH="0" baseline="-30000" smtClean="0">
                <a:ln>
                  <a:noFill/>
                </a:ln>
                <a:solidFill>
                  <a:srgbClr val="555555"/>
                </a:solidFill>
                <a:effectLst/>
                <a:latin typeface="Helvetica Neue"/>
                <a:cs typeface="Arial" pitchFamily="34" charset="0"/>
              </a:rPr>
              <a:t>2</a:t>
            </a:r>
            <a:r>
              <a:rPr kumimoji="0" lang="en-US" sz="1100" b="0" i="0" u="none" strike="noStrike" cap="none" normalizeH="0" baseline="0" smtClean="0">
                <a:ln>
                  <a:noFill/>
                </a:ln>
                <a:solidFill>
                  <a:srgbClr val="555555"/>
                </a:solidFill>
                <a:effectLst/>
                <a:latin typeface="Helvetica Neue"/>
                <a:cs typeface="Arial" pitchFamily="34" charset="0"/>
              </a:rPr>
              <a:t> and thus helps in improving stability.</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TextBox 7"/>
          <p:cNvSpPr txBox="1"/>
          <p:nvPr/>
        </p:nvSpPr>
        <p:spPr>
          <a:xfrm>
            <a:off x="457200" y="3962400"/>
            <a:ext cx="8305800" cy="2769989"/>
          </a:xfrm>
          <a:prstGeom prst="rect">
            <a:avLst/>
          </a:prstGeom>
          <a:noFill/>
        </p:spPr>
        <p:txBody>
          <a:bodyPr wrap="square" rtlCol="0">
            <a:spAutoFit/>
          </a:bodyPr>
          <a:lstStyle/>
          <a:p>
            <a:endParaRPr lang="en-US" dirty="0" smtClean="0">
              <a:solidFill>
                <a:schemeClr val="bg1"/>
              </a:solidFill>
            </a:endParaRPr>
          </a:p>
          <a:p>
            <a:pPr algn="just"/>
            <a:r>
              <a:rPr lang="en-US" sz="2400" dirty="0" smtClean="0">
                <a:solidFill>
                  <a:schemeClr val="bg1"/>
                </a:solidFill>
                <a:latin typeface="Calibri" pitchFamily="34" charset="0"/>
              </a:rPr>
              <a:t>On occurrence of a fault on a transmission line, the faulted line is de-energized to suppress the arc in the fault and then the circuit breaker recloses, after a suitable time interval. Automatic reclosing increases the decelerating area A</a:t>
            </a:r>
            <a:r>
              <a:rPr lang="en-US" sz="2400" baseline="-25000" dirty="0" smtClean="0">
                <a:solidFill>
                  <a:schemeClr val="bg1"/>
                </a:solidFill>
                <a:latin typeface="Calibri" pitchFamily="34" charset="0"/>
              </a:rPr>
              <a:t>2</a:t>
            </a:r>
            <a:r>
              <a:rPr lang="en-US" sz="2400" dirty="0" smtClean="0">
                <a:solidFill>
                  <a:schemeClr val="bg1"/>
                </a:solidFill>
                <a:latin typeface="Calibri" pitchFamily="34" charset="0"/>
              </a:rPr>
              <a:t> and thus helps in improving stability.</a:t>
            </a:r>
          </a:p>
          <a:p>
            <a:r>
              <a:rPr lang="en-US" dirty="0" smtClean="0"/>
              <a:t/>
            </a:r>
            <a:br>
              <a:rPr lang="en-US" dirty="0" smtClean="0"/>
            </a:b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Rectangle 4"/>
          <p:cNvSpPr/>
          <p:nvPr/>
        </p:nvSpPr>
        <p:spPr>
          <a:xfrm>
            <a:off x="304800" y="1166843"/>
            <a:ext cx="8382000" cy="5262979"/>
          </a:xfrm>
          <a:prstGeom prst="rect">
            <a:avLst/>
          </a:prstGeom>
        </p:spPr>
        <p:txBody>
          <a:bodyPr wrap="square">
            <a:spAutoFit/>
          </a:bodyPr>
          <a:lstStyle/>
          <a:p>
            <a:pPr algn="just"/>
            <a:r>
              <a:rPr lang="en-US" sz="2400" b="1" dirty="0" smtClean="0">
                <a:solidFill>
                  <a:schemeClr val="bg1"/>
                </a:solidFill>
                <a:latin typeface="Calibri" pitchFamily="34" charset="0"/>
              </a:rPr>
              <a:t>5. Transient Stability:</a:t>
            </a:r>
          </a:p>
          <a:p>
            <a:pPr algn="just"/>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It can be improved by reducing the severity of faults which can be achieved by using lightning arresters for protection of the lines.</a:t>
            </a:r>
          </a:p>
          <a:p>
            <a:pPr algn="just"/>
            <a:endParaRPr lang="en-US" sz="2400" dirty="0" smtClean="0">
              <a:solidFill>
                <a:schemeClr val="bg1"/>
              </a:solidFill>
              <a:latin typeface="Calibri" pitchFamily="34" charset="0"/>
            </a:endParaRPr>
          </a:p>
          <a:p>
            <a:pPr algn="just"/>
            <a:r>
              <a:rPr lang="en-US" sz="2400" b="1" dirty="0" smtClean="0">
                <a:solidFill>
                  <a:schemeClr val="bg1"/>
                </a:solidFill>
                <a:latin typeface="Calibri" pitchFamily="34" charset="0"/>
              </a:rPr>
              <a:t>6. </a:t>
            </a:r>
            <a:r>
              <a:rPr lang="en-US" sz="2400" dirty="0" smtClean="0">
                <a:solidFill>
                  <a:schemeClr val="bg1"/>
                </a:solidFill>
                <a:latin typeface="Calibri" pitchFamily="34" charset="0"/>
              </a:rPr>
              <a:t>In systems where the stability is of prime importance, high neutral grounding impedance may be used.</a:t>
            </a:r>
          </a:p>
          <a:p>
            <a:pPr algn="just"/>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The grounding is effective only for unbalanced faults. Zero-sequence impedance comes into picture to restrict the fault current only in case of faults like line-generator to-ground or line-to-line-to-ground. For an electrical system depicted in Fig.  (a), the equivalent impedance diagram is shown in Fig. </a:t>
            </a:r>
          </a:p>
          <a:p>
            <a:pPr algn="just"/>
            <a:r>
              <a:rPr lang="en-US" sz="2400" dirty="0" smtClean="0">
                <a:solidFill>
                  <a:schemeClr val="bg1"/>
                </a:solidFill>
                <a:latin typeface="Calibri" pitchFamily="34" charset="0"/>
              </a:rPr>
              <a:t>.</a:t>
            </a:r>
            <a:endParaRPr lang="en-US" sz="2400" dirty="0">
              <a:solidFill>
                <a:schemeClr val="bg1"/>
              </a:solidFill>
              <a:latin typeface="Calibri"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pic>
        <p:nvPicPr>
          <p:cNvPr id="13313" name="Picture 1"/>
          <p:cNvPicPr>
            <a:picLocks noChangeAspect="1" noChangeArrowheads="1"/>
          </p:cNvPicPr>
          <p:nvPr/>
        </p:nvPicPr>
        <p:blipFill>
          <a:blip r:embed="rId3"/>
          <a:srcRect/>
          <a:stretch>
            <a:fillRect/>
          </a:stretch>
        </p:blipFill>
        <p:spPr bwMode="auto">
          <a:xfrm>
            <a:off x="838200" y="1143000"/>
            <a:ext cx="6934200" cy="5029199"/>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Rectangle 4"/>
          <p:cNvSpPr/>
          <p:nvPr/>
        </p:nvSpPr>
        <p:spPr>
          <a:xfrm>
            <a:off x="533400" y="1066801"/>
            <a:ext cx="6324600" cy="461665"/>
          </a:xfrm>
          <a:prstGeom prst="rect">
            <a:avLst/>
          </a:prstGeom>
        </p:spPr>
        <p:txBody>
          <a:bodyPr wrap="square">
            <a:spAutoFit/>
          </a:bodyPr>
          <a:lstStyle/>
          <a:p>
            <a:r>
              <a:rPr lang="en-US" sz="2400" b="1" dirty="0" smtClean="0">
                <a:solidFill>
                  <a:schemeClr val="bg1"/>
                </a:solidFill>
                <a:latin typeface="Calibri" pitchFamily="34" charset="0"/>
              </a:rPr>
              <a:t>The power transfer is given by the expression:</a:t>
            </a:r>
            <a:endParaRPr lang="en-US" sz="2400" dirty="0">
              <a:solidFill>
                <a:schemeClr val="bg1"/>
              </a:solidFill>
              <a:latin typeface="Calibri" pitchFamily="34" charset="0"/>
            </a:endParaRPr>
          </a:p>
        </p:txBody>
      </p:sp>
      <p:sp>
        <p:nvSpPr>
          <p:cNvPr id="6" name="Rectangle 5"/>
          <p:cNvSpPr/>
          <p:nvPr/>
        </p:nvSpPr>
        <p:spPr>
          <a:xfrm>
            <a:off x="533400" y="1828799"/>
            <a:ext cx="8001000" cy="4524315"/>
          </a:xfrm>
          <a:prstGeom prst="rect">
            <a:avLst/>
          </a:prstGeom>
        </p:spPr>
        <p:txBody>
          <a:bodyPr wrap="square">
            <a:spAutoFit/>
          </a:bodyPr>
          <a:lstStyle/>
          <a:p>
            <a:pPr algn="just"/>
            <a:r>
              <a:rPr lang="en-US" sz="2400" dirty="0" smtClean="0">
                <a:solidFill>
                  <a:schemeClr val="bg1"/>
                </a:solidFill>
                <a:latin typeface="Calibri" pitchFamily="34" charset="0"/>
              </a:rPr>
              <a:t>Where </a:t>
            </a:r>
            <a:r>
              <a:rPr lang="en-US" sz="2400" dirty="0" err="1" smtClean="0">
                <a:solidFill>
                  <a:schemeClr val="bg1"/>
                </a:solidFill>
                <a:latin typeface="Calibri" pitchFamily="34" charset="0"/>
              </a:rPr>
              <a:t>X</a:t>
            </a:r>
            <a:r>
              <a:rPr lang="en-US" sz="2400" i="1" baseline="-25000" dirty="0" err="1" smtClean="0">
                <a:solidFill>
                  <a:schemeClr val="bg1"/>
                </a:solidFill>
                <a:latin typeface="Calibri" pitchFamily="34" charset="0"/>
              </a:rPr>
              <a:t>f</a:t>
            </a:r>
            <a:r>
              <a:rPr lang="en-US" sz="2400" i="1" baseline="-25000" dirty="0" smtClean="0">
                <a:solidFill>
                  <a:schemeClr val="bg1"/>
                </a:solidFill>
                <a:latin typeface="Calibri" pitchFamily="34" charset="0"/>
              </a:rPr>
              <a:t> </a:t>
            </a:r>
            <a:r>
              <a:rPr lang="en-US" sz="2400" dirty="0" smtClean="0">
                <a:solidFill>
                  <a:schemeClr val="bg1"/>
                </a:solidFill>
                <a:latin typeface="Calibri" pitchFamily="34" charset="0"/>
              </a:rPr>
              <a:t>is equivalent fault-shunt impedance.</a:t>
            </a:r>
          </a:p>
          <a:p>
            <a:pPr algn="just"/>
            <a:r>
              <a:rPr lang="en-US" sz="2400" dirty="0" smtClean="0">
                <a:solidFill>
                  <a:schemeClr val="bg1"/>
                </a:solidFill>
                <a:latin typeface="Calibri" pitchFamily="34" charset="0"/>
              </a:rPr>
              <a:t>Physically the resistance in the neutral of the transformer represents an absorption of electrical energy which in turn reduces the accelerating energy and thus improves the transient stability.</a:t>
            </a:r>
          </a:p>
          <a:p>
            <a:pPr algn="just"/>
            <a:endParaRPr lang="en-US" sz="2400" dirty="0" smtClean="0">
              <a:solidFill>
                <a:schemeClr val="bg1"/>
              </a:solidFill>
              <a:latin typeface="Calibri" pitchFamily="34" charset="0"/>
            </a:endParaRPr>
          </a:p>
          <a:p>
            <a:pPr algn="just"/>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The grounding resistor consumes power during a ground fault and thus exerts braking effect on the synchronous machine which is greater, the closer the fault is to the resistor and closer the machine is to the fault. A grounding resistor located near a generator is,</a:t>
            </a:r>
            <a:r>
              <a:rPr lang="en-US" sz="2400" b="1" dirty="0" smtClean="0">
                <a:solidFill>
                  <a:schemeClr val="bg1"/>
                </a:solidFill>
                <a:latin typeface="Calibri" pitchFamily="34" charset="0"/>
              </a:rPr>
              <a:t> </a:t>
            </a:r>
            <a:r>
              <a:rPr lang="en-US" sz="2400" dirty="0" smtClean="0">
                <a:solidFill>
                  <a:schemeClr val="bg1"/>
                </a:solidFill>
                <a:latin typeface="Calibri" pitchFamily="34" charset="0"/>
              </a:rPr>
              <a:t>therefore, beneficial.</a:t>
            </a:r>
            <a:endParaRPr lang="en-US" sz="2400" dirty="0">
              <a:solidFill>
                <a:schemeClr val="bg1"/>
              </a:solidFill>
              <a:latin typeface="Calibri" pitchFamily="34" charset="0"/>
            </a:endParaRPr>
          </a:p>
        </p:txBody>
      </p:sp>
      <p:pic>
        <p:nvPicPr>
          <p:cNvPr id="12289" name="Picture 1"/>
          <p:cNvPicPr>
            <a:picLocks noChangeAspect="1" noChangeArrowheads="1"/>
          </p:cNvPicPr>
          <p:nvPr/>
        </p:nvPicPr>
        <p:blipFill>
          <a:blip r:embed="rId3"/>
          <a:srcRect/>
          <a:stretch>
            <a:fillRect/>
          </a:stretch>
        </p:blipFill>
        <p:spPr bwMode="auto">
          <a:xfrm>
            <a:off x="4114800" y="3657600"/>
            <a:ext cx="2514600" cy="561975"/>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Rectangle 4"/>
          <p:cNvSpPr/>
          <p:nvPr/>
        </p:nvSpPr>
        <p:spPr>
          <a:xfrm>
            <a:off x="457200" y="1219200"/>
            <a:ext cx="8153400" cy="2308324"/>
          </a:xfrm>
          <a:prstGeom prst="rect">
            <a:avLst/>
          </a:prstGeom>
        </p:spPr>
        <p:txBody>
          <a:bodyPr wrap="square">
            <a:spAutoFit/>
          </a:bodyPr>
          <a:lstStyle/>
          <a:p>
            <a:pPr algn="just"/>
            <a:r>
              <a:rPr lang="en-US" sz="2400" dirty="0" smtClean="0">
                <a:solidFill>
                  <a:schemeClr val="bg1"/>
                </a:solidFill>
                <a:latin typeface="Calibri" pitchFamily="34" charset="0"/>
              </a:rPr>
              <a:t>However, a grounding resistor should neither be employed near an actual or equivalent synchronous motor nor it should be employed near a synchronous condenser, as such machines already are retarded by faults. In a two machine system, it is, therefore, advisable to have resistance grounding at the sending end and reactance grounding at the receiving end.</a:t>
            </a:r>
            <a:endParaRPr lang="en-US" sz="2400" dirty="0">
              <a:solidFill>
                <a:schemeClr val="bg1"/>
              </a:solidFill>
              <a:latin typeface="Calibri" pitchFamily="34" charset="0"/>
            </a:endParaRPr>
          </a:p>
        </p:txBody>
      </p:sp>
      <p:sp>
        <p:nvSpPr>
          <p:cNvPr id="6" name="Rectangle 5"/>
          <p:cNvSpPr/>
          <p:nvPr/>
        </p:nvSpPr>
        <p:spPr>
          <a:xfrm>
            <a:off x="533400" y="3581400"/>
            <a:ext cx="7924800" cy="3046988"/>
          </a:xfrm>
          <a:prstGeom prst="rect">
            <a:avLst/>
          </a:prstGeom>
        </p:spPr>
        <p:txBody>
          <a:bodyPr wrap="square">
            <a:spAutoFit/>
          </a:bodyPr>
          <a:lstStyle/>
          <a:p>
            <a:pPr algn="just"/>
            <a:r>
              <a:rPr lang="en-US" sz="2400" b="1" dirty="0" smtClean="0">
                <a:solidFill>
                  <a:schemeClr val="bg1"/>
                </a:solidFill>
                <a:latin typeface="Calibri" pitchFamily="34" charset="0"/>
              </a:rPr>
              <a:t>7. Turbine Fast </a:t>
            </a:r>
            <a:r>
              <a:rPr lang="en-US" sz="2400" b="1" dirty="0" err="1" smtClean="0">
                <a:solidFill>
                  <a:schemeClr val="bg1"/>
                </a:solidFill>
                <a:latin typeface="Calibri" pitchFamily="34" charset="0"/>
              </a:rPr>
              <a:t>Valving</a:t>
            </a:r>
            <a:r>
              <a:rPr lang="en-US" sz="2400" b="1" dirty="0" smtClean="0">
                <a:solidFill>
                  <a:schemeClr val="bg1"/>
                </a:solidFill>
                <a:latin typeface="Calibri" pitchFamily="34" charset="0"/>
              </a:rPr>
              <a:t>:</a:t>
            </a:r>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One reason for power system instability is the excess energy supplied by the turbine during the disturbance period. Fast </a:t>
            </a:r>
            <a:r>
              <a:rPr lang="en-US" sz="2400" dirty="0" err="1" smtClean="0">
                <a:solidFill>
                  <a:schemeClr val="bg1"/>
                </a:solidFill>
                <a:latin typeface="Calibri" pitchFamily="34" charset="0"/>
              </a:rPr>
              <a:t>valving</a:t>
            </a:r>
            <a:r>
              <a:rPr lang="en-US" sz="2400" dirty="0" smtClean="0">
                <a:solidFill>
                  <a:schemeClr val="bg1"/>
                </a:solidFill>
                <a:latin typeface="Calibri" pitchFamily="34" charset="0"/>
              </a:rPr>
              <a:t> is a means of reducing turbine mechanical input power when a unit is under acceleration due to a transmission system fault. This can be initiated by load impedance relays, acceleration transducers or by relays that recognize only severe transmission system faults.</a:t>
            </a:r>
            <a:endParaRPr lang="en-US" sz="2400" dirty="0">
              <a:solidFill>
                <a:schemeClr val="bg1"/>
              </a:solidFill>
              <a:latin typeface="Calibri"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Rectangle 4"/>
          <p:cNvSpPr/>
          <p:nvPr/>
        </p:nvSpPr>
        <p:spPr>
          <a:xfrm>
            <a:off x="457200" y="990600"/>
            <a:ext cx="8305800" cy="3123188"/>
          </a:xfrm>
          <a:prstGeom prst="rect">
            <a:avLst/>
          </a:prstGeom>
        </p:spPr>
        <p:txBody>
          <a:bodyPr wrap="square">
            <a:spAutoFit/>
          </a:bodyPr>
          <a:lstStyle/>
          <a:p>
            <a:pPr algn="just"/>
            <a:r>
              <a:rPr lang="en-US" sz="2400" dirty="0" smtClean="0">
                <a:solidFill>
                  <a:schemeClr val="bg1"/>
                </a:solidFill>
                <a:latin typeface="Calibri" pitchFamily="34" charset="0"/>
              </a:rPr>
              <a:t>For maximum stability gains with fast </a:t>
            </a:r>
            <a:r>
              <a:rPr lang="en-US" sz="2400" dirty="0" err="1" smtClean="0">
                <a:solidFill>
                  <a:schemeClr val="bg1"/>
                </a:solidFill>
                <a:latin typeface="Calibri" pitchFamily="34" charset="0"/>
              </a:rPr>
              <a:t>valving</a:t>
            </a:r>
            <a:r>
              <a:rPr lang="en-US" sz="2400" dirty="0" smtClean="0">
                <a:solidFill>
                  <a:schemeClr val="bg1"/>
                </a:solidFill>
                <a:latin typeface="Calibri" pitchFamily="34" charset="0"/>
              </a:rPr>
              <a:t>, the turbine input power should be reduced as fast as possible. During a fast </a:t>
            </a:r>
            <a:r>
              <a:rPr lang="en-US" sz="2400" dirty="0" err="1" smtClean="0">
                <a:solidFill>
                  <a:schemeClr val="bg1"/>
                </a:solidFill>
                <a:latin typeface="Calibri" pitchFamily="34" charset="0"/>
              </a:rPr>
              <a:t>valving</a:t>
            </a:r>
            <a:r>
              <a:rPr lang="en-US" sz="2400" dirty="0" smtClean="0">
                <a:solidFill>
                  <a:schemeClr val="bg1"/>
                </a:solidFill>
                <a:latin typeface="Calibri" pitchFamily="34" charset="0"/>
              </a:rPr>
              <a:t> operation, the interceptor valves are rapidly shut (in 0.1 to 0.2 second) and immediately re-opened. This procedure increases the critical switching time long enough so that in most of the cases the unit will remain stable for faults with stuck-breaker clearing times. Presently some stations in USA have been put to use fast </a:t>
            </a:r>
            <a:r>
              <a:rPr lang="en-US" sz="2400" dirty="0" err="1" smtClean="0">
                <a:solidFill>
                  <a:schemeClr val="bg1"/>
                </a:solidFill>
                <a:latin typeface="Calibri" pitchFamily="34" charset="0"/>
              </a:rPr>
              <a:t>valving</a:t>
            </a:r>
            <a:r>
              <a:rPr lang="en-US" sz="2400" dirty="0" smtClean="0">
                <a:solidFill>
                  <a:schemeClr val="bg1"/>
                </a:solidFill>
                <a:latin typeface="Calibri" pitchFamily="34" charset="0"/>
              </a:rPr>
              <a:t> schemes.</a:t>
            </a:r>
            <a:endParaRPr lang="en-US" sz="2400" dirty="0">
              <a:solidFill>
                <a:schemeClr val="bg1"/>
              </a:solidFill>
              <a:latin typeface="Calibri" pitchFamily="34" charset="0"/>
            </a:endParaRPr>
          </a:p>
        </p:txBody>
      </p:sp>
      <p:sp>
        <p:nvSpPr>
          <p:cNvPr id="6" name="Rectangle 5"/>
          <p:cNvSpPr/>
          <p:nvPr/>
        </p:nvSpPr>
        <p:spPr>
          <a:xfrm>
            <a:off x="457200" y="4114799"/>
            <a:ext cx="8153400" cy="2677656"/>
          </a:xfrm>
          <a:prstGeom prst="rect">
            <a:avLst/>
          </a:prstGeom>
        </p:spPr>
        <p:txBody>
          <a:bodyPr wrap="square">
            <a:spAutoFit/>
          </a:bodyPr>
          <a:lstStyle/>
          <a:p>
            <a:pPr algn="just"/>
            <a:r>
              <a:rPr lang="en-US" sz="2400" b="1" dirty="0" smtClean="0">
                <a:solidFill>
                  <a:schemeClr val="bg1"/>
                </a:solidFill>
                <a:latin typeface="Calibri" pitchFamily="34" charset="0"/>
              </a:rPr>
              <a:t>8. Application of Braking Resistors:</a:t>
            </a:r>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An alternative or supplement to fast turbine </a:t>
            </a:r>
            <a:r>
              <a:rPr lang="en-US" sz="2400" dirty="0" err="1" smtClean="0">
                <a:solidFill>
                  <a:schemeClr val="bg1"/>
                </a:solidFill>
                <a:latin typeface="Calibri" pitchFamily="34" charset="0"/>
              </a:rPr>
              <a:t>valving</a:t>
            </a:r>
            <a:r>
              <a:rPr lang="en-US" sz="2400" dirty="0" smtClean="0">
                <a:solidFill>
                  <a:schemeClr val="bg1"/>
                </a:solidFill>
                <a:latin typeface="Calibri" pitchFamily="34" charset="0"/>
              </a:rPr>
              <a:t> action is the application of braking resistors. Braking resistors, as employed in the context of electric power system stability, is the concept of applying an artificial electric load to a portion of the generator-transmission load complex to correct a temporary imbalance between power generated and power delivered.</a:t>
            </a:r>
            <a:endParaRPr lang="en-US" sz="2400" dirty="0">
              <a:solidFill>
                <a:schemeClr val="bg1"/>
              </a:solidFill>
              <a:latin typeface="Calibri"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Rectangle 4"/>
          <p:cNvSpPr/>
          <p:nvPr/>
        </p:nvSpPr>
        <p:spPr>
          <a:xfrm>
            <a:off x="381000" y="1219200"/>
            <a:ext cx="8305800" cy="4893647"/>
          </a:xfrm>
          <a:prstGeom prst="rect">
            <a:avLst/>
          </a:prstGeom>
        </p:spPr>
        <p:txBody>
          <a:bodyPr wrap="square">
            <a:spAutoFit/>
          </a:bodyPr>
          <a:lstStyle/>
          <a:p>
            <a:pPr algn="just"/>
            <a:r>
              <a:rPr lang="en-US" sz="2400" dirty="0" smtClean="0">
                <a:solidFill>
                  <a:schemeClr val="bg1"/>
                </a:solidFill>
                <a:latin typeface="Calibri" pitchFamily="34" charset="0"/>
              </a:rPr>
              <a:t>During a fault the resistors are connected to the terminals of the generator through circuit breakers by means of an elaborate control scheme. The control scheme determines the amount of resistance to be connected and its duration. The braking resistors remain on for a matter of cycles both during fault clearing and after system are restored to normal operation.</a:t>
            </a:r>
          </a:p>
          <a:p>
            <a:pPr algn="just"/>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A few cycles after the clearance of fault, the same control scheme disconnects the braking resistors. However, the control schemes available are not very reliable. Control schemes using </a:t>
            </a:r>
            <a:r>
              <a:rPr lang="en-US" sz="2400" dirty="0" err="1" smtClean="0">
                <a:solidFill>
                  <a:schemeClr val="bg1"/>
                </a:solidFill>
                <a:latin typeface="Calibri" pitchFamily="34" charset="0"/>
              </a:rPr>
              <a:t>thyristors</a:t>
            </a:r>
            <a:r>
              <a:rPr lang="en-US" sz="2400" dirty="0" smtClean="0">
                <a:solidFill>
                  <a:schemeClr val="bg1"/>
                </a:solidFill>
                <a:latin typeface="Calibri" pitchFamily="34" charset="0"/>
              </a:rPr>
              <a:t> have recently been suggested. The noteworthy point is that a possible failure or mal-operation of control scheme can make the matter still worse.</a:t>
            </a:r>
            <a:endParaRPr lang="en-US" sz="2400" dirty="0">
              <a:solidFill>
                <a:schemeClr val="bg1"/>
              </a:solidFill>
              <a:latin typeface="Calibr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8" name="Rectangle 7"/>
          <p:cNvSpPr/>
          <p:nvPr/>
        </p:nvSpPr>
        <p:spPr>
          <a:xfrm>
            <a:off x="609600" y="1143001"/>
            <a:ext cx="7924800" cy="830997"/>
          </a:xfrm>
          <a:prstGeom prst="rect">
            <a:avLst/>
          </a:prstGeom>
        </p:spPr>
        <p:txBody>
          <a:bodyPr wrap="square">
            <a:spAutoFit/>
          </a:bodyPr>
          <a:lstStyle/>
          <a:p>
            <a:r>
              <a:rPr lang="en-US" sz="2400" dirty="0" smtClean="0">
                <a:solidFill>
                  <a:schemeClr val="bg1"/>
                </a:solidFill>
                <a:latin typeface="Calibri" pitchFamily="34" charset="0"/>
              </a:rPr>
              <a:t>Hence the condition for the transient state stability is given by the equation</a:t>
            </a:r>
            <a:endParaRPr lang="en-US" sz="2400" dirty="0">
              <a:solidFill>
                <a:schemeClr val="bg1"/>
              </a:solidFill>
              <a:latin typeface="Calibri" pitchFamily="34" charset="0"/>
            </a:endParaRPr>
          </a:p>
        </p:txBody>
      </p:sp>
      <p:pic>
        <p:nvPicPr>
          <p:cNvPr id="4098" name="Picture 2"/>
          <p:cNvPicPr>
            <a:picLocks noChangeAspect="1" noChangeArrowheads="1"/>
          </p:cNvPicPr>
          <p:nvPr/>
        </p:nvPicPr>
        <p:blipFill>
          <a:blip r:embed="rId3"/>
          <a:srcRect/>
          <a:stretch>
            <a:fillRect/>
          </a:stretch>
        </p:blipFill>
        <p:spPr bwMode="auto">
          <a:xfrm>
            <a:off x="3733800" y="1676400"/>
            <a:ext cx="1685925" cy="9144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3733800" y="2743200"/>
            <a:ext cx="1647825" cy="942975"/>
          </a:xfrm>
          <a:prstGeom prst="rect">
            <a:avLst/>
          </a:prstGeom>
          <a:noFill/>
          <a:ln w="9525">
            <a:noFill/>
            <a:miter lim="800000"/>
            <a:headEnd/>
            <a:tailEnd/>
          </a:ln>
          <a:effectLst/>
        </p:spPr>
      </p:pic>
      <p:pic>
        <p:nvPicPr>
          <p:cNvPr id="4100" name="Picture 4"/>
          <p:cNvPicPr>
            <a:picLocks noChangeAspect="1" noChangeArrowheads="1"/>
          </p:cNvPicPr>
          <p:nvPr/>
        </p:nvPicPr>
        <p:blipFill>
          <a:blip r:embed="rId5"/>
          <a:srcRect/>
          <a:stretch>
            <a:fillRect/>
          </a:stretch>
        </p:blipFill>
        <p:spPr bwMode="auto">
          <a:xfrm>
            <a:off x="4038600" y="3733800"/>
            <a:ext cx="923925" cy="1057275"/>
          </a:xfrm>
          <a:prstGeom prst="rect">
            <a:avLst/>
          </a:prstGeom>
          <a:noFill/>
          <a:ln w="9525">
            <a:noFill/>
            <a:miter lim="800000"/>
            <a:headEnd/>
            <a:tailEnd/>
          </a:ln>
          <a:effectLst/>
        </p:spPr>
      </p:pic>
      <p:sp>
        <p:nvSpPr>
          <p:cNvPr id="11" name="TextBox 10"/>
          <p:cNvSpPr txBox="1"/>
          <p:nvPr/>
        </p:nvSpPr>
        <p:spPr>
          <a:xfrm>
            <a:off x="762000" y="4800600"/>
            <a:ext cx="8001000" cy="1569660"/>
          </a:xfrm>
          <a:prstGeom prst="rect">
            <a:avLst/>
          </a:prstGeom>
          <a:noFill/>
        </p:spPr>
        <p:txBody>
          <a:bodyPr wrap="square" rtlCol="0">
            <a:spAutoFit/>
          </a:bodyPr>
          <a:lstStyle/>
          <a:p>
            <a:pPr algn="just"/>
            <a:r>
              <a:rPr lang="en-US" sz="2400" dirty="0" smtClean="0">
                <a:solidFill>
                  <a:schemeClr val="bg1"/>
                </a:solidFill>
                <a:latin typeface="Calibri" pitchFamily="34" charset="0"/>
              </a:rPr>
              <a:t>The area A</a:t>
            </a:r>
            <a:r>
              <a:rPr lang="en-US" sz="2400" baseline="-25000" dirty="0" smtClean="0">
                <a:solidFill>
                  <a:schemeClr val="bg1"/>
                </a:solidFill>
                <a:latin typeface="Calibri" pitchFamily="34" charset="0"/>
              </a:rPr>
              <a:t>1</a:t>
            </a:r>
            <a:r>
              <a:rPr lang="en-US" sz="2400" dirty="0" smtClean="0">
                <a:solidFill>
                  <a:schemeClr val="bg1"/>
                </a:solidFill>
                <a:latin typeface="Calibri" pitchFamily="34" charset="0"/>
              </a:rPr>
              <a:t> represents the kinetic energy stored by the rotor during acceleration, and the A</a:t>
            </a:r>
            <a:r>
              <a:rPr lang="en-US" sz="2400" baseline="-25000" dirty="0" smtClean="0">
                <a:solidFill>
                  <a:schemeClr val="bg1"/>
                </a:solidFill>
                <a:latin typeface="Calibri" pitchFamily="34" charset="0"/>
              </a:rPr>
              <a:t>2</a:t>
            </a:r>
            <a:r>
              <a:rPr lang="en-US" sz="2400" dirty="0" smtClean="0">
                <a:solidFill>
                  <a:schemeClr val="bg1"/>
                </a:solidFill>
                <a:latin typeface="Calibri" pitchFamily="34" charset="0"/>
              </a:rPr>
              <a:t> represents the kinetic energy given up by the rotor to the system, and when it is all given up, the machine has returned to its original speed.</a:t>
            </a:r>
            <a:endParaRPr lang="en-US" sz="2400" dirty="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Rectangle 4"/>
          <p:cNvSpPr/>
          <p:nvPr/>
        </p:nvSpPr>
        <p:spPr>
          <a:xfrm>
            <a:off x="304800" y="1028343"/>
            <a:ext cx="8458200" cy="4893647"/>
          </a:xfrm>
          <a:prstGeom prst="rect">
            <a:avLst/>
          </a:prstGeom>
        </p:spPr>
        <p:txBody>
          <a:bodyPr wrap="square">
            <a:spAutoFit/>
          </a:bodyPr>
          <a:lstStyle/>
          <a:p>
            <a:pPr algn="just"/>
            <a:r>
              <a:rPr lang="en-US" sz="2400" b="1" dirty="0" smtClean="0">
                <a:solidFill>
                  <a:schemeClr val="bg1"/>
                </a:solidFill>
                <a:latin typeface="Calibri" pitchFamily="34" charset="0"/>
              </a:rPr>
              <a:t>9. Single Pole Switching:</a:t>
            </a:r>
          </a:p>
          <a:p>
            <a:pPr algn="just"/>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Single pole switching or independent pole operation of a circuit breaker refers to the mechanism with which the three phases of the breaker are closed or opened independently</a:t>
            </a:r>
            <a:br>
              <a:rPr lang="en-US" sz="2400" dirty="0" smtClean="0">
                <a:solidFill>
                  <a:schemeClr val="bg1"/>
                </a:solidFill>
                <a:latin typeface="Calibri" pitchFamily="34" charset="0"/>
              </a:rPr>
            </a:br>
            <a:r>
              <a:rPr lang="en-US" sz="2400" dirty="0" smtClean="0">
                <a:solidFill>
                  <a:schemeClr val="bg1"/>
                </a:solidFill>
                <a:latin typeface="Calibri" pitchFamily="34" charset="0"/>
              </a:rPr>
              <a:t>of each other. The failure of any one phase does not automatically prevent any of the two remaining phases from proper operation.</a:t>
            </a:r>
          </a:p>
          <a:p>
            <a:pPr algn="just"/>
            <a:endParaRPr lang="en-US" sz="2400" dirty="0" smtClean="0">
              <a:solidFill>
                <a:schemeClr val="bg1"/>
              </a:solidFill>
              <a:latin typeface="Calibri" pitchFamily="34" charset="0"/>
            </a:endParaRPr>
          </a:p>
          <a:p>
            <a:pPr algn="just"/>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However, for a 3-phase fault, the three phases are simultaneously activated for operation by the same relaying scheme. The three phases are mechanically independent, such that the mechanical failure of any one pole is not propagated for the remaining poles.</a:t>
            </a:r>
            <a:endParaRPr lang="en-US" sz="2400" dirty="0">
              <a:solidFill>
                <a:schemeClr val="bg1"/>
              </a:solidFill>
              <a:latin typeface="Calibri"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Rectangle 4"/>
          <p:cNvSpPr/>
          <p:nvPr/>
        </p:nvSpPr>
        <p:spPr>
          <a:xfrm>
            <a:off x="381000" y="1143000"/>
            <a:ext cx="8382000" cy="5262979"/>
          </a:xfrm>
          <a:prstGeom prst="rect">
            <a:avLst/>
          </a:prstGeom>
        </p:spPr>
        <p:txBody>
          <a:bodyPr wrap="square">
            <a:spAutoFit/>
          </a:bodyPr>
          <a:lstStyle/>
          <a:p>
            <a:pPr algn="just"/>
            <a:r>
              <a:rPr lang="en-US" sz="2400" dirty="0" smtClean="0">
                <a:solidFill>
                  <a:schemeClr val="bg1"/>
                </a:solidFill>
                <a:latin typeface="Calibri" pitchFamily="34" charset="0"/>
              </a:rPr>
              <a:t>Single pole switching is used at locations where the design criterion is to guard against a three-phase fault compounded with breaker failure. The successful independent pole operation of the failed breaker will reduce a three-phase fault to a single L-G fault (if one pole of the breaker is stuck), or to L-L-G fault (if two poles of the breaker are stuck). This criterion can be applied to the substation of a generating plant with multiple transmission outlets.</a:t>
            </a:r>
          </a:p>
          <a:p>
            <a:pPr algn="just"/>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The advantages of single poles switching under three phase fault breaker failure contingency are two­fold. First, they are among the cheapest stability aids. Single pole switching operation is most efficient at high transmission voltages where equipment’s are costlier.</a:t>
            </a:r>
            <a:endParaRPr lang="en-US" sz="2400" dirty="0">
              <a:solidFill>
                <a:schemeClr val="bg1"/>
              </a:solidFill>
              <a:latin typeface="Calibri"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Rectangle 4"/>
          <p:cNvSpPr/>
          <p:nvPr/>
        </p:nvSpPr>
        <p:spPr>
          <a:xfrm>
            <a:off x="304800" y="1143000"/>
            <a:ext cx="8458200" cy="3046988"/>
          </a:xfrm>
          <a:prstGeom prst="rect">
            <a:avLst/>
          </a:prstGeom>
        </p:spPr>
        <p:txBody>
          <a:bodyPr wrap="square">
            <a:spAutoFit/>
          </a:bodyPr>
          <a:lstStyle/>
          <a:p>
            <a:pPr algn="just"/>
            <a:r>
              <a:rPr lang="en-US" sz="2400" dirty="0" smtClean="0">
                <a:solidFill>
                  <a:schemeClr val="bg1"/>
                </a:solidFill>
                <a:latin typeface="Calibri" pitchFamily="34" charset="0"/>
              </a:rPr>
              <a:t>Successful single pole switching may allow the critical clearing time of a plant circuit breaker to increase by as much as 2 to 5 cycles. Second, it is relatively easy to install. Most EHV circuit breakers are equipped with separate pole mechanism due to the large component size and wide phase space requirements at high working voltages. The only additional complexity is to provide separate trip coils to activate each pole.</a:t>
            </a:r>
          </a:p>
          <a:p>
            <a:pPr algn="just"/>
            <a:endParaRPr lang="en-US" sz="2400" dirty="0">
              <a:solidFill>
                <a:schemeClr val="bg1"/>
              </a:solidFill>
              <a:latin typeface="Calibri" pitchFamily="34" charset="0"/>
            </a:endParaRPr>
          </a:p>
        </p:txBody>
      </p:sp>
      <p:sp>
        <p:nvSpPr>
          <p:cNvPr id="6" name="Rectangle 5"/>
          <p:cNvSpPr/>
          <p:nvPr/>
        </p:nvSpPr>
        <p:spPr>
          <a:xfrm>
            <a:off x="304800" y="3810000"/>
            <a:ext cx="8229600" cy="2308324"/>
          </a:xfrm>
          <a:prstGeom prst="rect">
            <a:avLst/>
          </a:prstGeom>
        </p:spPr>
        <p:txBody>
          <a:bodyPr wrap="square">
            <a:spAutoFit/>
          </a:bodyPr>
          <a:lstStyle/>
          <a:p>
            <a:pPr algn="just"/>
            <a:r>
              <a:rPr lang="en-US" sz="2400" b="1" dirty="0" smtClean="0">
                <a:solidFill>
                  <a:schemeClr val="bg1"/>
                </a:solidFill>
                <a:latin typeface="Calibri" pitchFamily="34" charset="0"/>
              </a:rPr>
              <a:t>10. Use of Quick-Acting Automatic Voltage Regulators:</a:t>
            </a:r>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The satisfactory operation of synchronous generators of a complex power system at high power (or load) angles and during transient condition is very much dependent on the source of excitation for the generators and on the automatic voltage regulator.</a:t>
            </a:r>
            <a:endParaRPr lang="en-US" sz="2400" dirty="0">
              <a:solidFill>
                <a:schemeClr val="bg1"/>
              </a:solidFill>
              <a:latin typeface="Calibri"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Rectangle 4"/>
          <p:cNvSpPr/>
          <p:nvPr/>
        </p:nvSpPr>
        <p:spPr>
          <a:xfrm>
            <a:off x="381000" y="1305342"/>
            <a:ext cx="8382000" cy="4893647"/>
          </a:xfrm>
          <a:prstGeom prst="rect">
            <a:avLst/>
          </a:prstGeom>
        </p:spPr>
        <p:txBody>
          <a:bodyPr wrap="square">
            <a:spAutoFit/>
          </a:bodyPr>
          <a:lstStyle/>
          <a:p>
            <a:pPr algn="just"/>
            <a:r>
              <a:rPr lang="en-US" sz="2400" dirty="0" smtClean="0">
                <a:solidFill>
                  <a:schemeClr val="bg1"/>
                </a:solidFill>
                <a:latin typeface="Calibri" pitchFamily="34" charset="0"/>
              </a:rPr>
              <a:t>The power output of a generator is proportional to internal voltage E. Under fault conditions the terminal voltage V falls. A quick-acting voltage regulator causes increase in E so that the terminal voltage V remains constant. A higher value of E means a higher generator output.</a:t>
            </a:r>
          </a:p>
          <a:p>
            <a:pPr algn="just"/>
            <a:endParaRPr lang="en-US" sz="2400" dirty="0" smtClean="0">
              <a:solidFill>
                <a:schemeClr val="bg1"/>
              </a:solidFill>
              <a:latin typeface="Calibri" pitchFamily="34" charset="0"/>
            </a:endParaRPr>
          </a:p>
          <a:p>
            <a:pPr algn="just"/>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It has already been shown that the maximum value of a power angle curve is proportional to the per unit excitation. Field forcing can, therefore, cause the machine to operate on a higher power-angle curve thereby allowing it to swing through a larger angle from its original position before it reaches the critical clearing angle.</a:t>
            </a:r>
            <a:endParaRPr lang="en-US" sz="2400" dirty="0">
              <a:solidFill>
                <a:schemeClr val="bg1"/>
              </a:solidFill>
              <a:latin typeface="Calibri"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Rectangle 4"/>
          <p:cNvSpPr/>
          <p:nvPr/>
        </p:nvSpPr>
        <p:spPr>
          <a:xfrm>
            <a:off x="228600" y="990600"/>
            <a:ext cx="8382000" cy="2677656"/>
          </a:xfrm>
          <a:prstGeom prst="rect">
            <a:avLst/>
          </a:prstGeom>
        </p:spPr>
        <p:txBody>
          <a:bodyPr wrap="square">
            <a:spAutoFit/>
          </a:bodyPr>
          <a:lstStyle/>
          <a:p>
            <a:pPr algn="just"/>
            <a:r>
              <a:rPr lang="en-US" sz="2400" dirty="0" smtClean="0">
                <a:solidFill>
                  <a:schemeClr val="bg1"/>
                </a:solidFill>
                <a:latin typeface="Calibri" pitchFamily="34" charset="0"/>
              </a:rPr>
              <a:t>As an example of the effectiveness of modern high-speed automatic voltage regulators, consider Fig. . Two power-angle curves a and b have been drawn representing two different excitations. Curves of terminal voltage V against rotor angle for the same excitations have also been drawn. Consider working at point B on power angle curve a, where the voltage rotor angle relation is normal.</a:t>
            </a:r>
            <a:endParaRPr lang="en-US" sz="2400" dirty="0">
              <a:solidFill>
                <a:schemeClr val="bg1"/>
              </a:solidFill>
              <a:latin typeface="Calibri" pitchFamily="34" charset="0"/>
            </a:endParaRPr>
          </a:p>
        </p:txBody>
      </p:sp>
      <p:sp>
        <p:nvSpPr>
          <p:cNvPr id="6" name="Rectangle 5"/>
          <p:cNvSpPr/>
          <p:nvPr/>
        </p:nvSpPr>
        <p:spPr>
          <a:xfrm>
            <a:off x="228600" y="3886200"/>
            <a:ext cx="8229600" cy="2308324"/>
          </a:xfrm>
          <a:prstGeom prst="rect">
            <a:avLst/>
          </a:prstGeom>
        </p:spPr>
        <p:txBody>
          <a:bodyPr wrap="square">
            <a:spAutoFit/>
          </a:bodyPr>
          <a:lstStyle/>
          <a:p>
            <a:pPr algn="just"/>
            <a:r>
              <a:rPr lang="en-US" sz="2400" dirty="0" smtClean="0">
                <a:solidFill>
                  <a:schemeClr val="bg1"/>
                </a:solidFill>
                <a:latin typeface="Calibri" pitchFamily="34" charset="0"/>
              </a:rPr>
              <a:t>If we now wish to increase the power input and maintain the same rotor angle, we can do so by increasing excitation, i.e., by working on power angle curve b at point C. Although C is in the static stability limit, the terminal voltage is above normal. However, the same power can be supplied by working at point D, in the inherently unstable region.</a:t>
            </a:r>
            <a:endParaRPr lang="en-US" sz="2400" dirty="0">
              <a:solidFill>
                <a:schemeClr val="bg1"/>
              </a:solidFill>
              <a:latin typeface="Calibri"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pic>
        <p:nvPicPr>
          <p:cNvPr id="3073" name="Picture 1"/>
          <p:cNvPicPr>
            <a:picLocks noChangeAspect="1" noChangeArrowheads="1"/>
          </p:cNvPicPr>
          <p:nvPr/>
        </p:nvPicPr>
        <p:blipFill>
          <a:blip r:embed="rId3"/>
          <a:srcRect/>
          <a:stretch>
            <a:fillRect/>
          </a:stretch>
        </p:blipFill>
        <p:spPr bwMode="auto">
          <a:xfrm>
            <a:off x="914400" y="1371600"/>
            <a:ext cx="6781800" cy="4343400"/>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Rectangle 4"/>
          <p:cNvSpPr/>
          <p:nvPr/>
        </p:nvSpPr>
        <p:spPr>
          <a:xfrm>
            <a:off x="457200" y="1143000"/>
            <a:ext cx="8153400" cy="3046988"/>
          </a:xfrm>
          <a:prstGeom prst="rect">
            <a:avLst/>
          </a:prstGeom>
        </p:spPr>
        <p:txBody>
          <a:bodyPr wrap="square">
            <a:spAutoFit/>
          </a:bodyPr>
          <a:lstStyle/>
          <a:p>
            <a:pPr algn="just"/>
            <a:r>
              <a:rPr lang="en-US" sz="2400" dirty="0" smtClean="0">
                <a:solidFill>
                  <a:schemeClr val="bg1"/>
                </a:solidFill>
                <a:latin typeface="Calibri" pitchFamily="34" charset="0"/>
              </a:rPr>
              <a:t>If the field current is constant, the slightest difference would cause instability. However, because of the high inertia, the swings are slow, and if an automatic voltage regulator is fitted, it can sense the drop in terminal voltage as the rotor angle is increased. Before the generator has swung an appreciable amount, sufficient boost is given to the field to make the power output greater than the input, thereby arresting the swing and maintaining stability.</a:t>
            </a:r>
            <a:endParaRPr lang="en-US" sz="2400" dirty="0">
              <a:solidFill>
                <a:schemeClr val="bg1"/>
              </a:solidFill>
              <a:latin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pic>
        <p:nvPicPr>
          <p:cNvPr id="5122" name="Picture 2"/>
          <p:cNvPicPr>
            <a:picLocks noChangeAspect="1" noChangeArrowheads="1"/>
          </p:cNvPicPr>
          <p:nvPr/>
        </p:nvPicPr>
        <p:blipFill>
          <a:blip r:embed="rId3"/>
          <a:srcRect/>
          <a:stretch>
            <a:fillRect/>
          </a:stretch>
        </p:blipFill>
        <p:spPr bwMode="auto">
          <a:xfrm>
            <a:off x="1600200" y="1066800"/>
            <a:ext cx="5714999"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6" name="Rectangle 5"/>
          <p:cNvSpPr/>
          <p:nvPr/>
        </p:nvSpPr>
        <p:spPr>
          <a:xfrm>
            <a:off x="381000" y="2286000"/>
            <a:ext cx="7924800" cy="830997"/>
          </a:xfrm>
          <a:prstGeom prst="rect">
            <a:avLst/>
          </a:prstGeom>
        </p:spPr>
        <p:txBody>
          <a:bodyPr wrap="square">
            <a:spAutoFit/>
          </a:bodyPr>
          <a:lstStyle/>
          <a:p>
            <a:r>
              <a:rPr lang="en-US" sz="2400" dirty="0" smtClean="0">
                <a:solidFill>
                  <a:schemeClr val="bg1"/>
                </a:solidFill>
                <a:latin typeface="Calibri" pitchFamily="34" charset="0"/>
              </a:rPr>
              <a:t/>
            </a:r>
            <a:br>
              <a:rPr lang="en-US" sz="2400" dirty="0" smtClean="0">
                <a:solidFill>
                  <a:schemeClr val="bg1"/>
                </a:solidFill>
                <a:latin typeface="Calibri" pitchFamily="34" charset="0"/>
              </a:rPr>
            </a:br>
            <a:endParaRPr lang="en-US" sz="2400" dirty="0">
              <a:solidFill>
                <a:schemeClr val="bg1"/>
              </a:solidFill>
              <a:latin typeface="Calibri" pitchFamily="34" charset="0"/>
            </a:endParaRPr>
          </a:p>
        </p:txBody>
      </p:sp>
      <p:sp>
        <p:nvSpPr>
          <p:cNvPr id="8" name="Rectangle 7"/>
          <p:cNvSpPr/>
          <p:nvPr/>
        </p:nvSpPr>
        <p:spPr>
          <a:xfrm>
            <a:off x="609600" y="4648200"/>
            <a:ext cx="6248400" cy="830997"/>
          </a:xfrm>
          <a:prstGeom prst="rect">
            <a:avLst/>
          </a:prstGeom>
        </p:spPr>
        <p:txBody>
          <a:bodyPr wrap="square">
            <a:spAutoFit/>
          </a:bodyPr>
          <a:lstStyle/>
          <a:p>
            <a:r>
              <a:rPr lang="en-US" sz="2400" dirty="0" smtClean="0">
                <a:solidFill>
                  <a:schemeClr val="bg1"/>
                </a:solidFill>
                <a:latin typeface="Calibri" pitchFamily="34" charset="0"/>
              </a:rPr>
              <a:t/>
            </a:r>
            <a:br>
              <a:rPr lang="en-US" sz="2400" dirty="0" smtClean="0">
                <a:solidFill>
                  <a:schemeClr val="bg1"/>
                </a:solidFill>
                <a:latin typeface="Calibri" pitchFamily="34" charset="0"/>
              </a:rPr>
            </a:br>
            <a:endParaRPr lang="en-US" sz="2400" dirty="0">
              <a:solidFill>
                <a:schemeClr val="bg1"/>
              </a:solidFill>
              <a:latin typeface="Calibri" pitchFamily="34" charset="0"/>
            </a:endParaRPr>
          </a:p>
        </p:txBody>
      </p:sp>
      <p:sp>
        <p:nvSpPr>
          <p:cNvPr id="10" name="Rectangle 9"/>
          <p:cNvSpPr/>
          <p:nvPr/>
        </p:nvSpPr>
        <p:spPr>
          <a:xfrm>
            <a:off x="381000" y="1066800"/>
            <a:ext cx="8382000" cy="5262979"/>
          </a:xfrm>
          <a:prstGeom prst="rect">
            <a:avLst/>
          </a:prstGeom>
        </p:spPr>
        <p:txBody>
          <a:bodyPr wrap="square">
            <a:spAutoFit/>
          </a:bodyPr>
          <a:lstStyle/>
          <a:p>
            <a:pPr algn="just"/>
            <a:r>
              <a:rPr lang="en-US" sz="2400" dirty="0" smtClean="0">
                <a:solidFill>
                  <a:schemeClr val="bg1"/>
                </a:solidFill>
                <a:latin typeface="Calibri" pitchFamily="34" charset="0"/>
              </a:rPr>
              <a:t>The area under the curve P</a:t>
            </a:r>
            <a:r>
              <a:rPr lang="en-US" sz="2400" baseline="-25000" dirty="0" smtClean="0">
                <a:solidFill>
                  <a:schemeClr val="bg1"/>
                </a:solidFill>
                <a:latin typeface="Calibri" pitchFamily="34" charset="0"/>
              </a:rPr>
              <a:t>A</a:t>
            </a:r>
            <a:r>
              <a:rPr lang="en-US" sz="2400" dirty="0" smtClean="0">
                <a:solidFill>
                  <a:schemeClr val="bg1"/>
                </a:solidFill>
                <a:latin typeface="Calibri" pitchFamily="34" charset="0"/>
              </a:rPr>
              <a:t> should be zero, which is possible only when P</a:t>
            </a:r>
            <a:r>
              <a:rPr lang="en-US" sz="2400" baseline="-25000" dirty="0" smtClean="0">
                <a:solidFill>
                  <a:schemeClr val="bg1"/>
                </a:solidFill>
                <a:latin typeface="Calibri" pitchFamily="34" charset="0"/>
              </a:rPr>
              <a:t>A</a:t>
            </a:r>
            <a:r>
              <a:rPr lang="en-US" sz="2400" dirty="0" smtClean="0">
                <a:solidFill>
                  <a:schemeClr val="bg1"/>
                </a:solidFill>
                <a:latin typeface="Calibri" pitchFamily="34" charset="0"/>
              </a:rPr>
              <a:t> has both accelerating and decelerating powers, i.e., for a part of the curve P</a:t>
            </a:r>
            <a:r>
              <a:rPr lang="en-US" sz="2400" baseline="-25000" dirty="0" smtClean="0">
                <a:solidFill>
                  <a:schemeClr val="bg1"/>
                </a:solidFill>
                <a:latin typeface="Calibri" pitchFamily="34" charset="0"/>
              </a:rPr>
              <a:t>S</a:t>
            </a:r>
            <a:r>
              <a:rPr lang="en-US" sz="2400" dirty="0" smtClean="0">
                <a:solidFill>
                  <a:schemeClr val="bg1"/>
                </a:solidFill>
                <a:latin typeface="Calibri" pitchFamily="34" charset="0"/>
              </a:rPr>
              <a:t>&gt; P</a:t>
            </a:r>
            <a:r>
              <a:rPr lang="en-US" sz="2400" baseline="-25000" dirty="0" smtClean="0">
                <a:solidFill>
                  <a:schemeClr val="bg1"/>
                </a:solidFill>
                <a:latin typeface="Calibri" pitchFamily="34" charset="0"/>
              </a:rPr>
              <a:t>E</a:t>
            </a:r>
            <a:r>
              <a:rPr lang="en-US" sz="2400" dirty="0" smtClean="0">
                <a:solidFill>
                  <a:schemeClr val="bg1"/>
                </a:solidFill>
                <a:latin typeface="Calibri" pitchFamily="34" charset="0"/>
              </a:rPr>
              <a:t> and for the other P</a:t>
            </a:r>
            <a:r>
              <a:rPr lang="en-US" sz="2400" baseline="-25000" dirty="0" smtClean="0">
                <a:solidFill>
                  <a:schemeClr val="bg1"/>
                </a:solidFill>
                <a:latin typeface="Calibri" pitchFamily="34" charset="0"/>
              </a:rPr>
              <a:t>E</a:t>
            </a:r>
            <a:r>
              <a:rPr lang="en-US" sz="2400" dirty="0" smtClean="0">
                <a:solidFill>
                  <a:schemeClr val="bg1"/>
                </a:solidFill>
                <a:latin typeface="Calibri" pitchFamily="34" charset="0"/>
              </a:rPr>
              <a:t>&gt; P</a:t>
            </a:r>
            <a:r>
              <a:rPr lang="en-US" sz="2400" baseline="-25000" dirty="0" smtClean="0">
                <a:solidFill>
                  <a:schemeClr val="bg1"/>
                </a:solidFill>
                <a:latin typeface="Calibri" pitchFamily="34" charset="0"/>
              </a:rPr>
              <a:t>S</a:t>
            </a:r>
            <a:r>
              <a:rPr lang="en-US" sz="2400" dirty="0" smtClean="0">
                <a:solidFill>
                  <a:schemeClr val="bg1"/>
                </a:solidFill>
                <a:latin typeface="Calibri" pitchFamily="34" charset="0"/>
              </a:rPr>
              <a:t>. For a generation action, P</a:t>
            </a:r>
            <a:r>
              <a:rPr lang="en-US" sz="2400" baseline="-25000" dirty="0" smtClean="0">
                <a:solidFill>
                  <a:schemeClr val="bg1"/>
                </a:solidFill>
                <a:latin typeface="Calibri" pitchFamily="34" charset="0"/>
              </a:rPr>
              <a:t>S</a:t>
            </a:r>
            <a:r>
              <a:rPr lang="en-US" sz="2400" dirty="0" smtClean="0">
                <a:solidFill>
                  <a:schemeClr val="bg1"/>
                </a:solidFill>
                <a:latin typeface="Calibri" pitchFamily="34" charset="0"/>
              </a:rPr>
              <a:t>&gt; P</a:t>
            </a:r>
            <a:r>
              <a:rPr lang="en-US" sz="2400" baseline="-25000" dirty="0" smtClean="0">
                <a:solidFill>
                  <a:schemeClr val="bg1"/>
                </a:solidFill>
                <a:latin typeface="Calibri" pitchFamily="34" charset="0"/>
              </a:rPr>
              <a:t>E</a:t>
            </a:r>
            <a:r>
              <a:rPr lang="en-US" sz="2400" dirty="0" smtClean="0">
                <a:solidFill>
                  <a:schemeClr val="bg1"/>
                </a:solidFill>
                <a:latin typeface="Calibri" pitchFamily="34" charset="0"/>
              </a:rPr>
              <a:t> for the positive area and  A</a:t>
            </a:r>
            <a:r>
              <a:rPr lang="en-US" sz="2400" baseline="-25000" dirty="0" smtClean="0">
                <a:solidFill>
                  <a:schemeClr val="bg1"/>
                </a:solidFill>
                <a:latin typeface="Calibri" pitchFamily="34" charset="0"/>
              </a:rPr>
              <a:t>1</a:t>
            </a:r>
            <a:r>
              <a:rPr lang="en-US" sz="2400" dirty="0" smtClean="0">
                <a:solidFill>
                  <a:schemeClr val="bg1"/>
                </a:solidFill>
                <a:latin typeface="Calibri" pitchFamily="34" charset="0"/>
              </a:rPr>
              <a:t>&gt; P</a:t>
            </a:r>
            <a:r>
              <a:rPr lang="en-US" sz="2400" baseline="-25000" dirty="0" smtClean="0">
                <a:solidFill>
                  <a:schemeClr val="bg1"/>
                </a:solidFill>
                <a:latin typeface="Calibri" pitchFamily="34" charset="0"/>
              </a:rPr>
              <a:t>S</a:t>
            </a:r>
            <a:r>
              <a:rPr lang="en-US" sz="2400" dirty="0" smtClean="0">
                <a:solidFill>
                  <a:schemeClr val="bg1"/>
                </a:solidFill>
                <a:latin typeface="Calibri" pitchFamily="34" charset="0"/>
              </a:rPr>
              <a:t> for negative areas A</a:t>
            </a:r>
            <a:r>
              <a:rPr lang="en-US" sz="2400" baseline="-25000" dirty="0" smtClean="0">
                <a:solidFill>
                  <a:schemeClr val="bg1"/>
                </a:solidFill>
                <a:latin typeface="Calibri" pitchFamily="34" charset="0"/>
              </a:rPr>
              <a:t>2</a:t>
            </a:r>
            <a:r>
              <a:rPr lang="en-US" sz="2400" dirty="0" smtClean="0">
                <a:solidFill>
                  <a:schemeClr val="bg1"/>
                </a:solidFill>
                <a:latin typeface="Calibri" pitchFamily="34" charset="0"/>
              </a:rPr>
              <a:t> for stable operation. Hence the name equal area criterion.</a:t>
            </a:r>
          </a:p>
          <a:p>
            <a:endParaRPr lang="en-US" sz="2400" dirty="0" smtClean="0">
              <a:solidFill>
                <a:schemeClr val="bg1"/>
              </a:solidFill>
              <a:latin typeface="Calibri" pitchFamily="34" charset="0"/>
            </a:endParaRPr>
          </a:p>
          <a:p>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The equal area criterion is also used for determining the maximum limit on the load that the system can take without exceeding the stability limit. This can happen only when the area between the P</a:t>
            </a:r>
            <a:r>
              <a:rPr lang="en-US" sz="2400" baseline="-25000" dirty="0" smtClean="0">
                <a:solidFill>
                  <a:schemeClr val="bg1"/>
                </a:solidFill>
                <a:latin typeface="Calibri" pitchFamily="34" charset="0"/>
              </a:rPr>
              <a:t>S</a:t>
            </a:r>
            <a:r>
              <a:rPr lang="en-US" sz="2400" dirty="0" smtClean="0">
                <a:solidFill>
                  <a:schemeClr val="bg1"/>
                </a:solidFill>
                <a:latin typeface="Calibri" pitchFamily="34" charset="0"/>
              </a:rPr>
              <a:t> line and the P</a:t>
            </a:r>
            <a:r>
              <a:rPr lang="en-US" sz="2400" baseline="-25000" dirty="0" smtClean="0">
                <a:solidFill>
                  <a:schemeClr val="bg1"/>
                </a:solidFill>
                <a:latin typeface="Calibri" pitchFamily="34" charset="0"/>
              </a:rPr>
              <a:t>E</a:t>
            </a:r>
            <a:r>
              <a:rPr lang="en-US" sz="2400" dirty="0" smtClean="0">
                <a:solidFill>
                  <a:schemeClr val="bg1"/>
                </a:solidFill>
                <a:latin typeface="Calibri" pitchFamily="34" charset="0"/>
              </a:rPr>
              <a:t> curve is equal to the area between the P</a:t>
            </a:r>
            <a:r>
              <a:rPr lang="en-US" sz="2400" baseline="-25000" dirty="0" smtClean="0">
                <a:solidFill>
                  <a:schemeClr val="bg1"/>
                </a:solidFill>
                <a:latin typeface="Calibri" pitchFamily="34" charset="0"/>
              </a:rPr>
              <a:t>S</a:t>
            </a:r>
            <a:r>
              <a:rPr lang="en-US" sz="2400" dirty="0" smtClean="0">
                <a:solidFill>
                  <a:schemeClr val="bg1"/>
                </a:solidFill>
                <a:latin typeface="Calibri" pitchFamily="34" charset="0"/>
              </a:rPr>
              <a:t> line, and the P</a:t>
            </a:r>
            <a:r>
              <a:rPr lang="en-US" sz="2400" baseline="-25000" dirty="0" smtClean="0">
                <a:solidFill>
                  <a:schemeClr val="bg1"/>
                </a:solidFill>
                <a:latin typeface="Calibri" pitchFamily="34" charset="0"/>
              </a:rPr>
              <a:t>E</a:t>
            </a:r>
            <a:r>
              <a:rPr lang="en-US" sz="2400" dirty="0" smtClean="0">
                <a:solidFill>
                  <a:schemeClr val="bg1"/>
                </a:solidFill>
                <a:latin typeface="Calibri" pitchFamily="34" charset="0"/>
              </a:rPr>
              <a:t> curve is equal to the area between the initial torque angle δ</a:t>
            </a:r>
            <a:r>
              <a:rPr lang="en-US" sz="2400" baseline="-25000" dirty="0" smtClean="0">
                <a:solidFill>
                  <a:schemeClr val="bg1"/>
                </a:solidFill>
                <a:latin typeface="Calibri" pitchFamily="34" charset="0"/>
              </a:rPr>
              <a:t>0</a:t>
            </a:r>
            <a:r>
              <a:rPr lang="en-US" sz="2400" dirty="0" smtClean="0">
                <a:solidFill>
                  <a:schemeClr val="bg1"/>
                </a:solidFill>
                <a:latin typeface="Calibri" pitchFamily="34" charset="0"/>
              </a:rPr>
              <a:t> and the line P</a:t>
            </a:r>
            <a:r>
              <a:rPr lang="en-US" sz="2400" baseline="-25000" dirty="0" smtClean="0">
                <a:solidFill>
                  <a:schemeClr val="bg1"/>
                </a:solidFill>
                <a:latin typeface="Calibri" pitchFamily="34" charset="0"/>
              </a:rPr>
              <a:t>S</a:t>
            </a:r>
            <a:r>
              <a:rPr lang="en-US" sz="2400" dirty="0" smtClean="0">
                <a:solidFill>
                  <a:schemeClr val="bg1"/>
                </a:solidFill>
                <a:latin typeface="Calibri" pitchFamily="34" charset="0"/>
              </a:rPr>
              <a:t>. In this case, the area A</a:t>
            </a:r>
            <a:r>
              <a:rPr lang="en-US" sz="2400" baseline="-25000" dirty="0" smtClean="0">
                <a:solidFill>
                  <a:schemeClr val="bg1"/>
                </a:solidFill>
                <a:latin typeface="Calibri" pitchFamily="34" charset="0"/>
              </a:rPr>
              <a:t>2</a:t>
            </a:r>
            <a:r>
              <a:rPr lang="en-US" sz="2400" dirty="0" smtClean="0">
                <a:solidFill>
                  <a:schemeClr val="bg1"/>
                </a:solidFill>
                <a:latin typeface="Calibri" pitchFamily="34" charset="0"/>
              </a:rPr>
              <a:t> is less than the area A</a:t>
            </a:r>
            <a:r>
              <a:rPr lang="en-US" sz="2400" baseline="-25000" dirty="0" smtClean="0">
                <a:solidFill>
                  <a:schemeClr val="bg1"/>
                </a:solidFill>
                <a:latin typeface="Calibri" pitchFamily="34" charset="0"/>
              </a:rPr>
              <a:t>1</a:t>
            </a:r>
            <a:r>
              <a:rPr lang="en-US" sz="2400" dirty="0" smtClean="0">
                <a:solidFill>
                  <a:schemeClr val="bg1"/>
                </a:solidFill>
                <a:latin typeface="Calibri" pitchFamily="34" charset="0"/>
              </a:rPr>
              <a:t>; the system will become unstable.</a:t>
            </a:r>
            <a:endParaRPr lang="en-US" sz="2400" dirty="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Transient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9" name="Rectangle 8"/>
          <p:cNvSpPr/>
          <p:nvPr/>
        </p:nvSpPr>
        <p:spPr>
          <a:xfrm>
            <a:off x="304800" y="1143000"/>
            <a:ext cx="8382000" cy="4524315"/>
          </a:xfrm>
          <a:prstGeom prst="rect">
            <a:avLst/>
          </a:prstGeom>
        </p:spPr>
        <p:txBody>
          <a:bodyPr wrap="square">
            <a:spAutoFit/>
          </a:bodyPr>
          <a:lstStyle/>
          <a:p>
            <a:pPr algn="just"/>
            <a:r>
              <a:rPr lang="en-US" sz="2400" dirty="0" smtClean="0">
                <a:solidFill>
                  <a:schemeClr val="bg1"/>
                </a:solidFill>
                <a:latin typeface="Calibri" pitchFamily="34" charset="0"/>
              </a:rPr>
              <a:t>The problems associated with the transient stability of the system is because of the following reasons. These are as follows</a:t>
            </a:r>
          </a:p>
          <a:p>
            <a:pPr algn="just"/>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Sudden change in load</a:t>
            </a:r>
          </a:p>
          <a:p>
            <a:pPr algn="just"/>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Switching off one of the lines which cause a change in the reactance of the system and hence a change in load conditions.</a:t>
            </a:r>
          </a:p>
          <a:p>
            <a:pPr algn="just"/>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Sudden fault on the system which causes the reduction in output, requiring an arrangement for clearance for the clearance of the fault rapidly, and study of after fault condition which may cause part of the system outage.</a:t>
            </a:r>
            <a:endParaRPr lang="en-US" sz="2400" dirty="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23044</TotalTime>
  <Words>3522</Words>
  <Application>Microsoft Office PowerPoint</Application>
  <PresentationFormat>On-screen Show (4:3)</PresentationFormat>
  <Paragraphs>280</Paragraphs>
  <Slides>66</Slides>
  <Notes>0</Notes>
  <HiddenSlides>0</HiddenSlides>
  <MMClips>0</MMClips>
  <ScaleCrop>false</ScaleCrop>
  <HeadingPairs>
    <vt:vector size="4" baseType="variant">
      <vt:variant>
        <vt:lpstr>Theme</vt:lpstr>
      </vt:variant>
      <vt:variant>
        <vt:i4>3</vt:i4>
      </vt:variant>
      <vt:variant>
        <vt:lpstr>Slide Titles</vt:lpstr>
      </vt:variant>
      <vt:variant>
        <vt:i4>66</vt:i4>
      </vt:variant>
    </vt:vector>
  </HeadingPairs>
  <TitlesOfParts>
    <vt:vector size="69" baseType="lpstr">
      <vt:lpstr>Custom Design</vt:lpstr>
      <vt:lpstr>Theme1</vt:lpstr>
      <vt:lpstr>1_Custom 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 el</dc:creator>
  <cp:lastModifiedBy>Administrator</cp:lastModifiedBy>
  <cp:revision>2368</cp:revision>
  <dcterms:created xsi:type="dcterms:W3CDTF">2011-03-29T09:15:57Z</dcterms:created>
  <dcterms:modified xsi:type="dcterms:W3CDTF">2020-04-13T06:18:08Z</dcterms:modified>
</cp:coreProperties>
</file>