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2" r:id="rId4"/>
    <p:sldId id="263" r:id="rId5"/>
    <p:sldId id="264" r:id="rId6"/>
    <p:sldId id="265" r:id="rId7"/>
    <p:sldId id="266" r:id="rId8"/>
    <p:sldId id="277" r:id="rId9"/>
    <p:sldId id="278" r:id="rId10"/>
    <p:sldId id="279" r:id="rId11"/>
    <p:sldId id="267" r:id="rId12"/>
    <p:sldId id="258" r:id="rId13"/>
    <p:sldId id="280" r:id="rId14"/>
    <p:sldId id="281" r:id="rId15"/>
    <p:sldId id="282" r:id="rId16"/>
    <p:sldId id="259" r:id="rId17"/>
    <p:sldId id="260" r:id="rId18"/>
    <p:sldId id="283" r:id="rId19"/>
    <p:sldId id="284" r:id="rId20"/>
    <p:sldId id="285" r:id="rId21"/>
    <p:sldId id="273" r:id="rId22"/>
    <p:sldId id="274" r:id="rId23"/>
    <p:sldId id="275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SHORT CIRCUIT ANALYSIS</a:t>
            </a:r>
          </a:p>
        </p:txBody>
      </p:sp>
    </p:spTree>
    <p:extLst>
      <p:ext uri="{BB962C8B-B14F-4D97-AF65-F5344CB8AC3E}">
        <p14:creationId xmlns:p14="http://schemas.microsoft.com/office/powerpoint/2010/main" val="231844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Changing the base of per unit quantities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374389"/>
              </p:ext>
            </p:extLst>
          </p:nvPr>
        </p:nvGraphicFramePr>
        <p:xfrm>
          <a:off x="1828800" y="1981200"/>
          <a:ext cx="54864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2362200" imgH="2159000" progId="Equation.DSMT4">
                  <p:embed/>
                </p:oleObj>
              </mc:Choice>
              <mc:Fallback>
                <p:oleObj name="Equation" r:id="rId3" imgW="2362200" imgH="215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4864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6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Advantages of Per Unit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Normally we are dealing with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numerics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near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unity rather than over a wide range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Provides a more meaningful comparison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parameters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machines with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different ratings.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 the per unit values of parameters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machine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a given design normally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falls within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certain range, a typical value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used if such parameters are not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provided.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0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Symmetrical Fault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 two phases are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involved Voltages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currents become unbalanced and each phase is to be treated individually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various types of faults are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Shunt type faults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1.Line to Ground fault (LG)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2. Line to Line fault (LL)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3. Line to Line to Ground fault (LLG)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Single Line To Ground Fault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813007"/>
              </p:ext>
            </p:extLst>
          </p:nvPr>
        </p:nvGraphicFramePr>
        <p:xfrm>
          <a:off x="762000" y="2590800"/>
          <a:ext cx="35433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Bitmap Image" r:id="rId3" imgW="3543795" imgH="2247619" progId="PBrush">
                  <p:embed/>
                </p:oleObj>
              </mc:Choice>
              <mc:Fallback>
                <p:oleObj name="Bitmap Image" r:id="rId3" imgW="3543795" imgH="224761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5433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61733"/>
              </p:ext>
            </p:extLst>
          </p:nvPr>
        </p:nvGraphicFramePr>
        <p:xfrm>
          <a:off x="5486400" y="1905000"/>
          <a:ext cx="2514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1485900" imgH="1384300" progId="Equation.DSMT4">
                  <p:embed/>
                </p:oleObj>
              </mc:Choice>
              <mc:Fallback>
                <p:oleObj name="Equation" r:id="rId5" imgW="1485900" imgH="1384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905000"/>
                        <a:ext cx="2514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5029200"/>
            <a:ext cx="4572000" cy="697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 fault between phase a and ground through an impedance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6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To Line (LL) Fault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801675"/>
              </p:ext>
            </p:extLst>
          </p:nvPr>
        </p:nvGraphicFramePr>
        <p:xfrm>
          <a:off x="685800" y="2057400"/>
          <a:ext cx="32956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Bitmap Image" r:id="rId3" imgW="3296110" imgH="1714739" progId="PBrush">
                  <p:embed/>
                </p:oleObj>
              </mc:Choice>
              <mc:Fallback>
                <p:oleObj name="Bitmap Image" r:id="rId3" imgW="3296110" imgH="171473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32956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1524000"/>
          <a:ext cx="2438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511300" imgH="2311400" progId="Equation.DSMT4">
                  <p:embed/>
                </p:oleObj>
              </mc:Choice>
              <mc:Fallback>
                <p:oleObj name="Equation" r:id="rId5" imgW="1511300" imgH="231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2438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3962400"/>
            <a:ext cx="4572000" cy="697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 fault between phase b and c through an impedance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1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Double Line To Ground (LLG) Fault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36199"/>
              </p:ext>
            </p:extLst>
          </p:nvPr>
        </p:nvGraphicFramePr>
        <p:xfrm>
          <a:off x="762000" y="1981200"/>
          <a:ext cx="32289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Bitmap Image" r:id="rId3" imgW="3228571" imgH="1714739" progId="PBrush">
                  <p:embed/>
                </p:oleObj>
              </mc:Choice>
              <mc:Fallback>
                <p:oleObj name="Bitmap Image" r:id="rId3" imgW="3228571" imgH="171473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32289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58155"/>
              </p:ext>
            </p:extLst>
          </p:nvPr>
        </p:nvGraphicFramePr>
        <p:xfrm>
          <a:off x="4343400" y="1600200"/>
          <a:ext cx="4114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5" imgW="2501900" imgH="1409700" progId="Equation.DSMT4">
                  <p:embed/>
                </p:oleObj>
              </mc:Choice>
              <mc:Fallback>
                <p:oleObj name="Equation" r:id="rId5" imgW="2501900" imgH="1409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0200"/>
                        <a:ext cx="4114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4463613"/>
            <a:ext cx="4572000" cy="6976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Consider a fault between phase b and c  through an impedance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32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ground</a:t>
            </a:r>
          </a:p>
        </p:txBody>
      </p:sp>
    </p:spTree>
    <p:extLst>
      <p:ext uri="{BB962C8B-B14F-4D97-AF65-F5344CB8AC3E}">
        <p14:creationId xmlns:p14="http://schemas.microsoft.com/office/powerpoint/2010/main" val="326675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Fundamentals Of Symmetrical Components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Symmetrical components can be used to transform  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three phase unbalanced voltages and currents to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balanced voltages and currents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Three phase unbalanced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be resolved into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following three sequences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1.Positive sequence components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2. Negative sequence components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3. Zero sequence components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3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Positive sequence components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with equal magnitudes, equally displaced from one another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120°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phase sequence is same as that of original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47877"/>
              </p:ext>
            </p:extLst>
          </p:nvPr>
        </p:nvGraphicFramePr>
        <p:xfrm>
          <a:off x="2971800" y="3581400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" imgW="647700" imgH="228600" progId="Equation.DSMT4">
                  <p:embed/>
                </p:oleObj>
              </mc:Choice>
              <mc:Fallback>
                <p:oleObj name="Equation" r:id="rId3" imgW="647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121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439886"/>
            <a:ext cx="22383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5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Positive Sequence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962400" cy="16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33543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66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Negative Sequence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3886200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4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Basic Units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4 basic electrical quantities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Voltage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 (volt)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Current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 (amp)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Impedance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Z (ohm)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Power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 (VA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single-phase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circuits</a:t>
            </a:r>
          </a:p>
          <a:p>
            <a:pPr marL="0" indent="0">
              <a:buNone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	V(volt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) = Z(ohm) × I(amp);</a:t>
            </a:r>
          </a:p>
          <a:p>
            <a:pPr marL="0" indent="0">
              <a:buNone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	S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(VA) = V(volt) × I(amp)*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8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Zero Sequence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8400"/>
            <a:ext cx="3810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Negative sequence components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 equal magnitudes, equally displaced from one another by 120° and phase sequence is opposite to that of original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sz="2400" dirty="0" smtClean="0"/>
              <a:t>.</a:t>
            </a:r>
            <a:endParaRPr lang="en-IN" sz="2400" dirty="0"/>
          </a:p>
          <a:p>
            <a:pPr eaLnBrk="1" hangingPunct="1">
              <a:spcBef>
                <a:spcPct val="50000"/>
              </a:spcBef>
            </a:pP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28698"/>
              </p:ext>
            </p:extLst>
          </p:nvPr>
        </p:nvGraphicFramePr>
        <p:xfrm>
          <a:off x="2819400" y="29718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2286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11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Zero sequence components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phasors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with equal magnitudes and displaced from one another 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0°.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66820"/>
              </p:ext>
            </p:extLst>
          </p:nvPr>
        </p:nvGraphicFramePr>
        <p:xfrm>
          <a:off x="2819400" y="3276600"/>
          <a:ext cx="144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698500" imgH="228600" progId="Equation.DSMT4">
                  <p:embed/>
                </p:oleObj>
              </mc:Choice>
              <mc:Fallback>
                <p:oleObj name="Equation" r:id="rId3" imgW="698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144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4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24200"/>
            <a:ext cx="20002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8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Relationship Between Unbalanced Vectors And Symmetrical Components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110122"/>
              </p:ext>
            </p:extLst>
          </p:nvPr>
        </p:nvGraphicFramePr>
        <p:xfrm>
          <a:off x="2133600" y="1905000"/>
          <a:ext cx="4648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1587500" imgH="2362200" progId="Equation.DSMT4">
                  <p:embed/>
                </p:oleObj>
              </mc:Choice>
              <mc:Fallback>
                <p:oleObj name="Equation" r:id="rId3" imgW="1587500" imgH="236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648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62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Sequence Impedance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pPr>
              <a:lnSpc>
                <a:spcPct val="9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sequence impedance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impedance of a component when positive sequence currents alone are flowing.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Negative sequence impedance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impedance of a component when negative sequence currents alone are flowing.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Zero sequence impedance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impedance of a component when zero sequence currents alone are flowing.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9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Sequence Networks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34147"/>
              </p:ext>
            </p:extLst>
          </p:nvPr>
        </p:nvGraphicFramePr>
        <p:xfrm>
          <a:off x="914400" y="1828800"/>
          <a:ext cx="174307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Bitmap Image" r:id="rId3" imgW="1590840" imgH="2085840" progId="Paint.Picture">
                  <p:embed/>
                </p:oleObj>
              </mc:Choice>
              <mc:Fallback>
                <p:oleObj name="Bitmap Image" r:id="rId3" imgW="1590840" imgH="208584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174307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47149"/>
              </p:ext>
            </p:extLst>
          </p:nvPr>
        </p:nvGraphicFramePr>
        <p:xfrm>
          <a:off x="3222171" y="1828800"/>
          <a:ext cx="22098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Bitmap Image" r:id="rId5" imgW="1504762" imgH="1876190" progId="PBrush">
                  <p:embed/>
                </p:oleObj>
              </mc:Choice>
              <mc:Fallback>
                <p:oleObj name="Bitmap Image" r:id="rId5" imgW="1504762" imgH="1876190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71" y="1828800"/>
                        <a:ext cx="22098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13078"/>
              </p:ext>
            </p:extLst>
          </p:nvPr>
        </p:nvGraphicFramePr>
        <p:xfrm>
          <a:off x="5715000" y="1676400"/>
          <a:ext cx="2286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Bitmap Image" r:id="rId7" imgW="1952898" imgH="2523810" progId="PBrush">
                  <p:embed/>
                </p:oleObj>
              </mc:Choice>
              <mc:Fallback>
                <p:oleObj name="Bitmap Image" r:id="rId7" imgW="1952898" imgH="2523810" progId="PBrush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76400"/>
                        <a:ext cx="2286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09601" y="48768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positive sequence network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4876799"/>
            <a:ext cx="2680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negative sequence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799" y="4692133"/>
            <a:ext cx="292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Zero sequence network</a:t>
            </a:r>
          </a:p>
        </p:txBody>
      </p:sp>
    </p:spTree>
    <p:extLst>
      <p:ext uri="{BB962C8B-B14F-4D97-AF65-F5344CB8AC3E}">
        <p14:creationId xmlns:p14="http://schemas.microsoft.com/office/powerpoint/2010/main" val="153249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 unit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 per unit notation, the physical quantity is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expressed as a fraction of the reference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value, i.e.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 unit value = actual value/base value in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same unit.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e.g. V(in per unit) = V(in kV)/V base (in kV)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where the base value is a reference value for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magnitude.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7260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per unit notation we would like to keep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basic relations: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Vpu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Zpu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Ipu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Spu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Vpu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Ipu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Hence the base quantities should be chosen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such that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voltage (V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base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impedance (Z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× base current 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power (S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base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voltage (V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× base current(I</a:t>
            </a:r>
            <a:r>
              <a:rPr lang="en-IN" sz="15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1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 is common practice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specify base power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and base voltage (V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Then it follows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base current I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/V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base impedance Z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Percentage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 equivalent way to express the per unit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value is the percentage value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Percentage value = per unit value × 100%</a:t>
            </a:r>
          </a:p>
        </p:txBody>
      </p:sp>
    </p:spTree>
    <p:extLst>
      <p:ext uri="{BB962C8B-B14F-4D97-AF65-F5344CB8AC3E}">
        <p14:creationId xmlns:p14="http://schemas.microsoft.com/office/powerpoint/2010/main" val="153728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Value for 3-phase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3-phase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systems it is common practice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to describe system operation with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total 3-phase power S 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3-Ø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line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voltage V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lin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line current I =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line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equivalent impedance/phase Z =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ph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with (in magnitude)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 = √3ZI; S = √3VI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3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Base Value for 3-phase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per unit=actual value/base value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KVA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=Base KVA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kV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=Base voltage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=Base impedance in Ω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16443"/>
              </p:ext>
            </p:extLst>
          </p:nvPr>
        </p:nvGraphicFramePr>
        <p:xfrm>
          <a:off x="1600200" y="4191000"/>
          <a:ext cx="3429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1346200" imgH="647700" progId="Equation.DSMT4">
                  <p:embed/>
                </p:oleObj>
              </mc:Choice>
              <mc:Fallback>
                <p:oleObj name="Equation" r:id="rId3" imgW="1346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3429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Changing the base of per unit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Let  z = actual impedance(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Ω)</a:t>
            </a:r>
          </a:p>
          <a:p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base impedance (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Ω)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971800"/>
          <a:ext cx="4038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1968500" imgH="673100" progId="Equation.DSMT4">
                  <p:embed/>
                </p:oleObj>
              </mc:Choice>
              <mc:Fallback>
                <p:oleObj name="Equation" r:id="rId3" imgW="19685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4038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26144"/>
              </p:ext>
            </p:extLst>
          </p:nvPr>
        </p:nvGraphicFramePr>
        <p:xfrm>
          <a:off x="1981200" y="4953000"/>
          <a:ext cx="213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117115" imgH="482391" progId="Equation.DSMT4">
                  <p:embed/>
                </p:oleObj>
              </mc:Choice>
              <mc:Fallback>
                <p:oleObj name="Equation" r:id="rId5" imgW="1117115" imgH="48239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3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5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690</Words>
  <Application>Microsoft Office PowerPoint</Application>
  <PresentationFormat>On-screen Show (4:3)</PresentationFormat>
  <Paragraphs>105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Equation</vt:lpstr>
      <vt:lpstr>Bitmap Image</vt:lpstr>
      <vt:lpstr>UNIT -2</vt:lpstr>
      <vt:lpstr>Basic Units</vt:lpstr>
      <vt:lpstr>Per unit notation</vt:lpstr>
      <vt:lpstr>Base Quantities</vt:lpstr>
      <vt:lpstr>Base Quantities</vt:lpstr>
      <vt:lpstr>Percentage Values</vt:lpstr>
      <vt:lpstr>Base Value for 3-phase systems</vt:lpstr>
      <vt:lpstr>Base Value for 3-phase systems</vt:lpstr>
      <vt:lpstr>Changing the base of per unit quantities</vt:lpstr>
      <vt:lpstr>Changing the base of per unit quantities</vt:lpstr>
      <vt:lpstr>Advantages of Per Unit System</vt:lpstr>
      <vt:lpstr>Symmetrical Fault Analysis</vt:lpstr>
      <vt:lpstr>Single Line To Ground Fault</vt:lpstr>
      <vt:lpstr>Line To Line (LL) Fault</vt:lpstr>
      <vt:lpstr>Double Line To Ground (LLG) Fault</vt:lpstr>
      <vt:lpstr>Fundamentals Of Symmetrical Components</vt:lpstr>
      <vt:lpstr>Positive sequence components </vt:lpstr>
      <vt:lpstr>Positive Sequence Phasors </vt:lpstr>
      <vt:lpstr>Negative Sequence Phasor</vt:lpstr>
      <vt:lpstr>Zero Sequence Phasor </vt:lpstr>
      <vt:lpstr>Negative sequence components </vt:lpstr>
      <vt:lpstr> Zero sequence components </vt:lpstr>
      <vt:lpstr>Relationship Between Unbalanced Vectors And Symmetrical Components</vt:lpstr>
      <vt:lpstr>Sequence Impedance</vt:lpstr>
      <vt:lpstr>Sequence Networks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line diagram.</dc:title>
  <dc:creator>eee</dc:creator>
  <cp:lastModifiedBy>exam</cp:lastModifiedBy>
  <cp:revision>23</cp:revision>
  <dcterms:created xsi:type="dcterms:W3CDTF">2006-08-16T00:00:00Z</dcterms:created>
  <dcterms:modified xsi:type="dcterms:W3CDTF">2020-01-10T05:33:35Z</dcterms:modified>
</cp:coreProperties>
</file>