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4660"/>
  </p:normalViewPr>
  <p:slideViewPr>
    <p:cSldViewPr snapToGrid="0">
      <p:cViewPr varScale="1">
        <p:scale>
          <a:sx n="67" d="100"/>
          <a:sy n="67" d="100"/>
        </p:scale>
        <p:origin x="225"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5T23:28:18.666"/>
    </inkml:context>
    <inkml:brush xml:id="br0">
      <inkml:brushProperty name="width" value="0.05" units="cm"/>
      <inkml:brushProperty name="height" value="0.3" units="cm"/>
      <inkml:brushProperty name="ignorePressure" value="1"/>
      <inkml:brushProperty name="inkEffects" value="pencil"/>
    </inkml:brush>
  </inkml:definitions>
  <inkml:trace contextRef="#ctx0" brushRef="#br0">1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6CB3-05D0-C0DB-6A8B-542A1A80D9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25053926-B48C-D008-09B8-8C609E96C1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5A2A45E8-AE6B-A56E-06B1-632DA6C9FA7E}"/>
              </a:ext>
            </a:extLst>
          </p:cNvPr>
          <p:cNvSpPr>
            <a:spLocks noGrp="1"/>
          </p:cNvSpPr>
          <p:nvPr>
            <p:ph type="dt" sz="half" idx="10"/>
          </p:nvPr>
        </p:nvSpPr>
        <p:spPr/>
        <p:txBody>
          <a:bodyPr/>
          <a:lstStyle/>
          <a:p>
            <a:fld id="{9884679C-972E-4333-9BF3-CA0AD9A54061}" type="datetimeFigureOut">
              <a:rPr lang="en-ID" smtClean="0"/>
              <a:t>07/07/2024</a:t>
            </a:fld>
            <a:endParaRPr lang="en-ID"/>
          </a:p>
        </p:txBody>
      </p:sp>
      <p:sp>
        <p:nvSpPr>
          <p:cNvPr id="5" name="Footer Placeholder 4">
            <a:extLst>
              <a:ext uri="{FF2B5EF4-FFF2-40B4-BE49-F238E27FC236}">
                <a16:creationId xmlns:a16="http://schemas.microsoft.com/office/drawing/2014/main" id="{C1A0B71F-656E-6EB6-D1C5-AFAA346DFCC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DEDE190-4528-1708-4434-B8CA5DD9A385}"/>
              </a:ext>
            </a:extLst>
          </p:cNvPr>
          <p:cNvSpPr>
            <a:spLocks noGrp="1"/>
          </p:cNvSpPr>
          <p:nvPr>
            <p:ph type="sldNum" sz="quarter" idx="12"/>
          </p:nvPr>
        </p:nvSpPr>
        <p:spPr/>
        <p:txBody>
          <a:bodyPr/>
          <a:lstStyle/>
          <a:p>
            <a:fld id="{2BC13729-D68D-4732-AD58-ACCF50F299FC}" type="slidenum">
              <a:rPr lang="en-ID" smtClean="0"/>
              <a:t>‹#›</a:t>
            </a:fld>
            <a:endParaRPr lang="en-ID"/>
          </a:p>
        </p:txBody>
      </p:sp>
    </p:spTree>
    <p:extLst>
      <p:ext uri="{BB962C8B-B14F-4D97-AF65-F5344CB8AC3E}">
        <p14:creationId xmlns:p14="http://schemas.microsoft.com/office/powerpoint/2010/main" val="1652363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92BC-7FBA-3D3D-6AB9-D451BAEC0406}"/>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D0D7A0D-F261-CBD4-22EF-4A5E29BAC4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4E393AF-E903-ED27-A530-E0150E16D705}"/>
              </a:ext>
            </a:extLst>
          </p:cNvPr>
          <p:cNvSpPr>
            <a:spLocks noGrp="1"/>
          </p:cNvSpPr>
          <p:nvPr>
            <p:ph type="dt" sz="half" idx="10"/>
          </p:nvPr>
        </p:nvSpPr>
        <p:spPr/>
        <p:txBody>
          <a:bodyPr/>
          <a:lstStyle/>
          <a:p>
            <a:fld id="{9884679C-972E-4333-9BF3-CA0AD9A54061}" type="datetimeFigureOut">
              <a:rPr lang="en-ID" smtClean="0"/>
              <a:t>07/07/2024</a:t>
            </a:fld>
            <a:endParaRPr lang="en-ID"/>
          </a:p>
        </p:txBody>
      </p:sp>
      <p:sp>
        <p:nvSpPr>
          <p:cNvPr id="5" name="Footer Placeholder 4">
            <a:extLst>
              <a:ext uri="{FF2B5EF4-FFF2-40B4-BE49-F238E27FC236}">
                <a16:creationId xmlns:a16="http://schemas.microsoft.com/office/drawing/2014/main" id="{72D46C8C-4D34-4063-F3AA-A62F63D7FE1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5BD47BB-7DB4-891D-CFFB-6344FAE96696}"/>
              </a:ext>
            </a:extLst>
          </p:cNvPr>
          <p:cNvSpPr>
            <a:spLocks noGrp="1"/>
          </p:cNvSpPr>
          <p:nvPr>
            <p:ph type="sldNum" sz="quarter" idx="12"/>
          </p:nvPr>
        </p:nvSpPr>
        <p:spPr/>
        <p:txBody>
          <a:bodyPr/>
          <a:lstStyle/>
          <a:p>
            <a:fld id="{2BC13729-D68D-4732-AD58-ACCF50F299FC}" type="slidenum">
              <a:rPr lang="en-ID" smtClean="0"/>
              <a:t>‹#›</a:t>
            </a:fld>
            <a:endParaRPr lang="en-ID"/>
          </a:p>
        </p:txBody>
      </p:sp>
    </p:spTree>
    <p:extLst>
      <p:ext uri="{BB962C8B-B14F-4D97-AF65-F5344CB8AC3E}">
        <p14:creationId xmlns:p14="http://schemas.microsoft.com/office/powerpoint/2010/main" val="2540922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E463F1-4CCB-D44E-657C-FD379889E0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17D4486-9485-5314-DEFF-EB89669A52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FF2D94B-5A66-9041-B149-741DF008CDD6}"/>
              </a:ext>
            </a:extLst>
          </p:cNvPr>
          <p:cNvSpPr>
            <a:spLocks noGrp="1"/>
          </p:cNvSpPr>
          <p:nvPr>
            <p:ph type="dt" sz="half" idx="10"/>
          </p:nvPr>
        </p:nvSpPr>
        <p:spPr/>
        <p:txBody>
          <a:bodyPr/>
          <a:lstStyle/>
          <a:p>
            <a:fld id="{9884679C-972E-4333-9BF3-CA0AD9A54061}" type="datetimeFigureOut">
              <a:rPr lang="en-ID" smtClean="0"/>
              <a:t>07/07/2024</a:t>
            </a:fld>
            <a:endParaRPr lang="en-ID"/>
          </a:p>
        </p:txBody>
      </p:sp>
      <p:sp>
        <p:nvSpPr>
          <p:cNvPr id="5" name="Footer Placeholder 4">
            <a:extLst>
              <a:ext uri="{FF2B5EF4-FFF2-40B4-BE49-F238E27FC236}">
                <a16:creationId xmlns:a16="http://schemas.microsoft.com/office/drawing/2014/main" id="{81C47DEF-DE04-02FE-B8A4-594FA3B655E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D2FB924-4CFF-085C-38DF-D72BD4206703}"/>
              </a:ext>
            </a:extLst>
          </p:cNvPr>
          <p:cNvSpPr>
            <a:spLocks noGrp="1"/>
          </p:cNvSpPr>
          <p:nvPr>
            <p:ph type="sldNum" sz="quarter" idx="12"/>
          </p:nvPr>
        </p:nvSpPr>
        <p:spPr/>
        <p:txBody>
          <a:bodyPr/>
          <a:lstStyle/>
          <a:p>
            <a:fld id="{2BC13729-D68D-4732-AD58-ACCF50F299FC}" type="slidenum">
              <a:rPr lang="en-ID" smtClean="0"/>
              <a:t>‹#›</a:t>
            </a:fld>
            <a:endParaRPr lang="en-ID"/>
          </a:p>
        </p:txBody>
      </p:sp>
    </p:spTree>
    <p:extLst>
      <p:ext uri="{BB962C8B-B14F-4D97-AF65-F5344CB8AC3E}">
        <p14:creationId xmlns:p14="http://schemas.microsoft.com/office/powerpoint/2010/main" val="202039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6FE0-F47A-DCF3-3339-32AE7DD01CB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68A097AF-EC13-C5D0-235B-C3D5872DBC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08B0E9C-EFAB-A5BF-BB18-0FCAD8EC6619}"/>
              </a:ext>
            </a:extLst>
          </p:cNvPr>
          <p:cNvSpPr>
            <a:spLocks noGrp="1"/>
          </p:cNvSpPr>
          <p:nvPr>
            <p:ph type="dt" sz="half" idx="10"/>
          </p:nvPr>
        </p:nvSpPr>
        <p:spPr/>
        <p:txBody>
          <a:bodyPr/>
          <a:lstStyle/>
          <a:p>
            <a:fld id="{9884679C-972E-4333-9BF3-CA0AD9A54061}" type="datetimeFigureOut">
              <a:rPr lang="en-ID" smtClean="0"/>
              <a:t>07/07/2024</a:t>
            </a:fld>
            <a:endParaRPr lang="en-ID"/>
          </a:p>
        </p:txBody>
      </p:sp>
      <p:sp>
        <p:nvSpPr>
          <p:cNvPr id="5" name="Footer Placeholder 4">
            <a:extLst>
              <a:ext uri="{FF2B5EF4-FFF2-40B4-BE49-F238E27FC236}">
                <a16:creationId xmlns:a16="http://schemas.microsoft.com/office/drawing/2014/main" id="{5DD67E3D-4D83-4F84-E98F-5020B3A22BA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014DBD7-2C3E-2185-163F-662CCFC5AF8C}"/>
              </a:ext>
            </a:extLst>
          </p:cNvPr>
          <p:cNvSpPr>
            <a:spLocks noGrp="1"/>
          </p:cNvSpPr>
          <p:nvPr>
            <p:ph type="sldNum" sz="quarter" idx="12"/>
          </p:nvPr>
        </p:nvSpPr>
        <p:spPr/>
        <p:txBody>
          <a:bodyPr/>
          <a:lstStyle/>
          <a:p>
            <a:fld id="{2BC13729-D68D-4732-AD58-ACCF50F299FC}" type="slidenum">
              <a:rPr lang="en-ID" smtClean="0"/>
              <a:t>‹#›</a:t>
            </a:fld>
            <a:endParaRPr lang="en-ID"/>
          </a:p>
        </p:txBody>
      </p:sp>
    </p:spTree>
    <p:extLst>
      <p:ext uri="{BB962C8B-B14F-4D97-AF65-F5344CB8AC3E}">
        <p14:creationId xmlns:p14="http://schemas.microsoft.com/office/powerpoint/2010/main" val="1158417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EE8DF-7568-2603-B911-77EBB7EEDC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CBAE81B6-DC9D-B51B-0873-9D9B97704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54B686-C336-DD62-75CC-6E7DC402071D}"/>
              </a:ext>
            </a:extLst>
          </p:cNvPr>
          <p:cNvSpPr>
            <a:spLocks noGrp="1"/>
          </p:cNvSpPr>
          <p:nvPr>
            <p:ph type="dt" sz="half" idx="10"/>
          </p:nvPr>
        </p:nvSpPr>
        <p:spPr/>
        <p:txBody>
          <a:bodyPr/>
          <a:lstStyle/>
          <a:p>
            <a:fld id="{9884679C-972E-4333-9BF3-CA0AD9A54061}" type="datetimeFigureOut">
              <a:rPr lang="en-ID" smtClean="0"/>
              <a:t>07/07/2024</a:t>
            </a:fld>
            <a:endParaRPr lang="en-ID"/>
          </a:p>
        </p:txBody>
      </p:sp>
      <p:sp>
        <p:nvSpPr>
          <p:cNvPr id="5" name="Footer Placeholder 4">
            <a:extLst>
              <a:ext uri="{FF2B5EF4-FFF2-40B4-BE49-F238E27FC236}">
                <a16:creationId xmlns:a16="http://schemas.microsoft.com/office/drawing/2014/main" id="{5C8C9953-36A7-1906-3830-FAEF8B000EE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2A2F484-D443-B475-857A-D9567558D7C8}"/>
              </a:ext>
            </a:extLst>
          </p:cNvPr>
          <p:cNvSpPr>
            <a:spLocks noGrp="1"/>
          </p:cNvSpPr>
          <p:nvPr>
            <p:ph type="sldNum" sz="quarter" idx="12"/>
          </p:nvPr>
        </p:nvSpPr>
        <p:spPr/>
        <p:txBody>
          <a:bodyPr/>
          <a:lstStyle/>
          <a:p>
            <a:fld id="{2BC13729-D68D-4732-AD58-ACCF50F299FC}" type="slidenum">
              <a:rPr lang="en-ID" smtClean="0"/>
              <a:t>‹#›</a:t>
            </a:fld>
            <a:endParaRPr lang="en-ID"/>
          </a:p>
        </p:txBody>
      </p:sp>
    </p:spTree>
    <p:extLst>
      <p:ext uri="{BB962C8B-B14F-4D97-AF65-F5344CB8AC3E}">
        <p14:creationId xmlns:p14="http://schemas.microsoft.com/office/powerpoint/2010/main" val="86353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937E-0B64-53F6-83C4-882A0E34B107}"/>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ECEF2EA0-D4DD-EA77-47D2-AB39BCEB51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0D10F90E-CD60-81AB-35A7-8BA8B4F6EC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C098624F-F535-E115-C7D8-408AED47A1D4}"/>
              </a:ext>
            </a:extLst>
          </p:cNvPr>
          <p:cNvSpPr>
            <a:spLocks noGrp="1"/>
          </p:cNvSpPr>
          <p:nvPr>
            <p:ph type="dt" sz="half" idx="10"/>
          </p:nvPr>
        </p:nvSpPr>
        <p:spPr/>
        <p:txBody>
          <a:bodyPr/>
          <a:lstStyle/>
          <a:p>
            <a:fld id="{9884679C-972E-4333-9BF3-CA0AD9A54061}" type="datetimeFigureOut">
              <a:rPr lang="en-ID" smtClean="0"/>
              <a:t>07/07/2024</a:t>
            </a:fld>
            <a:endParaRPr lang="en-ID"/>
          </a:p>
        </p:txBody>
      </p:sp>
      <p:sp>
        <p:nvSpPr>
          <p:cNvPr id="6" name="Footer Placeholder 5">
            <a:extLst>
              <a:ext uri="{FF2B5EF4-FFF2-40B4-BE49-F238E27FC236}">
                <a16:creationId xmlns:a16="http://schemas.microsoft.com/office/drawing/2014/main" id="{2C495A02-233F-89B4-D9D3-11EA2D1344C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94DD818-37DA-4069-EFB0-587B42A34B22}"/>
              </a:ext>
            </a:extLst>
          </p:cNvPr>
          <p:cNvSpPr>
            <a:spLocks noGrp="1"/>
          </p:cNvSpPr>
          <p:nvPr>
            <p:ph type="sldNum" sz="quarter" idx="12"/>
          </p:nvPr>
        </p:nvSpPr>
        <p:spPr/>
        <p:txBody>
          <a:bodyPr/>
          <a:lstStyle/>
          <a:p>
            <a:fld id="{2BC13729-D68D-4732-AD58-ACCF50F299FC}" type="slidenum">
              <a:rPr lang="en-ID" smtClean="0"/>
              <a:t>‹#›</a:t>
            </a:fld>
            <a:endParaRPr lang="en-ID"/>
          </a:p>
        </p:txBody>
      </p:sp>
    </p:spTree>
    <p:extLst>
      <p:ext uri="{BB962C8B-B14F-4D97-AF65-F5344CB8AC3E}">
        <p14:creationId xmlns:p14="http://schemas.microsoft.com/office/powerpoint/2010/main" val="193244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0EAA-BEB9-A61B-E682-5F2D4E6A83C5}"/>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BFCE5C0-4712-1C3D-2346-418170205B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17543C-37A0-A4E2-A6E4-AAB2E646DE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4B8209E-ECE7-8913-3313-9CA6E16484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DA732C-C565-3746-EF1C-89ABD70757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7A4CF47F-F898-EB43-9004-BCBED809F6BF}"/>
              </a:ext>
            </a:extLst>
          </p:cNvPr>
          <p:cNvSpPr>
            <a:spLocks noGrp="1"/>
          </p:cNvSpPr>
          <p:nvPr>
            <p:ph type="dt" sz="half" idx="10"/>
          </p:nvPr>
        </p:nvSpPr>
        <p:spPr/>
        <p:txBody>
          <a:bodyPr/>
          <a:lstStyle/>
          <a:p>
            <a:fld id="{9884679C-972E-4333-9BF3-CA0AD9A54061}" type="datetimeFigureOut">
              <a:rPr lang="en-ID" smtClean="0"/>
              <a:t>07/07/2024</a:t>
            </a:fld>
            <a:endParaRPr lang="en-ID"/>
          </a:p>
        </p:txBody>
      </p:sp>
      <p:sp>
        <p:nvSpPr>
          <p:cNvPr id="8" name="Footer Placeholder 7">
            <a:extLst>
              <a:ext uri="{FF2B5EF4-FFF2-40B4-BE49-F238E27FC236}">
                <a16:creationId xmlns:a16="http://schemas.microsoft.com/office/drawing/2014/main" id="{D611A765-03B0-AF3E-947B-9D9E591434C3}"/>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CEA93805-891E-4F5A-D679-DD5F05D78A26}"/>
              </a:ext>
            </a:extLst>
          </p:cNvPr>
          <p:cNvSpPr>
            <a:spLocks noGrp="1"/>
          </p:cNvSpPr>
          <p:nvPr>
            <p:ph type="sldNum" sz="quarter" idx="12"/>
          </p:nvPr>
        </p:nvSpPr>
        <p:spPr/>
        <p:txBody>
          <a:bodyPr/>
          <a:lstStyle/>
          <a:p>
            <a:fld id="{2BC13729-D68D-4732-AD58-ACCF50F299FC}" type="slidenum">
              <a:rPr lang="en-ID" smtClean="0"/>
              <a:t>‹#›</a:t>
            </a:fld>
            <a:endParaRPr lang="en-ID"/>
          </a:p>
        </p:txBody>
      </p:sp>
    </p:spTree>
    <p:extLst>
      <p:ext uri="{BB962C8B-B14F-4D97-AF65-F5344CB8AC3E}">
        <p14:creationId xmlns:p14="http://schemas.microsoft.com/office/powerpoint/2010/main" val="91375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5E9B5-1664-B17B-E6AD-10C359BFE4FD}"/>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19AF62B0-0F56-7936-E110-6957E7242496}"/>
              </a:ext>
            </a:extLst>
          </p:cNvPr>
          <p:cNvSpPr>
            <a:spLocks noGrp="1"/>
          </p:cNvSpPr>
          <p:nvPr>
            <p:ph type="dt" sz="half" idx="10"/>
          </p:nvPr>
        </p:nvSpPr>
        <p:spPr/>
        <p:txBody>
          <a:bodyPr/>
          <a:lstStyle/>
          <a:p>
            <a:fld id="{9884679C-972E-4333-9BF3-CA0AD9A54061}" type="datetimeFigureOut">
              <a:rPr lang="en-ID" smtClean="0"/>
              <a:t>07/07/2024</a:t>
            </a:fld>
            <a:endParaRPr lang="en-ID"/>
          </a:p>
        </p:txBody>
      </p:sp>
      <p:sp>
        <p:nvSpPr>
          <p:cNvPr id="4" name="Footer Placeholder 3">
            <a:extLst>
              <a:ext uri="{FF2B5EF4-FFF2-40B4-BE49-F238E27FC236}">
                <a16:creationId xmlns:a16="http://schemas.microsoft.com/office/drawing/2014/main" id="{69C8183C-74E9-9558-29DB-D46BCC63B44E}"/>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6280D62A-C86B-99C4-F173-4F4AF179F03E}"/>
              </a:ext>
            </a:extLst>
          </p:cNvPr>
          <p:cNvSpPr>
            <a:spLocks noGrp="1"/>
          </p:cNvSpPr>
          <p:nvPr>
            <p:ph type="sldNum" sz="quarter" idx="12"/>
          </p:nvPr>
        </p:nvSpPr>
        <p:spPr/>
        <p:txBody>
          <a:bodyPr/>
          <a:lstStyle/>
          <a:p>
            <a:fld id="{2BC13729-D68D-4732-AD58-ACCF50F299FC}" type="slidenum">
              <a:rPr lang="en-ID" smtClean="0"/>
              <a:t>‹#›</a:t>
            </a:fld>
            <a:endParaRPr lang="en-ID"/>
          </a:p>
        </p:txBody>
      </p:sp>
    </p:spTree>
    <p:extLst>
      <p:ext uri="{BB962C8B-B14F-4D97-AF65-F5344CB8AC3E}">
        <p14:creationId xmlns:p14="http://schemas.microsoft.com/office/powerpoint/2010/main" val="1513843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95DA08-1FF6-DB02-A644-ED504EE504F7}"/>
              </a:ext>
            </a:extLst>
          </p:cNvPr>
          <p:cNvSpPr>
            <a:spLocks noGrp="1"/>
          </p:cNvSpPr>
          <p:nvPr>
            <p:ph type="dt" sz="half" idx="10"/>
          </p:nvPr>
        </p:nvSpPr>
        <p:spPr/>
        <p:txBody>
          <a:bodyPr/>
          <a:lstStyle/>
          <a:p>
            <a:fld id="{9884679C-972E-4333-9BF3-CA0AD9A54061}" type="datetimeFigureOut">
              <a:rPr lang="en-ID" smtClean="0"/>
              <a:t>07/07/2024</a:t>
            </a:fld>
            <a:endParaRPr lang="en-ID"/>
          </a:p>
        </p:txBody>
      </p:sp>
      <p:sp>
        <p:nvSpPr>
          <p:cNvPr id="3" name="Footer Placeholder 2">
            <a:extLst>
              <a:ext uri="{FF2B5EF4-FFF2-40B4-BE49-F238E27FC236}">
                <a16:creationId xmlns:a16="http://schemas.microsoft.com/office/drawing/2014/main" id="{1A582A35-8338-F5AA-3777-4B4FBE0E9133}"/>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183F5F3C-0F5D-F175-140A-CC1EA7B79BC2}"/>
              </a:ext>
            </a:extLst>
          </p:cNvPr>
          <p:cNvSpPr>
            <a:spLocks noGrp="1"/>
          </p:cNvSpPr>
          <p:nvPr>
            <p:ph type="sldNum" sz="quarter" idx="12"/>
          </p:nvPr>
        </p:nvSpPr>
        <p:spPr/>
        <p:txBody>
          <a:bodyPr/>
          <a:lstStyle/>
          <a:p>
            <a:fld id="{2BC13729-D68D-4732-AD58-ACCF50F299FC}" type="slidenum">
              <a:rPr lang="en-ID" smtClean="0"/>
              <a:t>‹#›</a:t>
            </a:fld>
            <a:endParaRPr lang="en-ID"/>
          </a:p>
        </p:txBody>
      </p:sp>
    </p:spTree>
    <p:extLst>
      <p:ext uri="{BB962C8B-B14F-4D97-AF65-F5344CB8AC3E}">
        <p14:creationId xmlns:p14="http://schemas.microsoft.com/office/powerpoint/2010/main" val="121329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7281-979D-8C21-BB76-A3A1C1530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4B7AA084-EC4A-21E9-2AA7-F68706329F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E22DF46D-3B1D-B2E3-C627-787263468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2B9B3-51A0-56F5-E988-3144EB5FA1D8}"/>
              </a:ext>
            </a:extLst>
          </p:cNvPr>
          <p:cNvSpPr>
            <a:spLocks noGrp="1"/>
          </p:cNvSpPr>
          <p:nvPr>
            <p:ph type="dt" sz="half" idx="10"/>
          </p:nvPr>
        </p:nvSpPr>
        <p:spPr/>
        <p:txBody>
          <a:bodyPr/>
          <a:lstStyle/>
          <a:p>
            <a:fld id="{9884679C-972E-4333-9BF3-CA0AD9A54061}" type="datetimeFigureOut">
              <a:rPr lang="en-ID" smtClean="0"/>
              <a:t>07/07/2024</a:t>
            </a:fld>
            <a:endParaRPr lang="en-ID"/>
          </a:p>
        </p:txBody>
      </p:sp>
      <p:sp>
        <p:nvSpPr>
          <p:cNvPr id="6" name="Footer Placeholder 5">
            <a:extLst>
              <a:ext uri="{FF2B5EF4-FFF2-40B4-BE49-F238E27FC236}">
                <a16:creationId xmlns:a16="http://schemas.microsoft.com/office/drawing/2014/main" id="{ECE5EC28-98AE-EB08-B71D-7E882CD7FAC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B6D7400-C3BF-B80F-7004-AFB9AAEF27E4}"/>
              </a:ext>
            </a:extLst>
          </p:cNvPr>
          <p:cNvSpPr>
            <a:spLocks noGrp="1"/>
          </p:cNvSpPr>
          <p:nvPr>
            <p:ph type="sldNum" sz="quarter" idx="12"/>
          </p:nvPr>
        </p:nvSpPr>
        <p:spPr/>
        <p:txBody>
          <a:bodyPr/>
          <a:lstStyle/>
          <a:p>
            <a:fld id="{2BC13729-D68D-4732-AD58-ACCF50F299FC}" type="slidenum">
              <a:rPr lang="en-ID" smtClean="0"/>
              <a:t>‹#›</a:t>
            </a:fld>
            <a:endParaRPr lang="en-ID"/>
          </a:p>
        </p:txBody>
      </p:sp>
    </p:spTree>
    <p:extLst>
      <p:ext uri="{BB962C8B-B14F-4D97-AF65-F5344CB8AC3E}">
        <p14:creationId xmlns:p14="http://schemas.microsoft.com/office/powerpoint/2010/main" val="141730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F0FE8-476D-50AD-4ACF-52D3B63C9C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B7C76E72-08ED-8989-C543-01BE647F4C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6E265274-14BD-A31C-A7DC-ED9F954C3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8E5DF7-2638-AB66-D905-20AAB4FACE95}"/>
              </a:ext>
            </a:extLst>
          </p:cNvPr>
          <p:cNvSpPr>
            <a:spLocks noGrp="1"/>
          </p:cNvSpPr>
          <p:nvPr>
            <p:ph type="dt" sz="half" idx="10"/>
          </p:nvPr>
        </p:nvSpPr>
        <p:spPr/>
        <p:txBody>
          <a:bodyPr/>
          <a:lstStyle/>
          <a:p>
            <a:fld id="{9884679C-972E-4333-9BF3-CA0AD9A54061}" type="datetimeFigureOut">
              <a:rPr lang="en-ID" smtClean="0"/>
              <a:t>07/07/2024</a:t>
            </a:fld>
            <a:endParaRPr lang="en-ID"/>
          </a:p>
        </p:txBody>
      </p:sp>
      <p:sp>
        <p:nvSpPr>
          <p:cNvPr id="6" name="Footer Placeholder 5">
            <a:extLst>
              <a:ext uri="{FF2B5EF4-FFF2-40B4-BE49-F238E27FC236}">
                <a16:creationId xmlns:a16="http://schemas.microsoft.com/office/drawing/2014/main" id="{992D8081-E214-2643-F16C-CB531F1624C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36F08D7-6CED-82E7-775E-FC7557AFC705}"/>
              </a:ext>
            </a:extLst>
          </p:cNvPr>
          <p:cNvSpPr>
            <a:spLocks noGrp="1"/>
          </p:cNvSpPr>
          <p:nvPr>
            <p:ph type="sldNum" sz="quarter" idx="12"/>
          </p:nvPr>
        </p:nvSpPr>
        <p:spPr/>
        <p:txBody>
          <a:bodyPr/>
          <a:lstStyle/>
          <a:p>
            <a:fld id="{2BC13729-D68D-4732-AD58-ACCF50F299FC}" type="slidenum">
              <a:rPr lang="en-ID" smtClean="0"/>
              <a:t>‹#›</a:t>
            </a:fld>
            <a:endParaRPr lang="en-ID"/>
          </a:p>
        </p:txBody>
      </p:sp>
    </p:spTree>
    <p:extLst>
      <p:ext uri="{BB962C8B-B14F-4D97-AF65-F5344CB8AC3E}">
        <p14:creationId xmlns:p14="http://schemas.microsoft.com/office/powerpoint/2010/main" val="2206474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6DD659-2259-F696-DC01-257E76AE7C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4F5D92E-4A96-C9BB-3911-452C84856B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ECAAC54-0246-AA36-2A92-7A09610C23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84679C-972E-4333-9BF3-CA0AD9A54061}" type="datetimeFigureOut">
              <a:rPr lang="en-ID" smtClean="0"/>
              <a:t>07/07/2024</a:t>
            </a:fld>
            <a:endParaRPr lang="en-ID"/>
          </a:p>
        </p:txBody>
      </p:sp>
      <p:sp>
        <p:nvSpPr>
          <p:cNvPr id="5" name="Footer Placeholder 4">
            <a:extLst>
              <a:ext uri="{FF2B5EF4-FFF2-40B4-BE49-F238E27FC236}">
                <a16:creationId xmlns:a16="http://schemas.microsoft.com/office/drawing/2014/main" id="{707B607E-C175-851E-21EE-91FDE8B28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E572A8F9-F00F-5FEC-900B-8784FF5565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C13729-D68D-4732-AD58-ACCF50F299FC}" type="slidenum">
              <a:rPr lang="en-ID" smtClean="0"/>
              <a:t>‹#›</a:t>
            </a:fld>
            <a:endParaRPr lang="en-ID"/>
          </a:p>
        </p:txBody>
      </p:sp>
    </p:spTree>
    <p:extLst>
      <p:ext uri="{BB962C8B-B14F-4D97-AF65-F5344CB8AC3E}">
        <p14:creationId xmlns:p14="http://schemas.microsoft.com/office/powerpoint/2010/main" val="1724311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D653D-4CAC-2DE4-40C1-BF76F3D0F5F2}"/>
              </a:ext>
            </a:extLst>
          </p:cNvPr>
          <p:cNvSpPr>
            <a:spLocks noGrp="1"/>
          </p:cNvSpPr>
          <p:nvPr>
            <p:ph type="ctrTitle"/>
          </p:nvPr>
        </p:nvSpPr>
        <p:spPr>
          <a:xfrm>
            <a:off x="1339453" y="1143794"/>
            <a:ext cx="9513094" cy="2387600"/>
          </a:xfrm>
        </p:spPr>
        <p:txBody>
          <a:bodyPr>
            <a:normAutofit fontScale="90000"/>
          </a:bodyPr>
          <a:lstStyle/>
          <a:p>
            <a:r>
              <a:rPr lang="en-US" dirty="0"/>
              <a:t>Path Following &amp;Path Planning (MPC)</a:t>
            </a:r>
            <a:br>
              <a:rPr lang="en-US" dirty="0"/>
            </a:br>
            <a:r>
              <a:rPr lang="en-US" dirty="0"/>
              <a:t>Model Predictive Control</a:t>
            </a:r>
            <a:endParaRPr lang="en-ID" dirty="0"/>
          </a:p>
        </p:txBody>
      </p:sp>
      <p:sp>
        <p:nvSpPr>
          <p:cNvPr id="3" name="Subtitle 2">
            <a:extLst>
              <a:ext uri="{FF2B5EF4-FFF2-40B4-BE49-F238E27FC236}">
                <a16:creationId xmlns:a16="http://schemas.microsoft.com/office/drawing/2014/main" id="{6B5663FE-7FD8-4556-E3C4-5F0B30B0E092}"/>
              </a:ext>
            </a:extLst>
          </p:cNvPr>
          <p:cNvSpPr>
            <a:spLocks noGrp="1"/>
          </p:cNvSpPr>
          <p:nvPr>
            <p:ph type="subTitle" idx="1"/>
          </p:nvPr>
        </p:nvSpPr>
        <p:spPr>
          <a:xfrm>
            <a:off x="1524000" y="5136356"/>
            <a:ext cx="9144000" cy="1371600"/>
          </a:xfrm>
        </p:spPr>
        <p:txBody>
          <a:bodyPr>
            <a:normAutofit fontScale="62500" lnSpcReduction="20000"/>
          </a:bodyPr>
          <a:lstStyle/>
          <a:p>
            <a:r>
              <a:rPr lang="en-US" b="1" dirty="0"/>
              <a:t>J. B. Rawlings and D. Q. Mayne, “Model Predictive Control: Theory and Design”, Madison, WI: Nob Hill Publishing, 2009.</a:t>
            </a:r>
          </a:p>
          <a:p>
            <a:r>
              <a:rPr lang="en-ID" b="1" dirty="0"/>
              <a:t>F. Borrelli, A. </a:t>
            </a:r>
            <a:r>
              <a:rPr lang="en-ID" b="1" dirty="0" err="1"/>
              <a:t>Bemporad</a:t>
            </a:r>
            <a:r>
              <a:rPr lang="en-ID" b="1" dirty="0"/>
              <a:t>, and M. </a:t>
            </a:r>
            <a:r>
              <a:rPr lang="en-ID" b="1" dirty="0" err="1"/>
              <a:t>Morari</a:t>
            </a:r>
            <a:r>
              <a:rPr lang="en-ID" b="1" dirty="0"/>
              <a:t>, “Predictive Control for Linear and Hybrid Systems”, Cambridge, UK: Cambridge University Press, 2017.</a:t>
            </a:r>
          </a:p>
          <a:p>
            <a:r>
              <a:rPr lang="en-US" b="1" dirty="0"/>
              <a:t>D. Q. Mayne, J. B. Rawlings, C. V. Rao, and P. O. M. </a:t>
            </a:r>
            <a:r>
              <a:rPr lang="en-US" b="1" dirty="0" err="1"/>
              <a:t>Scokaert</a:t>
            </a:r>
            <a:r>
              <a:rPr lang="en-US" b="1" dirty="0"/>
              <a:t>, "Constrained model predictive control: Stability and optimality,“ vol. 36, no. 6, pp. 789-814, Jun. 2000, </a:t>
            </a:r>
            <a:r>
              <a:rPr lang="en-US" b="1" dirty="0" err="1"/>
              <a:t>doi</a:t>
            </a:r>
            <a:r>
              <a:rPr lang="en-US" b="1" dirty="0"/>
              <a:t>: 10.1016/S0005-1098(99)00214-9.</a:t>
            </a:r>
          </a:p>
          <a:p>
            <a:endParaRPr lang="en-ID" dirty="0"/>
          </a:p>
        </p:txBody>
      </p:sp>
    </p:spTree>
    <p:extLst>
      <p:ext uri="{BB962C8B-B14F-4D97-AF65-F5344CB8AC3E}">
        <p14:creationId xmlns:p14="http://schemas.microsoft.com/office/powerpoint/2010/main" val="126554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05A5-B0A6-3E4B-9AFB-2470208E9DD9}"/>
              </a:ext>
            </a:extLst>
          </p:cNvPr>
          <p:cNvSpPr>
            <a:spLocks noGrp="1"/>
          </p:cNvSpPr>
          <p:nvPr>
            <p:ph type="title"/>
          </p:nvPr>
        </p:nvSpPr>
        <p:spPr/>
        <p:txBody>
          <a:bodyPr/>
          <a:lstStyle/>
          <a:p>
            <a:r>
              <a:rPr lang="en-US" dirty="0"/>
              <a:t>MPC Methodology &amp; Structure</a:t>
            </a:r>
            <a:endParaRPr lang="en-ID" dirty="0"/>
          </a:p>
        </p:txBody>
      </p:sp>
      <p:pic>
        <p:nvPicPr>
          <p:cNvPr id="9" name="Picture 8">
            <a:extLst>
              <a:ext uri="{FF2B5EF4-FFF2-40B4-BE49-F238E27FC236}">
                <a16:creationId xmlns:a16="http://schemas.microsoft.com/office/drawing/2014/main" id="{78F5A066-89A7-D98B-2744-41B2EB3F29AF}"/>
              </a:ext>
            </a:extLst>
          </p:cNvPr>
          <p:cNvPicPr>
            <a:picLocks noChangeAspect="1"/>
          </p:cNvPicPr>
          <p:nvPr/>
        </p:nvPicPr>
        <p:blipFill>
          <a:blip r:embed="rId2"/>
          <a:stretch>
            <a:fillRect/>
          </a:stretch>
        </p:blipFill>
        <p:spPr>
          <a:xfrm>
            <a:off x="732741" y="2204085"/>
            <a:ext cx="4849944" cy="3339306"/>
          </a:xfrm>
          <a:prstGeom prst="rect">
            <a:avLst/>
          </a:prstGeom>
        </p:spPr>
      </p:pic>
      <p:pic>
        <p:nvPicPr>
          <p:cNvPr id="15" name="Content Placeholder 14">
            <a:extLst>
              <a:ext uri="{FF2B5EF4-FFF2-40B4-BE49-F238E27FC236}">
                <a16:creationId xmlns:a16="http://schemas.microsoft.com/office/drawing/2014/main" id="{29022D8C-31B2-EFBD-8FE0-EFADA806CAB1}"/>
              </a:ext>
            </a:extLst>
          </p:cNvPr>
          <p:cNvPicPr>
            <a:picLocks noGrp="1" noChangeAspect="1"/>
          </p:cNvPicPr>
          <p:nvPr>
            <p:ph idx="1"/>
          </p:nvPr>
        </p:nvPicPr>
        <p:blipFill>
          <a:blip r:embed="rId3"/>
          <a:stretch>
            <a:fillRect/>
          </a:stretch>
        </p:blipFill>
        <p:spPr>
          <a:xfrm>
            <a:off x="5916372" y="2849682"/>
            <a:ext cx="5835613" cy="2048112"/>
          </a:xfrm>
        </p:spPr>
      </p:pic>
    </p:spTree>
    <p:extLst>
      <p:ext uri="{BB962C8B-B14F-4D97-AF65-F5344CB8AC3E}">
        <p14:creationId xmlns:p14="http://schemas.microsoft.com/office/powerpoint/2010/main" val="35443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C4E8-14D3-8142-60F5-C8EB498B53F7}"/>
              </a:ext>
            </a:extLst>
          </p:cNvPr>
          <p:cNvSpPr>
            <a:spLocks noGrp="1"/>
          </p:cNvSpPr>
          <p:nvPr>
            <p:ph type="title"/>
          </p:nvPr>
        </p:nvSpPr>
        <p:spPr/>
        <p:txBody>
          <a:bodyPr/>
          <a:lstStyle/>
          <a:p>
            <a:r>
              <a:rPr lang="en-US" dirty="0"/>
              <a:t>How MPC works</a:t>
            </a:r>
            <a:endParaRPr lang="en-ID" dirty="0"/>
          </a:p>
        </p:txBody>
      </p:sp>
      <p:sp>
        <p:nvSpPr>
          <p:cNvPr id="3" name="Content Placeholder 2">
            <a:extLst>
              <a:ext uri="{FF2B5EF4-FFF2-40B4-BE49-F238E27FC236}">
                <a16:creationId xmlns:a16="http://schemas.microsoft.com/office/drawing/2014/main" id="{74B4F64D-A928-324B-5A67-6A6B623E8C8E}"/>
              </a:ext>
            </a:extLst>
          </p:cNvPr>
          <p:cNvSpPr>
            <a:spLocks noGrp="1"/>
          </p:cNvSpPr>
          <p:nvPr>
            <p:ph idx="1"/>
          </p:nvPr>
        </p:nvSpPr>
        <p:spPr/>
        <p:txBody>
          <a:bodyPr/>
          <a:lstStyle/>
          <a:p>
            <a:r>
              <a:rPr lang="en-US" dirty="0"/>
              <a:t>Model predictive control is a multivariable control algorithm that uses:</a:t>
            </a:r>
          </a:p>
          <a:p>
            <a:endParaRPr lang="en-US" dirty="0"/>
          </a:p>
          <a:p>
            <a:r>
              <a:rPr lang="en-US" dirty="0"/>
              <a:t>internal dynamic process models</a:t>
            </a:r>
          </a:p>
          <a:p>
            <a:r>
              <a:rPr lang="en-US" dirty="0"/>
              <a:t>cost function </a:t>
            </a:r>
            <a:r>
              <a:rPr lang="en-US" b="1" i="1" dirty="0"/>
              <a:t>J</a:t>
            </a:r>
            <a:r>
              <a:rPr lang="en-US" dirty="0"/>
              <a:t> on the horizon</a:t>
            </a:r>
          </a:p>
          <a:p>
            <a:r>
              <a:rPr lang="en-US" dirty="0"/>
              <a:t>optimization algorithm that minimizes the cost function J using control input </a:t>
            </a:r>
            <a:r>
              <a:rPr lang="en-US" b="1" i="1" dirty="0"/>
              <a:t>u</a:t>
            </a:r>
            <a:endParaRPr lang="en-ID" b="1" i="1" dirty="0">
              <a:latin typeface="Georgia" panose="02040502050405020303" pitchFamily="18" charset="0"/>
            </a:endParaRPr>
          </a:p>
        </p:txBody>
      </p:sp>
    </p:spTree>
    <p:extLst>
      <p:ext uri="{BB962C8B-B14F-4D97-AF65-F5344CB8AC3E}">
        <p14:creationId xmlns:p14="http://schemas.microsoft.com/office/powerpoint/2010/main" val="3863860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6373-1E01-2523-0564-F38224771666}"/>
              </a:ext>
            </a:extLst>
          </p:cNvPr>
          <p:cNvSpPr>
            <a:spLocks noGrp="1"/>
          </p:cNvSpPr>
          <p:nvPr>
            <p:ph type="title"/>
          </p:nvPr>
        </p:nvSpPr>
        <p:spPr/>
        <p:txBody>
          <a:bodyPr/>
          <a:lstStyle/>
          <a:p>
            <a:endParaRPr lang="en-ID" dirty="0"/>
          </a:p>
        </p:txBody>
      </p:sp>
      <p:pic>
        <p:nvPicPr>
          <p:cNvPr id="11" name="Content Placeholder 10">
            <a:extLst>
              <a:ext uri="{FF2B5EF4-FFF2-40B4-BE49-F238E27FC236}">
                <a16:creationId xmlns:a16="http://schemas.microsoft.com/office/drawing/2014/main" id="{EE8B312E-6D71-EC46-F12A-89F8976AEB8C}"/>
              </a:ext>
            </a:extLst>
          </p:cNvPr>
          <p:cNvPicPr>
            <a:picLocks noGrp="1" noChangeAspect="1"/>
          </p:cNvPicPr>
          <p:nvPr>
            <p:ph idx="1"/>
          </p:nvPr>
        </p:nvPicPr>
        <p:blipFill>
          <a:blip r:embed="rId2"/>
          <a:stretch>
            <a:fillRect/>
          </a:stretch>
        </p:blipFill>
        <p:spPr>
          <a:xfrm>
            <a:off x="1551961" y="2225940"/>
            <a:ext cx="8802328" cy="3944973"/>
          </a:xfrm>
        </p:spPr>
      </p:pic>
      <p:pic>
        <p:nvPicPr>
          <p:cNvPr id="9" name="Picture 8">
            <a:extLst>
              <a:ext uri="{FF2B5EF4-FFF2-40B4-BE49-F238E27FC236}">
                <a16:creationId xmlns:a16="http://schemas.microsoft.com/office/drawing/2014/main" id="{5214F30F-0C02-8889-1705-3D8CABA535AA}"/>
              </a:ext>
            </a:extLst>
          </p:cNvPr>
          <p:cNvPicPr>
            <a:picLocks noChangeAspect="1"/>
          </p:cNvPicPr>
          <p:nvPr/>
        </p:nvPicPr>
        <p:blipFill>
          <a:blip r:embed="rId3"/>
          <a:stretch>
            <a:fillRect/>
          </a:stretch>
        </p:blipFill>
        <p:spPr>
          <a:xfrm>
            <a:off x="985530" y="365125"/>
            <a:ext cx="9935190" cy="1676634"/>
          </a:xfrm>
          <a:prstGeom prst="rect">
            <a:avLst/>
          </a:prstGeom>
        </p:spPr>
      </p:pic>
    </p:spTree>
    <p:extLst>
      <p:ext uri="{BB962C8B-B14F-4D97-AF65-F5344CB8AC3E}">
        <p14:creationId xmlns:p14="http://schemas.microsoft.com/office/powerpoint/2010/main" val="3173148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1EF5-69EA-E1FD-C6AE-F6B22FD56B79}"/>
              </a:ext>
            </a:extLst>
          </p:cNvPr>
          <p:cNvSpPr>
            <a:spLocks noGrp="1"/>
          </p:cNvSpPr>
          <p:nvPr>
            <p:ph type="title"/>
          </p:nvPr>
        </p:nvSpPr>
        <p:spPr>
          <a:xfrm>
            <a:off x="838200" y="365125"/>
            <a:ext cx="10515600" cy="2305504"/>
          </a:xfrm>
        </p:spPr>
        <p:txBody>
          <a:bodyPr>
            <a:normAutofit/>
          </a:bodyPr>
          <a:lstStyle/>
          <a:p>
            <a:r>
              <a:rPr lang="en-US" dirty="0"/>
              <a:t>Comparison (Path Following with and without using MPC in Simulation)</a:t>
            </a:r>
            <a:br>
              <a:rPr lang="en-US" dirty="0"/>
            </a:br>
            <a:br>
              <a:rPr lang="en-US" dirty="0"/>
            </a:br>
            <a:r>
              <a:rPr lang="en-US" sz="1300" b="0" i="0" dirty="0">
                <a:solidFill>
                  <a:srgbClr val="000000"/>
                </a:solidFill>
                <a:effectLst/>
                <a:highlight>
                  <a:srgbClr val="FFFFFF"/>
                </a:highlight>
                <a:latin typeface="lato" panose="020F0502020204030203" pitchFamily="34" charset="0"/>
              </a:rPr>
              <a:t>MPC = minimize/optimize linear and angular velocity to match the distance between the robot's predicted position and the waypoint</a:t>
            </a:r>
            <a:r>
              <a:rPr lang="en-ID" sz="1300" b="0" i="0" dirty="0">
                <a:solidFill>
                  <a:srgbClr val="000000"/>
                </a:solidFill>
                <a:effectLst/>
                <a:highlight>
                  <a:srgbClr val="FFFFFF"/>
                </a:highlight>
                <a:latin typeface="lato" panose="020F0502020204030203" pitchFamily="34" charset="0"/>
              </a:rPr>
              <a:t>.</a:t>
            </a:r>
            <a:endParaRPr lang="en-ID" sz="1300" dirty="0"/>
          </a:p>
        </p:txBody>
      </p:sp>
      <p:pic>
        <p:nvPicPr>
          <p:cNvPr id="5" name="Content Placeholder 4">
            <a:extLst>
              <a:ext uri="{FF2B5EF4-FFF2-40B4-BE49-F238E27FC236}">
                <a16:creationId xmlns:a16="http://schemas.microsoft.com/office/drawing/2014/main" id="{F72A3514-5445-1F40-985C-2DC40C0D24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761956"/>
            <a:ext cx="4762500" cy="3031476"/>
          </a:xfrm>
        </p:spPr>
      </p:pic>
      <p:pic>
        <p:nvPicPr>
          <p:cNvPr id="7" name="Picture 6">
            <a:extLst>
              <a:ext uri="{FF2B5EF4-FFF2-40B4-BE49-F238E27FC236}">
                <a16:creationId xmlns:a16="http://schemas.microsoft.com/office/drawing/2014/main" id="{5C1ED9A2-0ABF-923D-BC6D-B4E49B3AE8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025" y="2761956"/>
            <a:ext cx="4680603" cy="3031477"/>
          </a:xfrm>
          <a:prstGeom prst="rect">
            <a:avLst/>
          </a:prstGeom>
        </p:spPr>
      </p:pic>
      <p:sp>
        <p:nvSpPr>
          <p:cNvPr id="3" name="Flowchart: Process 2">
            <a:extLst>
              <a:ext uri="{FF2B5EF4-FFF2-40B4-BE49-F238E27FC236}">
                <a16:creationId xmlns:a16="http://schemas.microsoft.com/office/drawing/2014/main" id="{A3B6A68A-4769-BFBD-3C69-13D2609FFA9E}"/>
              </a:ext>
            </a:extLst>
          </p:cNvPr>
          <p:cNvSpPr/>
          <p:nvPr/>
        </p:nvSpPr>
        <p:spPr>
          <a:xfrm>
            <a:off x="2564606" y="5793432"/>
            <a:ext cx="1457325" cy="64293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Without MPC</a:t>
            </a:r>
            <a:endParaRPr lang="en-ID" dirty="0"/>
          </a:p>
        </p:txBody>
      </p:sp>
      <p:sp>
        <p:nvSpPr>
          <p:cNvPr id="4" name="Flowchart: Process 3">
            <a:extLst>
              <a:ext uri="{FF2B5EF4-FFF2-40B4-BE49-F238E27FC236}">
                <a16:creationId xmlns:a16="http://schemas.microsoft.com/office/drawing/2014/main" id="{301F05B5-E26D-44CE-E0AC-E445A49EE028}"/>
              </a:ext>
            </a:extLst>
          </p:cNvPr>
          <p:cNvSpPr/>
          <p:nvPr/>
        </p:nvSpPr>
        <p:spPr>
          <a:xfrm>
            <a:off x="8303418" y="5793432"/>
            <a:ext cx="1457325" cy="64293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With MPC</a:t>
            </a:r>
            <a:endParaRPr lang="en-ID" dirty="0"/>
          </a:p>
        </p:txBody>
      </p:sp>
    </p:spTree>
    <p:extLst>
      <p:ext uri="{BB962C8B-B14F-4D97-AF65-F5344CB8AC3E}">
        <p14:creationId xmlns:p14="http://schemas.microsoft.com/office/powerpoint/2010/main" val="3878187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B1782B6-4E24-D5D4-F07E-FAB55ABF4BFE}"/>
              </a:ext>
            </a:extLst>
          </p:cNvPr>
          <p:cNvSpPr>
            <a:spLocks noGrp="1"/>
          </p:cNvSpPr>
          <p:nvPr>
            <p:ph idx="1"/>
          </p:nvPr>
        </p:nvSpPr>
        <p:spPr>
          <a:xfrm>
            <a:off x="838200" y="771525"/>
            <a:ext cx="10515600" cy="5405438"/>
          </a:xfrm>
        </p:spPr>
        <p:txBody>
          <a:bodyPr>
            <a:normAutofit/>
          </a:bodyPr>
          <a:lstStyle/>
          <a:p>
            <a:pPr marL="0" indent="0" algn="just">
              <a:buNone/>
            </a:pPr>
            <a:r>
              <a:rPr lang="en-ID" sz="4000" dirty="0">
                <a:solidFill>
                  <a:srgbClr val="FF0000"/>
                </a:solidFill>
                <a:latin typeface="+mj-lt"/>
              </a:rPr>
              <a:t>Path Planning</a:t>
            </a:r>
          </a:p>
          <a:p>
            <a:pPr marL="0" indent="0" algn="just">
              <a:buNone/>
            </a:pPr>
            <a:endParaRPr lang="en-ID" dirty="0">
              <a:latin typeface="+mj-lt"/>
            </a:endParaRPr>
          </a:p>
          <a:p>
            <a:pPr algn="just"/>
            <a:r>
              <a:rPr lang="en-US" dirty="0"/>
              <a:t>Path planning is a process in robotics and processing that searches for the optimal path from the starting point to the destination point, avoiding obstacles and considering certain obstacles. This is critical in the development of autonomous vehicles, robots, and navigation systems</a:t>
            </a:r>
            <a:endParaRPr lang="en-ID" dirty="0">
              <a:latin typeface="+mj-lt"/>
            </a:endParaRPr>
          </a:p>
        </p:txBody>
      </p:sp>
    </p:spTree>
    <p:extLst>
      <p:ext uri="{BB962C8B-B14F-4D97-AF65-F5344CB8AC3E}">
        <p14:creationId xmlns:p14="http://schemas.microsoft.com/office/powerpoint/2010/main" val="1402407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965D-4478-F80D-B413-CEDD982FEE91}"/>
              </a:ext>
            </a:extLst>
          </p:cNvPr>
          <p:cNvSpPr>
            <a:spLocks noGrp="1"/>
          </p:cNvSpPr>
          <p:nvPr>
            <p:ph type="title"/>
          </p:nvPr>
        </p:nvSpPr>
        <p:spPr/>
        <p:txBody>
          <a:bodyPr/>
          <a:lstStyle/>
          <a:p>
            <a:r>
              <a:rPr lang="en-US" dirty="0"/>
              <a:t>Path Planning Structure</a:t>
            </a:r>
            <a:endParaRPr lang="en-ID" dirty="0"/>
          </a:p>
        </p:txBody>
      </p:sp>
      <p:sp>
        <p:nvSpPr>
          <p:cNvPr id="7" name="Content Placeholder 6">
            <a:extLst>
              <a:ext uri="{FF2B5EF4-FFF2-40B4-BE49-F238E27FC236}">
                <a16:creationId xmlns:a16="http://schemas.microsoft.com/office/drawing/2014/main" id="{D8CC7C86-6F50-58D6-44DC-775100BC129E}"/>
              </a:ext>
            </a:extLst>
          </p:cNvPr>
          <p:cNvSpPr>
            <a:spLocks noGrp="1"/>
          </p:cNvSpPr>
          <p:nvPr>
            <p:ph idx="1"/>
          </p:nvPr>
        </p:nvSpPr>
        <p:spPr/>
        <p:txBody>
          <a:bodyPr/>
          <a:lstStyle/>
          <a:p>
            <a:endParaRPr lang="en-ID"/>
          </a:p>
        </p:txBody>
      </p:sp>
      <p:pic>
        <p:nvPicPr>
          <p:cNvPr id="1026" name="Picture 2" descr="Block diagram of Motion planning in a robotic system">
            <a:extLst>
              <a:ext uri="{FF2B5EF4-FFF2-40B4-BE49-F238E27FC236}">
                <a16:creationId xmlns:a16="http://schemas.microsoft.com/office/drawing/2014/main" id="{1546081C-5C94-CA2A-7911-AAF8992FF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906" y="2648744"/>
            <a:ext cx="11382847"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034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FF79-16EA-EB1B-549A-F15B8C11BDAC}"/>
              </a:ext>
            </a:extLst>
          </p:cNvPr>
          <p:cNvSpPr>
            <a:spLocks noGrp="1"/>
          </p:cNvSpPr>
          <p:nvPr>
            <p:ph type="title"/>
          </p:nvPr>
        </p:nvSpPr>
        <p:spPr/>
        <p:txBody>
          <a:bodyPr/>
          <a:lstStyle/>
          <a:p>
            <a:r>
              <a:rPr lang="en-US" dirty="0"/>
              <a:t>How Path Planning Works</a:t>
            </a:r>
            <a:endParaRPr lang="en-ID" dirty="0"/>
          </a:p>
        </p:txBody>
      </p:sp>
      <p:sp>
        <p:nvSpPr>
          <p:cNvPr id="3" name="Content Placeholder 2">
            <a:extLst>
              <a:ext uri="{FF2B5EF4-FFF2-40B4-BE49-F238E27FC236}">
                <a16:creationId xmlns:a16="http://schemas.microsoft.com/office/drawing/2014/main" id="{C2CF9C25-528D-F58E-D5BC-9DE40177AD5C}"/>
              </a:ext>
            </a:extLst>
          </p:cNvPr>
          <p:cNvSpPr>
            <a:spLocks noGrp="1"/>
          </p:cNvSpPr>
          <p:nvPr>
            <p:ph idx="1"/>
          </p:nvPr>
        </p:nvSpPr>
        <p:spPr/>
        <p:txBody>
          <a:bodyPr>
            <a:normAutofit/>
          </a:bodyPr>
          <a:lstStyle/>
          <a:p>
            <a:pPr algn="just"/>
            <a:r>
              <a:rPr lang="en-US" dirty="0"/>
              <a:t>A robot or navigation system first needs to understand its surroundings. This can be done through sensors such as lidar, cameras, or ultrasonic scanners. Data obtained from sensors is used to build a map representing the environment in the form of a grid or geometric model.</a:t>
            </a:r>
          </a:p>
          <a:p>
            <a:pPr algn="just"/>
            <a:r>
              <a:rPr lang="en-US" dirty="0"/>
              <a:t>Determining Waypoints The starting location of the robot and the desired destination point are determined by the system integrated into the robot.</a:t>
            </a:r>
            <a:endParaRPr lang="en-ID" dirty="0"/>
          </a:p>
        </p:txBody>
      </p:sp>
    </p:spTree>
    <p:extLst>
      <p:ext uri="{BB962C8B-B14F-4D97-AF65-F5344CB8AC3E}">
        <p14:creationId xmlns:p14="http://schemas.microsoft.com/office/powerpoint/2010/main" val="1955690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FD0F6-A57E-4268-3E7E-52EF05F5861A}"/>
              </a:ext>
            </a:extLst>
          </p:cNvPr>
          <p:cNvSpPr>
            <a:spLocks noGrp="1"/>
          </p:cNvSpPr>
          <p:nvPr>
            <p:ph idx="1"/>
          </p:nvPr>
        </p:nvSpPr>
        <p:spPr/>
        <p:txBody>
          <a:bodyPr/>
          <a:lstStyle/>
          <a:p>
            <a:pPr marL="0" indent="0" algn="just">
              <a:buNone/>
            </a:pPr>
            <a:r>
              <a:rPr lang="en-US" dirty="0"/>
              <a:t>The process in which a robot or vehicle follows a predetermined path or trajectory with high accuracy and precision. When performing path following, the vehicle uses various sensors and control systems to monitor its position relative to the desired path and correct its movement to stay on that path. This technique is important in applications such as autonomous vehicles, automated travel, and delivery robots, where precise movements are required to reach a destination safely and efficiently.</a:t>
            </a:r>
            <a:endParaRPr lang="en-ID" dirty="0"/>
          </a:p>
        </p:txBody>
      </p:sp>
      <p:sp>
        <p:nvSpPr>
          <p:cNvPr id="5" name="Title 4">
            <a:extLst>
              <a:ext uri="{FF2B5EF4-FFF2-40B4-BE49-F238E27FC236}">
                <a16:creationId xmlns:a16="http://schemas.microsoft.com/office/drawing/2014/main" id="{12846114-0AA0-9585-D7FE-14B12313B304}"/>
              </a:ext>
            </a:extLst>
          </p:cNvPr>
          <p:cNvSpPr>
            <a:spLocks noGrp="1"/>
          </p:cNvSpPr>
          <p:nvPr>
            <p:ph type="title"/>
          </p:nvPr>
        </p:nvSpPr>
        <p:spPr/>
        <p:txBody>
          <a:bodyPr/>
          <a:lstStyle/>
          <a:p>
            <a:r>
              <a:rPr lang="en-US" dirty="0">
                <a:solidFill>
                  <a:srgbClr val="FF0000"/>
                </a:solidFill>
              </a:rPr>
              <a:t>Path Following</a:t>
            </a:r>
            <a:endParaRPr lang="en-ID" dirty="0">
              <a:solidFill>
                <a:srgbClr val="FF0000"/>
              </a:solidFill>
            </a:endParaRPr>
          </a:p>
        </p:txBody>
      </p:sp>
    </p:spTree>
    <p:extLst>
      <p:ext uri="{BB962C8B-B14F-4D97-AF65-F5344CB8AC3E}">
        <p14:creationId xmlns:p14="http://schemas.microsoft.com/office/powerpoint/2010/main" val="2678936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8398-0BDF-B041-6754-BD6864C111DC}"/>
              </a:ext>
            </a:extLst>
          </p:cNvPr>
          <p:cNvSpPr>
            <a:spLocks noGrp="1"/>
          </p:cNvSpPr>
          <p:nvPr>
            <p:ph type="title"/>
          </p:nvPr>
        </p:nvSpPr>
        <p:spPr/>
        <p:txBody>
          <a:bodyPr/>
          <a:lstStyle/>
          <a:p>
            <a:r>
              <a:rPr lang="en-US" dirty="0"/>
              <a:t>Path Following Structure</a:t>
            </a:r>
            <a:endParaRPr lang="en-ID" dirty="0"/>
          </a:p>
        </p:txBody>
      </p:sp>
      <p:pic>
        <p:nvPicPr>
          <p:cNvPr id="5" name="Content Placeholder 4">
            <a:extLst>
              <a:ext uri="{FF2B5EF4-FFF2-40B4-BE49-F238E27FC236}">
                <a16:creationId xmlns:a16="http://schemas.microsoft.com/office/drawing/2014/main" id="{63374DFC-BD34-68BA-630B-A679199B7206}"/>
              </a:ext>
            </a:extLst>
          </p:cNvPr>
          <p:cNvPicPr>
            <a:picLocks noGrp="1" noChangeAspect="1"/>
          </p:cNvPicPr>
          <p:nvPr>
            <p:ph idx="1"/>
          </p:nvPr>
        </p:nvPicPr>
        <p:blipFill>
          <a:blip r:embed="rId2"/>
          <a:stretch>
            <a:fillRect/>
          </a:stretch>
        </p:blipFill>
        <p:spPr>
          <a:xfrm>
            <a:off x="2290231" y="2138896"/>
            <a:ext cx="7611537" cy="3724795"/>
          </a:xfrm>
        </p:spPr>
      </p:pic>
    </p:spTree>
    <p:extLst>
      <p:ext uri="{BB962C8B-B14F-4D97-AF65-F5344CB8AC3E}">
        <p14:creationId xmlns:p14="http://schemas.microsoft.com/office/powerpoint/2010/main" val="3690141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E6CE8-0C3F-5291-B62B-29F9A86F9DF4}"/>
              </a:ext>
            </a:extLst>
          </p:cNvPr>
          <p:cNvSpPr>
            <a:spLocks noGrp="1"/>
          </p:cNvSpPr>
          <p:nvPr>
            <p:ph type="title"/>
          </p:nvPr>
        </p:nvSpPr>
        <p:spPr/>
        <p:txBody>
          <a:bodyPr/>
          <a:lstStyle/>
          <a:p>
            <a:r>
              <a:rPr lang="en-US" dirty="0"/>
              <a:t>How Path Following Works</a:t>
            </a:r>
            <a:endParaRPr lang="en-ID" dirty="0"/>
          </a:p>
        </p:txBody>
      </p:sp>
      <p:sp>
        <p:nvSpPr>
          <p:cNvPr id="3" name="Content Placeholder 2">
            <a:extLst>
              <a:ext uri="{FF2B5EF4-FFF2-40B4-BE49-F238E27FC236}">
                <a16:creationId xmlns:a16="http://schemas.microsoft.com/office/drawing/2014/main" id="{CE4A67CF-6E12-07D4-7EDB-4E52FB2797A4}"/>
              </a:ext>
            </a:extLst>
          </p:cNvPr>
          <p:cNvSpPr>
            <a:spLocks noGrp="1"/>
          </p:cNvSpPr>
          <p:nvPr>
            <p:ph idx="1"/>
          </p:nvPr>
        </p:nvSpPr>
        <p:spPr/>
        <p:txBody>
          <a:bodyPr>
            <a:normAutofit/>
          </a:bodyPr>
          <a:lstStyle/>
          <a:p>
            <a:pPr marL="0" indent="0" algn="just">
              <a:buNone/>
            </a:pPr>
            <a:r>
              <a:rPr lang="en-US" dirty="0"/>
              <a:t>The path followed by a vehicle or robot is usually pre-mapped. This path can be a manually measured path, a path generated by path planning, or a path provided by the navigation system. </a:t>
            </a:r>
            <a:r>
              <a:rPr lang="en-US" dirty="0" err="1"/>
              <a:t>Sensorization</a:t>
            </a:r>
            <a:r>
              <a:rPr lang="en-US" dirty="0"/>
              <a:t>: Vehicles or robots are equipped with sensors that are used to monitor their position relative to the path they are following. These sensors can be lidar sensors, cameras, ultrasonic sensors, or other sensors. Environmental Perception Based on data from sensors, the vehicle or robot obtains an understanding of the surrounding environment.</a:t>
            </a:r>
            <a:endParaRPr lang="en-ID" dirty="0"/>
          </a:p>
        </p:txBody>
      </p:sp>
    </p:spTree>
    <p:extLst>
      <p:ext uri="{BB962C8B-B14F-4D97-AF65-F5344CB8AC3E}">
        <p14:creationId xmlns:p14="http://schemas.microsoft.com/office/powerpoint/2010/main" val="139508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F33AF-C7D9-17C3-E7F3-77EC8232C665}"/>
              </a:ext>
            </a:extLst>
          </p:cNvPr>
          <p:cNvSpPr>
            <a:spLocks noGrp="1"/>
          </p:cNvSpPr>
          <p:nvPr>
            <p:ph type="title"/>
          </p:nvPr>
        </p:nvSpPr>
        <p:spPr/>
        <p:txBody>
          <a:bodyPr/>
          <a:lstStyle/>
          <a:p>
            <a:r>
              <a:rPr lang="en-US" dirty="0"/>
              <a:t>Follow the carrot (Path Planning &amp; Following)</a:t>
            </a:r>
            <a:endParaRPr lang="en-ID" dirty="0"/>
          </a:p>
        </p:txBody>
      </p:sp>
      <p:pic>
        <p:nvPicPr>
          <p:cNvPr id="4098" name="Picture 2" descr="Trajectory tracking versus path following. ">
            <a:extLst>
              <a:ext uri="{FF2B5EF4-FFF2-40B4-BE49-F238E27FC236}">
                <a16:creationId xmlns:a16="http://schemas.microsoft.com/office/drawing/2014/main" id="{34DF1507-F2FE-6A19-8417-2059C98F45A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1483" b="8982"/>
          <a:stretch/>
        </p:blipFill>
        <p:spPr bwMode="auto">
          <a:xfrm>
            <a:off x="5954888" y="1952981"/>
            <a:ext cx="5193799" cy="334053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DF] Mobile Robot Path Planning with Obstacle Avoidance using Particle  Swarm Optimization | Semantic Scholar">
            <a:extLst>
              <a:ext uri="{FF2B5EF4-FFF2-40B4-BE49-F238E27FC236}">
                <a16:creationId xmlns:a16="http://schemas.microsoft.com/office/drawing/2014/main" id="{D09A5533-BB05-BF77-4AE1-C9A371D7D3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12" t="3912" r="4265" b="11639"/>
          <a:stretch/>
        </p:blipFill>
        <p:spPr bwMode="auto">
          <a:xfrm>
            <a:off x="1471613" y="1952981"/>
            <a:ext cx="4011097" cy="3340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012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72AE-6816-685D-26E2-9EBEB1E1F557}"/>
              </a:ext>
            </a:extLst>
          </p:cNvPr>
          <p:cNvSpPr>
            <a:spLocks noGrp="1"/>
          </p:cNvSpPr>
          <p:nvPr>
            <p:ph type="title"/>
          </p:nvPr>
        </p:nvSpPr>
        <p:spPr/>
        <p:txBody>
          <a:bodyPr/>
          <a:lstStyle/>
          <a:p>
            <a:r>
              <a:rPr lang="en-US" dirty="0"/>
              <a:t>MPC </a:t>
            </a:r>
            <a:r>
              <a:rPr lang="en-ID" dirty="0"/>
              <a:t>(Model Predictive Control) </a:t>
            </a:r>
          </a:p>
        </p:txBody>
      </p:sp>
      <p:sp>
        <p:nvSpPr>
          <p:cNvPr id="3" name="Content Placeholder 2">
            <a:extLst>
              <a:ext uri="{FF2B5EF4-FFF2-40B4-BE49-F238E27FC236}">
                <a16:creationId xmlns:a16="http://schemas.microsoft.com/office/drawing/2014/main" id="{4E05A78D-3628-A8D8-D104-D4132C33A5D5}"/>
              </a:ext>
            </a:extLst>
          </p:cNvPr>
          <p:cNvSpPr>
            <a:spLocks noGrp="1"/>
          </p:cNvSpPr>
          <p:nvPr>
            <p:ph idx="1"/>
          </p:nvPr>
        </p:nvSpPr>
        <p:spPr/>
        <p:txBody>
          <a:bodyPr/>
          <a:lstStyle/>
          <a:p>
            <a:pPr algn="just"/>
            <a:r>
              <a:rPr lang="en-US" dirty="0"/>
              <a:t>The MPC method is a control method used in dynamic systems to produce a series of control actions based on a predictive model of the system itself. During operation, the MPC continuously updates predictions and planning based on new information from the system. This allows the MPC to adapt its control actions according to possible changes in conditions and objectives.</a:t>
            </a:r>
            <a:endParaRPr lang="en-ID"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 name="Ink 5">
                <a:extLst>
                  <a:ext uri="{FF2B5EF4-FFF2-40B4-BE49-F238E27FC236}">
                    <a16:creationId xmlns:a16="http://schemas.microsoft.com/office/drawing/2014/main" id="{55059F97-B121-2859-012D-86EE32234CF6}"/>
                  </a:ext>
                </a:extLst>
              </p14:cNvPr>
              <p14:cNvContentPartPr/>
              <p14:nvPr/>
            </p14:nvContentPartPr>
            <p14:xfrm>
              <a:off x="4700419" y="1478779"/>
              <a:ext cx="360" cy="360"/>
            </p14:xfrm>
          </p:contentPart>
        </mc:Choice>
        <mc:Fallback xmlns="">
          <p:pic>
            <p:nvPicPr>
              <p:cNvPr id="6" name="Ink 5">
                <a:extLst>
                  <a:ext uri="{FF2B5EF4-FFF2-40B4-BE49-F238E27FC236}">
                    <a16:creationId xmlns:a16="http://schemas.microsoft.com/office/drawing/2014/main" id="{55059F97-B121-2859-012D-86EE32234CF6}"/>
                  </a:ext>
                </a:extLst>
              </p:cNvPr>
              <p:cNvPicPr/>
              <p:nvPr/>
            </p:nvPicPr>
            <p:blipFill>
              <a:blip r:embed="rId3"/>
              <a:stretch>
                <a:fillRect/>
              </a:stretch>
            </p:blipFill>
            <p:spPr>
              <a:xfrm>
                <a:off x="4691779" y="1424779"/>
                <a:ext cx="18000" cy="108000"/>
              </a:xfrm>
              <a:prstGeom prst="rect">
                <a:avLst/>
              </a:prstGeom>
            </p:spPr>
          </p:pic>
        </mc:Fallback>
      </mc:AlternateContent>
    </p:spTree>
    <p:extLst>
      <p:ext uri="{BB962C8B-B14F-4D97-AF65-F5344CB8AC3E}">
        <p14:creationId xmlns:p14="http://schemas.microsoft.com/office/powerpoint/2010/main" val="1992451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611</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Georgia</vt:lpstr>
      <vt:lpstr>lato</vt:lpstr>
      <vt:lpstr>Office Theme</vt:lpstr>
      <vt:lpstr>Path Following &amp;Path Planning (MPC) Model Predictive Control</vt:lpstr>
      <vt:lpstr>PowerPoint Presentation</vt:lpstr>
      <vt:lpstr>Path Planning Structure</vt:lpstr>
      <vt:lpstr>How Path Planning Works</vt:lpstr>
      <vt:lpstr>Path Following</vt:lpstr>
      <vt:lpstr>Path Following Structure</vt:lpstr>
      <vt:lpstr>How Path Following Works</vt:lpstr>
      <vt:lpstr>Follow the carrot (Path Planning &amp; Following)</vt:lpstr>
      <vt:lpstr>MPC (Model Predictive Control) </vt:lpstr>
      <vt:lpstr>MPC Methodology &amp; Structure</vt:lpstr>
      <vt:lpstr>How MPC works</vt:lpstr>
      <vt:lpstr>PowerPoint Presentation</vt:lpstr>
      <vt:lpstr>Comparison (Path Following with and without using MPC in Simulation)  MPC = minimize/optimize linear and angular velocity to match the distance between the robot's predicted position and the waypoint.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Devan Yusfa</dc:creator>
  <cp:lastModifiedBy>Devan Yusfa</cp:lastModifiedBy>
  <cp:revision>9</cp:revision>
  <dcterms:created xsi:type="dcterms:W3CDTF">2024-06-05T13:30:30Z</dcterms:created>
  <dcterms:modified xsi:type="dcterms:W3CDTF">2024-07-07T15:50:47Z</dcterms:modified>
</cp:coreProperties>
</file>