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5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>
        <p:scale>
          <a:sx n="66" d="100"/>
          <a:sy n="66" d="100"/>
        </p:scale>
        <p:origin x="201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6BFF-A0FC-C2FD-A916-4FE673BF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4759D-842F-2357-A39D-6811443B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B036A-BF47-C199-2DD7-5123CF28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AF77-F62D-49F2-BA48-92B503590BE4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F154-C8AB-DD56-CDBA-F22374FE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38C03-4091-00D7-3699-76010CA1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926A-4339-4DD4-972D-B6B9A558B1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407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15C2-318E-6E6C-BFF4-B0F63C70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6849B-E82C-8A47-2B39-ADF16E6C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0583-6D45-0394-443A-90BD3525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AF77-F62D-49F2-BA48-92B503590BE4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988BA-379F-52B3-C76A-6A132D78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06EF-0B83-7DDD-B54E-198A69AB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926A-4339-4DD4-972D-B6B9A558B1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538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35673-2326-CFCB-583D-171270761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16864-8C5B-1534-A277-1CC5D9184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4258-A36D-39C8-6CC5-9359A071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AF77-F62D-49F2-BA48-92B503590BE4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766DA-AAC5-D735-6963-60C53DCE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2CF6-153E-BCD1-F9FF-24D91CAB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926A-4339-4DD4-972D-B6B9A558B1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411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67A5-0E00-2600-269D-D89CAD56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694E-5E73-3D54-A1BA-B962B23A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A89B-DE39-2749-013B-A694E44C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AF77-F62D-49F2-BA48-92B503590BE4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CDC2-C4C0-1991-DEC8-7E8A526F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4725F-AF5C-38E7-5E42-E9B37691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926A-4339-4DD4-972D-B6B9A558B1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375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CDA5-2AD2-041A-E888-F0180D0B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C1A3E-7EF2-1793-5FAF-CC8F0592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5892C-2037-24F5-6504-25B93A60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AF77-F62D-49F2-BA48-92B503590BE4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187B-E7AB-172E-4053-BF475166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88BFB-A740-C900-0C54-1780CC92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926A-4339-4DD4-972D-B6B9A558B1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425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4FA7-E857-9D0F-61ED-95B1122E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2AE3-8939-778A-D385-55AA8D5E0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781C0-9F7C-EEFB-BA7C-36507CFA3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90E4-C7BD-FF43-757C-AAE4153A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AF77-F62D-49F2-BA48-92B503590BE4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9C231-E220-2BCB-68CE-3AA69840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FFFAC-3152-1CA2-FBCB-E040E488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926A-4339-4DD4-972D-B6B9A558B1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740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BE6B-2007-52F5-8376-FB2CADCD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553C-A381-4736-A539-A99A1A61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0C0F4-6043-C17E-F3A6-8AF8F96BD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EDD0F-550A-3BC4-5243-B40CE729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278B1-2939-21B3-DD79-29EC2403D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B0C78-34B2-C82C-060D-5EBA134D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AF77-F62D-49F2-BA48-92B503590BE4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55C0C-7777-736D-6D4B-8D8C3420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70297-EFF0-38A9-9FF3-CCE2DCCF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926A-4339-4DD4-972D-B6B9A558B1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586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BB0D-873C-E2C9-376D-F6CCA474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902A1-498F-A682-939E-A1214A01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AF77-F62D-49F2-BA48-92B503590BE4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DA2A1-8159-3CB4-9113-F6CCC507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4DFF0-9955-3621-77F0-46BFCAA3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926A-4339-4DD4-972D-B6B9A558B1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764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BE1F9-3179-7B9C-E1CE-1F27F680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AF77-F62D-49F2-BA48-92B503590BE4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B92B6-2EFE-26C6-42EC-07E624B6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6D6D0-6CA1-5A6B-F178-5B55DB4B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926A-4339-4DD4-972D-B6B9A558B1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778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BC26-BFBD-F83C-2824-0D6C38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621C-6707-64EE-A7F6-8BF26994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C4956-D413-BBB4-241F-F6242024C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349E-51DC-BF8A-A8E2-534C7497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AF77-F62D-49F2-BA48-92B503590BE4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8C6EE-0992-1940-0F15-D6BDA404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096A-8D27-FCEB-29BE-BB31272F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926A-4339-4DD4-972D-B6B9A558B1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776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ADDF-EAD2-C32B-467F-649E3819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4CEA8-C70F-8E94-3925-8317CECB7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BA9B-0DF0-C5B2-C4A3-4BA7EF9F9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44B2-2AD5-86A4-4525-3399F5BE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AF77-F62D-49F2-BA48-92B503590BE4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7B68D-A85E-7968-F089-3846FDF0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D8D99-A661-B836-199B-053F32F1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926A-4339-4DD4-972D-B6B9A558B1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24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40506-9EC2-FB51-5BB0-8FD0C7E4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42A14-2419-EEE9-CE30-E5167C15A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E72E-45DA-FDD0-639A-BCF7FEC3C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AF77-F62D-49F2-BA48-92B503590BE4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AEA3-EBD1-DA94-C35F-010D0DBED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F923E-6DFA-AFF3-782F-B4F4AB676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926A-4339-4DD4-972D-B6B9A558B1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143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697C-D11D-5AAF-9E15-DA2AFCD08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6393"/>
            <a:ext cx="9223948" cy="1087778"/>
          </a:xfrm>
        </p:spPr>
        <p:txBody>
          <a:bodyPr>
            <a:normAutofit/>
          </a:bodyPr>
          <a:lstStyle/>
          <a:p>
            <a:r>
              <a:rPr lang="en-US" sz="3200" dirty="0"/>
              <a:t>MOBILE ROBOT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dirty="0" err="1"/>
              <a:t>Differensial</a:t>
            </a:r>
            <a:r>
              <a:rPr lang="en-US" sz="3200" dirty="0"/>
              <a:t> Drive, FDK dan IDK)</a:t>
            </a:r>
            <a:endParaRPr lang="en-ID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83BC2-5A88-BC03-94CF-ACABBCCBD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74" y="2931159"/>
            <a:ext cx="9144000" cy="247729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Disusun</a:t>
            </a:r>
            <a:r>
              <a:rPr lang="en-US" dirty="0"/>
              <a:t> oleh:</a:t>
            </a:r>
          </a:p>
          <a:p>
            <a:pPr marL="685800" indent="2365375" algn="just">
              <a:lnSpc>
                <a:spcPct val="150000"/>
              </a:lnSpc>
              <a:tabLst>
                <a:tab pos="1710690" algn="l"/>
              </a:tabLs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Fat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Hiy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     (210491100003)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2365375" algn="just">
              <a:lnSpc>
                <a:spcPct val="150000"/>
              </a:lnSpc>
              <a:tabLst>
                <a:tab pos="1710690" algn="l"/>
              </a:tabLst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Nur P 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(210491100004)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2365375" algn="just">
              <a:lnSpc>
                <a:spcPct val="150000"/>
              </a:lnSpc>
              <a:tabLst>
                <a:tab pos="1710690" algn="l"/>
              </a:tabLs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Nurhalisa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  (210491100017)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2365375" algn="just">
              <a:lnSpc>
                <a:spcPct val="150000"/>
              </a:lnSpc>
              <a:tabLst>
                <a:tab pos="1710690" algn="l"/>
              </a:tabLs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Devan Yusfa S 	   (210491100027)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2365375" algn="just">
              <a:lnSpc>
                <a:spcPct val="150000"/>
              </a:lnSpc>
              <a:spcAft>
                <a:spcPts val="800"/>
              </a:spcAft>
              <a:tabLst>
                <a:tab pos="1710690" algn="l"/>
              </a:tabLst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Firman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Aliyansyah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  (210491100030)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79E40-B074-6EA6-D8E6-E80038193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5" b="3326"/>
          <a:stretch>
            <a:fillRect/>
          </a:stretch>
        </p:blipFill>
        <p:spPr bwMode="auto">
          <a:xfrm>
            <a:off x="5381625" y="1509485"/>
            <a:ext cx="1428750" cy="135636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9B0F6-7E03-F178-F3F2-E37CACC3A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39" y="5348515"/>
            <a:ext cx="3691122" cy="137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3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2E52-0367-36DB-BCC7-B44DF7D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Forward Kinematics pada </a:t>
            </a:r>
            <a:r>
              <a:rPr lang="en-ID" dirty="0" err="1"/>
              <a:t>Differensial</a:t>
            </a:r>
            <a:r>
              <a:rPr lang="en-ID" dirty="0"/>
              <a:t> drive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2BA58-6457-9EBA-2AC8-24EC31D83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70513"/>
                <a:ext cx="10515600" cy="26064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Dimana:</a:t>
                </a:r>
              </a:p>
              <a:p>
                <a:pPr marL="0" indent="0">
                  <a:buNone/>
                </a:pPr>
                <a:r>
                  <a:rPr lang="en-ID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D" sz="2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ID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   </a:t>
                </a:r>
                <a:r>
                  <a:rPr lang="en-ID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linear </a:t>
                </a:r>
                <a:r>
                  <a:rPr lang="en-ID" sz="2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ID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robot</a:t>
                </a:r>
              </a:p>
              <a:p>
                <a:pPr marL="0" indent="0">
                  <a:buNone/>
                </a:pPr>
                <a:r>
                  <a:rPr lang="en-ID" sz="2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D" sz="28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ID" sz="2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    </a:t>
                </a:r>
                <a:r>
                  <a:rPr lang="en-ID" sz="2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angular</a:t>
                </a:r>
              </a:p>
              <a:p>
                <a:pPr marL="0" indent="0">
                  <a:buNone/>
                </a:pPr>
                <a:r>
                  <a:rPr lang="en-ID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)  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kecepatan</a:t>
                </a:r>
                <a:r>
                  <a:rPr lang="en-US" dirty="0"/>
                  <a:t> </a:t>
                </a:r>
                <a:r>
                  <a:rPr lang="en-US" dirty="0" err="1"/>
                  <a:t>roda</a:t>
                </a:r>
                <a:r>
                  <a:rPr lang="en-US" dirty="0"/>
                  <a:t> </a:t>
                </a:r>
                <a:r>
                  <a:rPr lang="en-US" dirty="0" err="1"/>
                  <a:t>kiri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ID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)  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kecepatan</a:t>
                </a:r>
                <a:r>
                  <a:rPr lang="en-US" dirty="0"/>
                  <a:t> </a:t>
                </a:r>
                <a:r>
                  <a:rPr lang="en-US" dirty="0" err="1"/>
                  <a:t>roda</a:t>
                </a:r>
                <a:r>
                  <a:rPr lang="en-US" dirty="0"/>
                  <a:t> </a:t>
                </a:r>
                <a:r>
                  <a:rPr lang="en-US" dirty="0" err="1"/>
                  <a:t>kanan</a:t>
                </a:r>
                <a:endParaRPr lang="en-US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2BA58-6457-9EBA-2AC8-24EC31D83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70513"/>
                <a:ext cx="10515600" cy="2606449"/>
              </a:xfrm>
              <a:blipFill>
                <a:blip r:embed="rId2"/>
                <a:stretch>
                  <a:fillRect l="-1217" t="-3981" b="-351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BA4E794-3CEF-FD57-1164-2EE62F34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731" y="2069250"/>
            <a:ext cx="4694926" cy="11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7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A95-3933-16E7-F215-D924EB4C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IDK (</a:t>
            </a:r>
            <a:r>
              <a:rPr lang="en-ID" dirty="0"/>
              <a:t>Inverse Differential Kinematics)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A43C-68B7-C1C8-384C-BB43C532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Inverse Differential Kinematics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roda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gerakan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membalik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 FDK. </a:t>
            </a:r>
          </a:p>
        </p:txBody>
      </p:sp>
    </p:spTree>
    <p:extLst>
      <p:ext uri="{BB962C8B-B14F-4D97-AF65-F5344CB8AC3E}">
        <p14:creationId xmlns:p14="http://schemas.microsoft.com/office/powerpoint/2010/main" val="285971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3DF7-0579-AB4F-98A6-3C5600FC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Inverse Kinematics pada </a:t>
            </a:r>
            <a:r>
              <a:rPr lang="en-ID" dirty="0" err="1"/>
              <a:t>Differensial</a:t>
            </a:r>
            <a:r>
              <a:rPr lang="en-ID" dirty="0"/>
              <a:t> drive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AEA0E-9FE9-2E2A-0442-D9AE3F4CC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mentransformasikan </a:t>
                </a:r>
                <a:r>
                  <a:rPr lang="en-US" sz="1800" kern="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kecepatan</a:t>
                </a:r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linear (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dan </a:t>
                </a:r>
                <a:r>
                  <a:rPr lang="en-US" sz="1800" kern="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kecepatan</a:t>
                </a:r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angular (</a:t>
                </a:r>
                <a14:m>
                  <m:oMath xmlns:m="http://schemas.openxmlformats.org/officeDocument/2006/math">
                    <m:r>
                      <a:rPr lang="en-US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</a:t>
                </a:r>
                <a:r>
                  <a:rPr lang="en-US" sz="1800" kern="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dari</a:t>
                </a:r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robot </a:t>
                </a:r>
                <a:r>
                  <a:rPr lang="en-US" sz="1800" kern="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menjadi</a:t>
                </a:r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800" kern="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kecepatan</a:t>
                </a:r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800" kern="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roda</a:t>
                </a:r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800" kern="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kiri</a:t>
                </a:r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​) dan </a:t>
                </a:r>
                <a:r>
                  <a:rPr lang="en-US" sz="1800" kern="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kanan</a:t>
                </a:r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​)</a:t>
                </a: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AEA0E-9FE9-2E2A-0442-D9AE3F4CC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EE301B7-7BAB-F5EC-1A59-E18168C4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374" y="3189514"/>
            <a:ext cx="4406453" cy="11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E006-DAA2-B304-FA4A-A267E309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Differensial</a:t>
            </a:r>
            <a:r>
              <a:rPr lang="en-US" sz="4400" dirty="0"/>
              <a:t> Drive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3B036-32DF-FAAA-864B-9094B8DC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Differential drive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mekanisme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pada mobile robot, di mana dua </a:t>
            </a:r>
            <a:r>
              <a:rPr lang="en-ID" dirty="0" err="1"/>
              <a:t>roda</a:t>
            </a:r>
            <a:r>
              <a:rPr lang="en-ID" dirty="0"/>
              <a:t> </a:t>
            </a:r>
            <a:r>
              <a:rPr lang="en-ID" dirty="0" err="1"/>
              <a:t>digerakkan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independen</a:t>
            </a:r>
            <a:r>
              <a:rPr lang="en-ID" dirty="0"/>
              <a:t> oleh motor yang </a:t>
            </a:r>
            <a:r>
              <a:rPr lang="en-ID" dirty="0" err="1"/>
              <a:t>terpisah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pengaturan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robot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maju</a:t>
            </a:r>
            <a:r>
              <a:rPr lang="en-ID" dirty="0"/>
              <a:t>, </a:t>
            </a:r>
            <a:r>
              <a:rPr lang="en-ID" dirty="0" err="1"/>
              <a:t>mundur</a:t>
            </a:r>
            <a:r>
              <a:rPr lang="en-ID" dirty="0"/>
              <a:t>, dan </a:t>
            </a:r>
            <a:r>
              <a:rPr lang="en-ID" dirty="0" err="1"/>
              <a:t>berbelok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masing-masing </a:t>
            </a:r>
            <a:r>
              <a:rPr lang="en-ID" dirty="0" err="1"/>
              <a:t>roda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275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55B6-E0E4-B3FE-C856-1FFC1824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8841"/>
          </a:xfrm>
        </p:spPr>
        <p:txBody>
          <a:bodyPr>
            <a:noAutofit/>
          </a:bodyPr>
          <a:lstStyle/>
          <a:p>
            <a:r>
              <a:rPr lang="en-ID" dirty="0" err="1"/>
              <a:t>Prinsip</a:t>
            </a:r>
            <a:r>
              <a:rPr lang="en-ID" dirty="0"/>
              <a:t> </a:t>
            </a:r>
            <a:r>
              <a:rPr lang="en-ID" dirty="0" err="1"/>
              <a:t>Gerak</a:t>
            </a:r>
            <a:r>
              <a:rPr lang="en-ID" dirty="0"/>
              <a:t> Differential Drive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AD1583-92D2-35C7-C394-DA2A74752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2550"/>
            <a:ext cx="10515600" cy="284813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lintasan</a:t>
            </a:r>
            <a:r>
              <a:rPr lang="en-ID" dirty="0"/>
              <a:t> (trajectory)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differential drive,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memonitor</a:t>
            </a:r>
            <a:r>
              <a:rPr lang="en-ID" dirty="0"/>
              <a:t> encoder yang </a:t>
            </a:r>
            <a:r>
              <a:rPr lang="en-ID" dirty="0" err="1"/>
              <a:t>terpasang</a:t>
            </a:r>
            <a:r>
              <a:rPr lang="en-ID" dirty="0"/>
              <a:t> pada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roda</a:t>
            </a:r>
            <a:r>
              <a:rPr lang="en-ID" dirty="0"/>
              <a:t>. Encoder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tick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pulsa</a:t>
            </a:r>
            <a:r>
              <a:rPr lang="en-ID" dirty="0"/>
              <a:t>)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roda</a:t>
            </a:r>
            <a:r>
              <a:rPr lang="en-ID" dirty="0"/>
              <a:t> </a:t>
            </a:r>
            <a:r>
              <a:rPr lang="en-ID" dirty="0" err="1"/>
              <a:t>berputar</a:t>
            </a:r>
            <a:r>
              <a:rPr lang="en-ID" dirty="0"/>
              <a:t>. Parameter </a:t>
            </a:r>
            <a:r>
              <a:rPr lang="en-ID" dirty="0" err="1"/>
              <a:t>penting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</a:t>
            </a:r>
          </a:p>
          <a:p>
            <a:pPr marL="0" indent="0" algn="just">
              <a:buNone/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r</a:t>
            </a:r>
            <a:r>
              <a:rPr lang="en-ID" dirty="0"/>
              <a:t>: </a:t>
            </a:r>
            <a:r>
              <a:rPr lang="en-ID" dirty="0" err="1"/>
              <a:t>Jari-jari</a:t>
            </a:r>
            <a:r>
              <a:rPr lang="en-ID" dirty="0"/>
              <a:t> </a:t>
            </a:r>
            <a:r>
              <a:rPr lang="en-ID" dirty="0" err="1"/>
              <a:t>roda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d</a:t>
            </a:r>
            <a:r>
              <a:rPr lang="en-ID" dirty="0"/>
              <a:t>: Jarak </a:t>
            </a:r>
            <a:r>
              <a:rPr lang="en-ID" dirty="0" err="1"/>
              <a:t>antara</a:t>
            </a:r>
            <a:r>
              <a:rPr lang="en-ID" dirty="0"/>
              <a:t> dua </a:t>
            </a:r>
            <a:r>
              <a:rPr lang="en-ID" dirty="0" err="1"/>
              <a:t>roda</a:t>
            </a:r>
            <a:r>
              <a:rPr lang="en-ID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ticks_per_rev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tick encoder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putaran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</a:t>
            </a:r>
            <a:r>
              <a:rPr lang="en-ID" dirty="0" err="1"/>
              <a:t>roda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ticksL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tick yang </a:t>
            </a:r>
            <a:r>
              <a:rPr lang="en-ID" dirty="0" err="1"/>
              <a:t>dihitung</a:t>
            </a:r>
            <a:r>
              <a:rPr lang="en-ID" dirty="0"/>
              <a:t> oleh encoder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pengukuran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ticksR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tick yang </a:t>
            </a:r>
            <a:r>
              <a:rPr lang="en-ID" dirty="0" err="1"/>
              <a:t>dihitung</a:t>
            </a:r>
            <a:r>
              <a:rPr lang="en-ID" dirty="0"/>
              <a:t> oleh encoder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pengukuran</a:t>
            </a:r>
            <a:endParaRPr lang="en-ID" dirty="0"/>
          </a:p>
          <a:p>
            <a:endParaRPr lang="en-ID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DB990B9-26B2-C698-5F2B-1368C77C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857" y="1320059"/>
            <a:ext cx="3802285" cy="21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1DA8-49E5-A372-8A4D-5DF83B14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Menghitung</a:t>
            </a:r>
            <a:r>
              <a:rPr lang="en-ID" dirty="0"/>
              <a:t> Jarak yang </a:t>
            </a:r>
            <a:r>
              <a:rPr lang="en-ID" dirty="0" err="1"/>
              <a:t>Ditempuh</a:t>
            </a:r>
            <a:r>
              <a:rPr lang="en-ID" dirty="0"/>
              <a:t> oleh </a:t>
            </a:r>
            <a:r>
              <a:rPr lang="en-ID" dirty="0" err="1"/>
              <a:t>Setiap</a:t>
            </a:r>
            <a:r>
              <a:rPr lang="en-ID" dirty="0"/>
              <a:t> Roda: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102D-5408-F08D-FDC5-C493BBF2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325"/>
            <a:ext cx="10515600" cy="4385638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/>
              <a:t>Jarak yang </a:t>
            </a:r>
            <a:r>
              <a:rPr lang="en-ID" dirty="0" err="1"/>
              <a:t>ditempuh</a:t>
            </a:r>
            <a:r>
              <a:rPr lang="en-ID" dirty="0"/>
              <a:t> oleh </a:t>
            </a:r>
            <a:r>
              <a:rPr lang="en-ID" dirty="0" err="1"/>
              <a:t>roda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(</a:t>
            </a:r>
            <a:r>
              <a:rPr lang="en-ID" b="1" dirty="0" err="1"/>
              <a:t>sL</a:t>
            </a:r>
            <a:r>
              <a:rPr lang="en-ID" dirty="0"/>
              <a:t>) dan </a:t>
            </a:r>
            <a:r>
              <a:rPr lang="en-ID" dirty="0" err="1"/>
              <a:t>roda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(</a:t>
            </a:r>
            <a:r>
              <a:rPr lang="en-ID" b="1" dirty="0" err="1"/>
              <a:t>sR</a:t>
            </a:r>
            <a:r>
              <a:rPr lang="en-ID" dirty="0"/>
              <a:t>)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dihitung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putaran</a:t>
            </a:r>
            <a:r>
              <a:rPr lang="en-ID" dirty="0"/>
              <a:t> </a:t>
            </a:r>
            <a:r>
              <a:rPr lang="en-ID" dirty="0" err="1"/>
              <a:t>roda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(tick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ticks_per_rev</a:t>
            </a:r>
            <a:r>
              <a:rPr lang="en-ID" dirty="0"/>
              <a:t>),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dikalikan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keliling</a:t>
            </a:r>
            <a:r>
              <a:rPr lang="en-ID" dirty="0"/>
              <a:t> </a:t>
            </a:r>
            <a:r>
              <a:rPr lang="en-ID" dirty="0" err="1"/>
              <a:t>roda</a:t>
            </a:r>
            <a:r>
              <a:rPr lang="en-ID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0FEDA-80CF-EFBC-A569-4AD78AE5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50" y="3269546"/>
            <a:ext cx="5470900" cy="30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1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D471-6A0F-DF4F-EAB9-1D988BCD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Menentukan</a:t>
            </a:r>
            <a:r>
              <a:rPr lang="en-ID" dirty="0"/>
              <a:t> Jarak Linear yang </a:t>
            </a:r>
            <a:r>
              <a:rPr lang="en-ID" dirty="0" err="1"/>
              <a:t>Ditempuh</a:t>
            </a:r>
            <a:r>
              <a:rPr lang="en-ID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E71D-8E06-23E4-D5B5-C65C1928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Jarak total </a:t>
            </a:r>
            <a:r>
              <a:rPr lang="en-ID" b="1" dirty="0"/>
              <a:t>s</a:t>
            </a:r>
            <a:r>
              <a:rPr lang="en-ID" dirty="0"/>
              <a:t> yang </a:t>
            </a:r>
            <a:r>
              <a:rPr lang="en-ID" dirty="0" err="1"/>
              <a:t>ditempuh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diperkirakan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rata-rata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yang </a:t>
            </a:r>
            <a:r>
              <a:rPr lang="en-ID" dirty="0" err="1"/>
              <a:t>ditempuh</a:t>
            </a:r>
            <a:r>
              <a:rPr lang="en-ID" dirty="0"/>
              <a:t> oleh </a:t>
            </a:r>
            <a:r>
              <a:rPr lang="en-ID" dirty="0" err="1"/>
              <a:t>roda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dan </a:t>
            </a:r>
            <a:r>
              <a:rPr lang="en-ID" dirty="0" err="1"/>
              <a:t>kanan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0780A-1DA9-C5E9-D0F8-1E4957319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14" y="3429000"/>
            <a:ext cx="5806537" cy="21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0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22AA-12DF-C26C-FA24-E669F577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Rotasi</a:t>
            </a:r>
            <a:r>
              <a:rPr lang="en-ID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0DA8-A3A0-A882-3CED-1BB7D8C2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rotasi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b="1" dirty="0"/>
              <a:t>u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radian)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, </a:t>
            </a:r>
            <a:r>
              <a:rPr lang="en-ID" dirty="0" err="1"/>
              <a:t>diasumsikan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segmen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.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roda</a:t>
            </a:r>
            <a:r>
              <a:rPr lang="en-ID" dirty="0"/>
              <a:t> dan </a:t>
            </a:r>
            <a:r>
              <a:rPr lang="en-ID" dirty="0" err="1"/>
              <a:t>rotasi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oleh: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b="1" dirty="0"/>
              <a:t>u</a:t>
            </a:r>
            <a:r>
              <a:rPr lang="en-ID" dirty="0"/>
              <a:t>:</a:t>
            </a:r>
          </a:p>
          <a:p>
            <a:pPr marL="0" indent="0" algn="just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9610D-EB98-8CF6-6EAF-7998AF18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19" y="3147973"/>
            <a:ext cx="3134162" cy="562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CC123-FEF2-4195-887A-A8DC4EEFC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40" y="4923260"/>
            <a:ext cx="264832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3ED0-8E4D-BBDC-FCD1-E33A061E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FDK (</a:t>
            </a:r>
            <a:r>
              <a:rPr lang="en-ID" dirty="0"/>
              <a:t>Forward Differential Kinematics)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7065B-1D1E-1C10-F9F8-D22D74418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dan </a:t>
            </a:r>
            <a:r>
              <a:rPr lang="en-ID" dirty="0" err="1"/>
              <a:t>orientasi</a:t>
            </a:r>
            <a:r>
              <a:rPr lang="en-ID" dirty="0"/>
              <a:t> robot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roda-rodanya</a:t>
            </a:r>
            <a:r>
              <a:rPr lang="en-ID" dirty="0"/>
              <a:t>. FDK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linier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roda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dan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robot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dua </a:t>
            </a:r>
            <a:r>
              <a:rPr lang="en-ID" dirty="0" err="1"/>
              <a:t>dimensi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rumus</a:t>
            </a:r>
            <a:r>
              <a:rPr lang="en-ID" dirty="0"/>
              <a:t> yang </a:t>
            </a:r>
            <a:r>
              <a:rPr lang="en-ID" dirty="0" err="1"/>
              <a:t>menggabungkan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linier dan </a:t>
            </a:r>
            <a:r>
              <a:rPr lang="en-ID" dirty="0" err="1"/>
              <a:t>sudut</a:t>
            </a:r>
            <a:r>
              <a:rPr lang="en-ID" dirty="0"/>
              <a:t>, </a:t>
            </a:r>
            <a:r>
              <a:rPr lang="en-ID" dirty="0" err="1"/>
              <a:t>posisi</a:t>
            </a:r>
            <a:r>
              <a:rPr lang="en-ID" dirty="0"/>
              <a:t> (x, y) dan </a:t>
            </a:r>
            <a:r>
              <a:rPr lang="en-ID" dirty="0" err="1"/>
              <a:t>orientasi</a:t>
            </a:r>
            <a:r>
              <a:rPr lang="en-ID" dirty="0"/>
              <a:t> (</a:t>
            </a:r>
            <a:r>
              <a:rPr lang="el-GR" dirty="0"/>
              <a:t>θ) </a:t>
            </a:r>
            <a:r>
              <a:rPr lang="en-ID" dirty="0"/>
              <a:t>robot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dihitung</a:t>
            </a:r>
            <a:r>
              <a:rPr lang="en-ID" dirty="0"/>
              <a:t>,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pergerakan</a:t>
            </a:r>
            <a:r>
              <a:rPr lang="en-ID" dirty="0"/>
              <a:t> robot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input </a:t>
            </a:r>
            <a:r>
              <a:rPr lang="en-ID" dirty="0" err="1"/>
              <a:t>kecepatan</a:t>
            </a:r>
            <a:r>
              <a:rPr lang="en-ID" dirty="0"/>
              <a:t> pada </a:t>
            </a:r>
            <a:r>
              <a:rPr lang="en-ID" dirty="0" err="1"/>
              <a:t>roda-rodanya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74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BFF2EC-DFAE-890A-AB0D-23B8EAB8BC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D" dirty="0" err="1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Kecepatan</a:t>
                </a:r>
                <a:r>
                  <a:rPr lang="en-ID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linear (</a:t>
                </a:r>
                <a14:m>
                  <m:oMath xmlns:m="http://schemas.openxmlformats.org/officeDocument/2006/math">
                    <m:r>
                      <a:rPr lang="en-ID" b="0" i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ID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D" dirty="0">
                  <a:latin typeface="+mn-lt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BFF2EC-DFAE-890A-AB0D-23B8EAB8B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FBA0B-96C4-A612-742F-4974601CD0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829"/>
                <a:ext cx="10515600" cy="431913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3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ID" sz="3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3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sz="3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3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sz="3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𝑙𝑒𝑓𝑡</m:t>
                              </m:r>
                            </m:sub>
                          </m:sSub>
                          <m:r>
                            <a:rPr lang="en-ID" sz="3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ID" sz="3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3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sz="3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𝑟𝑖𝑔h𝑡</m:t>
                              </m:r>
                            </m:sub>
                          </m:sSub>
                        </m:num>
                        <m:den>
                          <m:r>
                            <a:rPr lang="en-ID" sz="3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D" sz="3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Dalam</a:t>
                </a:r>
                <a:r>
                  <a:rPr lang="en-ID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kecepatan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linear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mengacu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pada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kecepatan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translasi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pusat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massa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robot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dalam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arah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tertentu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yang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biasanya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diukur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dalam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meter per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detik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(m/s).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Cara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menghitung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linear (</a:t>
                </a:r>
                <a14:m>
                  <m:oMath xmlns:m="http://schemas.openxmlformats.org/officeDocument/2006/math">
                    <m:r>
                      <a:rPr lang="en-ID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robot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forward 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diferensial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kinematics:</a:t>
                </a:r>
                <a:endPara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D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  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linear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robot,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yaitu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seberapa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robot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bergerak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maju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mundur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ID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𝒍𝒆𝒇𝒕</m:t>
                        </m:r>
                      </m:sub>
                    </m:sSub>
                  </m:oMath>
                </a14:m>
                <a:r>
                  <a:rPr lang="en-ID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roda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kiri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ID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𝒓𝒊𝒈𝒉𝒕</m:t>
                        </m:r>
                      </m:sub>
                    </m:sSub>
                  </m:oMath>
                </a14:m>
                <a:r>
                  <a:rPr lang="en-ID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​ 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roda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kanan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FBA0B-96C4-A612-742F-4974601CD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829"/>
                <a:ext cx="10515600" cy="4319134"/>
              </a:xfrm>
              <a:blipFill>
                <a:blip r:embed="rId3"/>
                <a:stretch>
                  <a:fillRect l="-406" r="-34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8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0299C9-C0F5-364B-9EAE-407EC18A26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D" dirty="0" err="1">
                    <a:effectLst/>
                    <a:latin typeface="+mn-lt"/>
                    <a:ea typeface="Calibri" panose="020F0502020204030204" pitchFamily="34" charset="0"/>
                  </a:rPr>
                  <a:t>Kecepatan</a:t>
                </a:r>
                <a:r>
                  <a:rPr lang="en-ID" dirty="0">
                    <a:effectLst/>
                    <a:latin typeface="+mn-lt"/>
                    <a:ea typeface="Calibri" panose="020F0502020204030204" pitchFamily="34" charset="0"/>
                  </a:rPr>
                  <a:t> Angular (</a:t>
                </a:r>
                <a14:m>
                  <m:oMath xmlns:m="http://schemas.openxmlformats.org/officeDocument/2006/math">
                    <m:r>
                      <a:rPr lang="en-ID" b="0" i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ID" dirty="0">
                    <a:effectLst/>
                    <a:latin typeface="+mn-lt"/>
                    <a:ea typeface="Times New Roman" panose="02020603050405020304" pitchFamily="18" charset="0"/>
                  </a:rPr>
                  <a:t>)</a:t>
                </a:r>
                <a:endParaRPr lang="en-ID" dirty="0">
                  <a:latin typeface="+mn-lt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0299C9-C0F5-364B-9EAE-407EC18A2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073F21-0E5E-3913-3BF8-2EA6CB6DC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sz="36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ID" sz="3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3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sz="3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3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sz="3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𝑙𝑒𝑓𝑡</m:t>
                              </m:r>
                            </m:sub>
                          </m:sSub>
                          <m:r>
                            <a:rPr lang="en-ID" sz="3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D" sz="3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3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sz="3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𝑟𝑖𝑔h𝑡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ID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endParaRPr lang="en-ID" sz="1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Kecepatan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angular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merupakan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ukuran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seberapa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cepat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sebuah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objek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berputar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atau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mengubah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orientasinya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dan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dalam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konteks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robot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berpenggerak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diferensial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ini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merujuk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pada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seberapa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cepat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robot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dapat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berbelok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menghitung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angular (ω)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robot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sistem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penggerak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diferensial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Berikut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pengertian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komponen-komponen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dalam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ID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263" indent="-449263" algn="just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D" sz="1800" b="1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𝛚</m:t>
                    </m:r>
                  </m:oMath>
                </a14:m>
                <a:r>
                  <a:rPr lang="en-ID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 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angular, yang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mengukur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seberapa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cepat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robot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berputar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mengubah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orientasinya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dinyatakan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dalam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radian per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detik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(rad/s).</a:t>
                </a:r>
              </a:p>
              <a:p>
                <a:pPr marL="0" indent="0" algn="just">
                  <a:lnSpc>
                    <a:spcPct val="12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1800" b="1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b="1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ID" sz="1800" b="1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𝒍𝒆𝒇𝒕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adalah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roda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kiri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D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1800" b="1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b="1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ID" sz="1800" b="1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𝒓𝒊𝒈𝒉𝒕</m:t>
                        </m:r>
                      </m:sub>
                    </m:sSub>
                  </m:oMath>
                </a14:m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​ adalah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roda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kanan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D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en-ID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𝒅</m:t>
                    </m:r>
                  </m:oMath>
                </a14:m>
                <a:r>
                  <a:rPr lang="en-ID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ID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antara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roda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kiri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roda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kanan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yang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dikenal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juga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sebagai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track width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wheelbase,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dinyatakan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dalam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meter.</a:t>
                </a:r>
                <a:endParaRPr lang="en-ID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073F21-0E5E-3913-3BF8-2EA6CB6DC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 r="-17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06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674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MOBILE ROBOT (Differensial Drive, FDK dan IDK)</vt:lpstr>
      <vt:lpstr>Differensial Drive</vt:lpstr>
      <vt:lpstr>Prinsip Gerak Differential Drive</vt:lpstr>
      <vt:lpstr>Menghitung Jarak yang Ditempuh oleh Setiap Roda:</vt:lpstr>
      <vt:lpstr>Menentukan Jarak Linear yang Ditempuh:</vt:lpstr>
      <vt:lpstr>Menghitung Rotasi:</vt:lpstr>
      <vt:lpstr>FDK (Forward Differential Kinematics)</vt:lpstr>
      <vt:lpstr>Kecepatan linear (v)</vt:lpstr>
      <vt:lpstr>Kecepatan Angular (ω)</vt:lpstr>
      <vt:lpstr>Forward Kinematics pada Differensial drive</vt:lpstr>
      <vt:lpstr>IDK (Inverse Differential Kinematics)</vt:lpstr>
      <vt:lpstr>Inverse Kinematics pada Differensial drive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 Yusfa</dc:creator>
  <cp:lastModifiedBy>Devan Yusfa</cp:lastModifiedBy>
  <cp:revision>3</cp:revision>
  <dcterms:created xsi:type="dcterms:W3CDTF">2024-08-11T17:16:12Z</dcterms:created>
  <dcterms:modified xsi:type="dcterms:W3CDTF">2024-08-11T18:01:30Z</dcterms:modified>
</cp:coreProperties>
</file>