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94660"/>
  </p:normalViewPr>
  <p:slideViewPr>
    <p:cSldViewPr snapToGrid="0">
      <p:cViewPr varScale="1">
        <p:scale>
          <a:sx n="67" d="100"/>
          <a:sy n="67" d="100"/>
        </p:scale>
        <p:origin x="225"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6009-3447-BC60-C738-2721434859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2D5FF929-4D5A-262A-6102-162F9DB55A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19222D09-CBCA-8A71-7928-04C0EE0A802F}"/>
              </a:ext>
            </a:extLst>
          </p:cNvPr>
          <p:cNvSpPr>
            <a:spLocks noGrp="1"/>
          </p:cNvSpPr>
          <p:nvPr>
            <p:ph type="dt" sz="half" idx="10"/>
          </p:nvPr>
        </p:nvSpPr>
        <p:spPr/>
        <p:txBody>
          <a:bodyPr/>
          <a:lstStyle/>
          <a:p>
            <a:fld id="{1EE63657-29E8-4012-8473-483BD53BD78B}" type="datetimeFigureOut">
              <a:rPr lang="en-ID" smtClean="0"/>
              <a:t>09/07/2024</a:t>
            </a:fld>
            <a:endParaRPr lang="en-ID"/>
          </a:p>
        </p:txBody>
      </p:sp>
      <p:sp>
        <p:nvSpPr>
          <p:cNvPr id="5" name="Footer Placeholder 4">
            <a:extLst>
              <a:ext uri="{FF2B5EF4-FFF2-40B4-BE49-F238E27FC236}">
                <a16:creationId xmlns:a16="http://schemas.microsoft.com/office/drawing/2014/main" id="{63913AB0-1D22-6604-88CB-6E5EADB0142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B704EDE-5200-6005-541D-31B44D165D2B}"/>
              </a:ext>
            </a:extLst>
          </p:cNvPr>
          <p:cNvSpPr>
            <a:spLocks noGrp="1"/>
          </p:cNvSpPr>
          <p:nvPr>
            <p:ph type="sldNum" sz="quarter" idx="12"/>
          </p:nvPr>
        </p:nvSpPr>
        <p:spPr/>
        <p:txBody>
          <a:bodyPr/>
          <a:lstStyle/>
          <a:p>
            <a:fld id="{9E2F3D51-918D-417B-8492-57A43AC165ED}" type="slidenum">
              <a:rPr lang="en-ID" smtClean="0"/>
              <a:t>‹#›</a:t>
            </a:fld>
            <a:endParaRPr lang="en-ID"/>
          </a:p>
        </p:txBody>
      </p:sp>
    </p:spTree>
    <p:extLst>
      <p:ext uri="{BB962C8B-B14F-4D97-AF65-F5344CB8AC3E}">
        <p14:creationId xmlns:p14="http://schemas.microsoft.com/office/powerpoint/2010/main" val="196336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D668-CB30-D6BE-8F5B-BD7ADE1E6542}"/>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60527EF-F365-7A80-08DD-B96F619FA3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D7FE381-677E-080E-9392-3FD419B63663}"/>
              </a:ext>
            </a:extLst>
          </p:cNvPr>
          <p:cNvSpPr>
            <a:spLocks noGrp="1"/>
          </p:cNvSpPr>
          <p:nvPr>
            <p:ph type="dt" sz="half" idx="10"/>
          </p:nvPr>
        </p:nvSpPr>
        <p:spPr/>
        <p:txBody>
          <a:bodyPr/>
          <a:lstStyle/>
          <a:p>
            <a:fld id="{1EE63657-29E8-4012-8473-483BD53BD78B}" type="datetimeFigureOut">
              <a:rPr lang="en-ID" smtClean="0"/>
              <a:t>09/07/2024</a:t>
            </a:fld>
            <a:endParaRPr lang="en-ID"/>
          </a:p>
        </p:txBody>
      </p:sp>
      <p:sp>
        <p:nvSpPr>
          <p:cNvPr id="5" name="Footer Placeholder 4">
            <a:extLst>
              <a:ext uri="{FF2B5EF4-FFF2-40B4-BE49-F238E27FC236}">
                <a16:creationId xmlns:a16="http://schemas.microsoft.com/office/drawing/2014/main" id="{A112F3C1-443F-2C3F-D070-7DAEFA7B153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A20F68D-B8F6-3B6F-B0FD-31EE405FF8EF}"/>
              </a:ext>
            </a:extLst>
          </p:cNvPr>
          <p:cNvSpPr>
            <a:spLocks noGrp="1"/>
          </p:cNvSpPr>
          <p:nvPr>
            <p:ph type="sldNum" sz="quarter" idx="12"/>
          </p:nvPr>
        </p:nvSpPr>
        <p:spPr/>
        <p:txBody>
          <a:bodyPr/>
          <a:lstStyle/>
          <a:p>
            <a:fld id="{9E2F3D51-918D-417B-8492-57A43AC165ED}" type="slidenum">
              <a:rPr lang="en-ID" smtClean="0"/>
              <a:t>‹#›</a:t>
            </a:fld>
            <a:endParaRPr lang="en-ID"/>
          </a:p>
        </p:txBody>
      </p:sp>
    </p:spTree>
    <p:extLst>
      <p:ext uri="{BB962C8B-B14F-4D97-AF65-F5344CB8AC3E}">
        <p14:creationId xmlns:p14="http://schemas.microsoft.com/office/powerpoint/2010/main" val="96027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FC7802-4C1D-AEF6-35FC-9C509F3D3E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F4B3CADF-7AAA-4FD5-9C29-BF6A5E540A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D0BB43B-0C0C-B3FF-F016-22A06AEE8624}"/>
              </a:ext>
            </a:extLst>
          </p:cNvPr>
          <p:cNvSpPr>
            <a:spLocks noGrp="1"/>
          </p:cNvSpPr>
          <p:nvPr>
            <p:ph type="dt" sz="half" idx="10"/>
          </p:nvPr>
        </p:nvSpPr>
        <p:spPr/>
        <p:txBody>
          <a:bodyPr/>
          <a:lstStyle/>
          <a:p>
            <a:fld id="{1EE63657-29E8-4012-8473-483BD53BD78B}" type="datetimeFigureOut">
              <a:rPr lang="en-ID" smtClean="0"/>
              <a:t>09/07/2024</a:t>
            </a:fld>
            <a:endParaRPr lang="en-ID"/>
          </a:p>
        </p:txBody>
      </p:sp>
      <p:sp>
        <p:nvSpPr>
          <p:cNvPr id="5" name="Footer Placeholder 4">
            <a:extLst>
              <a:ext uri="{FF2B5EF4-FFF2-40B4-BE49-F238E27FC236}">
                <a16:creationId xmlns:a16="http://schemas.microsoft.com/office/drawing/2014/main" id="{980FE21E-1EDB-DF6A-AD59-70AF1F72D8E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59901A0-228F-30AF-A1BC-1CF66D79A117}"/>
              </a:ext>
            </a:extLst>
          </p:cNvPr>
          <p:cNvSpPr>
            <a:spLocks noGrp="1"/>
          </p:cNvSpPr>
          <p:nvPr>
            <p:ph type="sldNum" sz="quarter" idx="12"/>
          </p:nvPr>
        </p:nvSpPr>
        <p:spPr/>
        <p:txBody>
          <a:bodyPr/>
          <a:lstStyle/>
          <a:p>
            <a:fld id="{9E2F3D51-918D-417B-8492-57A43AC165ED}" type="slidenum">
              <a:rPr lang="en-ID" smtClean="0"/>
              <a:t>‹#›</a:t>
            </a:fld>
            <a:endParaRPr lang="en-ID"/>
          </a:p>
        </p:txBody>
      </p:sp>
    </p:spTree>
    <p:extLst>
      <p:ext uri="{BB962C8B-B14F-4D97-AF65-F5344CB8AC3E}">
        <p14:creationId xmlns:p14="http://schemas.microsoft.com/office/powerpoint/2010/main" val="374981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2947-A0A2-35BA-CAEB-79BE4BA6BF6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650649C-EC37-8405-7618-43C19CA69B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C338845-5AAE-88CA-2A10-A90DDBBDFA2F}"/>
              </a:ext>
            </a:extLst>
          </p:cNvPr>
          <p:cNvSpPr>
            <a:spLocks noGrp="1"/>
          </p:cNvSpPr>
          <p:nvPr>
            <p:ph type="dt" sz="half" idx="10"/>
          </p:nvPr>
        </p:nvSpPr>
        <p:spPr/>
        <p:txBody>
          <a:bodyPr/>
          <a:lstStyle/>
          <a:p>
            <a:fld id="{1EE63657-29E8-4012-8473-483BD53BD78B}" type="datetimeFigureOut">
              <a:rPr lang="en-ID" smtClean="0"/>
              <a:t>09/07/2024</a:t>
            </a:fld>
            <a:endParaRPr lang="en-ID"/>
          </a:p>
        </p:txBody>
      </p:sp>
      <p:sp>
        <p:nvSpPr>
          <p:cNvPr id="5" name="Footer Placeholder 4">
            <a:extLst>
              <a:ext uri="{FF2B5EF4-FFF2-40B4-BE49-F238E27FC236}">
                <a16:creationId xmlns:a16="http://schemas.microsoft.com/office/drawing/2014/main" id="{35880C52-2E84-5FBF-7AEE-23199D66D22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1C3D634-D84F-450F-A178-39DB8A88ACBA}"/>
              </a:ext>
            </a:extLst>
          </p:cNvPr>
          <p:cNvSpPr>
            <a:spLocks noGrp="1"/>
          </p:cNvSpPr>
          <p:nvPr>
            <p:ph type="sldNum" sz="quarter" idx="12"/>
          </p:nvPr>
        </p:nvSpPr>
        <p:spPr/>
        <p:txBody>
          <a:bodyPr/>
          <a:lstStyle/>
          <a:p>
            <a:fld id="{9E2F3D51-918D-417B-8492-57A43AC165ED}" type="slidenum">
              <a:rPr lang="en-ID" smtClean="0"/>
              <a:t>‹#›</a:t>
            </a:fld>
            <a:endParaRPr lang="en-ID"/>
          </a:p>
        </p:txBody>
      </p:sp>
    </p:spTree>
    <p:extLst>
      <p:ext uri="{BB962C8B-B14F-4D97-AF65-F5344CB8AC3E}">
        <p14:creationId xmlns:p14="http://schemas.microsoft.com/office/powerpoint/2010/main" val="351095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07AF-6133-BA9C-FCEF-57080D6D17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92E01A10-2B98-6AE9-8D1C-668CEC993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C4134C-D5E7-9B9B-1914-4E4FD70B6A7F}"/>
              </a:ext>
            </a:extLst>
          </p:cNvPr>
          <p:cNvSpPr>
            <a:spLocks noGrp="1"/>
          </p:cNvSpPr>
          <p:nvPr>
            <p:ph type="dt" sz="half" idx="10"/>
          </p:nvPr>
        </p:nvSpPr>
        <p:spPr/>
        <p:txBody>
          <a:bodyPr/>
          <a:lstStyle/>
          <a:p>
            <a:fld id="{1EE63657-29E8-4012-8473-483BD53BD78B}" type="datetimeFigureOut">
              <a:rPr lang="en-ID" smtClean="0"/>
              <a:t>09/07/2024</a:t>
            </a:fld>
            <a:endParaRPr lang="en-ID"/>
          </a:p>
        </p:txBody>
      </p:sp>
      <p:sp>
        <p:nvSpPr>
          <p:cNvPr id="5" name="Footer Placeholder 4">
            <a:extLst>
              <a:ext uri="{FF2B5EF4-FFF2-40B4-BE49-F238E27FC236}">
                <a16:creationId xmlns:a16="http://schemas.microsoft.com/office/drawing/2014/main" id="{39EC3044-AA48-AA6A-6BC4-DF3CF9E1963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077287F-D686-4B4E-691B-8B26E67055C5}"/>
              </a:ext>
            </a:extLst>
          </p:cNvPr>
          <p:cNvSpPr>
            <a:spLocks noGrp="1"/>
          </p:cNvSpPr>
          <p:nvPr>
            <p:ph type="sldNum" sz="quarter" idx="12"/>
          </p:nvPr>
        </p:nvSpPr>
        <p:spPr/>
        <p:txBody>
          <a:bodyPr/>
          <a:lstStyle/>
          <a:p>
            <a:fld id="{9E2F3D51-918D-417B-8492-57A43AC165ED}" type="slidenum">
              <a:rPr lang="en-ID" smtClean="0"/>
              <a:t>‹#›</a:t>
            </a:fld>
            <a:endParaRPr lang="en-ID"/>
          </a:p>
        </p:txBody>
      </p:sp>
    </p:spTree>
    <p:extLst>
      <p:ext uri="{BB962C8B-B14F-4D97-AF65-F5344CB8AC3E}">
        <p14:creationId xmlns:p14="http://schemas.microsoft.com/office/powerpoint/2010/main" val="410369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B4B9-ED91-EECF-EE4B-E585373F918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CB38EA5-A9EF-1F4D-D38D-BB5A0B05DB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448DE442-5383-77A5-0C0A-B900601A8E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A571337A-BF9F-3093-03C5-4FBBB1CB1A89}"/>
              </a:ext>
            </a:extLst>
          </p:cNvPr>
          <p:cNvSpPr>
            <a:spLocks noGrp="1"/>
          </p:cNvSpPr>
          <p:nvPr>
            <p:ph type="dt" sz="half" idx="10"/>
          </p:nvPr>
        </p:nvSpPr>
        <p:spPr/>
        <p:txBody>
          <a:bodyPr/>
          <a:lstStyle/>
          <a:p>
            <a:fld id="{1EE63657-29E8-4012-8473-483BD53BD78B}" type="datetimeFigureOut">
              <a:rPr lang="en-ID" smtClean="0"/>
              <a:t>09/07/2024</a:t>
            </a:fld>
            <a:endParaRPr lang="en-ID"/>
          </a:p>
        </p:txBody>
      </p:sp>
      <p:sp>
        <p:nvSpPr>
          <p:cNvPr id="6" name="Footer Placeholder 5">
            <a:extLst>
              <a:ext uri="{FF2B5EF4-FFF2-40B4-BE49-F238E27FC236}">
                <a16:creationId xmlns:a16="http://schemas.microsoft.com/office/drawing/2014/main" id="{4F7FE12B-B2F9-91C5-07E1-803B59032EE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53BDC26-282E-D4CD-FCF1-71712FD9683E}"/>
              </a:ext>
            </a:extLst>
          </p:cNvPr>
          <p:cNvSpPr>
            <a:spLocks noGrp="1"/>
          </p:cNvSpPr>
          <p:nvPr>
            <p:ph type="sldNum" sz="quarter" idx="12"/>
          </p:nvPr>
        </p:nvSpPr>
        <p:spPr/>
        <p:txBody>
          <a:bodyPr/>
          <a:lstStyle/>
          <a:p>
            <a:fld id="{9E2F3D51-918D-417B-8492-57A43AC165ED}" type="slidenum">
              <a:rPr lang="en-ID" smtClean="0"/>
              <a:t>‹#›</a:t>
            </a:fld>
            <a:endParaRPr lang="en-ID"/>
          </a:p>
        </p:txBody>
      </p:sp>
    </p:spTree>
    <p:extLst>
      <p:ext uri="{BB962C8B-B14F-4D97-AF65-F5344CB8AC3E}">
        <p14:creationId xmlns:p14="http://schemas.microsoft.com/office/powerpoint/2010/main" val="258800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9F40-9ED5-7E49-6002-9B6D1861DAA7}"/>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EA5A360-E3E7-08B1-61A4-00F23026C5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099E12-2817-0B39-B924-8E64631587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612307C0-F629-E430-C2E1-6697A5BC16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2E8E1D-BBF2-6107-9C84-0B2DD85022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871DF1ED-0B27-217A-A0BC-A2CD8FC90B70}"/>
              </a:ext>
            </a:extLst>
          </p:cNvPr>
          <p:cNvSpPr>
            <a:spLocks noGrp="1"/>
          </p:cNvSpPr>
          <p:nvPr>
            <p:ph type="dt" sz="half" idx="10"/>
          </p:nvPr>
        </p:nvSpPr>
        <p:spPr/>
        <p:txBody>
          <a:bodyPr/>
          <a:lstStyle/>
          <a:p>
            <a:fld id="{1EE63657-29E8-4012-8473-483BD53BD78B}" type="datetimeFigureOut">
              <a:rPr lang="en-ID" smtClean="0"/>
              <a:t>09/07/2024</a:t>
            </a:fld>
            <a:endParaRPr lang="en-ID"/>
          </a:p>
        </p:txBody>
      </p:sp>
      <p:sp>
        <p:nvSpPr>
          <p:cNvPr id="8" name="Footer Placeholder 7">
            <a:extLst>
              <a:ext uri="{FF2B5EF4-FFF2-40B4-BE49-F238E27FC236}">
                <a16:creationId xmlns:a16="http://schemas.microsoft.com/office/drawing/2014/main" id="{7FDDAE73-909B-ABDD-50D0-BC70C184C98E}"/>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302C44A9-DB70-5D9A-0D50-84566DC2F8EC}"/>
              </a:ext>
            </a:extLst>
          </p:cNvPr>
          <p:cNvSpPr>
            <a:spLocks noGrp="1"/>
          </p:cNvSpPr>
          <p:nvPr>
            <p:ph type="sldNum" sz="quarter" idx="12"/>
          </p:nvPr>
        </p:nvSpPr>
        <p:spPr/>
        <p:txBody>
          <a:bodyPr/>
          <a:lstStyle/>
          <a:p>
            <a:fld id="{9E2F3D51-918D-417B-8492-57A43AC165ED}" type="slidenum">
              <a:rPr lang="en-ID" smtClean="0"/>
              <a:t>‹#›</a:t>
            </a:fld>
            <a:endParaRPr lang="en-ID"/>
          </a:p>
        </p:txBody>
      </p:sp>
    </p:spTree>
    <p:extLst>
      <p:ext uri="{BB962C8B-B14F-4D97-AF65-F5344CB8AC3E}">
        <p14:creationId xmlns:p14="http://schemas.microsoft.com/office/powerpoint/2010/main" val="122877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FF3FA-AD80-71CA-680E-1A2E7983E1D3}"/>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468E7D7A-8283-38BF-2A0C-B6A720FF00F5}"/>
              </a:ext>
            </a:extLst>
          </p:cNvPr>
          <p:cNvSpPr>
            <a:spLocks noGrp="1"/>
          </p:cNvSpPr>
          <p:nvPr>
            <p:ph type="dt" sz="half" idx="10"/>
          </p:nvPr>
        </p:nvSpPr>
        <p:spPr/>
        <p:txBody>
          <a:bodyPr/>
          <a:lstStyle/>
          <a:p>
            <a:fld id="{1EE63657-29E8-4012-8473-483BD53BD78B}" type="datetimeFigureOut">
              <a:rPr lang="en-ID" smtClean="0"/>
              <a:t>09/07/2024</a:t>
            </a:fld>
            <a:endParaRPr lang="en-ID"/>
          </a:p>
        </p:txBody>
      </p:sp>
      <p:sp>
        <p:nvSpPr>
          <p:cNvPr id="4" name="Footer Placeholder 3">
            <a:extLst>
              <a:ext uri="{FF2B5EF4-FFF2-40B4-BE49-F238E27FC236}">
                <a16:creationId xmlns:a16="http://schemas.microsoft.com/office/drawing/2014/main" id="{43FCA11C-228C-1274-3B60-1B65B48D93C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DC97EE1-9DD8-7D14-84AE-46BB62BA03E9}"/>
              </a:ext>
            </a:extLst>
          </p:cNvPr>
          <p:cNvSpPr>
            <a:spLocks noGrp="1"/>
          </p:cNvSpPr>
          <p:nvPr>
            <p:ph type="sldNum" sz="quarter" idx="12"/>
          </p:nvPr>
        </p:nvSpPr>
        <p:spPr/>
        <p:txBody>
          <a:bodyPr/>
          <a:lstStyle/>
          <a:p>
            <a:fld id="{9E2F3D51-918D-417B-8492-57A43AC165ED}" type="slidenum">
              <a:rPr lang="en-ID" smtClean="0"/>
              <a:t>‹#›</a:t>
            </a:fld>
            <a:endParaRPr lang="en-ID"/>
          </a:p>
        </p:txBody>
      </p:sp>
    </p:spTree>
    <p:extLst>
      <p:ext uri="{BB962C8B-B14F-4D97-AF65-F5344CB8AC3E}">
        <p14:creationId xmlns:p14="http://schemas.microsoft.com/office/powerpoint/2010/main" val="72945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DFE5D3-2DE5-B708-EFB3-945E8085A43A}"/>
              </a:ext>
            </a:extLst>
          </p:cNvPr>
          <p:cNvSpPr>
            <a:spLocks noGrp="1"/>
          </p:cNvSpPr>
          <p:nvPr>
            <p:ph type="dt" sz="half" idx="10"/>
          </p:nvPr>
        </p:nvSpPr>
        <p:spPr/>
        <p:txBody>
          <a:bodyPr/>
          <a:lstStyle/>
          <a:p>
            <a:fld id="{1EE63657-29E8-4012-8473-483BD53BD78B}" type="datetimeFigureOut">
              <a:rPr lang="en-ID" smtClean="0"/>
              <a:t>09/07/2024</a:t>
            </a:fld>
            <a:endParaRPr lang="en-ID"/>
          </a:p>
        </p:txBody>
      </p:sp>
      <p:sp>
        <p:nvSpPr>
          <p:cNvPr id="3" name="Footer Placeholder 2">
            <a:extLst>
              <a:ext uri="{FF2B5EF4-FFF2-40B4-BE49-F238E27FC236}">
                <a16:creationId xmlns:a16="http://schemas.microsoft.com/office/drawing/2014/main" id="{8D784DAB-D6D7-4BB3-2861-4BF6615809EB}"/>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203C4002-5BFD-FDFA-C501-C75FFCB985A1}"/>
              </a:ext>
            </a:extLst>
          </p:cNvPr>
          <p:cNvSpPr>
            <a:spLocks noGrp="1"/>
          </p:cNvSpPr>
          <p:nvPr>
            <p:ph type="sldNum" sz="quarter" idx="12"/>
          </p:nvPr>
        </p:nvSpPr>
        <p:spPr/>
        <p:txBody>
          <a:bodyPr/>
          <a:lstStyle/>
          <a:p>
            <a:fld id="{9E2F3D51-918D-417B-8492-57A43AC165ED}" type="slidenum">
              <a:rPr lang="en-ID" smtClean="0"/>
              <a:t>‹#›</a:t>
            </a:fld>
            <a:endParaRPr lang="en-ID"/>
          </a:p>
        </p:txBody>
      </p:sp>
    </p:spTree>
    <p:extLst>
      <p:ext uri="{BB962C8B-B14F-4D97-AF65-F5344CB8AC3E}">
        <p14:creationId xmlns:p14="http://schemas.microsoft.com/office/powerpoint/2010/main" val="389923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0AB8-7D0A-D1D9-7B73-F802C5DF63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132EC99C-DBFA-A678-62DE-32F001743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D87727E4-CB4B-0149-B03D-8A4AD6496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0462A-D50C-F5AD-CC04-DFD06823DDD4}"/>
              </a:ext>
            </a:extLst>
          </p:cNvPr>
          <p:cNvSpPr>
            <a:spLocks noGrp="1"/>
          </p:cNvSpPr>
          <p:nvPr>
            <p:ph type="dt" sz="half" idx="10"/>
          </p:nvPr>
        </p:nvSpPr>
        <p:spPr/>
        <p:txBody>
          <a:bodyPr/>
          <a:lstStyle/>
          <a:p>
            <a:fld id="{1EE63657-29E8-4012-8473-483BD53BD78B}" type="datetimeFigureOut">
              <a:rPr lang="en-ID" smtClean="0"/>
              <a:t>09/07/2024</a:t>
            </a:fld>
            <a:endParaRPr lang="en-ID"/>
          </a:p>
        </p:txBody>
      </p:sp>
      <p:sp>
        <p:nvSpPr>
          <p:cNvPr id="6" name="Footer Placeholder 5">
            <a:extLst>
              <a:ext uri="{FF2B5EF4-FFF2-40B4-BE49-F238E27FC236}">
                <a16:creationId xmlns:a16="http://schemas.microsoft.com/office/drawing/2014/main" id="{898B47F2-3FD4-3183-F732-8DAB13EC15E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A996302-B6AD-E64A-0037-C07E37AD3390}"/>
              </a:ext>
            </a:extLst>
          </p:cNvPr>
          <p:cNvSpPr>
            <a:spLocks noGrp="1"/>
          </p:cNvSpPr>
          <p:nvPr>
            <p:ph type="sldNum" sz="quarter" idx="12"/>
          </p:nvPr>
        </p:nvSpPr>
        <p:spPr/>
        <p:txBody>
          <a:bodyPr/>
          <a:lstStyle/>
          <a:p>
            <a:fld id="{9E2F3D51-918D-417B-8492-57A43AC165ED}" type="slidenum">
              <a:rPr lang="en-ID" smtClean="0"/>
              <a:t>‹#›</a:t>
            </a:fld>
            <a:endParaRPr lang="en-ID"/>
          </a:p>
        </p:txBody>
      </p:sp>
    </p:spTree>
    <p:extLst>
      <p:ext uri="{BB962C8B-B14F-4D97-AF65-F5344CB8AC3E}">
        <p14:creationId xmlns:p14="http://schemas.microsoft.com/office/powerpoint/2010/main" val="317086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F9E4-4606-F312-F224-57CB06423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2F5CF55C-7151-D3E8-2C2B-D90B8ADFF4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A78D9E0F-83B9-DB17-B98F-2DA221600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0E336-8384-BD94-68C5-6B6E6D9123B8}"/>
              </a:ext>
            </a:extLst>
          </p:cNvPr>
          <p:cNvSpPr>
            <a:spLocks noGrp="1"/>
          </p:cNvSpPr>
          <p:nvPr>
            <p:ph type="dt" sz="half" idx="10"/>
          </p:nvPr>
        </p:nvSpPr>
        <p:spPr/>
        <p:txBody>
          <a:bodyPr/>
          <a:lstStyle/>
          <a:p>
            <a:fld id="{1EE63657-29E8-4012-8473-483BD53BD78B}" type="datetimeFigureOut">
              <a:rPr lang="en-ID" smtClean="0"/>
              <a:t>09/07/2024</a:t>
            </a:fld>
            <a:endParaRPr lang="en-ID"/>
          </a:p>
        </p:txBody>
      </p:sp>
      <p:sp>
        <p:nvSpPr>
          <p:cNvPr id="6" name="Footer Placeholder 5">
            <a:extLst>
              <a:ext uri="{FF2B5EF4-FFF2-40B4-BE49-F238E27FC236}">
                <a16:creationId xmlns:a16="http://schemas.microsoft.com/office/drawing/2014/main" id="{3CA6CCF6-F96B-089F-E2F9-30665F8FED7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6D8DFC5-4BE2-89DA-E783-AE6C9DE84AF7}"/>
              </a:ext>
            </a:extLst>
          </p:cNvPr>
          <p:cNvSpPr>
            <a:spLocks noGrp="1"/>
          </p:cNvSpPr>
          <p:nvPr>
            <p:ph type="sldNum" sz="quarter" idx="12"/>
          </p:nvPr>
        </p:nvSpPr>
        <p:spPr/>
        <p:txBody>
          <a:bodyPr/>
          <a:lstStyle/>
          <a:p>
            <a:fld id="{9E2F3D51-918D-417B-8492-57A43AC165ED}" type="slidenum">
              <a:rPr lang="en-ID" smtClean="0"/>
              <a:t>‹#›</a:t>
            </a:fld>
            <a:endParaRPr lang="en-ID"/>
          </a:p>
        </p:txBody>
      </p:sp>
    </p:spTree>
    <p:extLst>
      <p:ext uri="{BB962C8B-B14F-4D97-AF65-F5344CB8AC3E}">
        <p14:creationId xmlns:p14="http://schemas.microsoft.com/office/powerpoint/2010/main" val="132324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9A80C-E8F0-6F74-F45C-F07A73B3D9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B1C9038-48B1-9D84-6B47-875147187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3B1F067-7738-24C6-EEE5-D8B7A388B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63657-29E8-4012-8473-483BD53BD78B}" type="datetimeFigureOut">
              <a:rPr lang="en-ID" smtClean="0"/>
              <a:t>09/07/2024</a:t>
            </a:fld>
            <a:endParaRPr lang="en-ID"/>
          </a:p>
        </p:txBody>
      </p:sp>
      <p:sp>
        <p:nvSpPr>
          <p:cNvPr id="5" name="Footer Placeholder 4">
            <a:extLst>
              <a:ext uri="{FF2B5EF4-FFF2-40B4-BE49-F238E27FC236}">
                <a16:creationId xmlns:a16="http://schemas.microsoft.com/office/drawing/2014/main" id="{C14E0F50-388E-3EE3-7DF1-A98F8F5340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8FCCD56C-0E70-B419-B980-CE84E74A2B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2F3D51-918D-417B-8492-57A43AC165ED}" type="slidenum">
              <a:rPr lang="en-ID" smtClean="0"/>
              <a:t>‹#›</a:t>
            </a:fld>
            <a:endParaRPr lang="en-ID"/>
          </a:p>
        </p:txBody>
      </p:sp>
    </p:spTree>
    <p:extLst>
      <p:ext uri="{BB962C8B-B14F-4D97-AF65-F5344CB8AC3E}">
        <p14:creationId xmlns:p14="http://schemas.microsoft.com/office/powerpoint/2010/main" val="2693985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3513-3C4B-EF65-DD2F-ADC507695570}"/>
              </a:ext>
            </a:extLst>
          </p:cNvPr>
          <p:cNvSpPr>
            <a:spLocks noGrp="1"/>
          </p:cNvSpPr>
          <p:nvPr>
            <p:ph type="ctrTitle"/>
          </p:nvPr>
        </p:nvSpPr>
        <p:spPr/>
        <p:txBody>
          <a:bodyPr>
            <a:normAutofit/>
          </a:bodyPr>
          <a:lstStyle/>
          <a:p>
            <a:r>
              <a:rPr lang="en-US" sz="4800" dirty="0"/>
              <a:t>Rapidly-exploring Random Tree Star</a:t>
            </a:r>
            <a:endParaRPr lang="en-ID" sz="4800" dirty="0"/>
          </a:p>
        </p:txBody>
      </p:sp>
      <p:sp>
        <p:nvSpPr>
          <p:cNvPr id="3" name="Subtitle 2">
            <a:extLst>
              <a:ext uri="{FF2B5EF4-FFF2-40B4-BE49-F238E27FC236}">
                <a16:creationId xmlns:a16="http://schemas.microsoft.com/office/drawing/2014/main" id="{031A91F3-C9C2-8609-08FB-36284D2F45ED}"/>
              </a:ext>
            </a:extLst>
          </p:cNvPr>
          <p:cNvSpPr>
            <a:spLocks noGrp="1"/>
          </p:cNvSpPr>
          <p:nvPr>
            <p:ph type="subTitle" idx="1"/>
          </p:nvPr>
        </p:nvSpPr>
        <p:spPr>
          <a:xfrm>
            <a:off x="1524000" y="3509963"/>
            <a:ext cx="9144000" cy="3219450"/>
          </a:xfrm>
        </p:spPr>
        <p:txBody>
          <a:bodyPr>
            <a:normAutofit fontScale="92500" lnSpcReduction="20000"/>
          </a:bodyPr>
          <a:lstStyle/>
          <a:p>
            <a:r>
              <a:rPr lang="en-US" dirty="0"/>
              <a:t>Motion Planning Algorithm and Path Planning Method</a:t>
            </a:r>
          </a:p>
          <a:p>
            <a:endParaRPr lang="en-US" dirty="0"/>
          </a:p>
          <a:p>
            <a:endParaRPr lang="en-ID" dirty="0"/>
          </a:p>
          <a:p>
            <a:endParaRPr lang="en-ID" dirty="0"/>
          </a:p>
          <a:p>
            <a:r>
              <a:rPr lang="en-ID" dirty="0"/>
              <a:t>References:</a:t>
            </a:r>
          </a:p>
          <a:p>
            <a:pPr algn="just">
              <a:lnSpc>
                <a:spcPct val="170000"/>
              </a:lnSpc>
            </a:pPr>
            <a:r>
              <a:rPr lang="en-ID" sz="1400" dirty="0"/>
              <a:t>Jinshan Song, Satyandra K. Gupta, and Thomas A. </a:t>
            </a:r>
            <a:r>
              <a:rPr lang="en-ID" sz="1400" dirty="0" err="1"/>
              <a:t>Wettergren</a:t>
            </a:r>
            <a:r>
              <a:rPr lang="en-ID" sz="1400" dirty="0"/>
              <a:t> "</a:t>
            </a:r>
            <a:r>
              <a:rPr lang="en-ID" sz="1400" b="1" dirty="0"/>
              <a:t>MRRT: Multiple Rapidly-Exploring Random Trees for Fast Online Replanning in Dynamic Environments</a:t>
            </a:r>
            <a:r>
              <a:rPr lang="en-ID" sz="1400" dirty="0"/>
              <a:t>" 2023, DOI: 10.48550/arXiv.2104.11059</a:t>
            </a:r>
          </a:p>
          <a:p>
            <a:pPr algn="just">
              <a:lnSpc>
                <a:spcPct val="170000"/>
              </a:lnSpc>
            </a:pPr>
            <a:r>
              <a:rPr lang="en-ID" sz="1400" dirty="0"/>
              <a:t>James J. Kuffner and Steven M. LaValle "</a:t>
            </a:r>
            <a:r>
              <a:rPr lang="en-ID" sz="1400" b="1" dirty="0"/>
              <a:t>RRT-Connect: An Efficient Approach to Single-Query Path Planning</a:t>
            </a:r>
            <a:r>
              <a:rPr lang="en-ID" sz="1400" dirty="0"/>
              <a:t>" 2000, DOI: 10.1109/ICRA.2000.844730</a:t>
            </a:r>
          </a:p>
        </p:txBody>
      </p:sp>
    </p:spTree>
    <p:extLst>
      <p:ext uri="{BB962C8B-B14F-4D97-AF65-F5344CB8AC3E}">
        <p14:creationId xmlns:p14="http://schemas.microsoft.com/office/powerpoint/2010/main" val="3893407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A9AC-C724-2264-0A1E-89AD84498BA8}"/>
              </a:ext>
            </a:extLst>
          </p:cNvPr>
          <p:cNvSpPr>
            <a:spLocks noGrp="1"/>
          </p:cNvSpPr>
          <p:nvPr>
            <p:ph type="title"/>
          </p:nvPr>
        </p:nvSpPr>
        <p:spPr/>
        <p:txBody>
          <a:bodyPr/>
          <a:lstStyle/>
          <a:p>
            <a:r>
              <a:rPr lang="en-US" dirty="0"/>
              <a:t>Output Representation</a:t>
            </a:r>
            <a:endParaRPr lang="en-ID" dirty="0"/>
          </a:p>
        </p:txBody>
      </p:sp>
      <p:sp>
        <p:nvSpPr>
          <p:cNvPr id="7" name="Text Placeholder 6">
            <a:extLst>
              <a:ext uri="{FF2B5EF4-FFF2-40B4-BE49-F238E27FC236}">
                <a16:creationId xmlns:a16="http://schemas.microsoft.com/office/drawing/2014/main" id="{70B33A9B-6ED7-1A98-3DDB-6F658BF51C25}"/>
              </a:ext>
            </a:extLst>
          </p:cNvPr>
          <p:cNvSpPr>
            <a:spLocks noGrp="1"/>
          </p:cNvSpPr>
          <p:nvPr>
            <p:ph type="body" idx="1"/>
          </p:nvPr>
        </p:nvSpPr>
        <p:spPr/>
        <p:txBody>
          <a:bodyPr/>
          <a:lstStyle/>
          <a:p>
            <a:pPr algn="ctr"/>
            <a:r>
              <a:rPr lang="en-US" b="0" dirty="0"/>
              <a:t>Original .PNG</a:t>
            </a:r>
            <a:endParaRPr lang="en-ID" b="0" dirty="0"/>
          </a:p>
        </p:txBody>
      </p:sp>
      <p:sp>
        <p:nvSpPr>
          <p:cNvPr id="8" name="Text Placeholder 7">
            <a:extLst>
              <a:ext uri="{FF2B5EF4-FFF2-40B4-BE49-F238E27FC236}">
                <a16:creationId xmlns:a16="http://schemas.microsoft.com/office/drawing/2014/main" id="{9A73D4C9-4B19-70D9-FC54-1BEEE002355C}"/>
              </a:ext>
            </a:extLst>
          </p:cNvPr>
          <p:cNvSpPr>
            <a:spLocks noGrp="1"/>
          </p:cNvSpPr>
          <p:nvPr>
            <p:ph type="body" sz="quarter" idx="3"/>
          </p:nvPr>
        </p:nvSpPr>
        <p:spPr/>
        <p:txBody>
          <a:bodyPr/>
          <a:lstStyle/>
          <a:p>
            <a:pPr algn="ctr"/>
            <a:r>
              <a:rPr lang="en-ID" b="0" dirty="0"/>
              <a:t>Rapidly-exploring Random Tree</a:t>
            </a:r>
          </a:p>
        </p:txBody>
      </p:sp>
      <p:pic>
        <p:nvPicPr>
          <p:cNvPr id="16" name="Content Placeholder 15">
            <a:extLst>
              <a:ext uri="{FF2B5EF4-FFF2-40B4-BE49-F238E27FC236}">
                <a16:creationId xmlns:a16="http://schemas.microsoft.com/office/drawing/2014/main" id="{A862E0D9-4A4C-0719-F1F5-F5F5B066F38A}"/>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922292" y="5060236"/>
            <a:ext cx="3766733" cy="1588122"/>
          </a:xfrm>
        </p:spPr>
      </p:pic>
      <p:pic>
        <p:nvPicPr>
          <p:cNvPr id="11" name="Picture 10">
            <a:extLst>
              <a:ext uri="{FF2B5EF4-FFF2-40B4-BE49-F238E27FC236}">
                <a16:creationId xmlns:a16="http://schemas.microsoft.com/office/drawing/2014/main" id="{5C142EAE-8AD9-914F-3F04-A4B3C51E9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293" y="2665585"/>
            <a:ext cx="3766733" cy="2394651"/>
          </a:xfrm>
          <a:prstGeom prst="rect">
            <a:avLst/>
          </a:prstGeom>
        </p:spPr>
      </p:pic>
      <p:pic>
        <p:nvPicPr>
          <p:cNvPr id="20" name="Content Placeholder 19">
            <a:extLst>
              <a:ext uri="{FF2B5EF4-FFF2-40B4-BE49-F238E27FC236}">
                <a16:creationId xmlns:a16="http://schemas.microsoft.com/office/drawing/2014/main" id="{CB3C1CEF-4BED-85E9-9FA9-32FEB4D9F320}"/>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flipV="1">
            <a:off x="1314033" y="2858418"/>
            <a:ext cx="4209297" cy="2977902"/>
          </a:xfrm>
        </p:spPr>
      </p:pic>
    </p:spTree>
    <p:extLst>
      <p:ext uri="{BB962C8B-B14F-4D97-AF65-F5344CB8AC3E}">
        <p14:creationId xmlns:p14="http://schemas.microsoft.com/office/powerpoint/2010/main" val="1084536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A27F5-7790-E0F3-E2B7-C814D2A0CA15}"/>
              </a:ext>
            </a:extLst>
          </p:cNvPr>
          <p:cNvSpPr>
            <a:spLocks noGrp="1"/>
          </p:cNvSpPr>
          <p:nvPr>
            <p:ph type="title"/>
          </p:nvPr>
        </p:nvSpPr>
        <p:spPr/>
        <p:txBody>
          <a:bodyPr/>
          <a:lstStyle/>
          <a:p>
            <a:r>
              <a:rPr lang="en-US" dirty="0"/>
              <a:t>Overview</a:t>
            </a:r>
            <a:endParaRPr lang="en-ID" dirty="0"/>
          </a:p>
        </p:txBody>
      </p:sp>
      <p:sp>
        <p:nvSpPr>
          <p:cNvPr id="3" name="Content Placeholder 2">
            <a:extLst>
              <a:ext uri="{FF2B5EF4-FFF2-40B4-BE49-F238E27FC236}">
                <a16:creationId xmlns:a16="http://schemas.microsoft.com/office/drawing/2014/main" id="{240BA3A6-781A-19B0-41F8-6617F854B97F}"/>
              </a:ext>
            </a:extLst>
          </p:cNvPr>
          <p:cNvSpPr>
            <a:spLocks noGrp="1"/>
          </p:cNvSpPr>
          <p:nvPr>
            <p:ph idx="1"/>
          </p:nvPr>
        </p:nvSpPr>
        <p:spPr/>
        <p:txBody>
          <a:bodyPr>
            <a:normAutofit/>
          </a:bodyPr>
          <a:lstStyle/>
          <a:p>
            <a:pPr algn="just"/>
            <a:r>
              <a:rPr lang="en-US" dirty="0"/>
              <a:t>Rapidly-exploring Random Tree star (RRT*) by optimizing the generated tree structure to find more efficient paths. RRT continuously reevaluates and optimizes the tree by rewiring connections and adjusting node costs based on new information, aiming to minimize path length and improve feasibility within a given environment. This approach makes RRT* particularly effective for dynamic or complex environments where real-time path adaptation and optimization are crucial.</a:t>
            </a:r>
          </a:p>
          <a:p>
            <a:pPr algn="just"/>
            <a:endParaRPr lang="en-ID" dirty="0">
              <a:solidFill>
                <a:schemeClr val="tx1">
                  <a:lumMod val="95000"/>
                  <a:lumOff val="5000"/>
                </a:schemeClr>
              </a:solidFill>
            </a:endParaRPr>
          </a:p>
        </p:txBody>
      </p:sp>
    </p:spTree>
    <p:extLst>
      <p:ext uri="{BB962C8B-B14F-4D97-AF65-F5344CB8AC3E}">
        <p14:creationId xmlns:p14="http://schemas.microsoft.com/office/powerpoint/2010/main" val="1536859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7F4A4-1EF5-BC7F-0CD1-AD5BDF2954D6}"/>
              </a:ext>
            </a:extLst>
          </p:cNvPr>
          <p:cNvSpPr>
            <a:spLocks noGrp="1"/>
          </p:cNvSpPr>
          <p:nvPr>
            <p:ph type="title"/>
          </p:nvPr>
        </p:nvSpPr>
        <p:spPr/>
        <p:txBody>
          <a:bodyPr/>
          <a:lstStyle/>
          <a:p>
            <a:r>
              <a:rPr lang="en-US" dirty="0"/>
              <a:t>Random tree’s Connections </a:t>
            </a:r>
            <a:endParaRPr lang="en-ID" dirty="0"/>
          </a:p>
        </p:txBody>
      </p:sp>
      <p:sp>
        <p:nvSpPr>
          <p:cNvPr id="3" name="Content Placeholder 2">
            <a:extLst>
              <a:ext uri="{FF2B5EF4-FFF2-40B4-BE49-F238E27FC236}">
                <a16:creationId xmlns:a16="http://schemas.microsoft.com/office/drawing/2014/main" id="{208F7513-03D7-ECA1-76BB-C8277A87B74D}"/>
              </a:ext>
            </a:extLst>
          </p:cNvPr>
          <p:cNvSpPr>
            <a:spLocks noGrp="1"/>
          </p:cNvSpPr>
          <p:nvPr>
            <p:ph idx="1"/>
          </p:nvPr>
        </p:nvSpPr>
        <p:spPr/>
        <p:txBody>
          <a:bodyPr/>
          <a:lstStyle/>
          <a:p>
            <a:pPr algn="just"/>
            <a:r>
              <a:rPr lang="en-US" dirty="0"/>
              <a:t>RRT* (Rapidly-exploring Random Tree Star) path planning works by iteratively expanding a tree structure from an initial configuration towards the goal configuration in a probabilistically guided manner.</a:t>
            </a:r>
            <a:endParaRPr lang="en-ID" dirty="0"/>
          </a:p>
        </p:txBody>
      </p:sp>
      <p:pic>
        <p:nvPicPr>
          <p:cNvPr id="5" name="Picture 4">
            <a:extLst>
              <a:ext uri="{FF2B5EF4-FFF2-40B4-BE49-F238E27FC236}">
                <a16:creationId xmlns:a16="http://schemas.microsoft.com/office/drawing/2014/main" id="{97AC7B84-496C-9E54-4D18-D869901AC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3687" y="3017433"/>
            <a:ext cx="4160113" cy="3159530"/>
          </a:xfrm>
          <a:prstGeom prst="rect">
            <a:avLst/>
          </a:prstGeom>
        </p:spPr>
      </p:pic>
    </p:spTree>
    <p:extLst>
      <p:ext uri="{BB962C8B-B14F-4D97-AF65-F5344CB8AC3E}">
        <p14:creationId xmlns:p14="http://schemas.microsoft.com/office/powerpoint/2010/main" val="34581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A1A1E-E921-9F4B-5363-5BAF82764695}"/>
              </a:ext>
            </a:extLst>
          </p:cNvPr>
          <p:cNvSpPr>
            <a:spLocks noGrp="1"/>
          </p:cNvSpPr>
          <p:nvPr>
            <p:ph type="title"/>
          </p:nvPr>
        </p:nvSpPr>
        <p:spPr/>
        <p:txBody>
          <a:bodyPr/>
          <a:lstStyle/>
          <a:p>
            <a:r>
              <a:rPr lang="en-ID" dirty="0"/>
              <a:t>Euclidean</a:t>
            </a:r>
            <a:r>
              <a:rPr lang="en-US" dirty="0"/>
              <a:t>’s Distance Algorithm</a:t>
            </a:r>
            <a:endParaRPr lang="en-ID" dirty="0"/>
          </a:p>
        </p:txBody>
      </p:sp>
      <p:sp>
        <p:nvSpPr>
          <p:cNvPr id="10" name="Content Placeholder 2">
            <a:extLst>
              <a:ext uri="{FF2B5EF4-FFF2-40B4-BE49-F238E27FC236}">
                <a16:creationId xmlns:a16="http://schemas.microsoft.com/office/drawing/2014/main" id="{95CE3E0B-06C3-CDE7-7E51-FCEFF66EE16C}"/>
              </a:ext>
            </a:extLst>
          </p:cNvPr>
          <p:cNvSpPr txBox="1">
            <a:spLocks/>
          </p:cNvSpPr>
          <p:nvPr/>
        </p:nvSpPr>
        <p:spPr>
          <a:xfrm>
            <a:off x="838200" y="1825625"/>
            <a:ext cx="10515600" cy="203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Euclidean distance algorithm is a formula used to calculate the distance between two points in space. The formula depends on the dimensionality of the space</a:t>
            </a:r>
            <a:endParaRPr lang="en-ID" dirty="0"/>
          </a:p>
        </p:txBody>
      </p:sp>
      <mc:AlternateContent xmlns:mc="http://schemas.openxmlformats.org/markup-compatibility/2006">
        <mc:Choice xmlns:a14="http://schemas.microsoft.com/office/drawing/2010/main" Requires="a14">
          <p:sp>
            <p:nvSpPr>
              <p:cNvPr id="8" name="Rectangle 1">
                <a:extLst>
                  <a:ext uri="{FF2B5EF4-FFF2-40B4-BE49-F238E27FC236}">
                    <a16:creationId xmlns:a16="http://schemas.microsoft.com/office/drawing/2014/main" id="{0B3099AA-6F66-CCFA-2B14-C30EFF9652D8}"/>
                  </a:ext>
                </a:extLst>
              </p:cNvPr>
              <p:cNvSpPr>
                <a:spLocks noGrp="1" noChangeArrowheads="1"/>
              </p:cNvSpPr>
              <p:nvPr>
                <p:ph idx="1"/>
              </p:nvPr>
            </p:nvSpPr>
            <p:spPr bwMode="auto">
              <a:xfrm>
                <a:off x="2343150" y="3851971"/>
                <a:ext cx="7505700" cy="118923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ctr"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r>
                        <a:rPr kumimoji="0" lang="en-US" altLang="en-US" sz="4400" b="0" i="1" u="none" strike="noStrike" cap="none" normalizeH="0" baseline="0" dirty="0" smtClean="0">
                          <a:ln>
                            <a:noFill/>
                          </a:ln>
                          <a:solidFill>
                            <a:schemeClr val="tx1"/>
                          </a:solidFill>
                          <a:effectLst/>
                          <a:latin typeface="Cambria Math" panose="02040503050406030204" pitchFamily="18" charset="0"/>
                        </a:rPr>
                        <m:t>𝑑</m:t>
                      </m:r>
                      <m:r>
                        <a:rPr kumimoji="0" lang="en-US" altLang="en-US" sz="4400" b="0" i="1" u="none" strike="noStrike" cap="none" normalizeH="0" baseline="0" dirty="0" smtClean="0">
                          <a:ln>
                            <a:noFill/>
                          </a:ln>
                          <a:solidFill>
                            <a:schemeClr val="tx1"/>
                          </a:solidFill>
                          <a:effectLst/>
                          <a:latin typeface="Cambria Math" panose="02040503050406030204" pitchFamily="18" charset="0"/>
                        </a:rPr>
                        <m:t>=</m:t>
                      </m:r>
                      <m:rad>
                        <m:radPr>
                          <m:degHide m:val="on"/>
                          <m:ctrlPr>
                            <a:rPr kumimoji="0" lang="en-US" altLang="en-US" sz="4400" b="0" i="1" u="none" strike="noStrike" cap="none" normalizeH="0" baseline="0" dirty="0" smtClean="0">
                              <a:ln>
                                <a:noFill/>
                              </a:ln>
                              <a:solidFill>
                                <a:schemeClr val="tx1"/>
                              </a:solidFill>
                              <a:effectLst/>
                              <a:latin typeface="Cambria Math" panose="02040503050406030204" pitchFamily="18" charset="0"/>
                            </a:rPr>
                          </m:ctrlPr>
                        </m:radPr>
                        <m:deg/>
                        <m:e>
                          <m:sSup>
                            <m:sSupPr>
                              <m:ctrlPr>
                                <a:rPr lang="en-US" altLang="en-US" sz="4400" i="1" dirty="0">
                                  <a:latin typeface="Cambria Math" panose="02040503050406030204" pitchFamily="18" charset="0"/>
                                </a:rPr>
                              </m:ctrlPr>
                            </m:sSupPr>
                            <m:e>
                              <m:r>
                                <a:rPr lang="en-US" altLang="en-US" sz="4400" b="0" i="1" dirty="0" smtClean="0">
                                  <a:latin typeface="Cambria Math" panose="02040503050406030204" pitchFamily="18" charset="0"/>
                                </a:rPr>
                                <m:t>(</m:t>
                              </m:r>
                              <m:sSub>
                                <m:sSubPr>
                                  <m:ctrlPr>
                                    <a:rPr lang="en-US" altLang="en-US" sz="4400" i="1">
                                      <a:latin typeface="Cambria Math" panose="02040503050406030204" pitchFamily="18" charset="0"/>
                                    </a:rPr>
                                  </m:ctrlPr>
                                </m:sSubPr>
                                <m:e>
                                  <m:r>
                                    <a:rPr lang="en-US" altLang="en-US" sz="4400" i="1">
                                      <a:latin typeface="Cambria Math" panose="02040503050406030204" pitchFamily="18" charset="0"/>
                                    </a:rPr>
                                    <m:t>𝑥</m:t>
                                  </m:r>
                                </m:e>
                                <m:sub>
                                  <m:r>
                                    <a:rPr lang="en-US" altLang="en-US" sz="4400" i="1">
                                      <a:latin typeface="Cambria Math" panose="02040503050406030204" pitchFamily="18" charset="0"/>
                                    </a:rPr>
                                    <m:t>2</m:t>
                                  </m:r>
                                </m:sub>
                              </m:sSub>
                              <m:r>
                                <a:rPr lang="en-US" altLang="en-US" sz="4400" i="1" dirty="0">
                                  <a:latin typeface="Cambria Math" panose="02040503050406030204" pitchFamily="18" charset="0"/>
                                </a:rPr>
                                <m:t>−</m:t>
                              </m:r>
                              <m:sSub>
                                <m:sSubPr>
                                  <m:ctrlPr>
                                    <a:rPr lang="en-US" altLang="en-US" sz="4400" i="1" dirty="0">
                                      <a:latin typeface="Cambria Math" panose="02040503050406030204" pitchFamily="18" charset="0"/>
                                    </a:rPr>
                                  </m:ctrlPr>
                                </m:sSubPr>
                                <m:e>
                                  <m:r>
                                    <a:rPr lang="en-US" altLang="en-US" sz="4400" i="1" dirty="0">
                                      <a:latin typeface="Cambria Math" panose="02040503050406030204" pitchFamily="18" charset="0"/>
                                    </a:rPr>
                                    <m:t>𝑥</m:t>
                                  </m:r>
                                </m:e>
                                <m:sub>
                                  <m:r>
                                    <a:rPr lang="en-US" altLang="en-US" sz="4400" i="1" dirty="0">
                                      <a:latin typeface="Cambria Math" panose="02040503050406030204" pitchFamily="18" charset="0"/>
                                    </a:rPr>
                                    <m:t>1</m:t>
                                  </m:r>
                                </m:sub>
                              </m:sSub>
                              <m:r>
                                <a:rPr lang="en-US" altLang="en-US" sz="4400" i="1" dirty="0">
                                  <a:latin typeface="Cambria Math" panose="02040503050406030204" pitchFamily="18" charset="0"/>
                                </a:rPr>
                                <m:t>)</m:t>
                              </m:r>
                            </m:e>
                            <m:sup>
                              <m:r>
                                <a:rPr lang="en-US" altLang="en-US" sz="4400" i="1" dirty="0">
                                  <a:latin typeface="Cambria Math" panose="02040503050406030204" pitchFamily="18" charset="0"/>
                                </a:rPr>
                                <m:t>2</m:t>
                              </m:r>
                            </m:sup>
                          </m:sSup>
                          <m:r>
                            <a:rPr lang="en-US" altLang="en-US" sz="4400" i="1" dirty="0">
                              <a:latin typeface="Cambria Math" panose="02040503050406030204" pitchFamily="18" charset="0"/>
                            </a:rPr>
                            <m:t>​</m:t>
                          </m:r>
                          <m:r>
                            <m:rPr>
                              <m:nor/>
                            </m:rPr>
                            <a:rPr lang="en-US" altLang="en-US" sz="4400" dirty="0">
                              <a:latin typeface="Arial" panose="020B0604020202020204" pitchFamily="34" charset="0"/>
                            </a:rPr>
                            <m:t>+ </m:t>
                          </m:r>
                          <m:sSup>
                            <m:sSupPr>
                              <m:ctrlPr>
                                <a:rPr lang="en-US" altLang="en-US" sz="4400" i="1" dirty="0">
                                  <a:latin typeface="Cambria Math" panose="02040503050406030204" pitchFamily="18" charset="0"/>
                                </a:rPr>
                              </m:ctrlPr>
                            </m:sSupPr>
                            <m:e>
                              <m:r>
                                <a:rPr lang="en-US" altLang="en-US" sz="4400" dirty="0">
                                  <a:latin typeface="Cambria Math" panose="02040503050406030204" pitchFamily="18" charset="0"/>
                                </a:rPr>
                                <m:t>(</m:t>
                              </m:r>
                              <m:sSub>
                                <m:sSubPr>
                                  <m:ctrlPr>
                                    <a:rPr lang="en-US" altLang="en-US" sz="4400" i="1" dirty="0">
                                      <a:latin typeface="Cambria Math" panose="02040503050406030204" pitchFamily="18" charset="0"/>
                                    </a:rPr>
                                  </m:ctrlPr>
                                </m:sSubPr>
                                <m:e>
                                  <m:r>
                                    <a:rPr lang="en-US" altLang="en-US" sz="4400" i="1" dirty="0">
                                      <a:latin typeface="Cambria Math" panose="02040503050406030204" pitchFamily="18" charset="0"/>
                                    </a:rPr>
                                    <m:t>𝑦</m:t>
                                  </m:r>
                                </m:e>
                                <m:sub>
                                  <m:r>
                                    <a:rPr lang="en-US" altLang="en-US" sz="4400" i="1" dirty="0">
                                      <a:latin typeface="Cambria Math" panose="02040503050406030204" pitchFamily="18" charset="0"/>
                                    </a:rPr>
                                    <m:t>2</m:t>
                                  </m:r>
                                </m:sub>
                              </m:sSub>
                              <m:r>
                                <a:rPr lang="en-US" altLang="en-US" sz="4400" i="1" dirty="0">
                                  <a:latin typeface="Cambria Math" panose="02040503050406030204" pitchFamily="18" charset="0"/>
                                </a:rPr>
                                <m:t>−</m:t>
                              </m:r>
                              <m:sSub>
                                <m:sSubPr>
                                  <m:ctrlPr>
                                    <a:rPr lang="en-US" altLang="en-US" sz="4400" i="1" dirty="0">
                                      <a:latin typeface="Cambria Math" panose="02040503050406030204" pitchFamily="18" charset="0"/>
                                    </a:rPr>
                                  </m:ctrlPr>
                                </m:sSubPr>
                                <m:e>
                                  <m:r>
                                    <a:rPr lang="en-US" altLang="en-US" sz="4400" i="1" dirty="0">
                                      <a:latin typeface="Cambria Math" panose="02040503050406030204" pitchFamily="18" charset="0"/>
                                    </a:rPr>
                                    <m:t>𝑦</m:t>
                                  </m:r>
                                </m:e>
                                <m:sub>
                                  <m:r>
                                    <a:rPr lang="en-US" altLang="en-US" sz="4400" i="1" dirty="0">
                                      <a:latin typeface="Cambria Math" panose="02040503050406030204" pitchFamily="18" charset="0"/>
                                    </a:rPr>
                                    <m:t>1</m:t>
                                  </m:r>
                                </m:sub>
                              </m:sSub>
                              <m:r>
                                <a:rPr lang="en-US" altLang="en-US" sz="4400" i="1" dirty="0">
                                  <a:latin typeface="Cambria Math" panose="02040503050406030204" pitchFamily="18" charset="0"/>
                                </a:rPr>
                                <m:t>)</m:t>
                              </m:r>
                            </m:e>
                            <m:sup>
                              <m:r>
                                <a:rPr lang="en-US" altLang="en-US" sz="4400" i="1" dirty="0">
                                  <a:latin typeface="Cambria Math" panose="02040503050406030204" pitchFamily="18" charset="0"/>
                                </a:rPr>
                                <m:t>2</m:t>
                              </m:r>
                            </m:sup>
                          </m:sSup>
                        </m:e>
                      </m:rad>
                    </m:oMath>
                  </m:oMathPara>
                </a14:m>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Choice>
        <mc:Fallback>
          <p:sp>
            <p:nvSpPr>
              <p:cNvPr id="8" name="Rectangle 1">
                <a:extLst>
                  <a:ext uri="{FF2B5EF4-FFF2-40B4-BE49-F238E27FC236}">
                    <a16:creationId xmlns:a16="http://schemas.microsoft.com/office/drawing/2014/main" id="{0B3099AA-6F66-CCFA-2B14-C30EFF9652D8}"/>
                  </a:ext>
                </a:extLst>
              </p:cNvPr>
              <p:cNvSpPr>
                <a:spLocks noGrp="1" noRot="1" noChangeAspect="1" noMove="1" noResize="1" noEditPoints="1" noAdjustHandles="1" noChangeArrowheads="1" noChangeShapeType="1" noTextEdit="1"/>
              </p:cNvSpPr>
              <p:nvPr>
                <p:ph idx="1"/>
              </p:nvPr>
            </p:nvSpPr>
            <p:spPr bwMode="auto">
              <a:xfrm>
                <a:off x="2343150" y="3851971"/>
                <a:ext cx="7505700" cy="1189236"/>
              </a:xfrm>
              <a:prstGeom prst="rect">
                <a:avLst/>
              </a:prstGeom>
              <a:blipFill>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D">
                    <a:noFill/>
                  </a:rPr>
                  <a:t> </a:t>
                </a:r>
              </a:p>
            </p:txBody>
          </p:sp>
        </mc:Fallback>
      </mc:AlternateContent>
    </p:spTree>
    <p:extLst>
      <p:ext uri="{BB962C8B-B14F-4D97-AF65-F5344CB8AC3E}">
        <p14:creationId xmlns:p14="http://schemas.microsoft.com/office/powerpoint/2010/main" val="1769916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5E33-CB82-91FC-AD32-65B3D40A7F66}"/>
              </a:ext>
            </a:extLst>
          </p:cNvPr>
          <p:cNvSpPr>
            <a:spLocks noGrp="1"/>
          </p:cNvSpPr>
          <p:nvPr>
            <p:ph type="title"/>
          </p:nvPr>
        </p:nvSpPr>
        <p:spPr/>
        <p:txBody>
          <a:bodyPr/>
          <a:lstStyle/>
          <a:p>
            <a:r>
              <a:rPr lang="en-US" dirty="0"/>
              <a:t>Trigonometry to calculate new coordinates</a:t>
            </a:r>
            <a:endParaRPr lang="en-ID"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A1AF66-E3BE-A2AC-EB17-29CBDDB87F36}"/>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l-GR" sz="3600" i="1" dirty="0" smtClean="0">
                          <a:latin typeface="Cambria Math" panose="02040503050406030204" pitchFamily="18" charset="0"/>
                        </a:rPr>
                        <m:t>𝛩</m:t>
                      </m:r>
                      <m:r>
                        <a:rPr lang="en-US" sz="3600" i="1" dirty="0" smtClean="0">
                          <a:latin typeface="Cambria Math" panose="02040503050406030204" pitchFamily="18" charset="0"/>
                        </a:rPr>
                        <m:t> = </m:t>
                      </m:r>
                      <m:r>
                        <m:rPr>
                          <m:sty m:val="p"/>
                        </m:rPr>
                        <a:rPr lang="en-US" sz="3600" i="1" dirty="0" smtClean="0">
                          <a:latin typeface="Cambria Math" panose="02040503050406030204" pitchFamily="18" charset="0"/>
                        </a:rPr>
                        <m:t>arctan</m:t>
                      </m:r>
                      <m:r>
                        <a:rPr lang="en-US" sz="3600" b="0" i="1" dirty="0" smtClean="0">
                          <a:latin typeface="Cambria Math" panose="02040503050406030204" pitchFamily="18" charset="0"/>
                        </a:rPr>
                        <m:t> </m:t>
                      </m:r>
                      <m:r>
                        <a:rPr lang="en-ID" sz="3600" i="1" dirty="0" smtClean="0">
                          <a:latin typeface="Cambria Math" panose="02040503050406030204" pitchFamily="18" charset="0"/>
                        </a:rPr>
                        <m:t>⁡</m:t>
                      </m:r>
                      <m:d>
                        <m:dPr>
                          <m:ctrlPr>
                            <a:rPr lang="en-ID" sz="3600" i="1" dirty="0" smtClean="0">
                              <a:latin typeface="Cambria Math" panose="02040503050406030204" pitchFamily="18" charset="0"/>
                            </a:rPr>
                          </m:ctrlPr>
                        </m:dPr>
                        <m:e>
                          <m:f>
                            <m:fPr>
                              <m:ctrlPr>
                                <a:rPr lang="en-ID" sz="3600" i="1" dirty="0" smtClean="0">
                                  <a:latin typeface="Cambria Math" panose="02040503050406030204" pitchFamily="18" charset="0"/>
                                </a:rPr>
                              </m:ctrlPr>
                            </m:fPr>
                            <m:num>
                              <m:sSub>
                                <m:sSubPr>
                                  <m:ctrlPr>
                                    <a:rPr lang="en-ID" sz="3600" i="1" dirty="0" smtClean="0">
                                      <a:latin typeface="Cambria Math" panose="02040503050406030204" pitchFamily="18" charset="0"/>
                                    </a:rPr>
                                  </m:ctrlPr>
                                </m:sSubPr>
                                <m:e>
                                  <m:r>
                                    <a:rPr lang="en-US" sz="3600" b="0" i="1" dirty="0" smtClean="0">
                                      <a:latin typeface="Cambria Math" panose="02040503050406030204" pitchFamily="18" charset="0"/>
                                    </a:rPr>
                                    <m:t>𝑦</m:t>
                                  </m:r>
                                </m:e>
                                <m:sub>
                                  <m:r>
                                    <a:rPr lang="en-US" sz="3600" b="0" i="1" dirty="0" smtClean="0">
                                      <a:latin typeface="Cambria Math" panose="02040503050406030204" pitchFamily="18" charset="0"/>
                                    </a:rPr>
                                    <m:t>𝑟𝑎𝑛𝑑</m:t>
                                  </m:r>
                                </m:sub>
                              </m:sSub>
                              <m:r>
                                <a:rPr lang="en-US" sz="3600" b="0" i="1" dirty="0" smtClean="0">
                                  <a:latin typeface="Cambria Math" panose="02040503050406030204" pitchFamily="18" charset="0"/>
                                </a:rPr>
                                <m:t>− </m:t>
                              </m:r>
                              <m:sSub>
                                <m:sSubPr>
                                  <m:ctrlPr>
                                    <a:rPr lang="en-US" sz="3600" b="0" i="1" dirty="0" smtClean="0">
                                      <a:latin typeface="Cambria Math" panose="02040503050406030204" pitchFamily="18" charset="0"/>
                                    </a:rPr>
                                  </m:ctrlPr>
                                </m:sSubPr>
                                <m:e>
                                  <m:r>
                                    <a:rPr lang="en-US" sz="3600" b="0" i="1" dirty="0" smtClean="0">
                                      <a:latin typeface="Cambria Math" panose="02040503050406030204" pitchFamily="18" charset="0"/>
                                    </a:rPr>
                                    <m:t>𝑦</m:t>
                                  </m:r>
                                </m:e>
                                <m:sub>
                                  <m:r>
                                    <a:rPr lang="en-US" sz="3600" b="0" i="1" dirty="0" smtClean="0">
                                      <a:latin typeface="Cambria Math" panose="02040503050406030204" pitchFamily="18" charset="0"/>
                                    </a:rPr>
                                    <m:t>𝑛𝑒𝑎𝑟𝑒𝑠𝑡</m:t>
                                  </m:r>
                                </m:sub>
                              </m:sSub>
                            </m:num>
                            <m:den>
                              <m:sSub>
                                <m:sSubPr>
                                  <m:ctrlPr>
                                    <a:rPr lang="en-US" sz="3600" b="0" i="1" dirty="0" smtClean="0">
                                      <a:latin typeface="Cambria Math" panose="02040503050406030204" pitchFamily="18" charset="0"/>
                                    </a:rPr>
                                  </m:ctrlPr>
                                </m:sSubPr>
                                <m:e>
                                  <m:r>
                                    <a:rPr lang="en-US" sz="3600" b="0" i="1" dirty="0" smtClean="0">
                                      <a:latin typeface="Cambria Math" panose="02040503050406030204" pitchFamily="18" charset="0"/>
                                    </a:rPr>
                                    <m:t>𝑥</m:t>
                                  </m:r>
                                </m:e>
                                <m:sub>
                                  <m:r>
                                    <a:rPr lang="en-US" sz="3600" b="0" i="1" dirty="0" smtClean="0">
                                      <a:latin typeface="Cambria Math" panose="02040503050406030204" pitchFamily="18" charset="0"/>
                                    </a:rPr>
                                    <m:t>𝑟𝑎𝑛𝑑</m:t>
                                  </m:r>
                                </m:sub>
                              </m:sSub>
                              <m:r>
                                <a:rPr lang="en-US" sz="3600" b="0" i="1" dirty="0" smtClean="0">
                                  <a:latin typeface="Cambria Math" panose="02040503050406030204" pitchFamily="18" charset="0"/>
                                </a:rPr>
                                <m:t>− </m:t>
                              </m:r>
                              <m:sSub>
                                <m:sSubPr>
                                  <m:ctrlPr>
                                    <a:rPr lang="en-US" sz="3600" b="0" i="1" dirty="0" smtClean="0">
                                      <a:latin typeface="Cambria Math" panose="02040503050406030204" pitchFamily="18" charset="0"/>
                                    </a:rPr>
                                  </m:ctrlPr>
                                </m:sSubPr>
                                <m:e>
                                  <m:r>
                                    <a:rPr lang="en-US" sz="3600" b="0" i="1" dirty="0" smtClean="0">
                                      <a:latin typeface="Cambria Math" panose="02040503050406030204" pitchFamily="18" charset="0"/>
                                    </a:rPr>
                                    <m:t>𝑥</m:t>
                                  </m:r>
                                </m:e>
                                <m:sub>
                                  <m:r>
                                    <a:rPr lang="en-US" sz="3600" b="0" i="1" dirty="0" smtClean="0">
                                      <a:latin typeface="Cambria Math" panose="02040503050406030204" pitchFamily="18" charset="0"/>
                                    </a:rPr>
                                    <m:t>𝑛𝑒𝑎𝑟𝑒𝑠𝑡</m:t>
                                  </m:r>
                                </m:sub>
                              </m:sSub>
                            </m:den>
                          </m:f>
                        </m:e>
                      </m:d>
                    </m:oMath>
                  </m:oMathPara>
                </a14:m>
                <a:endParaRPr lang="en-ID" sz="3600" dirty="0">
                  <a:latin typeface="Math"/>
                </a:endParaRPr>
              </a:p>
              <a:p>
                <a:pPr marL="0" indent="0" algn="ctr">
                  <a:buNone/>
                </a:pPr>
                <a:endParaRPr lang="en-ID" sz="3600" dirty="0">
                  <a:latin typeface="Math"/>
                </a:endParaRPr>
              </a:p>
              <a:p>
                <a:pPr marL="0" indent="0" algn="ctr">
                  <a:buNone/>
                </a:pPr>
                <a14:m>
                  <m:oMath xmlns:m="http://schemas.openxmlformats.org/officeDocument/2006/math">
                    <m:sSub>
                      <m:sSubPr>
                        <m:ctrlPr>
                          <a:rPr lang="en-ID" sz="360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𝑛𝑒𝑤</m:t>
                        </m:r>
                      </m:sub>
                    </m:sSub>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𝑛𝑒𝑎𝑟𝑒𝑠𝑡</m:t>
                        </m:r>
                      </m:sub>
                    </m:sSub>
                    <m:r>
                      <a:rPr lang="en-US" sz="3600" b="0" i="1" smtClean="0">
                        <a:latin typeface="Cambria Math" panose="02040503050406030204" pitchFamily="18" charset="0"/>
                      </a:rPr>
                      <m:t>+</m:t>
                    </m:r>
                  </m:oMath>
                </a14:m>
                <a:r>
                  <a:rPr lang="en-ID" sz="3600" dirty="0">
                    <a:latin typeface="Math"/>
                  </a:rPr>
                  <a:t> </a:t>
                </a:r>
                <a:r>
                  <a:rPr lang="en-ID" sz="3600" dirty="0" err="1">
                    <a:latin typeface="Cambria Math" panose="02040503050406030204" pitchFamily="18" charset="0"/>
                    <a:ea typeface="Cambria Math" panose="02040503050406030204" pitchFamily="18" charset="0"/>
                  </a:rPr>
                  <a:t>step_size</a:t>
                </a:r>
                <a:r>
                  <a:rPr lang="en-ID" sz="3600" dirty="0">
                    <a:latin typeface="Cambria Math" panose="02040503050406030204" pitchFamily="18" charset="0"/>
                    <a:ea typeface="Cambria Math" panose="02040503050406030204" pitchFamily="18" charset="0"/>
                  </a:rPr>
                  <a:t> . cos (</a:t>
                </a:r>
                <a14:m>
                  <m:oMath xmlns:m="http://schemas.openxmlformats.org/officeDocument/2006/math">
                    <m:r>
                      <a:rPr lang="el-GR" sz="3600" i="1" dirty="0">
                        <a:latin typeface="Cambria Math" panose="02040503050406030204" pitchFamily="18" charset="0"/>
                      </a:rPr>
                      <m:t>𝛩</m:t>
                    </m:r>
                  </m:oMath>
                </a14:m>
                <a:r>
                  <a:rPr lang="en-ID" sz="3600" dirty="0">
                    <a:latin typeface="Cambria Math" panose="02040503050406030204" pitchFamily="18" charset="0"/>
                    <a:ea typeface="Cambria Math" panose="02040503050406030204" pitchFamily="18" charset="0"/>
                  </a:rPr>
                  <a:t>)</a:t>
                </a:r>
              </a:p>
              <a:p>
                <a:pPr marL="0" indent="0" algn="ctr">
                  <a:buNone/>
                </a:pPr>
                <a:endParaRPr lang="en-ID" sz="3600"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sSub>
                      <m:sSubPr>
                        <m:ctrlPr>
                          <a:rPr lang="en-ID" sz="360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𝑛𝑒𝑤</m:t>
                        </m:r>
                      </m:sub>
                    </m:sSub>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𝑛𝑒𝑎𝑟𝑒𝑠𝑡</m:t>
                        </m:r>
                      </m:sub>
                    </m:sSub>
                    <m:r>
                      <a:rPr lang="en-US" sz="3600" b="0" i="1" smtClean="0">
                        <a:latin typeface="Cambria Math" panose="02040503050406030204" pitchFamily="18" charset="0"/>
                      </a:rPr>
                      <m:t>+</m:t>
                    </m:r>
                  </m:oMath>
                </a14:m>
                <a:r>
                  <a:rPr lang="en-ID" sz="3600" dirty="0">
                    <a:latin typeface="Math"/>
                  </a:rPr>
                  <a:t> </a:t>
                </a:r>
                <a:r>
                  <a:rPr lang="en-ID" sz="3600" dirty="0" err="1">
                    <a:latin typeface="Cambria Math" panose="02040503050406030204" pitchFamily="18" charset="0"/>
                    <a:ea typeface="Cambria Math" panose="02040503050406030204" pitchFamily="18" charset="0"/>
                  </a:rPr>
                  <a:t>step_size</a:t>
                </a:r>
                <a:r>
                  <a:rPr lang="en-ID" sz="3600" dirty="0">
                    <a:latin typeface="Cambria Math" panose="02040503050406030204" pitchFamily="18" charset="0"/>
                    <a:ea typeface="Cambria Math" panose="02040503050406030204" pitchFamily="18" charset="0"/>
                  </a:rPr>
                  <a:t> . sin (</a:t>
                </a:r>
                <a14:m>
                  <m:oMath xmlns:m="http://schemas.openxmlformats.org/officeDocument/2006/math">
                    <m:r>
                      <a:rPr lang="el-GR" sz="3600" i="1" dirty="0">
                        <a:latin typeface="Cambria Math" panose="02040503050406030204" pitchFamily="18" charset="0"/>
                      </a:rPr>
                      <m:t>𝛩</m:t>
                    </m:r>
                  </m:oMath>
                </a14:m>
                <a:r>
                  <a:rPr lang="en-ID" sz="3600" dirty="0">
                    <a:latin typeface="Cambria Math" panose="02040503050406030204" pitchFamily="18" charset="0"/>
                    <a:ea typeface="Cambria Math" panose="02040503050406030204" pitchFamily="18" charset="0"/>
                  </a:rPr>
                  <a:t>)</a:t>
                </a:r>
              </a:p>
            </p:txBody>
          </p:sp>
        </mc:Choice>
        <mc:Fallback>
          <p:sp>
            <p:nvSpPr>
              <p:cNvPr id="3" name="Content Placeholder 2">
                <a:extLst>
                  <a:ext uri="{FF2B5EF4-FFF2-40B4-BE49-F238E27FC236}">
                    <a16:creationId xmlns:a16="http://schemas.microsoft.com/office/drawing/2014/main" id="{E9A1AF66-E3BE-A2AC-EB17-29CBDDB87F3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305242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D985-EF4D-D394-7869-A797C58409A6}"/>
              </a:ext>
            </a:extLst>
          </p:cNvPr>
          <p:cNvSpPr>
            <a:spLocks noGrp="1"/>
          </p:cNvSpPr>
          <p:nvPr>
            <p:ph type="title"/>
          </p:nvPr>
        </p:nvSpPr>
        <p:spPr/>
        <p:txBody>
          <a:bodyPr/>
          <a:lstStyle/>
          <a:p>
            <a:r>
              <a:rPr lang="en-US" dirty="0"/>
              <a:t>Code Explanation</a:t>
            </a:r>
            <a:endParaRPr lang="en-ID" dirty="0"/>
          </a:p>
        </p:txBody>
      </p:sp>
      <p:sp>
        <p:nvSpPr>
          <p:cNvPr id="3" name="Content Placeholder 2">
            <a:extLst>
              <a:ext uri="{FF2B5EF4-FFF2-40B4-BE49-F238E27FC236}">
                <a16:creationId xmlns:a16="http://schemas.microsoft.com/office/drawing/2014/main" id="{68D45FAE-68B5-C090-1801-97F8CB4A2518}"/>
              </a:ext>
            </a:extLst>
          </p:cNvPr>
          <p:cNvSpPr>
            <a:spLocks noGrp="1"/>
          </p:cNvSpPr>
          <p:nvPr>
            <p:ph idx="1"/>
          </p:nvPr>
        </p:nvSpPr>
        <p:spPr/>
        <p:txBody>
          <a:bodyPr/>
          <a:lstStyle/>
          <a:p>
            <a:r>
              <a:rPr lang="en-US" dirty="0"/>
              <a:t>Using </a:t>
            </a:r>
            <a:r>
              <a:rPr lang="en-US" dirty="0" err="1"/>
              <a:t>PyPi</a:t>
            </a:r>
            <a:r>
              <a:rPr lang="en-ID" dirty="0"/>
              <a:t> such as:</a:t>
            </a:r>
            <a:endParaRPr lang="en-US" dirty="0"/>
          </a:p>
          <a:p>
            <a:pPr marL="0" indent="0" algn="just">
              <a:buNone/>
            </a:pPr>
            <a:r>
              <a:rPr lang="en-US" sz="1600" dirty="0">
                <a:solidFill>
                  <a:srgbClr val="FF0000"/>
                </a:solidFill>
              </a:rPr>
              <a:t>Random</a:t>
            </a:r>
            <a:r>
              <a:rPr lang="en-US" sz="1600" dirty="0"/>
              <a:t>: Python’s build-in library for generating random numbers and sequences.</a:t>
            </a:r>
          </a:p>
          <a:p>
            <a:pPr marL="0" indent="0" algn="just">
              <a:buNone/>
            </a:pPr>
            <a:r>
              <a:rPr lang="en-US" sz="1600" dirty="0">
                <a:solidFill>
                  <a:srgbClr val="FF0000"/>
                </a:solidFill>
              </a:rPr>
              <a:t>Math</a:t>
            </a:r>
            <a:r>
              <a:rPr lang="en-US" sz="1600" dirty="0"/>
              <a:t>: Python’s build in library providing mathematical functions and constants.</a:t>
            </a:r>
          </a:p>
          <a:p>
            <a:pPr marL="0" indent="0" algn="just">
              <a:buNone/>
            </a:pPr>
            <a:r>
              <a:rPr lang="en-ID" sz="1600" dirty="0" err="1">
                <a:solidFill>
                  <a:srgbClr val="FF0000"/>
                </a:solidFill>
              </a:rPr>
              <a:t>Heapq</a:t>
            </a:r>
            <a:r>
              <a:rPr lang="en-ID" sz="1600" dirty="0"/>
              <a:t>: Python’s build in library for heap queue algorithm implementations, used here for priority queue </a:t>
            </a:r>
            <a:r>
              <a:rPr lang="en-ID" sz="1600" dirty="0" err="1"/>
              <a:t>fungtionalities</a:t>
            </a:r>
            <a:r>
              <a:rPr lang="en-ID" sz="1600" dirty="0"/>
              <a:t>.</a:t>
            </a:r>
          </a:p>
          <a:p>
            <a:pPr marL="0" indent="0" algn="just">
              <a:buNone/>
            </a:pPr>
            <a:r>
              <a:rPr lang="en-ID" sz="1600" dirty="0" err="1">
                <a:solidFill>
                  <a:srgbClr val="FF0000"/>
                </a:solidFill>
              </a:rPr>
              <a:t>Mathplotlib</a:t>
            </a:r>
            <a:r>
              <a:rPr lang="en-ID" sz="1600" dirty="0"/>
              <a:t>: A plotting library for creating static, animated and interactive visualizations in python.</a:t>
            </a:r>
          </a:p>
          <a:p>
            <a:pPr marL="0" indent="0" algn="just">
              <a:buNone/>
            </a:pPr>
            <a:r>
              <a:rPr lang="en-ID" sz="1600" dirty="0" err="1">
                <a:solidFill>
                  <a:srgbClr val="FF0000"/>
                </a:solidFill>
              </a:rPr>
              <a:t>Numpy</a:t>
            </a:r>
            <a:r>
              <a:rPr lang="en-ID" sz="1600" dirty="0"/>
              <a:t>: Numerical computing in python.</a:t>
            </a:r>
          </a:p>
          <a:p>
            <a:pPr marL="0" indent="0" algn="just">
              <a:buNone/>
            </a:pPr>
            <a:r>
              <a:rPr lang="en-ID" sz="1600" dirty="0">
                <a:solidFill>
                  <a:srgbClr val="FF0000"/>
                </a:solidFill>
              </a:rPr>
              <a:t>PIL</a:t>
            </a:r>
            <a:r>
              <a:rPr lang="en-ID" sz="1600" dirty="0"/>
              <a:t> (Python Imaging Library): Opening, manipulating, and saving many different image file</a:t>
            </a:r>
          </a:p>
        </p:txBody>
      </p:sp>
      <p:pic>
        <p:nvPicPr>
          <p:cNvPr id="5" name="Picture 4">
            <a:extLst>
              <a:ext uri="{FF2B5EF4-FFF2-40B4-BE49-F238E27FC236}">
                <a16:creationId xmlns:a16="http://schemas.microsoft.com/office/drawing/2014/main" id="{AC8B6F6B-E2AA-C4AF-98B8-44ED3F30D749}"/>
              </a:ext>
            </a:extLst>
          </p:cNvPr>
          <p:cNvPicPr>
            <a:picLocks noChangeAspect="1"/>
          </p:cNvPicPr>
          <p:nvPr/>
        </p:nvPicPr>
        <p:blipFill>
          <a:blip r:embed="rId2"/>
          <a:stretch>
            <a:fillRect/>
          </a:stretch>
        </p:blipFill>
        <p:spPr>
          <a:xfrm>
            <a:off x="5807466" y="4540003"/>
            <a:ext cx="5763429" cy="1771897"/>
          </a:xfrm>
          <a:prstGeom prst="rect">
            <a:avLst/>
          </a:prstGeom>
        </p:spPr>
      </p:pic>
    </p:spTree>
    <p:extLst>
      <p:ext uri="{BB962C8B-B14F-4D97-AF65-F5344CB8AC3E}">
        <p14:creationId xmlns:p14="http://schemas.microsoft.com/office/powerpoint/2010/main" val="261272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C9DC5169-8019-D124-987B-7AB7E9B5D7CC}"/>
              </a:ext>
            </a:extLst>
          </p:cNvPr>
          <p:cNvSpPr>
            <a:spLocks noGrp="1"/>
          </p:cNvSpPr>
          <p:nvPr>
            <p:ph type="subTitle" idx="1"/>
          </p:nvPr>
        </p:nvSpPr>
        <p:spPr>
          <a:xfrm>
            <a:off x="521494" y="365125"/>
            <a:ext cx="6125369" cy="5768975"/>
          </a:xfrm>
        </p:spPr>
        <p:txBody>
          <a:bodyPr>
            <a:normAutofit fontScale="92500" lnSpcReduction="10000"/>
          </a:bodyPr>
          <a:lstStyle/>
          <a:p>
            <a:pPr algn="just">
              <a:lnSpc>
                <a:spcPct val="110000"/>
              </a:lnSpc>
            </a:pPr>
            <a:r>
              <a:rPr lang="en-US" sz="1800" b="1" dirty="0">
                <a:latin typeface="+mn-lt"/>
              </a:rPr>
              <a:t>Node Class &amp; Distance Function:</a:t>
            </a:r>
          </a:p>
          <a:p>
            <a:pPr algn="just">
              <a:lnSpc>
                <a:spcPct val="110000"/>
              </a:lnSpc>
            </a:pPr>
            <a:r>
              <a:rPr lang="en-US" sz="1800" dirty="0">
                <a:latin typeface="+mn-lt"/>
              </a:rPr>
              <a:t>Class Node represents points in 2D space with coordinates (x, y) and a parent node for tree structure. distance function computes Euclidean distance between two nodes, essential for measuring distances in path planning.</a:t>
            </a:r>
          </a:p>
          <a:p>
            <a:pPr algn="just">
              <a:lnSpc>
                <a:spcPct val="110000"/>
              </a:lnSpc>
            </a:pPr>
            <a:endParaRPr lang="en-US" sz="1800" dirty="0">
              <a:latin typeface="+mn-lt"/>
            </a:endParaRPr>
          </a:p>
          <a:p>
            <a:pPr algn="just">
              <a:lnSpc>
                <a:spcPct val="110000"/>
              </a:lnSpc>
            </a:pPr>
            <a:r>
              <a:rPr lang="en-US" sz="1800" b="1" dirty="0">
                <a:latin typeface="+mn-lt"/>
              </a:rPr>
              <a:t>Obstacle Handling Functions:</a:t>
            </a:r>
          </a:p>
          <a:p>
            <a:pPr algn="just">
              <a:lnSpc>
                <a:spcPct val="110000"/>
              </a:lnSpc>
            </a:pPr>
            <a:r>
              <a:rPr lang="en-US" sz="1800" dirty="0" err="1">
                <a:latin typeface="+mn-lt"/>
              </a:rPr>
              <a:t>is_in_obstacle</a:t>
            </a:r>
            <a:r>
              <a:rPr lang="en-US" sz="1800" dirty="0">
                <a:latin typeface="+mn-lt"/>
              </a:rPr>
              <a:t> checks if a point is within an obstacle using an inflated obstacle map. </a:t>
            </a:r>
            <a:r>
              <a:rPr lang="en-US" sz="1800" dirty="0" err="1">
                <a:latin typeface="+mn-lt"/>
              </a:rPr>
              <a:t>line_in_obstacle</a:t>
            </a:r>
            <a:r>
              <a:rPr lang="en-US" sz="1800" dirty="0">
                <a:latin typeface="+mn-lt"/>
              </a:rPr>
              <a:t> uses </a:t>
            </a:r>
            <a:r>
              <a:rPr lang="en-US" sz="1800" dirty="0" err="1">
                <a:latin typeface="+mn-lt"/>
              </a:rPr>
              <a:t>Bresenham's</a:t>
            </a:r>
            <a:r>
              <a:rPr lang="en-US" sz="1800" dirty="0">
                <a:latin typeface="+mn-lt"/>
              </a:rPr>
              <a:t> algorithm to detect if a straight line between two points intersects with obstacles on an inflated map, crucial for validating potential paths in grid-based environments.</a:t>
            </a:r>
          </a:p>
          <a:p>
            <a:pPr algn="just">
              <a:lnSpc>
                <a:spcPct val="150000"/>
              </a:lnSpc>
            </a:pPr>
            <a:endParaRPr lang="en-US" sz="1800" dirty="0">
              <a:latin typeface="+mn-lt"/>
            </a:endParaRPr>
          </a:p>
          <a:p>
            <a:pPr algn="just">
              <a:lnSpc>
                <a:spcPct val="150000"/>
              </a:lnSpc>
            </a:pPr>
            <a:r>
              <a:rPr lang="en-US" sz="1800" dirty="0">
                <a:latin typeface="+mn-lt"/>
              </a:rPr>
              <a:t>These functions, integrated into path planning algorithms like RRT, provide foundational support for node representation, distance calculation, and obstacle detection necessary for generating feasible paths in complex environments. </a:t>
            </a:r>
          </a:p>
        </p:txBody>
      </p:sp>
      <p:pic>
        <p:nvPicPr>
          <p:cNvPr id="3" name="Picture 2">
            <a:extLst>
              <a:ext uri="{FF2B5EF4-FFF2-40B4-BE49-F238E27FC236}">
                <a16:creationId xmlns:a16="http://schemas.microsoft.com/office/drawing/2014/main" id="{17AADD6C-1D17-069E-1FA5-0E9FB7B63C84}"/>
              </a:ext>
            </a:extLst>
          </p:cNvPr>
          <p:cNvPicPr>
            <a:picLocks noChangeAspect="1"/>
          </p:cNvPicPr>
          <p:nvPr/>
        </p:nvPicPr>
        <p:blipFill>
          <a:blip r:embed="rId2"/>
          <a:stretch>
            <a:fillRect/>
          </a:stretch>
        </p:blipFill>
        <p:spPr>
          <a:xfrm>
            <a:off x="6646863" y="278590"/>
            <a:ext cx="5167324" cy="6286515"/>
          </a:xfrm>
          <a:prstGeom prst="rect">
            <a:avLst/>
          </a:prstGeom>
        </p:spPr>
      </p:pic>
    </p:spTree>
    <p:extLst>
      <p:ext uri="{BB962C8B-B14F-4D97-AF65-F5344CB8AC3E}">
        <p14:creationId xmlns:p14="http://schemas.microsoft.com/office/powerpoint/2010/main" val="424618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5EAE03AD-31F9-4A6B-2C68-38E5FDE254A8}"/>
              </a:ext>
            </a:extLst>
          </p:cNvPr>
          <p:cNvSpPr>
            <a:spLocks noGrp="1"/>
          </p:cNvSpPr>
          <p:nvPr>
            <p:ph type="subTitle" idx="1"/>
          </p:nvPr>
        </p:nvSpPr>
        <p:spPr>
          <a:xfrm>
            <a:off x="671514" y="365125"/>
            <a:ext cx="6176962" cy="6007100"/>
          </a:xfrm>
        </p:spPr>
        <p:txBody>
          <a:bodyPr>
            <a:normAutofit lnSpcReduction="10000"/>
          </a:bodyPr>
          <a:lstStyle/>
          <a:p>
            <a:pPr algn="just">
              <a:lnSpc>
                <a:spcPct val="150000"/>
              </a:lnSpc>
            </a:pPr>
            <a:r>
              <a:rPr lang="en-US" sz="1300" b="1" dirty="0" err="1"/>
              <a:t>nearest_node</a:t>
            </a:r>
            <a:r>
              <a:rPr lang="en-US" sz="1300" b="1" dirty="0"/>
              <a:t> Function:</a:t>
            </a:r>
            <a:r>
              <a:rPr lang="en-US" sz="1300" dirty="0"/>
              <a:t> Finds the nearest node in a tree (tree) to a given random node (</a:t>
            </a:r>
            <a:r>
              <a:rPr lang="en-US" sz="1300" dirty="0" err="1"/>
              <a:t>random_node</a:t>
            </a:r>
            <a:r>
              <a:rPr lang="en-US" sz="1300" dirty="0"/>
              <a:t>) based on Euclidean distance using Python's min function with a lambda expression.</a:t>
            </a:r>
          </a:p>
          <a:p>
            <a:pPr algn="just">
              <a:lnSpc>
                <a:spcPct val="150000"/>
              </a:lnSpc>
            </a:pPr>
            <a:r>
              <a:rPr lang="en-US" sz="1300" b="1" dirty="0" err="1"/>
              <a:t>get_new_node</a:t>
            </a:r>
            <a:r>
              <a:rPr lang="en-US" sz="1300" b="1" dirty="0"/>
              <a:t> Function:</a:t>
            </a:r>
            <a:r>
              <a:rPr lang="en-US" sz="1300" dirty="0"/>
              <a:t> Generates a new node (</a:t>
            </a:r>
            <a:r>
              <a:rPr lang="en-US" sz="1300" dirty="0" err="1"/>
              <a:t>new_node</a:t>
            </a:r>
            <a:r>
              <a:rPr lang="en-US" sz="1300" dirty="0"/>
              <a:t>) from a nearest node (nearest) towards a random node (</a:t>
            </a:r>
            <a:r>
              <a:rPr lang="en-US" sz="1300" dirty="0" err="1"/>
              <a:t>random_node</a:t>
            </a:r>
            <a:r>
              <a:rPr lang="en-US" sz="1300" dirty="0"/>
              <a:t>) by a specified step size (</a:t>
            </a:r>
            <a:r>
              <a:rPr lang="en-US" sz="1300" dirty="0" err="1"/>
              <a:t>step_size</a:t>
            </a:r>
            <a:r>
              <a:rPr lang="en-US" sz="1300" dirty="0"/>
              <a:t>). Calculates new coordinates based on the direction angle (theta) computed using math.atan2.</a:t>
            </a:r>
          </a:p>
          <a:p>
            <a:pPr algn="just">
              <a:lnSpc>
                <a:spcPct val="150000"/>
              </a:lnSpc>
            </a:pPr>
            <a:r>
              <a:rPr lang="en-US" sz="1300" b="1" dirty="0"/>
              <a:t>rewire Function: </a:t>
            </a:r>
            <a:r>
              <a:rPr lang="en-US" sz="1300" dirty="0"/>
              <a:t>Updates the parent-child relationships in the tree (tree) to potentially optimize paths. Checks if connecting </a:t>
            </a:r>
            <a:r>
              <a:rPr lang="en-US" sz="1300" dirty="0" err="1"/>
              <a:t>new_node</a:t>
            </a:r>
            <a:r>
              <a:rPr lang="en-US" sz="1300" dirty="0"/>
              <a:t> to an existing node (node) reduces the path cost (</a:t>
            </a:r>
            <a:r>
              <a:rPr lang="en-US" sz="1300" dirty="0" err="1"/>
              <a:t>new_cost</a:t>
            </a:r>
            <a:r>
              <a:rPr lang="en-US" sz="1300" dirty="0"/>
              <a:t>) compared to the current cost (</a:t>
            </a:r>
            <a:r>
              <a:rPr lang="en-US" sz="1300" dirty="0" err="1"/>
              <a:t>current_cost</a:t>
            </a:r>
            <a:r>
              <a:rPr lang="en-US" sz="1300" dirty="0"/>
              <a:t>). Uses obstacle checking (</a:t>
            </a:r>
            <a:r>
              <a:rPr lang="en-US" sz="1300" dirty="0" err="1"/>
              <a:t>line_in_obstacle</a:t>
            </a:r>
            <a:r>
              <a:rPr lang="en-US" sz="1300" dirty="0"/>
              <a:t>) and distance calculations.</a:t>
            </a:r>
          </a:p>
          <a:p>
            <a:pPr algn="just">
              <a:lnSpc>
                <a:spcPct val="150000"/>
              </a:lnSpc>
            </a:pPr>
            <a:r>
              <a:rPr lang="en-US" sz="1300" b="1" dirty="0" err="1"/>
              <a:t>get_path</a:t>
            </a:r>
            <a:r>
              <a:rPr lang="en-US" sz="1300" b="1" dirty="0"/>
              <a:t> Function:</a:t>
            </a:r>
            <a:r>
              <a:rPr lang="en-US" sz="1300" dirty="0"/>
              <a:t> Constructs a path from a goal node (</a:t>
            </a:r>
            <a:r>
              <a:rPr lang="en-US" sz="1300" dirty="0" err="1"/>
              <a:t>goal_node</a:t>
            </a:r>
            <a:r>
              <a:rPr lang="en-US" sz="1300" dirty="0"/>
              <a:t>) back to the start node (None) by tracing through parent links. Returns the path in reverse order.</a:t>
            </a:r>
          </a:p>
          <a:p>
            <a:pPr algn="just">
              <a:lnSpc>
                <a:spcPct val="150000"/>
              </a:lnSpc>
            </a:pPr>
            <a:r>
              <a:rPr lang="en-US" sz="1300" b="1" dirty="0" err="1"/>
              <a:t>plot_rrt_star</a:t>
            </a:r>
            <a:r>
              <a:rPr lang="en-US" sz="1300" b="1" dirty="0"/>
              <a:t> Function: </a:t>
            </a:r>
            <a:r>
              <a:rPr lang="en-US" sz="1300" dirty="0"/>
              <a:t>Visualizes the RRT* algorithm's progress and resulting path using Matplotlib. Plots nodes (tree) in blue, connections in black, and final path (path) in red. Can overlay an obstacle map (</a:t>
            </a:r>
            <a:r>
              <a:rPr lang="en-US" sz="1300" dirty="0" err="1"/>
              <a:t>obstacle_map</a:t>
            </a:r>
            <a:r>
              <a:rPr lang="en-US" sz="1300" dirty="0"/>
              <a:t>) if provided.</a:t>
            </a:r>
          </a:p>
          <a:p>
            <a:pPr algn="just">
              <a:lnSpc>
                <a:spcPct val="150000"/>
              </a:lnSpc>
            </a:pPr>
            <a:r>
              <a:rPr lang="en-US" sz="1300" dirty="0"/>
              <a:t>These functions collectively implement core functionalities of the RRT* path planning algorithm, enabling node manipulation, path optimization, and visualization in grid-based environments with obstacles.</a:t>
            </a:r>
            <a:endParaRPr lang="en-ID" sz="1300" dirty="0"/>
          </a:p>
        </p:txBody>
      </p:sp>
      <p:pic>
        <p:nvPicPr>
          <p:cNvPr id="3" name="Picture 2">
            <a:extLst>
              <a:ext uri="{FF2B5EF4-FFF2-40B4-BE49-F238E27FC236}">
                <a16:creationId xmlns:a16="http://schemas.microsoft.com/office/drawing/2014/main" id="{4CF1B65D-842C-5AE5-B422-7D5DE4C569DD}"/>
              </a:ext>
            </a:extLst>
          </p:cNvPr>
          <p:cNvPicPr>
            <a:picLocks noChangeAspect="1"/>
          </p:cNvPicPr>
          <p:nvPr/>
        </p:nvPicPr>
        <p:blipFill>
          <a:blip r:embed="rId2"/>
          <a:stretch>
            <a:fillRect/>
          </a:stretch>
        </p:blipFill>
        <p:spPr>
          <a:xfrm>
            <a:off x="6779419" y="365125"/>
            <a:ext cx="5345924" cy="6007100"/>
          </a:xfrm>
          <a:prstGeom prst="rect">
            <a:avLst/>
          </a:prstGeom>
        </p:spPr>
      </p:pic>
    </p:spTree>
    <p:extLst>
      <p:ext uri="{BB962C8B-B14F-4D97-AF65-F5344CB8AC3E}">
        <p14:creationId xmlns:p14="http://schemas.microsoft.com/office/powerpoint/2010/main" val="3966420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9E06853C-73D4-6E91-9DF0-50868582DEC3}"/>
              </a:ext>
            </a:extLst>
          </p:cNvPr>
          <p:cNvSpPr>
            <a:spLocks noGrp="1"/>
          </p:cNvSpPr>
          <p:nvPr>
            <p:ph type="subTitle" idx="1"/>
          </p:nvPr>
        </p:nvSpPr>
        <p:spPr>
          <a:xfrm>
            <a:off x="442211" y="365124"/>
            <a:ext cx="6308634" cy="5948363"/>
          </a:xfrm>
        </p:spPr>
        <p:txBody>
          <a:bodyPr>
            <a:noAutofit/>
          </a:bodyPr>
          <a:lstStyle/>
          <a:p>
            <a:pPr algn="just">
              <a:lnSpc>
                <a:spcPct val="150000"/>
              </a:lnSpc>
            </a:pPr>
            <a:r>
              <a:rPr lang="en-US" sz="1100" b="1" dirty="0"/>
              <a:t>Setup: </a:t>
            </a:r>
            <a:r>
              <a:rPr lang="en-US" sz="1100" dirty="0"/>
              <a:t>Initializes parameters like </a:t>
            </a:r>
            <a:r>
              <a:rPr lang="en-US" sz="1100" dirty="0" err="1"/>
              <a:t>num_nodes</a:t>
            </a:r>
            <a:r>
              <a:rPr lang="en-US" sz="1100" dirty="0"/>
              <a:t>, </a:t>
            </a:r>
            <a:r>
              <a:rPr lang="en-US" sz="1100" dirty="0" err="1"/>
              <a:t>step_size</a:t>
            </a:r>
            <a:r>
              <a:rPr lang="en-US" sz="1100" dirty="0"/>
              <a:t>, radius, </a:t>
            </a:r>
            <a:r>
              <a:rPr lang="en-US" sz="1100" dirty="0" err="1"/>
              <a:t>x_max</a:t>
            </a:r>
            <a:r>
              <a:rPr lang="en-US" sz="1100" dirty="0"/>
              <a:t>, </a:t>
            </a:r>
            <a:r>
              <a:rPr lang="en-US" sz="1100" dirty="0" err="1"/>
              <a:t>y_max</a:t>
            </a:r>
            <a:r>
              <a:rPr lang="en-US" sz="1100" dirty="0"/>
              <a:t>, and loads an obstacle map (Obsticle.png) converted to grayscale (</a:t>
            </a:r>
            <a:r>
              <a:rPr lang="en-US" sz="1100" dirty="0" err="1"/>
              <a:t>original_image</a:t>
            </a:r>
            <a:r>
              <a:rPr lang="en-US" sz="1100" dirty="0"/>
              <a:t>) and represented as a </a:t>
            </a:r>
            <a:r>
              <a:rPr lang="en-US" sz="1100" dirty="0" err="1"/>
              <a:t>numpy</a:t>
            </a:r>
            <a:r>
              <a:rPr lang="en-US" sz="1100" dirty="0"/>
              <a:t> array (</a:t>
            </a:r>
            <a:r>
              <a:rPr lang="en-US" sz="1100" dirty="0" err="1"/>
              <a:t>obstacle_map</a:t>
            </a:r>
            <a:r>
              <a:rPr lang="en-US" sz="1100" dirty="0"/>
              <a:t>).</a:t>
            </a:r>
          </a:p>
          <a:p>
            <a:pPr algn="just">
              <a:lnSpc>
                <a:spcPct val="150000"/>
              </a:lnSpc>
            </a:pPr>
            <a:r>
              <a:rPr lang="en-US" sz="1100" b="1" dirty="0"/>
              <a:t>Obstacle Inflation: </a:t>
            </a:r>
            <a:r>
              <a:rPr lang="en-US" sz="1100" dirty="0"/>
              <a:t>Expands the obstacle map (</a:t>
            </a:r>
            <a:r>
              <a:rPr lang="en-US" sz="1100" dirty="0" err="1"/>
              <a:t>original_image</a:t>
            </a:r>
            <a:r>
              <a:rPr lang="en-US" sz="1100" dirty="0"/>
              <a:t>) using </a:t>
            </a:r>
            <a:r>
              <a:rPr lang="en-US" sz="1100" dirty="0" err="1"/>
              <a:t>ImageOps.expand</a:t>
            </a:r>
            <a:r>
              <a:rPr lang="en-US" sz="1100" dirty="0"/>
              <a:t> and draws rectangles around obstacle pixels to create an inflated obstacle map (</a:t>
            </a:r>
            <a:r>
              <a:rPr lang="en-US" sz="1100" dirty="0" err="1"/>
              <a:t>inflated_obstacle_map</a:t>
            </a:r>
            <a:r>
              <a:rPr lang="en-US" sz="1100" dirty="0"/>
              <a:t>).</a:t>
            </a:r>
          </a:p>
          <a:p>
            <a:pPr algn="just">
              <a:lnSpc>
                <a:spcPct val="150000"/>
              </a:lnSpc>
            </a:pPr>
            <a:r>
              <a:rPr lang="en-US" sz="1100" b="1" dirty="0"/>
              <a:t>Start and Goal Nodes: </a:t>
            </a:r>
            <a:r>
              <a:rPr lang="en-US" sz="1100" dirty="0"/>
              <a:t>Defines start (start) and goal (goal) nodes with specific coordinates (e.g., (400, 200) for start and (1050, 600) for goal).</a:t>
            </a:r>
          </a:p>
          <a:p>
            <a:pPr algn="just">
              <a:lnSpc>
                <a:spcPct val="150000"/>
              </a:lnSpc>
            </a:pPr>
            <a:r>
              <a:rPr lang="en-US" sz="1100" b="1" dirty="0"/>
              <a:t>RRT Algorithm Execution*: </a:t>
            </a:r>
            <a:r>
              <a:rPr lang="en-US" sz="1100" dirty="0"/>
              <a:t>Iteratively generates random nodes and expands the tree (tree) towards these nodes until reaching </a:t>
            </a:r>
            <a:r>
              <a:rPr lang="en-US" sz="1100" dirty="0" err="1"/>
              <a:t>num_nodes</a:t>
            </a:r>
            <a:r>
              <a:rPr lang="en-US" sz="1100" dirty="0"/>
              <a:t>. Uses functions </a:t>
            </a:r>
            <a:r>
              <a:rPr lang="en-US" sz="1100" dirty="0" err="1"/>
              <a:t>nearest_node</a:t>
            </a:r>
            <a:r>
              <a:rPr lang="en-US" sz="1100" dirty="0"/>
              <a:t> to find the nearest node in tree, </a:t>
            </a:r>
            <a:r>
              <a:rPr lang="en-US" sz="1100" dirty="0" err="1"/>
              <a:t>get_new_node</a:t>
            </a:r>
            <a:r>
              <a:rPr lang="en-US" sz="1100" dirty="0"/>
              <a:t> to create a new node towards the random node, and rewire to optimize node connections based on path costs and obstacle </a:t>
            </a:r>
            <a:r>
              <a:rPr lang="en-US" sz="1100" dirty="0" err="1"/>
              <a:t>checks.Terminates</a:t>
            </a:r>
            <a:r>
              <a:rPr lang="en-US" sz="1100" dirty="0"/>
              <a:t> early if the distance between a new node and the goal (goal) is less than </a:t>
            </a:r>
            <a:r>
              <a:rPr lang="en-US" sz="1100" dirty="0" err="1"/>
              <a:t>step_size</a:t>
            </a:r>
            <a:r>
              <a:rPr lang="en-US" sz="1100" dirty="0"/>
              <a:t>.</a:t>
            </a:r>
          </a:p>
          <a:p>
            <a:pPr algn="just">
              <a:lnSpc>
                <a:spcPct val="150000"/>
              </a:lnSpc>
            </a:pPr>
            <a:r>
              <a:rPr lang="en-US" sz="1100" b="1" dirty="0"/>
              <a:t>Path Finding: </a:t>
            </a:r>
            <a:r>
              <a:rPr lang="en-US" sz="1100" dirty="0"/>
              <a:t>Constructs a path (path) from the goal node (goal) back to the start node (start) using </a:t>
            </a:r>
            <a:r>
              <a:rPr lang="en-US" sz="1100" dirty="0" err="1"/>
              <a:t>get_path</a:t>
            </a:r>
            <a:r>
              <a:rPr lang="en-US" sz="1100" dirty="0"/>
              <a:t> if a path exists in the tree (tree).</a:t>
            </a:r>
          </a:p>
          <a:p>
            <a:pPr algn="just">
              <a:lnSpc>
                <a:spcPct val="150000"/>
              </a:lnSpc>
            </a:pPr>
            <a:r>
              <a:rPr lang="en-US" sz="1100" b="1" dirty="0"/>
              <a:t>Visualization: </a:t>
            </a:r>
            <a:r>
              <a:rPr lang="en-US" sz="1100" dirty="0"/>
              <a:t>Prints the found path nodes if path exists; otherwise, prints no path found. Visualizes the tree (tree), path (path), and obstacle map (</a:t>
            </a:r>
            <a:r>
              <a:rPr lang="en-US" sz="1100" dirty="0" err="1"/>
              <a:t>obstacle_map</a:t>
            </a:r>
            <a:r>
              <a:rPr lang="en-US" sz="1100" dirty="0"/>
              <a:t>) using </a:t>
            </a:r>
            <a:r>
              <a:rPr lang="en-US" sz="1100" dirty="0" err="1"/>
              <a:t>plot_rrt_star</a:t>
            </a:r>
            <a:r>
              <a:rPr lang="en-US" sz="1100" dirty="0"/>
              <a:t>.</a:t>
            </a:r>
          </a:p>
          <a:p>
            <a:pPr algn="just">
              <a:lnSpc>
                <a:spcPct val="150000"/>
              </a:lnSpc>
            </a:pPr>
            <a:r>
              <a:rPr lang="en-US" sz="1100" dirty="0"/>
              <a:t>This script combines path planning algorithms with obstacle handling and visualization, crucial for navigating complex environments in robotics applications.</a:t>
            </a:r>
            <a:endParaRPr lang="en-ID" sz="1100" dirty="0"/>
          </a:p>
        </p:txBody>
      </p:sp>
      <p:pic>
        <p:nvPicPr>
          <p:cNvPr id="3" name="Picture 2">
            <a:extLst>
              <a:ext uri="{FF2B5EF4-FFF2-40B4-BE49-F238E27FC236}">
                <a16:creationId xmlns:a16="http://schemas.microsoft.com/office/drawing/2014/main" id="{77607EF9-8009-8B06-7357-A614EA455A92}"/>
              </a:ext>
            </a:extLst>
          </p:cNvPr>
          <p:cNvPicPr>
            <a:picLocks noChangeAspect="1"/>
          </p:cNvPicPr>
          <p:nvPr/>
        </p:nvPicPr>
        <p:blipFill>
          <a:blip r:embed="rId2"/>
          <a:stretch>
            <a:fillRect/>
          </a:stretch>
        </p:blipFill>
        <p:spPr>
          <a:xfrm>
            <a:off x="6750844" y="365124"/>
            <a:ext cx="5252788" cy="6127753"/>
          </a:xfrm>
          <a:prstGeom prst="rect">
            <a:avLst/>
          </a:prstGeom>
        </p:spPr>
      </p:pic>
    </p:spTree>
    <p:extLst>
      <p:ext uri="{BB962C8B-B14F-4D97-AF65-F5344CB8AC3E}">
        <p14:creationId xmlns:p14="http://schemas.microsoft.com/office/powerpoint/2010/main" val="2270201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1084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Math</vt:lpstr>
      <vt:lpstr>Office Theme</vt:lpstr>
      <vt:lpstr>Rapidly-exploring Random Tree Star</vt:lpstr>
      <vt:lpstr>Overview</vt:lpstr>
      <vt:lpstr>Random tree’s Connections </vt:lpstr>
      <vt:lpstr>Euclidean’s Distance Algorithm</vt:lpstr>
      <vt:lpstr>Trigonometry to calculate new coordinates</vt:lpstr>
      <vt:lpstr>Code Explanation</vt:lpstr>
      <vt:lpstr>PowerPoint Presentation</vt:lpstr>
      <vt:lpstr>PowerPoint Presentation</vt:lpstr>
      <vt:lpstr>PowerPoint Presentation</vt:lpstr>
      <vt:lpstr>Output Representation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Devan Yusfa</dc:creator>
  <cp:lastModifiedBy>Devan Yusfa</cp:lastModifiedBy>
  <cp:revision>11</cp:revision>
  <dcterms:created xsi:type="dcterms:W3CDTF">2024-06-22T22:00:02Z</dcterms:created>
  <dcterms:modified xsi:type="dcterms:W3CDTF">2024-07-09T17:36:57Z</dcterms:modified>
</cp:coreProperties>
</file>