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6" r:id="rId6"/>
    <p:sldId id="278" r:id="rId7"/>
    <p:sldId id="287" r:id="rId8"/>
    <p:sldId id="291" r:id="rId9"/>
    <p:sldId id="292" r:id="rId10"/>
    <p:sldId id="294" r:id="rId11"/>
    <p:sldId id="293" r:id="rId12"/>
    <p:sldId id="295" r:id="rId13"/>
    <p:sldId id="296" r:id="rId14"/>
    <p:sldId id="297" r:id="rId15"/>
    <p:sldId id="298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83854" autoAdjust="0"/>
  </p:normalViewPr>
  <p:slideViewPr>
    <p:cSldViewPr snapToGrid="0" showGuides="1">
      <p:cViewPr varScale="1">
        <p:scale>
          <a:sx n="67" d="100"/>
          <a:sy n="67" d="100"/>
        </p:scale>
        <p:origin x="1291" y="3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32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34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62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12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3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8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47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17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7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853" y="2207341"/>
            <a:ext cx="9144000" cy="4376583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Getting Started with Data Science in R: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Statistics and Visualization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Deva O’Neil</a:t>
            </a:r>
            <a:br>
              <a:rPr lang="en-US" sz="3600" dirty="0">
                <a:solidFill>
                  <a:schemeClr val="accent4"/>
                </a:solidFill>
              </a:rPr>
            </a:br>
            <a:r>
              <a:rPr lang="en-US" sz="3600" dirty="0">
                <a:solidFill>
                  <a:schemeClr val="accent4"/>
                </a:solidFill>
              </a:rPr>
              <a:t>Sept, 2023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9744594" y="1089922"/>
            <a:ext cx="1090553" cy="1117419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32215-93AE-9111-C6B2-0D4A858F79D7}"/>
              </a:ext>
            </a:extLst>
          </p:cNvPr>
          <p:cNvSpPr txBox="1"/>
          <p:nvPr/>
        </p:nvSpPr>
        <p:spPr>
          <a:xfrm>
            <a:off x="853440" y="4237906"/>
            <a:ext cx="10961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Boxplot:</a:t>
            </a:r>
          </a:p>
          <a:p>
            <a:r>
              <a:rPr lang="en-US" sz="3600" dirty="0"/>
              <a:t>Lettuce Germination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508FE3-D4C2-E157-919E-DF642FC6A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370" y="578298"/>
            <a:ext cx="5711190" cy="617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79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66810" y="522898"/>
            <a:ext cx="342519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3147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powerful can this get?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00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32215-93AE-9111-C6B2-0D4A858F79D7}"/>
              </a:ext>
            </a:extLst>
          </p:cNvPr>
          <p:cNvSpPr txBox="1"/>
          <p:nvPr/>
        </p:nvSpPr>
        <p:spPr>
          <a:xfrm>
            <a:off x="3840480" y="5947304"/>
            <a:ext cx="10961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Base R vs. </a:t>
            </a:r>
            <a:r>
              <a:rPr lang="en-US" sz="3600" dirty="0" err="1"/>
              <a:t>Tidyverse</a:t>
            </a:r>
            <a:endParaRPr lang="en-US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5F3877-1F46-DD9B-A9B5-A9D7C627D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963" y="1134121"/>
            <a:ext cx="6525965" cy="41070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9517B0-27C1-66BE-26DE-5299DA268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54" y="797476"/>
            <a:ext cx="4405309" cy="478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98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66810" y="522898"/>
            <a:ext cx="342519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3147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powerful can this get?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00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32215-93AE-9111-C6B2-0D4A858F79D7}"/>
              </a:ext>
            </a:extLst>
          </p:cNvPr>
          <p:cNvSpPr txBox="1"/>
          <p:nvPr/>
        </p:nvSpPr>
        <p:spPr>
          <a:xfrm>
            <a:off x="615315" y="2660064"/>
            <a:ext cx="10961370" cy="4460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Tidyverse</a:t>
            </a:r>
            <a:r>
              <a:rPr lang="en-US" sz="3600" dirty="0"/>
              <a:t>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murders </a:t>
            </a:r>
            <a:r>
              <a:rPr lang="en-US" sz="1800" spc="15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%&gt;%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spc="15" dirty="0" err="1">
                <a:solidFill>
                  <a:srgbClr val="06287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ggplot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spc="15" dirty="0" err="1">
                <a:solidFill>
                  <a:srgbClr val="06287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aes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(population</a:t>
            </a:r>
            <a:r>
              <a:rPr lang="en-US" sz="1800" spc="15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sz="1800" spc="15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sz="1800" spc="15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^</a:t>
            </a:r>
            <a:r>
              <a:rPr lang="en-US" sz="1800" spc="15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total, </a:t>
            </a:r>
            <a:r>
              <a:rPr lang="en-US" sz="1800" spc="15" dirty="0">
                <a:solidFill>
                  <a:srgbClr val="7D90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 =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abb)) </a:t>
            </a:r>
            <a:r>
              <a:rPr lang="en-US" sz="1800" spc="15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800" spc="15" dirty="0" err="1">
                <a:solidFill>
                  <a:srgbClr val="06287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geom_abline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spc="15" dirty="0">
                <a:solidFill>
                  <a:srgbClr val="7D90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intercept =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spc="15" dirty="0">
                <a:solidFill>
                  <a:srgbClr val="06287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log10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(r), </a:t>
            </a:r>
            <a:r>
              <a:rPr lang="en-US" sz="1800" spc="15" dirty="0" err="1">
                <a:solidFill>
                  <a:srgbClr val="7D90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lty</a:t>
            </a:r>
            <a:r>
              <a:rPr lang="en-US" sz="1800" spc="15" dirty="0">
                <a:solidFill>
                  <a:srgbClr val="7D90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spc="15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800" spc="15" dirty="0">
                <a:solidFill>
                  <a:srgbClr val="7D90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color =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spc="15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800" spc="15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darkgrey</a:t>
            </a:r>
            <a:r>
              <a:rPr lang="en-US" sz="1800" spc="15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US" sz="1800" spc="15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800" spc="15" dirty="0" err="1">
                <a:solidFill>
                  <a:srgbClr val="06287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geom_point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spc="15" dirty="0" err="1">
                <a:solidFill>
                  <a:srgbClr val="06287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aes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spc="15" dirty="0">
                <a:solidFill>
                  <a:srgbClr val="7D90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col=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region), </a:t>
            </a:r>
            <a:r>
              <a:rPr lang="en-US" sz="1800" spc="15" dirty="0">
                <a:solidFill>
                  <a:srgbClr val="7D90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size =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spc="15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US" sz="1800" spc="15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800" spc="15" dirty="0" err="1">
                <a:solidFill>
                  <a:srgbClr val="06287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geom_text_repel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  <a:r>
              <a:rPr lang="en-US" sz="1800" spc="15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800" spc="15" dirty="0">
                <a:solidFill>
                  <a:srgbClr val="06287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scale_x_log10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  <a:r>
              <a:rPr lang="en-US" sz="1800" spc="15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800" spc="15" dirty="0">
                <a:solidFill>
                  <a:srgbClr val="06287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scale_y_log10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  <a:r>
              <a:rPr lang="en-US" sz="1800" spc="15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800" spc="15" dirty="0" err="1">
                <a:solidFill>
                  <a:srgbClr val="06287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xlab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spc="15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"Populations in millions (log scale)"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US" sz="1800" spc="15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800" spc="15" dirty="0" err="1">
                <a:solidFill>
                  <a:srgbClr val="06287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ylab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spc="15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"Total number of murders (log scale)"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US" sz="1800" spc="15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800" spc="15" dirty="0" err="1">
                <a:solidFill>
                  <a:srgbClr val="06287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ggtitle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spc="15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"US Gun Murders in 2010"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US" sz="1800" spc="15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800" spc="15" dirty="0" err="1">
                <a:solidFill>
                  <a:srgbClr val="06287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scale_color_discrete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spc="15" dirty="0">
                <a:solidFill>
                  <a:srgbClr val="7D90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 =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spc="15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"Region"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US" sz="1800" spc="15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800" spc="15" dirty="0" err="1">
                <a:solidFill>
                  <a:srgbClr val="06287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theme_economist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87C9B-68C4-37CF-41E6-D67AD0E14BF2}"/>
              </a:ext>
            </a:extLst>
          </p:cNvPr>
          <p:cNvSpPr txBox="1"/>
          <p:nvPr/>
        </p:nvSpPr>
        <p:spPr>
          <a:xfrm>
            <a:off x="908209" y="1056942"/>
            <a:ext cx="105813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murders$population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murders$rate,xlab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="Population",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="Murders") title("US Gun Murders in 2010")</a:t>
            </a:r>
          </a:p>
        </p:txBody>
      </p:sp>
    </p:spTree>
    <p:extLst>
      <p:ext uri="{BB962C8B-B14F-4D97-AF65-F5344CB8AC3E}">
        <p14:creationId xmlns:p14="http://schemas.microsoft.com/office/powerpoint/2010/main" val="1658148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450" y="1095309"/>
            <a:ext cx="9144000" cy="5207579"/>
          </a:xfrm>
        </p:spPr>
        <p:txBody>
          <a:bodyPr lIns="0" tIns="0" rIns="0" bIns="0" anchor="ctr">
            <a:spAutoFit/>
          </a:bodyPr>
          <a:lstStyle/>
          <a:p>
            <a:br>
              <a:rPr lang="en-US" sz="7200" b="1" dirty="0">
                <a:solidFill>
                  <a:schemeClr val="bg1"/>
                </a:solidFill>
              </a:rPr>
            </a:br>
            <a:r>
              <a:rPr lang="en-US" sz="7200" b="1" dirty="0">
                <a:solidFill>
                  <a:schemeClr val="bg1"/>
                </a:solidFill>
              </a:rPr>
              <a:t>Lab time: </a:t>
            </a:r>
            <a:br>
              <a:rPr lang="en-US" sz="7200" b="1" dirty="0">
                <a:solidFill>
                  <a:schemeClr val="bg1"/>
                </a:solidFill>
              </a:rPr>
            </a:br>
            <a:r>
              <a:rPr lang="en-US" sz="7200" b="1" dirty="0">
                <a:solidFill>
                  <a:schemeClr val="bg1"/>
                </a:solidFill>
              </a:rPr>
              <a:t>1) Stats</a:t>
            </a:r>
            <a:br>
              <a:rPr lang="en-US" sz="7200" b="1" dirty="0">
                <a:solidFill>
                  <a:schemeClr val="bg1"/>
                </a:solidFill>
              </a:rPr>
            </a:br>
            <a:r>
              <a:rPr lang="en-US" sz="7200" b="1" dirty="0">
                <a:solidFill>
                  <a:schemeClr val="bg1"/>
                </a:solidFill>
              </a:rPr>
              <a:t>2) Visualizations</a:t>
            </a:r>
            <a:br>
              <a:rPr lang="en-US" sz="4400" b="1" dirty="0">
                <a:solidFill>
                  <a:schemeClr val="bg1"/>
                </a:solidFill>
              </a:rPr>
            </a:br>
            <a:br>
              <a:rPr lang="en-US" sz="4400" b="1" dirty="0">
                <a:solidFill>
                  <a:schemeClr val="bg1"/>
                </a:solidFill>
              </a:rPr>
            </a:br>
            <a:r>
              <a:rPr lang="en-US" sz="4400" b="1" dirty="0">
                <a:solidFill>
                  <a:schemeClr val="bg1"/>
                </a:solidFill>
              </a:rPr>
              <a:t>github.com/devaoneil/R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5511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few things that 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be done with 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Science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Data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5047534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Summary Statistics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4385904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     </a:t>
            </a:r>
            <a:r>
              <a:rPr lang="en-US" sz="3200" dirty="0"/>
              <a:t>Artificial Intelligence</a:t>
            </a:r>
            <a:endParaRPr lang="en-US" sz="28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99450" y="5202998"/>
            <a:ext cx="4674679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Machine Learning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38604" y="510359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0543" y="1614261"/>
            <a:ext cx="4218858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Modeling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0743" y="3322619"/>
            <a:ext cx="4218857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Visualization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0743" y="5154978"/>
            <a:ext cx="5047533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Hypothesis Testing 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32313" y="506422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693025" y="3445852"/>
            <a:ext cx="532615" cy="433213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4861662" y="5372765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6978435" y="5392631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Fall 2023 Plan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Science Workshops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8026" y="1390516"/>
            <a:ext cx="2022706" cy="19832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8026" y="4071325"/>
            <a:ext cx="2022706" cy="19832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289" y="2494859"/>
            <a:ext cx="2543071" cy="246728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3660" y="2629676"/>
            <a:ext cx="2096958" cy="222209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02300" y="2639617"/>
            <a:ext cx="2096958" cy="22220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6"/>
            <a:endCxn id="41" idx="6"/>
          </p:cNvCxnSpPr>
          <p:nvPr/>
        </p:nvCxnSpPr>
        <p:spPr>
          <a:xfrm>
            <a:off x="3310732" y="2382160"/>
            <a:ext cx="12700" cy="2680809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587085" y="3740721"/>
            <a:ext cx="5349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6422360" y="3728501"/>
            <a:ext cx="241300" cy="1222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760618" y="3740721"/>
            <a:ext cx="441682" cy="9941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658938" y="1697999"/>
            <a:ext cx="1371600" cy="129266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Intro to Data Science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412502" y="4158551"/>
            <a:ext cx="1855763" cy="17235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Intro to Data Frames in RStudio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31655" y="3291676"/>
            <a:ext cx="1962105" cy="86177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Visualization and Statistics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793092" y="3260282"/>
            <a:ext cx="1838094" cy="9848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Modeling, Regression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9432685" y="3376280"/>
            <a:ext cx="1729885" cy="86177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Hypothesis Testing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1357056" y="3575901"/>
            <a:ext cx="1348582" cy="33958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…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66700" y="2442227"/>
            <a:ext cx="1348582" cy="2756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15E912-3524-F110-2769-D78EF3EA80D4}"/>
              </a:ext>
            </a:extLst>
          </p:cNvPr>
          <p:cNvSpPr/>
          <p:nvPr/>
        </p:nvSpPr>
        <p:spPr>
          <a:xfrm>
            <a:off x="1029429" y="3676473"/>
            <a:ext cx="1738147" cy="2756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August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C60648-86D3-1165-7BEB-0DCB7FB1D545}"/>
              </a:ext>
            </a:extLst>
          </p:cNvPr>
          <p:cNvSpPr/>
          <p:nvPr/>
        </p:nvSpPr>
        <p:spPr>
          <a:xfrm>
            <a:off x="4127102" y="5269483"/>
            <a:ext cx="1348582" cy="2756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Sept.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145FDE-E297-19AF-EBFD-5D21A12C90C1}"/>
              </a:ext>
            </a:extLst>
          </p:cNvPr>
          <p:cNvSpPr/>
          <p:nvPr/>
        </p:nvSpPr>
        <p:spPr>
          <a:xfrm>
            <a:off x="6554430" y="5271074"/>
            <a:ext cx="1635842" cy="2756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October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A1D24A-A9FC-345B-66FD-CC64917767EB}"/>
              </a:ext>
            </a:extLst>
          </p:cNvPr>
          <p:cNvSpPr/>
          <p:nvPr/>
        </p:nvSpPr>
        <p:spPr>
          <a:xfrm>
            <a:off x="8690630" y="5282608"/>
            <a:ext cx="2088868" cy="2756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November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Statistics -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dataframe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65413-DA2E-2656-E272-D4E4842EF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515" y="1251585"/>
            <a:ext cx="73723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7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population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65413-DA2E-2656-E272-D4E4842EF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515" y="1251585"/>
            <a:ext cx="7372350" cy="2800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D3B186-022B-1EAA-B665-3EF8276EF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769167"/>
            <a:ext cx="74961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9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population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65413-DA2E-2656-E272-D4E4842EF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515" y="1251585"/>
            <a:ext cx="7372350" cy="2800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D3B186-022B-1EAA-B665-3EF8276EF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" y="4320409"/>
            <a:ext cx="7496175" cy="809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472F1D-8D06-913F-FCD2-2D5FDB9A5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90" y="5537789"/>
            <a:ext cx="11734800" cy="60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3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population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65413-DA2E-2656-E272-D4E4842EF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515" y="1251585"/>
            <a:ext cx="7372350" cy="2800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472F1D-8D06-913F-FCD2-2D5FDB9A5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" y="5537789"/>
            <a:ext cx="11734800" cy="6066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032215-93AE-9111-C6B2-0D4A858F79D7}"/>
              </a:ext>
            </a:extLst>
          </p:cNvPr>
          <p:cNvSpPr txBox="1"/>
          <p:nvPr/>
        </p:nvSpPr>
        <p:spPr>
          <a:xfrm>
            <a:off x="377190" y="4215046"/>
            <a:ext cx="10961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How would you modify this to give the average number of </a:t>
            </a:r>
            <a:r>
              <a:rPr lang="en-US" sz="3600" b="1" dirty="0"/>
              <a:t>murders</a:t>
            </a:r>
            <a:r>
              <a:rPr lang="en-US" sz="3600" dirty="0"/>
              <a:t> in western states? </a:t>
            </a:r>
          </a:p>
        </p:txBody>
      </p:sp>
    </p:spTree>
    <p:extLst>
      <p:ext uri="{BB962C8B-B14F-4D97-AF65-F5344CB8AC3E}">
        <p14:creationId xmlns:p14="http://schemas.microsoft.com/office/powerpoint/2010/main" val="289897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population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3E94A8-ED23-6762-428B-65D321AAD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795337"/>
            <a:ext cx="101631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2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32215-93AE-9111-C6B2-0D4A858F79D7}"/>
              </a:ext>
            </a:extLst>
          </p:cNvPr>
          <p:cNvSpPr txBox="1"/>
          <p:nvPr/>
        </p:nvSpPr>
        <p:spPr>
          <a:xfrm>
            <a:off x="493396" y="1736134"/>
            <a:ext cx="109613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Experiment:</a:t>
            </a:r>
          </a:p>
          <a:p>
            <a:r>
              <a:rPr lang="en-US" sz="3600" dirty="0"/>
              <a:t>Lettuce Germination</a:t>
            </a:r>
          </a:p>
          <a:p>
            <a:endParaRPr lang="en-US" sz="3600" dirty="0"/>
          </a:p>
          <a:p>
            <a:r>
              <a:rPr lang="en-US" sz="3600" dirty="0"/>
              <a:t>Days to germination</a:t>
            </a:r>
          </a:p>
          <a:p>
            <a:r>
              <a:rPr lang="en-US" sz="3600" dirty="0"/>
              <a:t>For each 6-pack</a:t>
            </a:r>
          </a:p>
          <a:p>
            <a:endParaRPr lang="en-US" sz="3600" dirty="0"/>
          </a:p>
          <a:p>
            <a:r>
              <a:rPr lang="en-US" sz="3600" dirty="0"/>
              <a:t>NA = not available</a:t>
            </a:r>
          </a:p>
          <a:p>
            <a:r>
              <a:rPr lang="en-US" sz="3600" dirty="0"/>
              <a:t>(failed to germinate)</a:t>
            </a:r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E396C8-9F40-93F5-B9CC-BE5D06524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733952"/>
            <a:ext cx="5269230" cy="560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2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1428</TotalTime>
  <Words>384</Words>
  <Application>Microsoft Office PowerPoint</Application>
  <PresentationFormat>Widescreen</PresentationFormat>
  <Paragraphs>84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Courier New</vt:lpstr>
      <vt:lpstr>Segoe UI Light</vt:lpstr>
      <vt:lpstr>Office Theme</vt:lpstr>
      <vt:lpstr>Getting Started with Data Science in R:  Statistics and Visualization Deva O’Neil Sept, 2023</vt:lpstr>
      <vt:lpstr>Project analysis slide 2</vt:lpstr>
      <vt:lpstr>Project analysis slide 4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 Lab time:  1) Stats 2) Visualizations  github.com/devaoneil/R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Data Science in R Deva O’Neil August, 2023</dc:title>
  <dc:creator>Deva</dc:creator>
  <cp:lastModifiedBy>Dr. Deva O'Neil</cp:lastModifiedBy>
  <cp:revision>7</cp:revision>
  <dcterms:created xsi:type="dcterms:W3CDTF">2023-08-02T21:15:14Z</dcterms:created>
  <dcterms:modified xsi:type="dcterms:W3CDTF">2023-09-07T15:32:04Z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