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67" r:id="rId4"/>
    <p:sldId id="260" r:id="rId5"/>
    <p:sldId id="259" r:id="rId6"/>
    <p:sldId id="261"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364496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CAF40-7B51-4D1F-822E-4DB4FA4425F4}"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174564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96657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47253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1405193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4CAF40-7B51-4D1F-822E-4DB4FA4425F4}"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24527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4CAF40-7B51-4D1F-822E-4DB4FA4425F4}" type="datetimeFigureOut">
              <a:rPr lang="en-US" smtClean="0"/>
              <a:t>9/13/2022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72907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492878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313870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157692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CAF40-7B51-4D1F-822E-4DB4FA4425F4}"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37004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CAF40-7B51-4D1F-822E-4DB4FA4425F4}"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102788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CAF40-7B51-4D1F-822E-4DB4FA4425F4}"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407242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CAF40-7B51-4D1F-822E-4DB4FA4425F4}"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207831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CAF40-7B51-4D1F-822E-4DB4FA4425F4}"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4864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CAF40-7B51-4D1F-822E-4DB4FA4425F4}"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330096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CAF40-7B51-4D1F-822E-4DB4FA4425F4}"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EFB5D0-3E53-4682-8B7E-77E317EC67A5}" type="slidenum">
              <a:rPr lang="en-US" smtClean="0"/>
              <a:t>‹#›</a:t>
            </a:fld>
            <a:endParaRPr lang="en-US"/>
          </a:p>
        </p:txBody>
      </p:sp>
    </p:spTree>
    <p:extLst>
      <p:ext uri="{BB962C8B-B14F-4D97-AF65-F5344CB8AC3E}">
        <p14:creationId xmlns:p14="http://schemas.microsoft.com/office/powerpoint/2010/main" val="27679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14CAF40-7B51-4D1F-822E-4DB4FA4425F4}" type="datetimeFigureOut">
              <a:rPr lang="en-US" smtClean="0"/>
              <a:t>9/13/2022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EFB5D0-3E53-4682-8B7E-77E317EC67A5}" type="slidenum">
              <a:rPr lang="en-US" smtClean="0"/>
              <a:t>‹#›</a:t>
            </a:fld>
            <a:endParaRPr lang="en-US"/>
          </a:p>
        </p:txBody>
      </p:sp>
    </p:spTree>
    <p:extLst>
      <p:ext uri="{BB962C8B-B14F-4D97-AF65-F5344CB8AC3E}">
        <p14:creationId xmlns:p14="http://schemas.microsoft.com/office/powerpoint/2010/main" val="42776288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829" y="711199"/>
            <a:ext cx="9144000" cy="2387600"/>
          </a:xfrm>
        </p:spPr>
        <p:txBody>
          <a:bodyPr/>
          <a:lstStyle/>
          <a:p>
            <a:pPr algn="ctr"/>
            <a:r>
              <a:rPr lang="en-US" u="sng" dirty="0">
                <a:solidFill>
                  <a:schemeClr val="bg1"/>
                </a:solidFill>
                <a:latin typeface="Times New Roman" panose="02020603050405020304" pitchFamily="18" charset="0"/>
                <a:cs typeface="Times New Roman" panose="02020603050405020304" pitchFamily="18" charset="0"/>
              </a:rPr>
              <a:t>5G TECHNOLOGY</a:t>
            </a:r>
          </a:p>
        </p:txBody>
      </p:sp>
      <p:sp>
        <p:nvSpPr>
          <p:cNvPr id="3" name="Subtitle 2"/>
          <p:cNvSpPr>
            <a:spLocks noGrp="1"/>
          </p:cNvSpPr>
          <p:nvPr>
            <p:ph type="subTitle" idx="1"/>
          </p:nvPr>
        </p:nvSpPr>
        <p:spPr>
          <a:xfrm>
            <a:off x="1683171" y="3202580"/>
            <a:ext cx="8825658" cy="861420"/>
          </a:xfrm>
        </p:spPr>
        <p:txBody>
          <a:bodyPr>
            <a:normAutofit/>
          </a:bodyPr>
          <a:lstStyle/>
          <a:p>
            <a:pPr algn="ctr"/>
            <a:r>
              <a:rPr lang="en-US" sz="3200" dirty="0">
                <a:solidFill>
                  <a:schemeClr val="bg2"/>
                </a:solidFill>
                <a:latin typeface="Times New Roman" panose="02020603050405020304" pitchFamily="18" charset="0"/>
                <a:cs typeface="Times New Roman" panose="02020603050405020304" pitchFamily="18" charset="0"/>
              </a:rPr>
              <a:t>THE NEXT GENERATION OF TECHNOLOGY</a:t>
            </a:r>
          </a:p>
        </p:txBody>
      </p:sp>
      <p:sp>
        <p:nvSpPr>
          <p:cNvPr id="6" name="TextBox 5">
            <a:extLst>
              <a:ext uri="{FF2B5EF4-FFF2-40B4-BE49-F238E27FC236}">
                <a16:creationId xmlns:a16="http://schemas.microsoft.com/office/drawing/2014/main" id="{4D7DEE40-D511-4E1B-2A52-231A3A49E690}"/>
              </a:ext>
            </a:extLst>
          </p:cNvPr>
          <p:cNvSpPr txBox="1"/>
          <p:nvPr/>
        </p:nvSpPr>
        <p:spPr>
          <a:xfrm>
            <a:off x="881805" y="827229"/>
            <a:ext cx="2413844"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SPARK</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30538E-7479-8940-F83E-E71A75D8B387}"/>
              </a:ext>
            </a:extLst>
          </p:cNvPr>
          <p:cNvSpPr txBox="1"/>
          <p:nvPr/>
        </p:nvSpPr>
        <p:spPr>
          <a:xfrm>
            <a:off x="8448678" y="827229"/>
            <a:ext cx="2543175"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VEDA 2K22</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0DF4547-DB4C-7562-0120-568B4420ACEA}"/>
              </a:ext>
            </a:extLst>
          </p:cNvPr>
          <p:cNvSpPr txBox="1"/>
          <p:nvPr/>
        </p:nvSpPr>
        <p:spPr>
          <a:xfrm>
            <a:off x="8696326" y="4609273"/>
            <a:ext cx="2790822" cy="1015663"/>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BY</a:t>
            </a:r>
          </a:p>
          <a:p>
            <a:pPr algn="ctr"/>
            <a:r>
              <a:rPr lang="en-US" sz="2000" dirty="0">
                <a:solidFill>
                  <a:schemeClr val="bg1"/>
                </a:solidFill>
                <a:latin typeface="Times New Roman" panose="02020603050405020304" pitchFamily="18" charset="0"/>
                <a:cs typeface="Times New Roman" panose="02020603050405020304" pitchFamily="18" charset="0"/>
              </a:rPr>
              <a:t>D.HARSHA</a:t>
            </a:r>
          </a:p>
          <a:p>
            <a:pPr algn="ctr"/>
            <a:r>
              <a:rPr lang="en-US" sz="2000" dirty="0">
                <a:solidFill>
                  <a:schemeClr val="bg1"/>
                </a:solidFill>
                <a:latin typeface="Times New Roman" panose="02020603050405020304" pitchFamily="18" charset="0"/>
                <a:cs typeface="Times New Roman" panose="02020603050405020304" pitchFamily="18" charset="0"/>
              </a:rPr>
              <a:t>K.SANTOSH REDDY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6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9884-C50C-24AF-0A66-5727191F8EC4}"/>
              </a:ext>
            </a:extLst>
          </p:cNvPr>
          <p:cNvSpPr>
            <a:spLocks noGrp="1"/>
          </p:cNvSpPr>
          <p:nvPr>
            <p:ph type="title"/>
          </p:nvPr>
        </p:nvSpPr>
        <p:spPr>
          <a:xfrm>
            <a:off x="790202" y="766920"/>
            <a:ext cx="8761413" cy="706964"/>
          </a:xfrm>
        </p:spPr>
        <p:txBody>
          <a:bodyPr/>
          <a:lstStyle/>
          <a:p>
            <a:r>
              <a:rPr lang="en-US" sz="4800" dirty="0">
                <a:latin typeface="Algerian" panose="04020705040A02060702" pitchFamily="82" charset="0"/>
              </a:rPr>
              <a:t>ABSTRACT</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0DE69D20-C7DB-BDA0-AD67-35BFAFCF1CDE}"/>
              </a:ext>
            </a:extLst>
          </p:cNvPr>
          <p:cNvSpPr>
            <a:spLocks noGrp="1"/>
          </p:cNvSpPr>
          <p:nvPr>
            <p:ph idx="1"/>
          </p:nvPr>
        </p:nvSpPr>
        <p:spPr>
          <a:xfrm>
            <a:off x="993029" y="2279650"/>
            <a:ext cx="9913096" cy="4178300"/>
          </a:xfrm>
        </p:spPr>
        <p:txBody>
          <a:bodyPr>
            <a:normAutofit fontScale="77500" lnSpcReduction="20000"/>
          </a:bodyPr>
          <a:lstStyle/>
          <a:p>
            <a:pPr marL="0" indent="0" algn="just">
              <a:lnSpc>
                <a:spcPct val="170000"/>
              </a:lnSpc>
              <a:buNone/>
            </a:pPr>
            <a:r>
              <a:rPr lang="en-US" sz="2400" dirty="0">
                <a:solidFill>
                  <a:schemeClr val="tx2"/>
                </a:solidFill>
                <a:latin typeface="Times New Roman" panose="02020603050405020304" pitchFamily="18" charset="0"/>
                <a:cs typeface="Times New Roman" panose="02020603050405020304" pitchFamily="18" charset="0"/>
              </a:rPr>
              <a:t>        5G technology has a theoretical peak speed of 20 Gbps, while the peak speed of 4G is only 1 Gbps. .While earlier generations of cellular technology (such as 4G LTE) focused on ensuring connectivity, 5G takes connectivity to the next level by delivering connected experiences from the cloud to clients.5G network share virtualized and software-driven, and they exploit cloud technologies. .5G technology should improve connectivity in underserved rural areas and in cities where demand can outstrip today's capacity with 4G technology. New 5G networks will also have a dense, distributed-access architecture and move data processing closer to the edge and the users to enable faster data processing. . G technology will not only usher in a new era of improved network performance and speed but also new connected experiences for users.</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4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E31F3E-6550-4E37-90D8-FB5718FB6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918" y="2841813"/>
            <a:ext cx="5755341" cy="3930026"/>
          </a:xfrm>
        </p:spPr>
      </p:pic>
      <p:pic>
        <p:nvPicPr>
          <p:cNvPr id="7" name="Picture 6">
            <a:extLst>
              <a:ext uri="{FF2B5EF4-FFF2-40B4-BE49-F238E27FC236}">
                <a16:creationId xmlns:a16="http://schemas.microsoft.com/office/drawing/2014/main" id="{E061BFDA-E2B8-8B52-4BA2-34D3C1176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140" y="2841813"/>
            <a:ext cx="5402860" cy="3930026"/>
          </a:xfrm>
          <a:prstGeom prst="rect">
            <a:avLst/>
          </a:prstGeom>
        </p:spPr>
      </p:pic>
      <p:sp>
        <p:nvSpPr>
          <p:cNvPr id="8" name="TextBox 7">
            <a:extLst>
              <a:ext uri="{FF2B5EF4-FFF2-40B4-BE49-F238E27FC236}">
                <a16:creationId xmlns:a16="http://schemas.microsoft.com/office/drawing/2014/main" id="{9D02D03B-082A-70A1-4D98-B66392707CA6}"/>
              </a:ext>
            </a:extLst>
          </p:cNvPr>
          <p:cNvSpPr txBox="1"/>
          <p:nvPr/>
        </p:nvSpPr>
        <p:spPr>
          <a:xfrm>
            <a:off x="744071" y="663388"/>
            <a:ext cx="5919563" cy="830997"/>
          </a:xfrm>
          <a:prstGeom prst="rect">
            <a:avLst/>
          </a:prstGeom>
          <a:noFill/>
        </p:spPr>
        <p:txBody>
          <a:bodyPr wrap="square" rtlCol="0">
            <a:spAutoFit/>
          </a:bodyPr>
          <a:lstStyle/>
          <a:p>
            <a:r>
              <a:rPr lang="en-US" sz="4800" dirty="0">
                <a:solidFill>
                  <a:schemeClr val="bg2"/>
                </a:solidFill>
                <a:latin typeface="Algerian" panose="04020705040A02060702" pitchFamily="82" charset="0"/>
                <a:cs typeface="Times New Roman" panose="02020603050405020304" pitchFamily="18" charset="0"/>
              </a:rPr>
              <a:t>EVOLUTION</a:t>
            </a:r>
            <a:r>
              <a:rPr lang="en-US" sz="4400" dirty="0">
                <a:solidFill>
                  <a:schemeClr val="bg2"/>
                </a:solidFill>
                <a:latin typeface="Algerian" panose="04020705040A02060702" pitchFamily="82" charset="0"/>
                <a:cs typeface="Times New Roman" panose="02020603050405020304" pitchFamily="18" charset="0"/>
              </a:rPr>
              <a:t> </a:t>
            </a:r>
            <a:endParaRPr lang="en-IN" sz="4400" dirty="0">
              <a:solidFill>
                <a:schemeClr val="bg2"/>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90767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350" y="639252"/>
            <a:ext cx="4277132" cy="830997"/>
          </a:xfrm>
          <a:prstGeom prst="rect">
            <a:avLst/>
          </a:prstGeom>
          <a:noFill/>
        </p:spPr>
        <p:txBody>
          <a:bodyPr wrap="none" lIns="91440" tIns="45720" rIns="91440" bIns="45720">
            <a:spAutoFit/>
          </a:bodyPr>
          <a:lstStyle/>
          <a:p>
            <a:pPr algn="ctr"/>
            <a:r>
              <a:rPr lang="en-US" sz="4800" dirty="0">
                <a:ln w="0"/>
                <a:solidFill>
                  <a:schemeClr val="bg1">
                    <a:lumMod val="95000"/>
                    <a:lumOff val="5000"/>
                  </a:schemeClr>
                </a:solidFill>
                <a:effectLst>
                  <a:outerShdw blurRad="38100" dist="19050" dir="2700000" algn="tl" rotWithShape="0">
                    <a:schemeClr val="dk1">
                      <a:alpha val="40000"/>
                    </a:schemeClr>
                  </a:outerShdw>
                </a:effectLst>
                <a:latin typeface="Algerian" panose="04020705040A02060702" pitchFamily="82" charset="0"/>
              </a:rPr>
              <a:t>INTRODUCTION</a:t>
            </a:r>
            <a:endParaRPr lang="en-US" sz="4800" b="0" cap="none" spc="0" dirty="0">
              <a:ln w="0"/>
              <a:solidFill>
                <a:schemeClr val="bg1">
                  <a:lumMod val="95000"/>
                  <a:lumOff val="5000"/>
                </a:schemeClr>
              </a:solidFill>
              <a:effectLst>
                <a:outerShdw blurRad="38100" dist="19050" dir="2700000" algn="tl" rotWithShape="0">
                  <a:schemeClr val="dk1">
                    <a:alpha val="40000"/>
                  </a:schemeClr>
                </a:outerShdw>
              </a:effectLst>
              <a:latin typeface="Algerian" panose="04020705040A02060702" pitchFamily="82" charset="0"/>
            </a:endParaRPr>
          </a:p>
        </p:txBody>
      </p:sp>
      <p:sp>
        <p:nvSpPr>
          <p:cNvPr id="9" name="Rectangle 8"/>
          <p:cNvSpPr/>
          <p:nvPr/>
        </p:nvSpPr>
        <p:spPr>
          <a:xfrm>
            <a:off x="116541" y="2365788"/>
            <a:ext cx="10360943" cy="584775"/>
          </a:xfrm>
          <a:prstGeom prst="rect">
            <a:avLst/>
          </a:prstGeom>
          <a:noFill/>
        </p:spPr>
        <p:txBody>
          <a:bodyPr wrap="squar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5G technology is the abbreviation of the fifth generation</a:t>
            </a:r>
          </a:p>
        </p:txBody>
      </p:sp>
      <p:sp>
        <p:nvSpPr>
          <p:cNvPr id="10" name="Rectangle 9"/>
          <p:cNvSpPr/>
          <p:nvPr/>
        </p:nvSpPr>
        <p:spPr>
          <a:xfrm>
            <a:off x="995082" y="2845730"/>
            <a:ext cx="3440103" cy="584775"/>
          </a:xfrm>
          <a:prstGeom prst="rect">
            <a:avLst/>
          </a:prstGeom>
          <a:noFill/>
        </p:spPr>
        <p:txBody>
          <a:bodyPr wrap="squar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Mobile technology</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4" name="Rectangle 13"/>
          <p:cNvSpPr/>
          <p:nvPr/>
        </p:nvSpPr>
        <p:spPr>
          <a:xfrm>
            <a:off x="199893" y="3429000"/>
            <a:ext cx="10147330" cy="584775"/>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It is a complete wireless communication with almost no </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918985" y="4012270"/>
            <a:ext cx="2042547" cy="584775"/>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limitations.</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797859" y="4816981"/>
            <a:ext cx="11869383" cy="584775"/>
          </a:xfrm>
          <a:prstGeom prst="rect">
            <a:avLst/>
          </a:prstGeom>
          <a:noFill/>
        </p:spPr>
        <p:txBody>
          <a:bodyPr wrap="square" lIns="91440" tIns="45720" rIns="91440" bIns="45720">
            <a:spAutoFit/>
          </a:bodyPr>
          <a:lstStyle/>
          <a:p>
            <a:pPr lvl="1"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It is highly supportable to WWWW(Wireless World Wide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918985" y="5400251"/>
            <a:ext cx="1275721" cy="584775"/>
          </a:xfrm>
          <a:prstGeom prst="rect">
            <a:avLst/>
          </a:prstGeom>
          <a:noFill/>
          <a:effectLst>
            <a:glow rad="101600">
              <a:schemeClr val="accent3">
                <a:satMod val="175000"/>
                <a:alpha val="40000"/>
              </a:schemeClr>
            </a:glow>
          </a:effectLst>
        </p:spPr>
        <p:txBody>
          <a:bodyPr wrap="squar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Web).</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45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9713" y="656675"/>
            <a:ext cx="4132863" cy="923330"/>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Technology</a:t>
            </a:r>
            <a:r>
              <a:rPr lang="en-US" sz="5400" dirty="0">
                <a:ln w="0"/>
                <a:solidFill>
                  <a:srgbClr val="7030A0"/>
                </a:solidFill>
                <a:effectLst>
                  <a:outerShdw blurRad="38100" dist="19050" dir="2700000" algn="tl" rotWithShape="0">
                    <a:schemeClr val="dk1">
                      <a:alpha val="40000"/>
                    </a:schemeClr>
                  </a:outerShdw>
                </a:effectLst>
                <a:latin typeface="Algerian" panose="04020705040A02060702" pitchFamily="82" charset="0"/>
              </a:rPr>
              <a:t> </a:t>
            </a:r>
            <a:endParaRPr lang="en-US" sz="5400" b="0" cap="none" spc="0" dirty="0">
              <a:ln w="0"/>
              <a:solidFill>
                <a:srgbClr val="7030A0"/>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Rectangle 4"/>
          <p:cNvSpPr/>
          <p:nvPr/>
        </p:nvSpPr>
        <p:spPr>
          <a:xfrm>
            <a:off x="39900" y="2250141"/>
            <a:ext cx="11401740" cy="646331"/>
          </a:xfrm>
          <a:prstGeom prst="rect">
            <a:avLst/>
          </a:prstGeom>
          <a:noFill/>
        </p:spPr>
        <p:txBody>
          <a:bodyPr wrap="square" lIns="91440" tIns="45720" rIns="91440" bIns="45720">
            <a:spAutoFit/>
          </a:bodyPr>
          <a:lstStyle/>
          <a:p>
            <a:pPr algn="ct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Wingdings" panose="05000000000000000000" pitchFamily="2" charset="2"/>
              </a:rPr>
              <a:t></a:t>
            </a: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5G is an advanced form of 4G to get more advanced </a:t>
            </a:r>
            <a:endParaRPr lang="en-US" sz="3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ectangle 5"/>
          <p:cNvSpPr/>
          <p:nvPr/>
        </p:nvSpPr>
        <p:spPr>
          <a:xfrm>
            <a:off x="327865" y="2814918"/>
            <a:ext cx="2108269" cy="646331"/>
          </a:xfrm>
          <a:prstGeom prst="rect">
            <a:avLst/>
          </a:prstGeom>
          <a:noFill/>
        </p:spPr>
        <p:txBody>
          <a:bodyPr wrap="square" lIns="91440" tIns="45720" rIns="91440" bIns="45720">
            <a:spAutoFit/>
          </a:bodyPr>
          <a:lstStyle/>
          <a:p>
            <a:pPr algn="ct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features.</a:t>
            </a:r>
            <a:endParaRPr lang="en-US" sz="3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Rectangle 7"/>
          <p:cNvSpPr/>
          <p:nvPr/>
        </p:nvSpPr>
        <p:spPr>
          <a:xfrm>
            <a:off x="-435786" y="4158222"/>
            <a:ext cx="11346376" cy="646331"/>
          </a:xfrm>
          <a:prstGeom prst="rect">
            <a:avLst/>
          </a:prstGeom>
          <a:noFill/>
        </p:spPr>
        <p:txBody>
          <a:bodyPr wrap="none" lIns="91440" tIns="45720" rIns="91440" bIns="45720">
            <a:spAutoFit/>
          </a:bodyPr>
          <a:lstStyle/>
          <a:p>
            <a:pPr algn="ct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Wingdings" panose="05000000000000000000" pitchFamily="2" charset="2"/>
              </a:rPr>
              <a:t>   </a:t>
            </a: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coming years, the 5G technology will be in use </a:t>
            </a:r>
            <a:endParaRPr lang="en-US" sz="3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Rectangle 8"/>
          <p:cNvSpPr/>
          <p:nvPr/>
        </p:nvSpPr>
        <p:spPr>
          <a:xfrm>
            <a:off x="-24219" y="4742672"/>
            <a:ext cx="12461745" cy="646331"/>
          </a:xfrm>
          <a:prstGeom prst="rect">
            <a:avLst/>
          </a:prstGeom>
          <a:noFill/>
        </p:spPr>
        <p:txBody>
          <a:bodyPr wrap="none" lIns="91440" tIns="45720" rIns="91440" bIns="45720">
            <a:spAutoFit/>
          </a:bodyPr>
          <a:lstStyle/>
          <a:p>
            <a:pPr algn="ct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because of its advancement, affordable cost and posses  </a:t>
            </a:r>
            <a:endParaRPr lang="en-US" sz="3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 name="Rectangle 10"/>
          <p:cNvSpPr/>
          <p:nvPr/>
        </p:nvSpPr>
        <p:spPr>
          <a:xfrm>
            <a:off x="7268" y="5327122"/>
            <a:ext cx="10238700" cy="646331"/>
          </a:xfrm>
          <a:prstGeom prst="rect">
            <a:avLst/>
          </a:prstGeom>
          <a:noFill/>
        </p:spPr>
        <p:txBody>
          <a:bodyPr wrap="none" lIns="91440" tIns="45720" rIns="91440" bIns="45720">
            <a:spAutoFit/>
          </a:bodyPr>
          <a:lstStyle/>
          <a:p>
            <a:pPr algn="ctr"/>
            <a:r>
              <a:rPr lang="en-US" sz="360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 bright future that will keep its safe for years. </a:t>
            </a:r>
            <a:endParaRPr lang="en-US" sz="3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24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447" y="697210"/>
            <a:ext cx="436850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APPLICATIONS</a:t>
            </a:r>
            <a:endParaRPr lang="en-US" sz="48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Rectangle 4"/>
          <p:cNvSpPr/>
          <p:nvPr/>
        </p:nvSpPr>
        <p:spPr>
          <a:xfrm>
            <a:off x="1255059" y="2967319"/>
            <a:ext cx="8399928" cy="2062103"/>
          </a:xfrm>
          <a:prstGeom prst="rect">
            <a:avLst/>
          </a:prstGeom>
          <a:noFill/>
        </p:spPr>
        <p:txBody>
          <a:bodyPr wrap="square" lIns="91440" tIns="45720" rIns="91440" bIns="45720">
            <a:spAutoFit/>
          </a:bodyPr>
          <a:lstStyle/>
          <a:p>
            <a:r>
              <a:rPr lang="en-US" sz="3200" b="0" cap="none" spc="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b="0" cap="none" spc="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Education system</a:t>
            </a:r>
          </a:p>
          <a:p>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Weather forecasting</a:t>
            </a:r>
          </a:p>
          <a:p>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Medical field</a:t>
            </a:r>
          </a:p>
          <a:p>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sz="320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Detecting natural disasters..........</a:t>
            </a:r>
          </a:p>
        </p:txBody>
      </p:sp>
    </p:spTree>
    <p:extLst>
      <p:ext uri="{BB962C8B-B14F-4D97-AF65-F5344CB8AC3E}">
        <p14:creationId xmlns:p14="http://schemas.microsoft.com/office/powerpoint/2010/main" val="59333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C08E-724A-830D-52D6-9C61F508D834}"/>
              </a:ext>
            </a:extLst>
          </p:cNvPr>
          <p:cNvSpPr>
            <a:spLocks noGrp="1"/>
          </p:cNvSpPr>
          <p:nvPr>
            <p:ph type="title"/>
          </p:nvPr>
        </p:nvSpPr>
        <p:spPr>
          <a:xfrm>
            <a:off x="626036" y="731621"/>
            <a:ext cx="8761413" cy="706964"/>
          </a:xfrm>
        </p:spPr>
        <p:txBody>
          <a:bodyPr/>
          <a:lstStyle/>
          <a:p>
            <a:r>
              <a:rPr lang="en-US" sz="4800" dirty="0">
                <a:latin typeface="Algerian" panose="04020705040A02060702" pitchFamily="82" charset="0"/>
              </a:rPr>
              <a:t>ADVANTAGES</a:t>
            </a:r>
            <a:r>
              <a:rPr lang="en-US" dirty="0">
                <a:latin typeface="Algerian" panose="04020705040A02060702" pitchFamily="82" charset="0"/>
              </a:rPr>
              <a:t>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DA0C5F7-1792-C8C0-F94F-C8CBCF38221E}"/>
              </a:ext>
            </a:extLst>
          </p:cNvPr>
          <p:cNvSpPr>
            <a:spLocks noGrp="1"/>
          </p:cNvSpPr>
          <p:nvPr>
            <p:ph idx="1"/>
          </p:nvPr>
        </p:nvSpPr>
        <p:spPr>
          <a:xfrm>
            <a:off x="1289424" y="2653553"/>
            <a:ext cx="9290333" cy="3352800"/>
          </a:xfrm>
        </p:spPr>
        <p:txBody>
          <a:bodyPr>
            <a:normAutofit/>
          </a:bodyPr>
          <a:lstStyle/>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5G</a:t>
            </a:r>
            <a:r>
              <a:rPr lang="en-US" sz="2400" dirty="0">
                <a:solidFill>
                  <a:schemeClr val="tx2"/>
                </a:solidFill>
                <a:latin typeface="Times New Roman" panose="02020603050405020304" pitchFamily="18" charset="0"/>
                <a:cs typeface="Times New Roman" panose="02020603050405020304" pitchFamily="18" charset="0"/>
              </a:rPr>
              <a:t> speeds will range from around 50 Mbps to 1,000 Mbps(1Gbps)depending on the RF channel and BS load.</a:t>
            </a:r>
          </a:p>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2"/>
                </a:solidFill>
                <a:latin typeface="Times New Roman" panose="02020603050405020304" pitchFamily="18" charset="0"/>
                <a:cs typeface="Times New Roman" panose="02020603050405020304" pitchFamily="18" charset="0"/>
              </a:rPr>
              <a:t> In 5G, the ideal "air latency" is of the order of 8–12 milli seconds i.e., excluding delays due to HARQ retransmissions, handover. </a:t>
            </a:r>
          </a:p>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2"/>
                </a:solidFill>
                <a:latin typeface="Times New Roman" panose="02020603050405020304" pitchFamily="18" charset="0"/>
                <a:cs typeface="Times New Roman" panose="02020603050405020304" pitchFamily="18" charset="0"/>
              </a:rPr>
              <a:t>5G uses adaptive modulation and coding scheme (MCS) to keep the biter rotate(BLER) extremely low The range of 5G network is very high when compared to other generations. </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2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FE6A-FACA-62E9-1733-35C2C0451742}"/>
              </a:ext>
            </a:extLst>
          </p:cNvPr>
          <p:cNvSpPr>
            <a:spLocks noGrp="1"/>
          </p:cNvSpPr>
          <p:nvPr>
            <p:ph type="title"/>
          </p:nvPr>
        </p:nvSpPr>
        <p:spPr>
          <a:xfrm>
            <a:off x="672353" y="412376"/>
            <a:ext cx="7628966" cy="1362636"/>
          </a:xfrm>
        </p:spPr>
        <p:txBody>
          <a:bodyPr/>
          <a:lstStyle/>
          <a:p>
            <a:r>
              <a:rPr lang="en-US" sz="4800" dirty="0">
                <a:latin typeface="Algerian" panose="04020705040A02060702" pitchFamily="82" charset="0"/>
                <a:cs typeface="Times New Roman" panose="02020603050405020304" pitchFamily="18" charset="0"/>
              </a:rPr>
              <a:t>DISADVANTAGES</a:t>
            </a:r>
            <a:endParaRPr lang="en-IN" sz="48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16577F-AF98-5756-01F1-6C51B42B5D58}"/>
              </a:ext>
            </a:extLst>
          </p:cNvPr>
          <p:cNvSpPr>
            <a:spLocks noGrp="1"/>
          </p:cNvSpPr>
          <p:nvPr>
            <p:ph idx="1"/>
          </p:nvPr>
        </p:nvSpPr>
        <p:spPr/>
        <p:txBody>
          <a:bodyPr>
            <a:normAutofit/>
          </a:bodyPr>
          <a:lstStyle/>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2"/>
                </a:solidFill>
                <a:latin typeface="Times New Roman" panose="02020603050405020304" pitchFamily="18" charset="0"/>
                <a:cs typeface="Times New Roman" panose="02020603050405020304" pitchFamily="18" charset="0"/>
              </a:rPr>
              <a:t>We need skilled engineers to install and maintain a5Gnetwork.</a:t>
            </a:r>
          </a:p>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2"/>
                </a:solidFill>
                <a:latin typeface="Times New Roman" panose="02020603050405020304" pitchFamily="18" charset="0"/>
                <a:cs typeface="Times New Roman" panose="02020603050405020304" pitchFamily="18" charset="0"/>
              </a:rPr>
              <a:t> Technology is still under process and research on its viability is going on. </a:t>
            </a:r>
          </a:p>
          <a:p>
            <a:pPr marL="0" indent="0">
              <a:buNone/>
            </a:pPr>
            <a:r>
              <a:rPr lang="en-US" sz="2400"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2"/>
                </a:solidFill>
                <a:latin typeface="Times New Roman" panose="02020603050405020304" pitchFamily="18" charset="0"/>
                <a:cs typeface="Times New Roman" panose="02020603050405020304" pitchFamily="18" charset="0"/>
              </a:rPr>
              <a:t>High Radiation It causes many effects on our Eco-System</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74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B8373-C2D6-642B-1D81-8EDBEEB0F4BB}"/>
              </a:ext>
            </a:extLst>
          </p:cNvPr>
          <p:cNvSpPr>
            <a:spLocks noGrp="1"/>
          </p:cNvSpPr>
          <p:nvPr>
            <p:ph idx="1"/>
          </p:nvPr>
        </p:nvSpPr>
        <p:spPr>
          <a:xfrm>
            <a:off x="2590800" y="3762374"/>
            <a:ext cx="7389813" cy="2257425"/>
          </a:xfrm>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812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401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Times New Roman</vt:lpstr>
      <vt:lpstr>Wingdings 3</vt:lpstr>
      <vt:lpstr>Ion Boardroom</vt:lpstr>
      <vt:lpstr>5G TECHNOLOGY</vt:lpstr>
      <vt:lpstr>ABSTRACT</vt:lpstr>
      <vt:lpstr>PowerPoint Presentation</vt:lpstr>
      <vt:lpstr>PowerPoint Presentation</vt:lpstr>
      <vt:lpstr>PowerPoint Presentation</vt:lpstr>
      <vt:lpstr>PowerPoint Presentation</vt:lpstr>
      <vt:lpstr>ADVANTAGES </vt:lpstr>
      <vt:lpstr>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TECHNOLOGY</dc:title>
  <dc:creator>acer</dc:creator>
  <cp:lastModifiedBy>DEVARA HARSHA</cp:lastModifiedBy>
  <cp:revision>23</cp:revision>
  <dcterms:created xsi:type="dcterms:W3CDTF">2017-11-27T21:55:46Z</dcterms:created>
  <dcterms:modified xsi:type="dcterms:W3CDTF">2022-09-13T12:43:49Z</dcterms:modified>
</cp:coreProperties>
</file>