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bhaya Libre Bold" charset="1" panose="02000803000000000000"/>
      <p:regular r:id="rId20"/>
    </p:embeddedFont>
    <p:embeddedFont>
      <p:font typeface="Abhaya Libre Italics" charset="1" panose="02000503000000000000"/>
      <p:regular r:id="rId21"/>
    </p:embeddedFont>
    <p:embeddedFont>
      <p:font typeface="Abhaya Libre Bold Italics" charset="1" panose="02000803000000000000"/>
      <p:regular r:id="rId22"/>
    </p:embeddedFont>
    <p:embeddedFont>
      <p:font typeface="Abhaya Libre" charset="1" panose="02000503000000000000"/>
      <p:regular r:id="rId23"/>
    </p:embeddedFont>
    <p:embeddedFont>
      <p:font typeface="Open Sans Bold" charset="1" panose="020B0806030504020204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  <p:embeddedFont>
      <p:font typeface="Alatsi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38253" y="4699805"/>
            <a:ext cx="5408645" cy="4051263"/>
          </a:xfrm>
          <a:custGeom>
            <a:avLst/>
            <a:gdLst/>
            <a:ahLst/>
            <a:cxnLst/>
            <a:rect r="r" b="b" t="t" l="l"/>
            <a:pathLst>
              <a:path h="4051263" w="5408645">
                <a:moveTo>
                  <a:pt x="0" y="0"/>
                </a:moveTo>
                <a:lnTo>
                  <a:pt x="5408645" y="0"/>
                </a:lnTo>
                <a:lnTo>
                  <a:pt x="5408645" y="4051263"/>
                </a:lnTo>
                <a:lnTo>
                  <a:pt x="0" y="4051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08013" y="1875903"/>
            <a:ext cx="11618198" cy="189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6599" b="true">
                <a:solidFill>
                  <a:srgbClr val="004AAD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NEURAL NETWORKS 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i="true">
                <a:solidFill>
                  <a:srgbClr val="000000"/>
                </a:solidFill>
                <a:latin typeface="Abhaya Libre Italics"/>
                <a:ea typeface="Abhaya Libre Italics"/>
                <a:cs typeface="Abhaya Libre Italics"/>
                <a:sym typeface="Abhaya Libre Italics"/>
              </a:rPr>
              <a:t>Representation – Problems – Perceptrons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06610" y="2075504"/>
            <a:ext cx="6879057" cy="5305561"/>
          </a:xfrm>
          <a:custGeom>
            <a:avLst/>
            <a:gdLst/>
            <a:ahLst/>
            <a:cxnLst/>
            <a:rect r="r" b="b" t="t" l="l"/>
            <a:pathLst>
              <a:path h="5305561" w="6879057">
                <a:moveTo>
                  <a:pt x="0" y="0"/>
                </a:moveTo>
                <a:lnTo>
                  <a:pt x="6879057" y="0"/>
                </a:lnTo>
                <a:lnTo>
                  <a:pt x="6879057" y="5305561"/>
                </a:lnTo>
                <a:lnTo>
                  <a:pt x="0" y="5305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74" t="0" r="-3074" b="-210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260599" y="1222057"/>
            <a:ext cx="9144000" cy="79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Perceptrons - Linear Separability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106" y="2591333"/>
            <a:ext cx="9089341" cy="537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1"/>
              </a:lnSpc>
            </a:pPr>
            <a:r>
              <a:rPr lang="en-US" b="true" sz="4758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Linear Separability:</a:t>
            </a:r>
          </a:p>
          <a:p>
            <a:pPr algn="l" marL="797673" indent="-398837" lvl="1">
              <a:lnSpc>
                <a:spcPts val="5172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Linear separability means that the data can be divided into two classes by a straight line (or hyperplane in higher dimensions).</a:t>
            </a:r>
          </a:p>
          <a:p>
            <a:pPr algn="l" marL="797673" indent="-398837" lvl="1">
              <a:lnSpc>
                <a:spcPts val="5172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Single-layer perceptrons can only handle problems that are linearly separable (e.g., separating red and blue dots with a straight line).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72502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62977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1491" y="494901"/>
            <a:ext cx="970209" cy="913761"/>
          </a:xfrm>
          <a:custGeom>
            <a:avLst/>
            <a:gdLst/>
            <a:ahLst/>
            <a:cxnLst/>
            <a:rect r="r" b="b" t="t" l="l"/>
            <a:pathLst>
              <a:path h="913761" w="970209">
                <a:moveTo>
                  <a:pt x="0" y="0"/>
                </a:moveTo>
                <a:lnTo>
                  <a:pt x="970209" y="0"/>
                </a:lnTo>
                <a:lnTo>
                  <a:pt x="970209" y="913760"/>
                </a:lnTo>
                <a:lnTo>
                  <a:pt x="0" y="9137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84610" y="4843944"/>
            <a:ext cx="5480192" cy="3026375"/>
          </a:xfrm>
          <a:custGeom>
            <a:avLst/>
            <a:gdLst/>
            <a:ahLst/>
            <a:cxnLst/>
            <a:rect r="r" b="b" t="t" l="l"/>
            <a:pathLst>
              <a:path h="3026375" w="5480192">
                <a:moveTo>
                  <a:pt x="0" y="0"/>
                </a:moveTo>
                <a:lnTo>
                  <a:pt x="5480191" y="0"/>
                </a:lnTo>
                <a:lnTo>
                  <a:pt x="5480191" y="3026374"/>
                </a:lnTo>
                <a:lnTo>
                  <a:pt x="0" y="3026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69748" y="4741103"/>
            <a:ext cx="8439925" cy="2877056"/>
          </a:xfrm>
          <a:custGeom>
            <a:avLst/>
            <a:gdLst/>
            <a:ahLst/>
            <a:cxnLst/>
            <a:rect r="r" b="b" t="t" l="l"/>
            <a:pathLst>
              <a:path h="2877056" w="8439925">
                <a:moveTo>
                  <a:pt x="0" y="0"/>
                </a:moveTo>
                <a:lnTo>
                  <a:pt x="8439925" y="0"/>
                </a:lnTo>
                <a:lnTo>
                  <a:pt x="8439925" y="2877056"/>
                </a:lnTo>
                <a:lnTo>
                  <a:pt x="0" y="2877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956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70991" y="488559"/>
            <a:ext cx="10237440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neural networks: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47902" y="2256082"/>
            <a:ext cx="65087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Overfitting &amp; Underfitting: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5056" y="3630552"/>
            <a:ext cx="825434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 What?      2) When?   3) Tackling?</a:t>
            </a:r>
          </a:p>
          <a:p>
            <a:pPr algn="ctr">
              <a:lnSpc>
                <a:spcPts val="3640"/>
              </a:lnSpc>
            </a:pPr>
          </a:p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47902" y="8168458"/>
            <a:ext cx="1041358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Vanishing &amp; Exploding gradient problems: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34402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34402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2246324"/>
            <a:chOff x="0" y="0"/>
            <a:chExt cx="2083482" cy="299509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2557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  <a:p>
              <a:pPr algn="ctr">
                <a:lnSpc>
                  <a:spcPts val="780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982801" y="51435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65095" y="2244081"/>
            <a:ext cx="8175366" cy="3859115"/>
          </a:xfrm>
          <a:custGeom>
            <a:avLst/>
            <a:gdLst/>
            <a:ahLst/>
            <a:cxnLst/>
            <a:rect r="r" b="b" t="t" l="l"/>
            <a:pathLst>
              <a:path h="3859115" w="8175366">
                <a:moveTo>
                  <a:pt x="0" y="0"/>
                </a:moveTo>
                <a:lnTo>
                  <a:pt x="8175366" y="0"/>
                </a:lnTo>
                <a:lnTo>
                  <a:pt x="8175366" y="3859115"/>
                </a:lnTo>
                <a:lnTo>
                  <a:pt x="0" y="385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82" t="0" r="-648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99122" y="731838"/>
            <a:ext cx="9143851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of perceptrons: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6648" y="2426093"/>
            <a:ext cx="599405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Linear separability </a:t>
            </a:r>
          </a:p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(AND or OR operations):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81211" y="4182591"/>
            <a:ext cx="220875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XOR problem: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348" y="6829906"/>
            <a:ext cx="5638800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Evolution to MLPs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110555" y="4212193"/>
            <a:ext cx="1460341" cy="1460341"/>
          </a:xfrm>
          <a:custGeom>
            <a:avLst/>
            <a:gdLst/>
            <a:ahLst/>
            <a:cxnLst/>
            <a:rect r="r" b="b" t="t" l="l"/>
            <a:pathLst>
              <a:path h="1460341" w="1460341">
                <a:moveTo>
                  <a:pt x="0" y="0"/>
                </a:moveTo>
                <a:lnTo>
                  <a:pt x="1460341" y="0"/>
                </a:lnTo>
                <a:lnTo>
                  <a:pt x="1460341" y="1460341"/>
                </a:lnTo>
                <a:lnTo>
                  <a:pt x="0" y="146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98406" y="2005836"/>
            <a:ext cx="68911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we have learnt?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63469" y="4451191"/>
            <a:ext cx="51610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Questions Time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64868" y="329559"/>
            <a:ext cx="6702559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Table of contents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4489" y="1802343"/>
            <a:ext cx="7704447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1. Foundations of Neural Networks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6539" y="2663721"/>
            <a:ext cx="653497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000000"/>
                </a:solidFill>
                <a:latin typeface="Abhaya Libre Bold Italics"/>
                <a:ea typeface="Abhaya Libre Bold Italics"/>
                <a:cs typeface="Abhaya Libre Bold Italics"/>
                <a:sym typeface="Abhaya Libre Bold Italics"/>
              </a:rPr>
              <a:t>Overview of Neural Networks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i="true">
                <a:solidFill>
                  <a:srgbClr val="000000"/>
                </a:solidFill>
                <a:latin typeface="Abhaya Libre Bold Italics"/>
                <a:ea typeface="Abhaya Libre Bold Italics"/>
                <a:cs typeface="Abhaya Libre Bold Italics"/>
                <a:sym typeface="Abhaya Libre Bold Italics"/>
              </a:rPr>
              <a:t>Core Components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539" y="4446483"/>
            <a:ext cx="6400205" cy="135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2. Neural Network Architecture</a:t>
            </a:r>
          </a:p>
          <a:p>
            <a:pPr algn="ctr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Interconnection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6539" y="6528648"/>
            <a:ext cx="6629102" cy="272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3. Mathematical Representation </a:t>
            </a:r>
          </a:p>
          <a:p>
            <a:pPr algn="just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Of  Neural Networks</a:t>
            </a:r>
          </a:p>
          <a:p>
            <a:pPr algn="just">
              <a:lnSpc>
                <a:spcPts val="5459"/>
              </a:lnSpc>
            </a:pPr>
          </a:p>
          <a:p>
            <a:pPr algn="just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827740" y="1802343"/>
            <a:ext cx="8863327" cy="272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4. Perceptrons:  The Fundamental Unit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Introduction: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How It Works (Step-by-step):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Perceptrons - Linear Separability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470170"/>
            <a:ext cx="7714701" cy="341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5. Challenges and Problems in  Neural Networks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Overfitting, Underfitting , causes.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Gradient problems.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Limitations.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244" y="923925"/>
            <a:ext cx="8426253" cy="173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4"/>
              </a:lnSpc>
              <a:spcBef>
                <a:spcPct val="0"/>
              </a:spcBef>
            </a:pPr>
            <a:r>
              <a:rPr lang="en-US" b="true" sz="4981">
                <a:solidFill>
                  <a:srgbClr val="004AAD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Overview of neural networks :</a:t>
            </a:r>
          </a:p>
          <a:p>
            <a:pPr algn="ctr">
              <a:lnSpc>
                <a:spcPts val="6974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10179" y="2058776"/>
            <a:ext cx="16174637" cy="801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Origins </a:t>
            </a:r>
            <a:r>
              <a:rPr lang="en-US" sz="30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Early Theories</a:t>
            </a: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Neural networks trace their roots to the 1940s with the </a:t>
            </a:r>
            <a:r>
              <a:rPr lang="en-US" b="true" sz="3000" i="true">
                <a:solidFill>
                  <a:srgbClr val="000000"/>
                </a:solidFill>
                <a:latin typeface="Abhaya Libre Bold Italics"/>
                <a:ea typeface="Abhaya Libre Bold Italics"/>
                <a:cs typeface="Abhaya Libre Bold Italics"/>
                <a:sym typeface="Abhaya Libre Bold Italics"/>
              </a:rPr>
              <a:t>McCulloch-Pitts</a:t>
            </a: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model, the first mathematical representation of a neuron.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Originally used to model biological neural networks,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The human brain inspires neural networks.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Designed to mimic the brain's ability to recognize patterns and make decisions.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Key Biological Inspiration :</a:t>
            </a:r>
          </a:p>
          <a:p>
            <a:pPr algn="just">
              <a:lnSpc>
                <a:spcPts val="4339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Structure and Function: </a:t>
            </a:r>
            <a:r>
              <a:rPr lang="en-US" sz="30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Replicate the structure and function of biological neurons in the human brain.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10333" y="5971103"/>
            <a:ext cx="6801787" cy="4025328"/>
          </a:xfrm>
          <a:custGeom>
            <a:avLst/>
            <a:gdLst/>
            <a:ahLst/>
            <a:cxnLst/>
            <a:rect r="r" b="b" t="t" l="l"/>
            <a:pathLst>
              <a:path h="4025328" w="6801787">
                <a:moveTo>
                  <a:pt x="0" y="0"/>
                </a:moveTo>
                <a:lnTo>
                  <a:pt x="6801786" y="0"/>
                </a:lnTo>
                <a:lnTo>
                  <a:pt x="6801786" y="4025327"/>
                </a:lnTo>
                <a:lnTo>
                  <a:pt x="0" y="402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584" r="0" b="-19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463" y="1665287"/>
            <a:ext cx="12276237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Neurons :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Function: Act as processing units in the network.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Role: Receive input, apply a mathematical function, and produce an output.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0463" y="3408877"/>
            <a:ext cx="10902404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Synapses/Weights :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Function: Represent the strength of connections between neurons.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Role: Determine the influence of one neuron's output on another.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60463" y="4942402"/>
            <a:ext cx="12923788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Connections :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Enable the transmission of data through layers, facilitating complex processing.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814" y="7554353"/>
            <a:ext cx="6320768" cy="49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b="true" sz="286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BRAIN NEURON STRUCTURE  --&gt;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463" y="641349"/>
            <a:ext cx="3957489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4AAD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Core Components 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77049" y="2532816"/>
            <a:ext cx="9858384" cy="5221368"/>
          </a:xfrm>
          <a:custGeom>
            <a:avLst/>
            <a:gdLst/>
            <a:ahLst/>
            <a:cxnLst/>
            <a:rect r="r" b="b" t="t" l="l"/>
            <a:pathLst>
              <a:path h="5221368" w="9858384">
                <a:moveTo>
                  <a:pt x="0" y="0"/>
                </a:moveTo>
                <a:lnTo>
                  <a:pt x="9858384" y="0"/>
                </a:lnTo>
                <a:lnTo>
                  <a:pt x="9858384" y="5221368"/>
                </a:lnTo>
                <a:lnTo>
                  <a:pt x="0" y="522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56" t="0" r="-72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2921" y="668033"/>
            <a:ext cx="15106234" cy="100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4842" y="2216380"/>
            <a:ext cx="8041196" cy="508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Input, Hidden, and Output Layers,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the Role of Weights and Biases</a:t>
            </a:r>
          </a:p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Activation Function</a:t>
            </a:r>
          </a:p>
          <a:p>
            <a:pPr algn="l">
              <a:lnSpc>
                <a:spcPts val="6440"/>
              </a:lnSpc>
            </a:pPr>
          </a:p>
          <a:p>
            <a:pPr algn="l">
              <a:lnSpc>
                <a:spcPts val="64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66751" y="4663382"/>
            <a:ext cx="8121249" cy="4397886"/>
          </a:xfrm>
          <a:custGeom>
            <a:avLst/>
            <a:gdLst/>
            <a:ahLst/>
            <a:cxnLst/>
            <a:rect r="r" b="b" t="t" l="l"/>
            <a:pathLst>
              <a:path h="4397886" w="8121249">
                <a:moveTo>
                  <a:pt x="0" y="0"/>
                </a:moveTo>
                <a:lnTo>
                  <a:pt x="8121249" y="0"/>
                </a:lnTo>
                <a:lnTo>
                  <a:pt x="8121249" y="4397885"/>
                </a:lnTo>
                <a:lnTo>
                  <a:pt x="0" y="4397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19" y="2947670"/>
            <a:ext cx="10772795" cy="431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Single-layer feed-forward network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Multilayer feed-forward network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node with its own feedback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Single-layer recurrent network</a:t>
            </a:r>
          </a:p>
          <a:p>
            <a:pPr algn="l" marL="885195" indent="-442598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Multilayer recurrent network</a:t>
            </a:r>
          </a:p>
          <a:p>
            <a:pPr algn="l">
              <a:lnSpc>
                <a:spcPts val="57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52921" y="904875"/>
            <a:ext cx="15106234" cy="100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Interconnections: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53711" y="6064204"/>
            <a:ext cx="7153438" cy="4127702"/>
          </a:xfrm>
          <a:custGeom>
            <a:avLst/>
            <a:gdLst/>
            <a:ahLst/>
            <a:cxnLst/>
            <a:rect r="r" b="b" t="t" l="l"/>
            <a:pathLst>
              <a:path h="4127702" w="7153438">
                <a:moveTo>
                  <a:pt x="0" y="0"/>
                </a:moveTo>
                <a:lnTo>
                  <a:pt x="7153438" y="0"/>
                </a:lnTo>
                <a:lnTo>
                  <a:pt x="7153438" y="4127702"/>
                </a:lnTo>
                <a:lnTo>
                  <a:pt x="0" y="412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658" t="0" r="-565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7150" y="197584"/>
            <a:ext cx="13420214" cy="172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3"/>
              </a:lnSpc>
            </a:pPr>
            <a:r>
              <a:rPr lang="en-US" sz="49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Mathematical Representation of Neural Networks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7150" y="1833160"/>
            <a:ext cx="16599999" cy="216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2"/>
              </a:lnSpc>
            </a:pPr>
            <a:r>
              <a:rPr lang="en-US" sz="4137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•The general idea of a Neural Network is to a model that, based on a set of N samples of dataset D,</a:t>
            </a:r>
          </a:p>
          <a:p>
            <a:pPr algn="just">
              <a:lnSpc>
                <a:spcPts val="5652"/>
              </a:lnSpc>
              <a:spcBef>
                <a:spcPct val="0"/>
              </a:spcBef>
            </a:pPr>
            <a:r>
              <a:rPr lang="en-US" sz="4037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D= [x_1… x_n] [ Y_1…Y_n]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7150" y="4158214"/>
            <a:ext cx="16880850" cy="128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3684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•Input as a Vector</a:t>
            </a:r>
            <a:r>
              <a:rPr lang="en-US" sz="3684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The input to a neural network is often represented as a vector x_i∈R_n, where each element of the vector corresponds to a feature of the input data.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7150" y="5598150"/>
            <a:ext cx="8019415" cy="83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9"/>
              </a:lnSpc>
              <a:spcBef>
                <a:spcPct val="0"/>
              </a:spcBef>
            </a:pPr>
            <a:r>
              <a:rPr lang="en-US" sz="4927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Y=W.X+b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7874" y="6349283"/>
            <a:ext cx="10343312" cy="190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•</a:t>
            </a:r>
            <a:r>
              <a:rPr lang="en-US" sz="3716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Linear Transformation</a:t>
            </a:r>
            <a:r>
              <a:rPr lang="en-US" sz="3716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Each neuron performs a linear transformation of the input:</a:t>
            </a:r>
          </a:p>
          <a:p>
            <a:pPr algn="l">
              <a:lnSpc>
                <a:spcPts val="4783"/>
              </a:lnSpc>
              <a:spcBef>
                <a:spcPct val="0"/>
              </a:spcBef>
            </a:pPr>
            <a:r>
              <a:rPr lang="en-US" sz="3416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Y</a:t>
            </a:r>
            <a:r>
              <a:rPr lang="en-US" b="true" sz="3416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=W^T . X+b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3612" y="8173206"/>
            <a:ext cx="15129763" cy="2180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40"/>
              </a:lnSpc>
            </a:pPr>
            <a:r>
              <a:rPr lang="en-US" sz="417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X={x1,x2...xn} </a:t>
            </a:r>
          </a:p>
          <a:p>
            <a:pPr algn="just">
              <a:lnSpc>
                <a:spcPts val="5840"/>
              </a:lnSpc>
            </a:pPr>
            <a:r>
              <a:rPr lang="en-US" sz="417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W={w11,w12....w1i:wn1,wn2....wni}</a:t>
            </a:r>
          </a:p>
          <a:p>
            <a:pPr algn="just">
              <a:lnSpc>
                <a:spcPts val="5840"/>
              </a:lnSpc>
              <a:spcBef>
                <a:spcPct val="0"/>
              </a:spcBef>
            </a:pPr>
            <a:r>
              <a:rPr lang="en-US" sz="417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b={b1,b2,....bn}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4423" y="923925"/>
            <a:ext cx="14029749" cy="162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82"/>
              </a:lnSpc>
              <a:spcBef>
                <a:spcPct val="0"/>
              </a:spcBef>
            </a:pPr>
            <a:r>
              <a:rPr lang="en-US" b="true" sz="463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Activation Function:</a:t>
            </a:r>
            <a:r>
              <a:rPr lang="en-US" sz="463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The neuron applies an activation function  </a:t>
            </a:r>
            <a:r>
              <a:rPr lang="en-US" b="true" sz="463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a=f(z)</a:t>
            </a:r>
            <a:r>
              <a:rPr lang="en-US" sz="463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to introduce non-linearity: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372" y="2905028"/>
            <a:ext cx="15517626" cy="744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25"/>
              </a:lnSpc>
            </a:pPr>
            <a:r>
              <a:rPr lang="en-US" sz="4232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Ramp Function:</a:t>
            </a:r>
          </a:p>
          <a:p>
            <a:pPr algn="just">
              <a:lnSpc>
                <a:spcPts val="5925"/>
              </a:lnSpc>
            </a:pPr>
            <a:r>
              <a:rPr lang="en-US" sz="4232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f(z)=max(0,Z)</a:t>
            </a:r>
          </a:p>
          <a:p>
            <a:pPr algn="just">
              <a:lnSpc>
                <a:spcPts val="5925"/>
              </a:lnSpc>
            </a:pPr>
            <a:r>
              <a:rPr lang="en-US" sz="4232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Sigmoid Function:</a:t>
            </a:r>
          </a:p>
          <a:p>
            <a:pPr algn="just">
              <a:lnSpc>
                <a:spcPts val="5925"/>
              </a:lnSpc>
            </a:pPr>
            <a:r>
              <a:rPr lang="en-US" sz="4232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f(z)=1/1+e^-z</a:t>
            </a:r>
          </a:p>
          <a:p>
            <a:pPr algn="just">
              <a:lnSpc>
                <a:spcPts val="5925"/>
              </a:lnSpc>
            </a:pPr>
            <a:r>
              <a:rPr lang="en-US" sz="4232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Loss Function</a:t>
            </a:r>
            <a:r>
              <a:rPr lang="en-US" sz="4232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:The loss function measures the difference between the predicted output y^​ and the actual target y.</a:t>
            </a:r>
          </a:p>
          <a:p>
            <a:pPr algn="just">
              <a:lnSpc>
                <a:spcPts val="5925"/>
              </a:lnSpc>
            </a:pPr>
            <a:r>
              <a:rPr lang="en-US" sz="4232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Mean Squared Error (MSE) for regression:</a:t>
            </a:r>
          </a:p>
          <a:p>
            <a:pPr algn="just">
              <a:lnSpc>
                <a:spcPts val="5925"/>
              </a:lnSpc>
            </a:pPr>
            <a:r>
              <a:rPr lang="en-US" sz="4232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    L(y,y^)=1/n sum(y^ -yi)</a:t>
            </a:r>
          </a:p>
          <a:p>
            <a:pPr algn="just">
              <a:lnSpc>
                <a:spcPts val="5925"/>
              </a:lnSpc>
            </a:pPr>
            <a:r>
              <a:rPr lang="en-US" sz="4232" b="true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Cross Entropy for Classification:</a:t>
            </a:r>
          </a:p>
          <a:p>
            <a:pPr algn="just">
              <a:lnSpc>
                <a:spcPts val="5925"/>
              </a:lnSpc>
              <a:spcBef>
                <a:spcPct val="0"/>
              </a:spcBef>
            </a:pPr>
            <a:r>
              <a:rPr lang="en-US" sz="4232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    L(y,y^)=1/n sum(yi)log(y^i)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2276" y="3353692"/>
            <a:ext cx="15388332" cy="558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b="true" sz="4131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Introduction: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Perceptrons are the simplest form of a neural network.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They are primarily used for binary classification (e.g., yes/no, true/false).</a:t>
            </a:r>
          </a:p>
          <a:p>
            <a:pPr algn="l">
              <a:lnSpc>
                <a:spcPts val="4894"/>
              </a:lnSpc>
            </a:pPr>
            <a:r>
              <a:rPr lang="en-US" b="true" sz="3496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How It Works (Step-by-step):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Inputs: Each input (e.g., features from the data) is assigned a weight.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Weighted Sum: The inputs are multiplied by their respective weights and added together.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Bias: A bias is added to shift the output if necessary.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Activation Function: The result is passed through an activation function (e.g., step function or sigmoid).</a:t>
            </a:r>
          </a:p>
          <a:p>
            <a:pPr algn="l" marL="651892" indent="-325946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Output: The perceptron generates an output, typically a 0 or 1 (binary classification).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52276" y="1028700"/>
            <a:ext cx="15388332" cy="2340689"/>
          </a:xfrm>
          <a:custGeom>
            <a:avLst/>
            <a:gdLst/>
            <a:ahLst/>
            <a:cxnLst/>
            <a:rect r="r" b="b" t="t" l="l"/>
            <a:pathLst>
              <a:path h="2340689" w="15388332">
                <a:moveTo>
                  <a:pt x="0" y="0"/>
                </a:moveTo>
                <a:lnTo>
                  <a:pt x="15388333" y="0"/>
                </a:lnTo>
                <a:lnTo>
                  <a:pt x="15388333" y="2340689"/>
                </a:lnTo>
                <a:lnTo>
                  <a:pt x="0" y="2340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95" r="0" b="-3574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75952" y="30196"/>
            <a:ext cx="8668048" cy="80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6"/>
              </a:lnSpc>
              <a:spcBef>
                <a:spcPct val="0"/>
              </a:spcBef>
            </a:pPr>
            <a:r>
              <a:rPr lang="en-US" b="true" sz="4626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Perceptrons: The Fundamental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DAGPsrhGyMU</dc:identifier>
  <dcterms:modified xsi:type="dcterms:W3CDTF">2011-08-01T06:04:30Z</dcterms:modified>
  <cp:revision>1</cp:revision>
  <dc:title>Neural Networks</dc:title>
</cp:coreProperties>
</file>